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  <p:sldMasterId id="2147483658" r:id="rId6"/>
    <p:sldMasterId id="2147483659" r:id="rId7"/>
    <p:sldMasterId id="2147483660" r:id="rId8"/>
    <p:sldMasterId id="2147483661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31BE7E-014A-4F26-BF03-A7F641E7A6E3}">
  <a:tblStyle styleId="{AF31BE7E-014A-4F26-BF03-A7F641E7A6E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5" name="Google Shape;2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figure 15.5; I didn’t have the energy to write the algebra around that figure out on a slide,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but the point is well worth making.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6" name="Google Shape;3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3" name="Google Shape;39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4" name="Google Shape;4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4" name="Google Shape;46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0" name="Google Shape;50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Figure 15.1, top half.  Note that most points in the vote array are very dark, because they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get only one vote.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7" name="Google Shape;50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15.1 lower half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4" name="Google Shape;51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15.2; main point is that lots of noise can lead to large peaks in the array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8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7" name="Google Shape;52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is the number of votes that the real line of 20 points gets with increasing noise (figure15.3)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3" name="Google Shape;53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Figure 15.4; as the noise increases in a picture without a line, the number of points in the max cell goes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up, too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9" name="Google Shape;53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53" name="Google Shape;55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7" name="Google Shape;5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9" name="Google Shape;5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4" name="Google Shape;594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3" name="Google Shape;60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3" name="Google Shape;61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2" name="Google Shape;62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0" name="Google Shape;63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8" name="Google Shape;63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6" name="Google Shape;64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3" name="Google Shape;66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9" name="Google Shape;66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6" name="Google Shape;67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85800" y="381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914400" y="685800"/>
            <a:ext cx="7721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2133600" y="3886200"/>
            <a:ext cx="6400800" cy="177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711200" y="6229350"/>
            <a:ext cx="19304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E574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E574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Verdana"/>
              <a:buNone/>
              <a:defRPr b="0" i="0" sz="1400" u="none">
                <a:solidFill>
                  <a:srgbClr val="5E574E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Verdana"/>
              <a:buNone/>
              <a:defRPr b="0" i="0" sz="1400" u="none">
                <a:solidFill>
                  <a:srgbClr val="5E574E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Verdana"/>
              <a:buNone/>
              <a:defRPr b="0" i="0" sz="1400" u="none">
                <a:solidFill>
                  <a:srgbClr val="5E574E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Verdana"/>
              <a:buNone/>
              <a:defRPr b="0" i="0" sz="1400" u="none">
                <a:solidFill>
                  <a:srgbClr val="5E574E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Verdana"/>
              <a:buNone/>
              <a:defRPr b="0" i="0" sz="1400" u="none">
                <a:solidFill>
                  <a:srgbClr val="5E574E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Verdana"/>
              <a:buNone/>
              <a:defRPr b="0" i="0" sz="1400" u="none">
                <a:solidFill>
                  <a:srgbClr val="5E574E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Verdana"/>
              <a:buNone/>
              <a:defRPr b="0" i="0" sz="1400" u="none">
                <a:solidFill>
                  <a:srgbClr val="5E574E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Verdana"/>
              <a:buNone/>
              <a:defRPr b="0" i="0" sz="1400" u="none">
                <a:solidFill>
                  <a:srgbClr val="5E574E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74E"/>
              </a:buClr>
              <a:buSzPts val="1400"/>
              <a:buFont typeface="Verdana"/>
              <a:buNone/>
              <a:defRPr b="0" i="0" sz="1400" u="none">
                <a:solidFill>
                  <a:srgbClr val="5E574E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46409" t="0"/>
          <a:stretch/>
        </p:blipFill>
        <p:spPr>
          <a:xfrm>
            <a:off x="762000" y="2211387"/>
            <a:ext cx="7597775" cy="45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2">
            <a:alphaModFix/>
          </a:blip>
          <a:srcRect b="0" l="52948" r="0" t="0"/>
          <a:stretch/>
        </p:blipFill>
        <p:spPr>
          <a:xfrm>
            <a:off x="8256587" y="2211387"/>
            <a:ext cx="582612" cy="45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85800" y="381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33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33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33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33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33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33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33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33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9933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»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»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»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»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»"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Verdana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2"/>
          <p:cNvPicPr preferRelativeResize="0"/>
          <p:nvPr/>
        </p:nvPicPr>
        <p:blipFill rotWithShape="1">
          <a:blip r:embed="rId1">
            <a:alphaModFix/>
          </a:blip>
          <a:srcRect b="0" l="0" r="46409" t="0"/>
          <a:stretch/>
        </p:blipFill>
        <p:spPr>
          <a:xfrm>
            <a:off x="762000" y="1296987"/>
            <a:ext cx="7597775" cy="45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2"/>
          <p:cNvPicPr preferRelativeResize="0"/>
          <p:nvPr/>
        </p:nvPicPr>
        <p:blipFill rotWithShape="1">
          <a:blip r:embed="rId1">
            <a:alphaModFix/>
          </a:blip>
          <a:srcRect b="0" l="52948" r="0" t="0"/>
          <a:stretch/>
        </p:blipFill>
        <p:spPr>
          <a:xfrm>
            <a:off x="8256587" y="1296987"/>
            <a:ext cx="582612" cy="45561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4.png"/><Relationship Id="rId13" Type="http://schemas.openxmlformats.org/officeDocument/2006/relationships/image" Target="../media/image28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Relationship Id="rId5" Type="http://schemas.openxmlformats.org/officeDocument/2006/relationships/image" Target="../media/image18.png"/><Relationship Id="rId6" Type="http://schemas.openxmlformats.org/officeDocument/2006/relationships/image" Target="../media/image39.png"/><Relationship Id="rId7" Type="http://schemas.openxmlformats.org/officeDocument/2006/relationships/image" Target="../media/image33.png"/><Relationship Id="rId8" Type="http://schemas.openxmlformats.org/officeDocument/2006/relationships/image" Target="../media/image4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36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65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61.png"/><Relationship Id="rId5" Type="http://schemas.openxmlformats.org/officeDocument/2006/relationships/image" Target="../media/image23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Relationship Id="rId4" Type="http://schemas.openxmlformats.org/officeDocument/2006/relationships/image" Target="../media/image67.png"/><Relationship Id="rId9" Type="http://schemas.openxmlformats.org/officeDocument/2006/relationships/image" Target="../media/image22.png"/><Relationship Id="rId5" Type="http://schemas.openxmlformats.org/officeDocument/2006/relationships/image" Target="../media/image48.png"/><Relationship Id="rId6" Type="http://schemas.openxmlformats.org/officeDocument/2006/relationships/image" Target="../media/image18.png"/><Relationship Id="rId7" Type="http://schemas.openxmlformats.org/officeDocument/2006/relationships/image" Target="../media/image43.png"/><Relationship Id="rId8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3.png"/><Relationship Id="rId4" Type="http://schemas.openxmlformats.org/officeDocument/2006/relationships/image" Target="../media/image50.png"/><Relationship Id="rId5" Type="http://schemas.openxmlformats.org/officeDocument/2006/relationships/image" Target="../media/image52.png"/><Relationship Id="rId6" Type="http://schemas.openxmlformats.org/officeDocument/2006/relationships/image" Target="../media/image5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4.jpg"/><Relationship Id="rId4" Type="http://schemas.openxmlformats.org/officeDocument/2006/relationships/image" Target="../media/image58.png"/><Relationship Id="rId5" Type="http://schemas.openxmlformats.org/officeDocument/2006/relationships/image" Target="../media/image6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4.jpg"/><Relationship Id="rId4" Type="http://schemas.openxmlformats.org/officeDocument/2006/relationships/image" Target="../media/image58.png"/><Relationship Id="rId5" Type="http://schemas.openxmlformats.org/officeDocument/2006/relationships/image" Target="../media/image5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9.png"/><Relationship Id="rId4" Type="http://schemas.openxmlformats.org/officeDocument/2006/relationships/image" Target="../media/image18.png"/><Relationship Id="rId5" Type="http://schemas.openxmlformats.org/officeDocument/2006/relationships/image" Target="../media/image57.png"/><Relationship Id="rId6" Type="http://schemas.openxmlformats.org/officeDocument/2006/relationships/image" Target="../media/image7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6.jpg"/><Relationship Id="rId4" Type="http://schemas.openxmlformats.org/officeDocument/2006/relationships/image" Target="../media/image75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8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9.png"/><Relationship Id="rId4" Type="http://schemas.openxmlformats.org/officeDocument/2006/relationships/image" Target="../media/image80.png"/><Relationship Id="rId9" Type="http://schemas.openxmlformats.org/officeDocument/2006/relationships/image" Target="../media/image70.png"/><Relationship Id="rId5" Type="http://schemas.openxmlformats.org/officeDocument/2006/relationships/image" Target="../media/image78.png"/><Relationship Id="rId6" Type="http://schemas.openxmlformats.org/officeDocument/2006/relationships/image" Target="../media/image81.png"/><Relationship Id="rId7" Type="http://schemas.openxmlformats.org/officeDocument/2006/relationships/image" Target="../media/image79.png"/><Relationship Id="rId8" Type="http://schemas.openxmlformats.org/officeDocument/2006/relationships/image" Target="../media/image7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7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685800" y="358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Vision</a:t>
            </a:r>
            <a:endParaRPr/>
          </a:p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371600" y="2209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2006 15-385,-685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S. Narasimhan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Wean 5403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T-R 3:00pm – 4:20pm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609600" y="10668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03325" y="1944687"/>
            <a:ext cx="4951412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Preprocessing Edge Images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Edge Tracking Methods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Fitting Lines and Curves to Edges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Hough Transform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>
            <a:off x="1662112" y="4448175"/>
            <a:ext cx="1905000" cy="1600200"/>
          </a:xfrm>
          <a:custGeom>
            <a:rect b="b" l="l" r="r" t="t"/>
            <a:pathLst>
              <a:path extrusionOk="0" h="1008" w="1200">
                <a:moveTo>
                  <a:pt x="0" y="1008"/>
                </a:moveTo>
                <a:lnTo>
                  <a:pt x="288" y="864"/>
                </a:lnTo>
                <a:lnTo>
                  <a:pt x="384" y="720"/>
                </a:lnTo>
                <a:lnTo>
                  <a:pt x="432" y="528"/>
                </a:lnTo>
                <a:lnTo>
                  <a:pt x="576" y="336"/>
                </a:lnTo>
                <a:lnTo>
                  <a:pt x="816" y="192"/>
                </a:lnTo>
                <a:lnTo>
                  <a:pt x="1104" y="48"/>
                </a:lnTo>
                <a:lnTo>
                  <a:pt x="1200" y="0"/>
                </a:lnTo>
                <a:lnTo>
                  <a:pt x="0" y="0"/>
                </a:lnTo>
                <a:lnTo>
                  <a:pt x="0" y="1008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1524000" y="1295400"/>
            <a:ext cx="1905000" cy="16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Preprocessing Edge Images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2143125" y="3124200"/>
            <a:ext cx="676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4267200" y="1828800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1524000" y="1295400"/>
            <a:ext cx="1905000" cy="1600200"/>
          </a:xfrm>
          <a:custGeom>
            <a:rect b="b" l="l" r="r" t="t"/>
            <a:pathLst>
              <a:path extrusionOk="0" h="1008" w="1200">
                <a:moveTo>
                  <a:pt x="0" y="1008"/>
                </a:moveTo>
                <a:lnTo>
                  <a:pt x="288" y="864"/>
                </a:lnTo>
                <a:lnTo>
                  <a:pt x="384" y="720"/>
                </a:lnTo>
                <a:lnTo>
                  <a:pt x="432" y="528"/>
                </a:lnTo>
                <a:lnTo>
                  <a:pt x="576" y="336"/>
                </a:lnTo>
                <a:lnTo>
                  <a:pt x="816" y="192"/>
                </a:lnTo>
                <a:lnTo>
                  <a:pt x="1104" y="48"/>
                </a:lnTo>
                <a:lnTo>
                  <a:pt x="1200" y="0"/>
                </a:lnTo>
                <a:lnTo>
                  <a:pt x="0" y="0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5715000" y="1295400"/>
            <a:ext cx="1905000" cy="1600200"/>
          </a:xfrm>
          <a:custGeom>
            <a:rect b="b" l="l" r="r" t="t"/>
            <a:pathLst>
              <a:path extrusionOk="0" h="1008" w="1200">
                <a:moveTo>
                  <a:pt x="0" y="1008"/>
                </a:moveTo>
                <a:lnTo>
                  <a:pt x="288" y="864"/>
                </a:lnTo>
                <a:lnTo>
                  <a:pt x="384" y="720"/>
                </a:lnTo>
                <a:lnTo>
                  <a:pt x="432" y="528"/>
                </a:lnTo>
                <a:lnTo>
                  <a:pt x="576" y="336"/>
                </a:lnTo>
                <a:lnTo>
                  <a:pt x="816" y="192"/>
                </a:lnTo>
                <a:lnTo>
                  <a:pt x="1104" y="48"/>
                </a:lnTo>
                <a:lnTo>
                  <a:pt x="1200" y="0"/>
                </a:lnTo>
                <a:lnTo>
                  <a:pt x="0" y="0"/>
                </a:lnTo>
                <a:lnTo>
                  <a:pt x="0" y="1008"/>
                </a:lnTo>
                <a:close/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5257800" y="990600"/>
            <a:ext cx="5334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4953000" y="914400"/>
            <a:ext cx="25146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6705600" y="22860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5943600" y="16764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7239000" y="1981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6019800" y="19812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715000" y="1295400"/>
            <a:ext cx="1905000" cy="16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6248400" y="2362200"/>
            <a:ext cx="2286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6477000" y="1828800"/>
            <a:ext cx="228600" cy="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3810000" y="2590800"/>
            <a:ext cx="15525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Edge detection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Thresholding</a:t>
            </a:r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5719762" y="3048000"/>
            <a:ext cx="19764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Noisy edge image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Incomplete boundaries</a:t>
            </a:r>
            <a:endParaRPr/>
          </a:p>
        </p:txBody>
      </p:sp>
      <p:sp>
        <p:nvSpPr>
          <p:cNvPr id="199" name="Google Shape;199;p25"/>
          <p:cNvSpPr/>
          <p:nvPr/>
        </p:nvSpPr>
        <p:spPr>
          <a:xfrm rot="5400000">
            <a:off x="6400800" y="3733800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4572000" y="3810000"/>
            <a:ext cx="17319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Shrink and Expand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5929312" y="4510087"/>
            <a:ext cx="1905000" cy="1600200"/>
          </a:xfrm>
          <a:custGeom>
            <a:rect b="b" l="l" r="r" t="t"/>
            <a:pathLst>
              <a:path extrusionOk="0" h="1008" w="1200">
                <a:moveTo>
                  <a:pt x="0" y="1008"/>
                </a:moveTo>
                <a:lnTo>
                  <a:pt x="288" y="864"/>
                </a:lnTo>
                <a:lnTo>
                  <a:pt x="384" y="720"/>
                </a:lnTo>
                <a:lnTo>
                  <a:pt x="432" y="528"/>
                </a:lnTo>
                <a:lnTo>
                  <a:pt x="576" y="336"/>
                </a:lnTo>
                <a:lnTo>
                  <a:pt x="816" y="192"/>
                </a:lnTo>
                <a:lnTo>
                  <a:pt x="1104" y="48"/>
                </a:lnTo>
                <a:lnTo>
                  <a:pt x="1200" y="0"/>
                </a:lnTo>
                <a:lnTo>
                  <a:pt x="0" y="0"/>
                </a:lnTo>
                <a:lnTo>
                  <a:pt x="0" y="1008"/>
                </a:lnTo>
                <a:close/>
              </a:path>
            </a:pathLst>
          </a:custGeom>
          <a:noFill/>
          <a:ln cap="flat" cmpd="sng" w="101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5486400" y="4191000"/>
            <a:ext cx="5334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5638800" y="4343400"/>
            <a:ext cx="22098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5910262" y="4557712"/>
            <a:ext cx="1905000" cy="16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/>
          <p:nvPr/>
        </p:nvSpPr>
        <p:spPr>
          <a:xfrm rot="10800000">
            <a:off x="4267200" y="5181600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4089400" y="4735512"/>
            <a:ext cx="86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Thinning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1219200" y="4129087"/>
            <a:ext cx="5334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1371600" y="4281487"/>
            <a:ext cx="22098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5"/>
          <p:cNvSpPr/>
          <p:nvPr/>
        </p:nvSpPr>
        <p:spPr>
          <a:xfrm>
            <a:off x="1643062" y="4495800"/>
            <a:ext cx="1905000" cy="16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537" y="2789237"/>
            <a:ext cx="7662862" cy="269716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Edge Tracking Methods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5257800" y="990600"/>
            <a:ext cx="5334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746125" y="1295400"/>
            <a:ext cx="35020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Adjusting a priori Boundaries:</a:t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746125" y="2006600"/>
            <a:ext cx="7439025" cy="4348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Approximate Location of Boundary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Find Accurate Location of Boundary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Search for STRONG EDGES along normals to approximate boundary.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Fit curve (eg., polynomials) to strong edges.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Edge Tracking Methods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5257800" y="990600"/>
            <a:ext cx="5334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4953000" y="914400"/>
            <a:ext cx="25146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381000" y="1143000"/>
            <a:ext cx="25003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and Conquer: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381000" y="1752600"/>
            <a:ext cx="4768850" cy="404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Boundary lies between points A and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Find Boundary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 A and B with Line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Find strongest edge along line bisector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edge point as break 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Repeat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2425700"/>
            <a:ext cx="4819650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/>
          <p:nvPr/>
        </p:nvSpPr>
        <p:spPr>
          <a:xfrm>
            <a:off x="4191000" y="2286000"/>
            <a:ext cx="29718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5181600" y="4114800"/>
            <a:ext cx="3657600" cy="2514600"/>
          </a:xfrm>
          <a:prstGeom prst="rect">
            <a:avLst/>
          </a:prstGeom>
          <a:solidFill>
            <a:srgbClr val="DCEFF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Fitting Lines to Edges (Least Squares)</a:t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28"/>
          <p:cNvCxnSpPr/>
          <p:nvPr/>
        </p:nvCxnSpPr>
        <p:spPr>
          <a:xfrm>
            <a:off x="4953000" y="1600200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41" name="Google Shape;241;p28"/>
          <p:cNvCxnSpPr/>
          <p:nvPr/>
        </p:nvCxnSpPr>
        <p:spPr>
          <a:xfrm>
            <a:off x="4953000" y="3429000"/>
            <a:ext cx="2438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2" name="Google Shape;242;p28"/>
          <p:cNvCxnSpPr/>
          <p:nvPr/>
        </p:nvCxnSpPr>
        <p:spPr>
          <a:xfrm flipH="1" rot="10800000">
            <a:off x="5334000" y="1905000"/>
            <a:ext cx="19812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3" name="Google Shape;243;p28"/>
          <p:cNvSpPr/>
          <p:nvPr/>
        </p:nvSpPr>
        <p:spPr>
          <a:xfrm>
            <a:off x="5410200" y="2819400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5715000" y="2819400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5943600" y="2590800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6172200" y="2590800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6400800" y="2076450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6781800" y="2286000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6934200" y="1981200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6781800" y="1981200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7315200" y="2286000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7467600" y="2438400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28"/>
          <p:cNvCxnSpPr/>
          <p:nvPr/>
        </p:nvCxnSpPr>
        <p:spPr>
          <a:xfrm>
            <a:off x="6434137" y="2152650"/>
            <a:ext cx="0" cy="304800"/>
          </a:xfrm>
          <a:prstGeom prst="straightConnector1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9650" y="1447800"/>
            <a:ext cx="14795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2819400"/>
            <a:ext cx="1619250" cy="50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8"/>
          <p:cNvCxnSpPr/>
          <p:nvPr/>
        </p:nvCxnSpPr>
        <p:spPr>
          <a:xfrm rot="10800000">
            <a:off x="6477000" y="2286000"/>
            <a:ext cx="457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58" name="Google Shape;25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8825" y="1662112"/>
            <a:ext cx="1004887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0600" y="1295400"/>
            <a:ext cx="3079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7600" y="3352800"/>
            <a:ext cx="279400" cy="30638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/>
        </p:nvSpPr>
        <p:spPr>
          <a:xfrm>
            <a:off x="593725" y="1255712"/>
            <a:ext cx="3803650" cy="4760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Many                  pairs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Find: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Parameters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Minimize: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Average square distance: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Using: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5487" y="1219200"/>
            <a:ext cx="1004887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65387" y="1778000"/>
            <a:ext cx="865187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76400" y="3073400"/>
            <a:ext cx="3016250" cy="9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24000" y="4343400"/>
            <a:ext cx="2932112" cy="8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00800" y="4267200"/>
            <a:ext cx="1590675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10200" y="5105400"/>
            <a:ext cx="3097212" cy="150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524000" y="5791200"/>
            <a:ext cx="987425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67012" y="5791200"/>
            <a:ext cx="966787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 with Parameterization</a:t>
            </a:r>
            <a:endParaRPr/>
          </a:p>
        </p:txBody>
      </p:sp>
      <p:sp>
        <p:nvSpPr>
          <p:cNvPr id="275" name="Google Shape;275;p29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p29"/>
          <p:cNvCxnSpPr/>
          <p:nvPr/>
        </p:nvCxnSpPr>
        <p:spPr>
          <a:xfrm>
            <a:off x="1524000" y="1600200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77" name="Google Shape;277;p29"/>
          <p:cNvCxnSpPr/>
          <p:nvPr/>
        </p:nvCxnSpPr>
        <p:spPr>
          <a:xfrm>
            <a:off x="1524000" y="3429000"/>
            <a:ext cx="2438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8" name="Google Shape;278;p29"/>
          <p:cNvSpPr/>
          <p:nvPr/>
        </p:nvSpPr>
        <p:spPr>
          <a:xfrm rot="-4380000">
            <a:off x="3087687" y="3248025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/>
          <p:nvPr/>
        </p:nvSpPr>
        <p:spPr>
          <a:xfrm rot="-4380000">
            <a:off x="3181350" y="29575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/>
          <p:nvPr/>
        </p:nvSpPr>
        <p:spPr>
          <a:xfrm rot="-4380000">
            <a:off x="3032125" y="2670175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 rot="-4380000">
            <a:off x="3101975" y="2452687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/>
          <p:nvPr/>
        </p:nvSpPr>
        <p:spPr>
          <a:xfrm rot="-4380000">
            <a:off x="2681287" y="2078037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/>
          <p:nvPr/>
        </p:nvSpPr>
        <p:spPr>
          <a:xfrm rot="-4380000">
            <a:off x="2997200" y="1779587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/>
          <p:nvPr/>
        </p:nvSpPr>
        <p:spPr>
          <a:xfrm rot="-4380000">
            <a:off x="2752725" y="154146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9"/>
          <p:cNvSpPr/>
          <p:nvPr/>
        </p:nvSpPr>
        <p:spPr>
          <a:xfrm rot="-4380000">
            <a:off x="2706687" y="16875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/>
          <p:nvPr/>
        </p:nvSpPr>
        <p:spPr>
          <a:xfrm rot="-4380000">
            <a:off x="3159125" y="1271587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/>
          <p:nvPr/>
        </p:nvSpPr>
        <p:spPr>
          <a:xfrm rot="-4380000">
            <a:off x="3351212" y="117316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95400"/>
            <a:ext cx="3079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3352800"/>
            <a:ext cx="279400" cy="3063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29"/>
          <p:cNvCxnSpPr/>
          <p:nvPr/>
        </p:nvCxnSpPr>
        <p:spPr>
          <a:xfrm>
            <a:off x="1676400" y="2286000"/>
            <a:ext cx="3276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1" name="Google Shape;291;p29"/>
          <p:cNvSpPr txBox="1"/>
          <p:nvPr/>
        </p:nvSpPr>
        <p:spPr>
          <a:xfrm>
            <a:off x="4937125" y="2551112"/>
            <a:ext cx="2482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that minimizes E!!</a:t>
            </a:r>
            <a:endParaRPr/>
          </a:p>
        </p:txBody>
      </p:sp>
      <p:cxnSp>
        <p:nvCxnSpPr>
          <p:cNvPr id="292" name="Google Shape;292;p29"/>
          <p:cNvCxnSpPr/>
          <p:nvPr/>
        </p:nvCxnSpPr>
        <p:spPr>
          <a:xfrm rot="10800000">
            <a:off x="4343400" y="2362200"/>
            <a:ext cx="53340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3" name="Google Shape;293;p29"/>
          <p:cNvSpPr txBox="1"/>
          <p:nvPr/>
        </p:nvSpPr>
        <p:spPr>
          <a:xfrm>
            <a:off x="822325" y="4151312"/>
            <a:ext cx="7131050" cy="241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Use a different parameterization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(same as the one we used in computing Minimum Moment of Inertia)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Error E must be formulated carefully!</a:t>
            </a:r>
            <a:endParaRPr/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1562" y="5056187"/>
            <a:ext cx="4581525" cy="91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800" y="2971800"/>
            <a:ext cx="45212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452120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0"/>
          <p:cNvSpPr txBox="1"/>
          <p:nvPr/>
        </p:nvSpPr>
        <p:spPr>
          <a:xfrm>
            <a:off x="593725" y="4019550"/>
            <a:ext cx="34575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fitting can be max.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likelihood - but choice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is important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Curve Fitting</a:t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31"/>
          <p:cNvCxnSpPr/>
          <p:nvPr/>
        </p:nvCxnSpPr>
        <p:spPr>
          <a:xfrm>
            <a:off x="5775325" y="1660525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09" name="Google Shape;309;p31"/>
          <p:cNvCxnSpPr/>
          <p:nvPr/>
        </p:nvCxnSpPr>
        <p:spPr>
          <a:xfrm>
            <a:off x="5775325" y="3489325"/>
            <a:ext cx="2438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310" name="Google Shape;310;p31"/>
          <p:cNvGrpSpPr/>
          <p:nvPr/>
        </p:nvGrpSpPr>
        <p:grpSpPr>
          <a:xfrm rot="3540000">
            <a:off x="6366718" y="1345456"/>
            <a:ext cx="765074" cy="2170011"/>
            <a:chOff x="1683" y="733"/>
            <a:chExt cx="482" cy="1367"/>
          </a:xfrm>
        </p:grpSpPr>
        <p:sp>
          <p:nvSpPr>
            <p:cNvPr id="311" name="Google Shape;311;p31"/>
            <p:cNvSpPr/>
            <p:nvPr/>
          </p:nvSpPr>
          <p:spPr>
            <a:xfrm rot="-4380000">
              <a:off x="1945" y="2046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 rot="-4380000">
              <a:off x="2004" y="1863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 rot="-4380000">
              <a:off x="1910" y="168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 rot="-4380000">
              <a:off x="1954" y="1545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 rot="-4380000">
              <a:off x="1689" y="1309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 rot="-4380000">
              <a:off x="1888" y="1121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1"/>
            <p:cNvSpPr/>
            <p:nvPr/>
          </p:nvSpPr>
          <p:spPr>
            <a:xfrm rot="-4380000">
              <a:off x="1734" y="971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1"/>
            <p:cNvSpPr/>
            <p:nvPr/>
          </p:nvSpPr>
          <p:spPr>
            <a:xfrm rot="-4380000">
              <a:off x="1705" y="1063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 rot="-4380000">
              <a:off x="1990" y="801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 rot="-4380000">
              <a:off x="2111" y="739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1" name="Google Shape;3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2925" y="1355725"/>
            <a:ext cx="3079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9925" y="3413125"/>
            <a:ext cx="279400" cy="30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1"/>
          <p:cNvSpPr/>
          <p:nvPr/>
        </p:nvSpPr>
        <p:spPr>
          <a:xfrm>
            <a:off x="5978525" y="2041525"/>
            <a:ext cx="3048000" cy="1143000"/>
          </a:xfrm>
          <a:custGeom>
            <a:rect b="b" l="l" r="r" t="t"/>
            <a:pathLst>
              <a:path extrusionOk="0" h="720" w="1920">
                <a:moveTo>
                  <a:pt x="0" y="720"/>
                </a:moveTo>
                <a:cubicBezTo>
                  <a:pt x="32" y="624"/>
                  <a:pt x="64" y="528"/>
                  <a:pt x="144" y="432"/>
                </a:cubicBezTo>
                <a:cubicBezTo>
                  <a:pt x="224" y="336"/>
                  <a:pt x="328" y="216"/>
                  <a:pt x="480" y="144"/>
                </a:cubicBezTo>
                <a:cubicBezTo>
                  <a:pt x="632" y="72"/>
                  <a:pt x="896" y="0"/>
                  <a:pt x="1056" y="0"/>
                </a:cubicBezTo>
                <a:cubicBezTo>
                  <a:pt x="1216" y="0"/>
                  <a:pt x="1352" y="80"/>
                  <a:pt x="1440" y="144"/>
                </a:cubicBezTo>
                <a:cubicBezTo>
                  <a:pt x="1528" y="208"/>
                  <a:pt x="1520" y="320"/>
                  <a:pt x="1584" y="384"/>
                </a:cubicBezTo>
                <a:cubicBezTo>
                  <a:pt x="1648" y="448"/>
                  <a:pt x="1768" y="504"/>
                  <a:pt x="1824" y="528"/>
                </a:cubicBezTo>
                <a:cubicBezTo>
                  <a:pt x="1880" y="552"/>
                  <a:pt x="1900" y="540"/>
                  <a:pt x="1920" y="528"/>
                </a:cubicBezTo>
              </a:path>
            </a:pathLst>
          </a:cu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31"/>
          <p:cNvGrpSpPr/>
          <p:nvPr/>
        </p:nvGrpSpPr>
        <p:grpSpPr>
          <a:xfrm rot="5040000">
            <a:off x="6958856" y="1269256"/>
            <a:ext cx="765074" cy="2170011"/>
            <a:chOff x="1683" y="733"/>
            <a:chExt cx="482" cy="1367"/>
          </a:xfrm>
        </p:grpSpPr>
        <p:sp>
          <p:nvSpPr>
            <p:cNvPr id="325" name="Google Shape;325;p31"/>
            <p:cNvSpPr/>
            <p:nvPr/>
          </p:nvSpPr>
          <p:spPr>
            <a:xfrm rot="-4380000">
              <a:off x="1945" y="2046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 rot="-4380000">
              <a:off x="2004" y="1863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 rot="-4380000">
              <a:off x="1910" y="168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 rot="-4380000">
              <a:off x="1954" y="1545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 rot="-4380000">
              <a:off x="1689" y="1309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 rot="-4380000">
              <a:off x="1888" y="1121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 rot="-4380000">
              <a:off x="1734" y="971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 rot="-4380000">
              <a:off x="1705" y="1063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 rot="-4380000">
              <a:off x="1990" y="801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1"/>
            <p:cNvSpPr/>
            <p:nvPr/>
          </p:nvSpPr>
          <p:spPr>
            <a:xfrm rot="-4380000">
              <a:off x="2111" y="739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31"/>
          <p:cNvGrpSpPr/>
          <p:nvPr/>
        </p:nvGrpSpPr>
        <p:grpSpPr>
          <a:xfrm rot="6660000">
            <a:off x="7550993" y="1193056"/>
            <a:ext cx="765074" cy="2170011"/>
            <a:chOff x="1683" y="733"/>
            <a:chExt cx="482" cy="1367"/>
          </a:xfrm>
        </p:grpSpPr>
        <p:sp>
          <p:nvSpPr>
            <p:cNvPr id="336" name="Google Shape;336;p31"/>
            <p:cNvSpPr/>
            <p:nvPr/>
          </p:nvSpPr>
          <p:spPr>
            <a:xfrm rot="-4380000">
              <a:off x="1945" y="2046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rot="-4380000">
              <a:off x="2004" y="1863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 rot="-4380000">
              <a:off x="1910" y="1682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 rot="-4380000">
              <a:off x="1954" y="1545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rot="-4380000">
              <a:off x="1689" y="1309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 rot="-4380000">
              <a:off x="1888" y="1121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1"/>
            <p:cNvSpPr/>
            <p:nvPr/>
          </p:nvSpPr>
          <p:spPr>
            <a:xfrm rot="-4380000">
              <a:off x="1734" y="971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rot="-4380000">
              <a:off x="1705" y="1063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 rot="-4380000">
              <a:off x="1990" y="801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 rot="-4380000">
              <a:off x="2111" y="739"/>
              <a:ext cx="48" cy="4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671512" y="1524000"/>
            <a:ext cx="6127750" cy="503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Find Polynomial: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best fits the given points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Minimize: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Using: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is LINEAR in the parameters (a, b, c, d)  </a:t>
            </a:r>
            <a:endParaRPr/>
          </a:p>
        </p:txBody>
      </p:sp>
      <p:pic>
        <p:nvPicPr>
          <p:cNvPr id="347" name="Google Shape;34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9512" y="2554287"/>
            <a:ext cx="1004887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1981200"/>
            <a:ext cx="3935412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1600" y="3729037"/>
            <a:ext cx="4549775" cy="919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28800" y="4724400"/>
            <a:ext cx="5257800" cy="804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0200" y="6172200"/>
            <a:ext cx="752475" cy="44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type="title"/>
          </p:nvPr>
        </p:nvSpPr>
        <p:spPr>
          <a:xfrm>
            <a:off x="685800" y="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Grouping Problem</a:t>
            </a: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1981200" y="45720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2819400" y="40386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3352800" y="3200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4724400" y="19812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2"/>
          <p:cNvSpPr/>
          <p:nvPr/>
        </p:nvSpPr>
        <p:spPr>
          <a:xfrm>
            <a:off x="1600200" y="5105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609600" y="5867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2"/>
          <p:cNvSpPr/>
          <p:nvPr/>
        </p:nvSpPr>
        <p:spPr>
          <a:xfrm>
            <a:off x="4876800" y="51816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1752600" y="26670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5181600" y="37338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858000" y="53340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7010400" y="38100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6019800" y="3962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3810000" y="55626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533400" y="42672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2"/>
          <p:cNvSpPr/>
          <p:nvPr/>
        </p:nvSpPr>
        <p:spPr>
          <a:xfrm>
            <a:off x="685800" y="33528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7924800" y="5105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6400800" y="2819400"/>
            <a:ext cx="228600" cy="2286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32"/>
          <p:cNvCxnSpPr/>
          <p:nvPr/>
        </p:nvCxnSpPr>
        <p:spPr>
          <a:xfrm flipH="1" rot="10800000">
            <a:off x="152400" y="1752600"/>
            <a:ext cx="5029200" cy="487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75" name="Google Shape;375;p32"/>
          <p:cNvSpPr txBox="1"/>
          <p:nvPr/>
        </p:nvSpPr>
        <p:spPr>
          <a:xfrm>
            <a:off x="6553200" y="6323012"/>
            <a:ext cx="25193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credit: David Jacobs</a:t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/>
          <p:nvPr>
            <p:ph type="title"/>
          </p:nvPr>
        </p:nvSpPr>
        <p:spPr>
          <a:xfrm>
            <a:off x="685800" y="76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difficult because of:</a:t>
            </a:r>
            <a:endParaRPr/>
          </a:p>
        </p:txBody>
      </p:sp>
      <p:sp>
        <p:nvSpPr>
          <p:cNvPr id="382" name="Google Shape;382;p33"/>
          <p:cNvSpPr txBox="1"/>
          <p:nvPr>
            <p:ph idx="1" type="body"/>
          </p:nvPr>
        </p:nvSpPr>
        <p:spPr>
          <a:xfrm>
            <a:off x="685800" y="14478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Extraneous data: clutter or multiple models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do not know what is part of the model?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we pull out models with a few parts from much larger amounts of background clutter?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Missing data: only some parts of model are present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Noise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feasible to check all combinations of features by fitting a model to each possible subset</a:t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228600" y="1905000"/>
            <a:ext cx="876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Boundary Detection: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Hough Transform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#9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Reading: Computer Vision (Ballard and Brown): Chapter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“Use of the Hough Transform to detect lines and curves in pictures”, Comm. ACM 15, 1, January 1972 (pgs 112-115)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Hough Transform</a:t>
            </a:r>
            <a:endParaRPr/>
          </a:p>
        </p:txBody>
      </p:sp>
      <p:sp>
        <p:nvSpPr>
          <p:cNvPr id="389" name="Google Shape;389;p34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4"/>
          <p:cNvSpPr txBox="1"/>
          <p:nvPr/>
        </p:nvSpPr>
        <p:spPr>
          <a:xfrm>
            <a:off x="1066800" y="1371600"/>
            <a:ext cx="6434137" cy="222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Elegant method for direct object recognition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Edges need not be connected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Complete object need not be visible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Key Idea: Edges VOTE for the possible model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Image and Parameter Spaces</a:t>
            </a:r>
            <a:endParaRPr/>
          </a:p>
        </p:txBody>
      </p:sp>
      <p:sp>
        <p:nvSpPr>
          <p:cNvPr id="396" name="Google Shape;396;p35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7" name="Google Shape;397;p35"/>
          <p:cNvCxnSpPr/>
          <p:nvPr/>
        </p:nvCxnSpPr>
        <p:spPr>
          <a:xfrm>
            <a:off x="5302250" y="1598612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398" name="Google Shape;398;p35"/>
          <p:cNvCxnSpPr/>
          <p:nvPr/>
        </p:nvCxnSpPr>
        <p:spPr>
          <a:xfrm>
            <a:off x="5302250" y="3427412"/>
            <a:ext cx="2438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9" name="Google Shape;399;p35"/>
          <p:cNvCxnSpPr/>
          <p:nvPr/>
        </p:nvCxnSpPr>
        <p:spPr>
          <a:xfrm flipH="1" rot="10800000">
            <a:off x="5683250" y="1903412"/>
            <a:ext cx="19812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0" name="Google Shape;400;p35"/>
          <p:cNvSpPr/>
          <p:nvPr/>
        </p:nvSpPr>
        <p:spPr>
          <a:xfrm>
            <a:off x="5759450" y="29321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6064250" y="28178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6292850" y="25892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6750050" y="237966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6521450" y="2513012"/>
            <a:ext cx="76200" cy="76200"/>
          </a:xfrm>
          <a:prstGeom prst="ellipse">
            <a:avLst/>
          </a:prstGeom>
          <a:solidFill>
            <a:srgbClr val="CC3300"/>
          </a:solidFill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7131050" y="21701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7283450" y="19796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7512050" y="19034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8650" y="1446212"/>
            <a:ext cx="14795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1450" y="2589212"/>
            <a:ext cx="1004887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9850" y="1293812"/>
            <a:ext cx="3079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6850" y="3351212"/>
            <a:ext cx="279400" cy="30638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5"/>
          <p:cNvSpPr txBox="1"/>
          <p:nvPr/>
        </p:nvSpPr>
        <p:spPr>
          <a:xfrm>
            <a:off x="669925" y="1408112"/>
            <a:ext cx="196215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Equation of Line: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Find: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Consider point: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413" name="Google Shape;4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050" y="1419225"/>
            <a:ext cx="14795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1600" y="1916112"/>
            <a:ext cx="865187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2743200"/>
            <a:ext cx="1004887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" y="3581400"/>
            <a:ext cx="4300537" cy="50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35"/>
          <p:cNvCxnSpPr/>
          <p:nvPr/>
        </p:nvCxnSpPr>
        <p:spPr>
          <a:xfrm>
            <a:off x="5334000" y="4418012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18" name="Google Shape;418;p35"/>
          <p:cNvCxnSpPr/>
          <p:nvPr/>
        </p:nvCxnSpPr>
        <p:spPr>
          <a:xfrm>
            <a:off x="5334000" y="6246812"/>
            <a:ext cx="2438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9" name="Google Shape;419;p35"/>
          <p:cNvCxnSpPr/>
          <p:nvPr/>
        </p:nvCxnSpPr>
        <p:spPr>
          <a:xfrm flipH="1" rot="10800000">
            <a:off x="5715000" y="4722812"/>
            <a:ext cx="19812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0" name="Google Shape;420;p35"/>
          <p:cNvSpPr/>
          <p:nvPr/>
        </p:nvSpPr>
        <p:spPr>
          <a:xfrm>
            <a:off x="6553200" y="5332412"/>
            <a:ext cx="76200" cy="76200"/>
          </a:xfrm>
          <a:prstGeom prst="ellipse">
            <a:avLst/>
          </a:prstGeom>
          <a:solidFill>
            <a:srgbClr val="CC3300"/>
          </a:solidFill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53025" y="4140200"/>
            <a:ext cx="365125" cy="30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2887" y="6170612"/>
            <a:ext cx="250825" cy="30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43800" y="5561012"/>
            <a:ext cx="865187" cy="446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35"/>
          <p:cNvCxnSpPr/>
          <p:nvPr/>
        </p:nvCxnSpPr>
        <p:spPr>
          <a:xfrm rot="10800000">
            <a:off x="5791200" y="4722812"/>
            <a:ext cx="1600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5" name="Google Shape;425;p35"/>
          <p:cNvCxnSpPr/>
          <p:nvPr/>
        </p:nvCxnSpPr>
        <p:spPr>
          <a:xfrm rot="10800000">
            <a:off x="6553200" y="4341812"/>
            <a:ext cx="7620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6" name="Google Shape;426;p35"/>
          <p:cNvCxnSpPr/>
          <p:nvPr/>
        </p:nvCxnSpPr>
        <p:spPr>
          <a:xfrm flipH="1" rot="10800000">
            <a:off x="6096000" y="4418012"/>
            <a:ext cx="9906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7" name="Google Shape;427;p35"/>
          <p:cNvCxnSpPr/>
          <p:nvPr/>
        </p:nvCxnSpPr>
        <p:spPr>
          <a:xfrm rot="10800000">
            <a:off x="5638800" y="5332412"/>
            <a:ext cx="20574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8" name="Google Shape;428;p35"/>
          <p:cNvCxnSpPr/>
          <p:nvPr/>
        </p:nvCxnSpPr>
        <p:spPr>
          <a:xfrm rot="10800000">
            <a:off x="6858000" y="5484812"/>
            <a:ext cx="6096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9" name="Google Shape;429;p35"/>
          <p:cNvSpPr txBox="1"/>
          <p:nvPr/>
        </p:nvSpPr>
        <p:spPr>
          <a:xfrm>
            <a:off x="5867400" y="3519487"/>
            <a:ext cx="1530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Space</a:t>
            </a:r>
            <a:endParaRPr/>
          </a:p>
        </p:txBody>
      </p:sp>
      <p:sp>
        <p:nvSpPr>
          <p:cNvPr id="430" name="Google Shape;430;p35"/>
          <p:cNvSpPr txBox="1"/>
          <p:nvPr/>
        </p:nvSpPr>
        <p:spPr>
          <a:xfrm>
            <a:off x="5715000" y="6338887"/>
            <a:ext cx="1962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Space</a:t>
            </a:r>
            <a:endParaRPr/>
          </a:p>
        </p:txBody>
      </p:sp>
      <p:sp>
        <p:nvSpPr>
          <p:cNvPr id="431" name="Google Shape;431;p35"/>
          <p:cNvSpPr txBox="1"/>
          <p:nvPr/>
        </p:nvSpPr>
        <p:spPr>
          <a:xfrm>
            <a:off x="381000" y="4608512"/>
            <a:ext cx="4514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space also called Hough Space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 Detection by Hough Transform</a:t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>
            <a:off x="609600" y="7620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36"/>
          <p:cNvCxnSpPr/>
          <p:nvPr/>
        </p:nvCxnSpPr>
        <p:spPr>
          <a:xfrm>
            <a:off x="5611812" y="1219200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39" name="Google Shape;439;p36"/>
          <p:cNvCxnSpPr/>
          <p:nvPr/>
        </p:nvCxnSpPr>
        <p:spPr>
          <a:xfrm>
            <a:off x="5611812" y="3048000"/>
            <a:ext cx="2438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40" name="Google Shape;440;p36"/>
          <p:cNvCxnSpPr/>
          <p:nvPr/>
        </p:nvCxnSpPr>
        <p:spPr>
          <a:xfrm flipH="1" rot="10800000">
            <a:off x="5992812" y="1524000"/>
            <a:ext cx="19812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1" name="Google Shape;441;p36"/>
          <p:cNvSpPr/>
          <p:nvPr/>
        </p:nvSpPr>
        <p:spPr>
          <a:xfrm>
            <a:off x="6831012" y="2133600"/>
            <a:ext cx="76200" cy="76200"/>
          </a:xfrm>
          <a:prstGeom prst="ellipse">
            <a:avLst/>
          </a:prstGeom>
          <a:solidFill>
            <a:srgbClr val="CC3300"/>
          </a:solidFill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9412" y="914400"/>
            <a:ext cx="3079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6412" y="2971800"/>
            <a:ext cx="279400" cy="30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1612" y="2362200"/>
            <a:ext cx="865187" cy="446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36"/>
          <p:cNvCxnSpPr/>
          <p:nvPr/>
        </p:nvCxnSpPr>
        <p:spPr>
          <a:xfrm rot="10800000">
            <a:off x="6069012" y="1524000"/>
            <a:ext cx="160020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6" name="Google Shape;446;p36"/>
          <p:cNvCxnSpPr/>
          <p:nvPr/>
        </p:nvCxnSpPr>
        <p:spPr>
          <a:xfrm rot="10800000">
            <a:off x="6831012" y="1143000"/>
            <a:ext cx="7620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7" name="Google Shape;447;p36"/>
          <p:cNvCxnSpPr/>
          <p:nvPr/>
        </p:nvCxnSpPr>
        <p:spPr>
          <a:xfrm flipH="1" rot="10800000">
            <a:off x="6373812" y="1219200"/>
            <a:ext cx="9906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8" name="Google Shape;448;p36"/>
          <p:cNvCxnSpPr/>
          <p:nvPr/>
        </p:nvCxnSpPr>
        <p:spPr>
          <a:xfrm rot="10800000">
            <a:off x="5916612" y="2133600"/>
            <a:ext cx="20574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9" name="Google Shape;449;p36"/>
          <p:cNvCxnSpPr/>
          <p:nvPr/>
        </p:nvCxnSpPr>
        <p:spPr>
          <a:xfrm rot="10800000">
            <a:off x="7135812" y="2286000"/>
            <a:ext cx="6096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0" name="Google Shape;450;p36"/>
          <p:cNvSpPr txBox="1"/>
          <p:nvPr/>
        </p:nvSpPr>
        <p:spPr>
          <a:xfrm>
            <a:off x="5992812" y="3140075"/>
            <a:ext cx="1962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Space</a:t>
            </a:r>
            <a:endParaRPr/>
          </a:p>
        </p:txBody>
      </p:sp>
      <p:graphicFrame>
        <p:nvGraphicFramePr>
          <p:cNvPr id="451" name="Google Shape;451;p36"/>
          <p:cNvGraphicFramePr/>
          <p:nvPr/>
        </p:nvGraphicFramePr>
        <p:xfrm>
          <a:off x="5715000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{AF31BE7E-014A-4F26-BF03-A7F641E7A6E3}</a:tableStyleId>
              </a:tblPr>
              <a:tblGrid>
                <a:gridCol w="258750"/>
                <a:gridCol w="258750"/>
                <a:gridCol w="260350"/>
                <a:gridCol w="258750"/>
                <a:gridCol w="258750"/>
                <a:gridCol w="258750"/>
                <a:gridCol w="258750"/>
                <a:gridCol w="260350"/>
                <a:gridCol w="258750"/>
                <a:gridCol w="258750"/>
              </a:tblGrid>
              <a:tr h="2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33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rgbClr val="CC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52" name="Google Shape;452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3200" y="3505200"/>
            <a:ext cx="1089025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6"/>
          <p:cNvSpPr txBox="1"/>
          <p:nvPr/>
        </p:nvSpPr>
        <p:spPr>
          <a:xfrm>
            <a:off x="485775" y="1411287"/>
            <a:ext cx="4695825" cy="494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Quantize Parameter Space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Accumulator Array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each image edge                  increment: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             lies on the line: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Find local maxima in </a:t>
            </a:r>
            <a:endParaRPr/>
          </a:p>
        </p:txBody>
      </p:sp>
      <p:pic>
        <p:nvPicPr>
          <p:cNvPr id="454" name="Google Shape;45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2662" y="2116137"/>
            <a:ext cx="865187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97250" y="2652712"/>
            <a:ext cx="1089025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2525" y="3211512"/>
            <a:ext cx="2625725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0050" y="3733800"/>
            <a:ext cx="1004887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85875" y="4321175"/>
            <a:ext cx="2792412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025" y="4859337"/>
            <a:ext cx="865187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30512" y="5954712"/>
            <a:ext cx="1089025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49462" y="5410200"/>
            <a:ext cx="1814512" cy="5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Better Parameterization</a:t>
            </a: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7"/>
          <p:cNvSpPr txBox="1"/>
          <p:nvPr/>
        </p:nvSpPr>
        <p:spPr>
          <a:xfrm>
            <a:off x="228600" y="1360487"/>
            <a:ext cx="4375150" cy="421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Large Accumulator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More memory and computations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Improvement: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Line equation: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points 	          find</a:t>
            </a:r>
            <a:endParaRPr/>
          </a:p>
        </p:txBody>
      </p:sp>
      <p:pic>
        <p:nvPicPr>
          <p:cNvPr id="469" name="Google Shape;46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275" y="1400175"/>
            <a:ext cx="17303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3486150"/>
            <a:ext cx="2905125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1875" y="4067175"/>
            <a:ext cx="1704975" cy="94773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7"/>
          <p:cNvSpPr txBox="1"/>
          <p:nvPr/>
        </p:nvSpPr>
        <p:spPr>
          <a:xfrm>
            <a:off x="1666875" y="3005137"/>
            <a:ext cx="29956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(Finite Accumulator Array Size)</a:t>
            </a:r>
            <a:endParaRPr/>
          </a:p>
        </p:txBody>
      </p:sp>
      <p:pic>
        <p:nvPicPr>
          <p:cNvPr id="473" name="Google Shape;473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7987" y="5137150"/>
            <a:ext cx="1004887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86125" y="5168900"/>
            <a:ext cx="865187" cy="446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Google Shape;475;p37"/>
          <p:cNvCxnSpPr/>
          <p:nvPr/>
        </p:nvCxnSpPr>
        <p:spPr>
          <a:xfrm>
            <a:off x="5759450" y="1598612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76" name="Google Shape;476;p37"/>
          <p:cNvCxnSpPr/>
          <p:nvPr/>
        </p:nvCxnSpPr>
        <p:spPr>
          <a:xfrm>
            <a:off x="5759450" y="3427412"/>
            <a:ext cx="2438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77" name="Google Shape;477;p37"/>
          <p:cNvCxnSpPr/>
          <p:nvPr/>
        </p:nvCxnSpPr>
        <p:spPr>
          <a:xfrm flipH="1" rot="10800000">
            <a:off x="6140450" y="1903412"/>
            <a:ext cx="19812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8" name="Google Shape;478;p37"/>
          <p:cNvSpPr/>
          <p:nvPr/>
        </p:nvSpPr>
        <p:spPr>
          <a:xfrm>
            <a:off x="6216650" y="29321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6521450" y="28178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6750050" y="25892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7207250" y="237966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7"/>
          <p:cNvSpPr/>
          <p:nvPr/>
        </p:nvSpPr>
        <p:spPr>
          <a:xfrm>
            <a:off x="6978650" y="2513012"/>
            <a:ext cx="76200" cy="76200"/>
          </a:xfrm>
          <a:prstGeom prst="ellipse">
            <a:avLst/>
          </a:prstGeom>
          <a:solidFill>
            <a:srgbClr val="CC3300"/>
          </a:solidFill>
          <a:ln cap="flat" cmpd="sng" w="28575">
            <a:solidFill>
              <a:srgbClr val="CC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7588250" y="21701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7740650" y="19796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7"/>
          <p:cNvSpPr/>
          <p:nvPr/>
        </p:nvSpPr>
        <p:spPr>
          <a:xfrm>
            <a:off x="7969250" y="1903412"/>
            <a:ext cx="76200" cy="76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1905000"/>
            <a:ext cx="1004887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07050" y="1293812"/>
            <a:ext cx="30797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274050" y="3351212"/>
            <a:ext cx="279400" cy="306387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7"/>
          <p:cNvSpPr txBox="1"/>
          <p:nvPr/>
        </p:nvSpPr>
        <p:spPr>
          <a:xfrm>
            <a:off x="6324600" y="3519487"/>
            <a:ext cx="1530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Space</a:t>
            </a:r>
            <a:endParaRPr/>
          </a:p>
        </p:txBody>
      </p:sp>
      <p:cxnSp>
        <p:nvCxnSpPr>
          <p:cNvPr id="490" name="Google Shape;490;p37"/>
          <p:cNvCxnSpPr/>
          <p:nvPr/>
        </p:nvCxnSpPr>
        <p:spPr>
          <a:xfrm>
            <a:off x="5791200" y="4341812"/>
            <a:ext cx="0" cy="182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491" name="Google Shape;491;p37"/>
          <p:cNvCxnSpPr/>
          <p:nvPr/>
        </p:nvCxnSpPr>
        <p:spPr>
          <a:xfrm>
            <a:off x="5791200" y="6170612"/>
            <a:ext cx="2438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492" name="Google Shape;492;p3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24512" y="4037012"/>
            <a:ext cx="3365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305800" y="6053137"/>
            <a:ext cx="27940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7"/>
          <p:cNvSpPr txBox="1"/>
          <p:nvPr/>
        </p:nvSpPr>
        <p:spPr>
          <a:xfrm>
            <a:off x="6356350" y="6262687"/>
            <a:ext cx="1568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Hough Space</a:t>
            </a:r>
            <a:endParaRPr/>
          </a:p>
        </p:txBody>
      </p:sp>
      <p:sp>
        <p:nvSpPr>
          <p:cNvPr id="495" name="Google Shape;495;p37"/>
          <p:cNvSpPr/>
          <p:nvPr/>
        </p:nvSpPr>
        <p:spPr>
          <a:xfrm>
            <a:off x="6934200" y="2438400"/>
            <a:ext cx="469900" cy="2438400"/>
          </a:xfrm>
          <a:custGeom>
            <a:rect b="b" l="l" r="r" t="t"/>
            <a:pathLst>
              <a:path extrusionOk="0" h="1536" w="296">
                <a:moveTo>
                  <a:pt x="48" y="96"/>
                </a:moveTo>
                <a:cubicBezTo>
                  <a:pt x="172" y="48"/>
                  <a:pt x="296" y="0"/>
                  <a:pt x="288" y="240"/>
                </a:cubicBezTo>
                <a:cubicBezTo>
                  <a:pt x="280" y="480"/>
                  <a:pt x="48" y="1328"/>
                  <a:pt x="0" y="1536"/>
                </a:cubicBezTo>
              </a:path>
            </a:pathLst>
          </a:cu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6804025" y="4957762"/>
            <a:ext cx="4095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497" name="Google Shape;497;p37"/>
          <p:cNvSpPr txBox="1"/>
          <p:nvPr/>
        </p:nvSpPr>
        <p:spPr>
          <a:xfrm>
            <a:off x="1965325" y="5943600"/>
            <a:ext cx="27701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Hough Space Sinusoid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762000"/>
            <a:ext cx="68199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8"/>
          <p:cNvSpPr txBox="1"/>
          <p:nvPr/>
        </p:nvSpPr>
        <p:spPr>
          <a:xfrm>
            <a:off x="1447800" y="4270375"/>
            <a:ext cx="1784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Image space</a:t>
            </a:r>
            <a:endParaRPr/>
          </a:p>
        </p:txBody>
      </p:sp>
      <p:sp>
        <p:nvSpPr>
          <p:cNvPr id="504" name="Google Shape;504;p38"/>
          <p:cNvSpPr txBox="1"/>
          <p:nvPr/>
        </p:nvSpPr>
        <p:spPr>
          <a:xfrm>
            <a:off x="4876800" y="4422775"/>
            <a:ext cx="33528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Votes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Horizontal axis is θ, vertical is rho.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62" y="1755775"/>
            <a:ext cx="6946900" cy="334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39"/>
          <p:cNvSpPr txBox="1"/>
          <p:nvPr/>
        </p:nvSpPr>
        <p:spPr>
          <a:xfrm>
            <a:off x="2057400" y="5257800"/>
            <a:ext cx="1143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Image space</a:t>
            </a:r>
            <a:endParaRPr/>
          </a:p>
        </p:txBody>
      </p:sp>
      <p:sp>
        <p:nvSpPr>
          <p:cNvPr id="511" name="Google Shape;511;p39"/>
          <p:cNvSpPr txBox="1"/>
          <p:nvPr/>
        </p:nvSpPr>
        <p:spPr>
          <a:xfrm>
            <a:off x="5638800" y="5334000"/>
            <a:ext cx="106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votes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43000"/>
            <a:ext cx="6946900" cy="3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/>
        </p:nvSpPr>
        <p:spPr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Mechanics of the Hough transform</a:t>
            </a:r>
            <a:endParaRPr/>
          </a:p>
        </p:txBody>
      </p:sp>
      <p:sp>
        <p:nvSpPr>
          <p:cNvPr id="522" name="Google Shape;522;p41"/>
          <p:cNvSpPr txBox="1"/>
          <p:nvPr/>
        </p:nvSpPr>
        <p:spPr>
          <a:xfrm>
            <a:off x="381000" y="1371600"/>
            <a:ext cx="396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big should the cells be? (too big, and we merge quite different lines; too small, and noise causes lines to be missed) </a:t>
            </a:r>
            <a:endParaRPr/>
          </a:p>
        </p:txBody>
      </p:sp>
      <p:sp>
        <p:nvSpPr>
          <p:cNvPr id="523" name="Google Shape;523;p41"/>
          <p:cNvSpPr txBox="1"/>
          <p:nvPr/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lines?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 the peaks in the Hough array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 adjacent peaks as a single peak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points belong to each line?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for points close to the line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again for line and iterate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533400"/>
            <a:ext cx="5926137" cy="4843462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2"/>
          <p:cNvSpPr txBox="1"/>
          <p:nvPr/>
        </p:nvSpPr>
        <p:spPr>
          <a:xfrm>
            <a:off x="974725" y="5600700"/>
            <a:ext cx="7561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votes land in a single bin when noise increases.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533400"/>
            <a:ext cx="6300787" cy="51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43"/>
          <p:cNvSpPr txBox="1"/>
          <p:nvPr/>
        </p:nvSpPr>
        <p:spPr>
          <a:xfrm>
            <a:off x="304800" y="5940425"/>
            <a:ext cx="86598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more clutter increases number of bins with false peaks.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Boundaries of Objects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609600" y="9906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828800"/>
            <a:ext cx="4191000" cy="27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828800"/>
            <a:ext cx="4191000" cy="27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5470525" y="4760912"/>
            <a:ext cx="2495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Marked by many users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762000" y="6400800"/>
            <a:ext cx="82756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http://www.eecs.berkeley.edu/Research/Projects/CS/vision/grouping/segbench/bench/html/images.html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/>
          <p:nvPr/>
        </p:nvSpPr>
        <p:spPr>
          <a:xfrm>
            <a:off x="242887" y="1395412"/>
            <a:ext cx="8648700" cy="11239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4"/>
          <p:cNvSpPr txBox="1"/>
          <p:nvPr>
            <p:ph idx="4294967295"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 World Example</a:t>
            </a:r>
            <a:endParaRPr/>
          </a:p>
        </p:txBody>
      </p:sp>
      <p:pic>
        <p:nvPicPr>
          <p:cNvPr id="543" name="Google Shape;54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4062" y="12954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250" y="12954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6925" y="130651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44"/>
          <p:cNvSpPr txBox="1"/>
          <p:nvPr/>
        </p:nvSpPr>
        <p:spPr>
          <a:xfrm>
            <a:off x="1249362" y="3824287"/>
            <a:ext cx="13335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</a:t>
            </a:r>
            <a:endParaRPr/>
          </a:p>
        </p:txBody>
      </p:sp>
      <p:sp>
        <p:nvSpPr>
          <p:cNvPr id="547" name="Google Shape;547;p44"/>
          <p:cNvSpPr txBox="1"/>
          <p:nvPr/>
        </p:nvSpPr>
        <p:spPr>
          <a:xfrm>
            <a:off x="3489325" y="3835400"/>
            <a:ext cx="2071687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Detection</a:t>
            </a:r>
            <a:endParaRPr/>
          </a:p>
        </p:txBody>
      </p:sp>
      <p:sp>
        <p:nvSpPr>
          <p:cNvPr id="548" name="Google Shape;548;p44"/>
          <p:cNvSpPr txBox="1"/>
          <p:nvPr/>
        </p:nvSpPr>
        <p:spPr>
          <a:xfrm>
            <a:off x="6242050" y="3824287"/>
            <a:ext cx="17033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 Lines</a:t>
            </a:r>
            <a:endParaRPr/>
          </a:p>
        </p:txBody>
      </p:sp>
      <p:pic>
        <p:nvPicPr>
          <p:cNvPr id="549" name="Google Shape;54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60575" y="4794250"/>
            <a:ext cx="11430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4"/>
          <p:cNvSpPr txBox="1"/>
          <p:nvPr/>
        </p:nvSpPr>
        <p:spPr>
          <a:xfrm>
            <a:off x="3489325" y="5416550"/>
            <a:ext cx="246538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Space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45"/>
          <p:cNvPicPr preferRelativeResize="0"/>
          <p:nvPr/>
        </p:nvPicPr>
        <p:blipFill rotWithShape="1">
          <a:blip r:embed="rId3">
            <a:alphaModFix/>
          </a:blip>
          <a:srcRect b="66346" l="20614" r="20634" t="8778"/>
          <a:stretch/>
        </p:blipFill>
        <p:spPr>
          <a:xfrm>
            <a:off x="4800600" y="990600"/>
            <a:ext cx="43434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5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 Circles by Hough Transform</a:t>
            </a:r>
            <a:endParaRPr/>
          </a:p>
        </p:txBody>
      </p:sp>
      <p:sp>
        <p:nvSpPr>
          <p:cNvPr id="557" name="Google Shape;557;p45"/>
          <p:cNvSpPr/>
          <p:nvPr/>
        </p:nvSpPr>
        <p:spPr>
          <a:xfrm>
            <a:off x="609600" y="8382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5"/>
          <p:cNvSpPr txBox="1"/>
          <p:nvPr/>
        </p:nvSpPr>
        <p:spPr>
          <a:xfrm>
            <a:off x="685800" y="1219200"/>
            <a:ext cx="2328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 of Circle: </a:t>
            </a:r>
            <a:endParaRPr/>
          </a:p>
        </p:txBody>
      </p:sp>
      <p:pic>
        <p:nvPicPr>
          <p:cNvPr id="559" name="Google Shape;55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1828800"/>
            <a:ext cx="327660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45"/>
          <p:cNvSpPr txBox="1"/>
          <p:nvPr/>
        </p:nvSpPr>
        <p:spPr>
          <a:xfrm>
            <a:off x="762000" y="2667000"/>
            <a:ext cx="22145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radius is known:</a:t>
            </a:r>
            <a:endParaRPr/>
          </a:p>
        </p:txBody>
      </p:sp>
      <p:pic>
        <p:nvPicPr>
          <p:cNvPr id="561" name="Google Shape;561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59212" y="3440112"/>
            <a:ext cx="1033462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5"/>
          <p:cNvSpPr txBox="1"/>
          <p:nvPr/>
        </p:nvSpPr>
        <p:spPr>
          <a:xfrm>
            <a:off x="1600200" y="3402012"/>
            <a:ext cx="22717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Accumulator Array</a:t>
            </a:r>
            <a:endParaRPr/>
          </a:p>
        </p:txBody>
      </p:sp>
      <p:sp>
        <p:nvSpPr>
          <p:cNvPr id="563" name="Google Shape;563;p45"/>
          <p:cNvSpPr txBox="1"/>
          <p:nvPr/>
        </p:nvSpPr>
        <p:spPr>
          <a:xfrm>
            <a:off x="2971800" y="2667000"/>
            <a:ext cx="2287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(2D Hough Space)</a:t>
            </a:r>
            <a:endParaRPr/>
          </a:p>
        </p:txBody>
      </p:sp>
      <p:pic>
        <p:nvPicPr>
          <p:cNvPr id="564" name="Google Shape;564;p45"/>
          <p:cNvPicPr preferRelativeResize="0"/>
          <p:nvPr/>
        </p:nvPicPr>
        <p:blipFill rotWithShape="1">
          <a:blip r:embed="rId3">
            <a:alphaModFix/>
          </a:blip>
          <a:srcRect b="31962" l="0" r="0" t="47552"/>
          <a:stretch/>
        </p:blipFill>
        <p:spPr>
          <a:xfrm>
            <a:off x="1219200" y="4419600"/>
            <a:ext cx="7392987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46"/>
          <p:cNvPicPr preferRelativeResize="0"/>
          <p:nvPr/>
        </p:nvPicPr>
        <p:blipFill rotWithShape="1">
          <a:blip r:embed="rId3">
            <a:alphaModFix/>
          </a:blip>
          <a:srcRect b="66346" l="20614" r="20634" t="8778"/>
          <a:stretch/>
        </p:blipFill>
        <p:spPr>
          <a:xfrm>
            <a:off x="4800600" y="1295400"/>
            <a:ext cx="43434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6"/>
          <p:cNvSpPr txBox="1"/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 Circles by Hough Transform</a:t>
            </a:r>
            <a:endParaRPr/>
          </a:p>
        </p:txBody>
      </p:sp>
      <p:sp>
        <p:nvSpPr>
          <p:cNvPr id="571" name="Google Shape;571;p46"/>
          <p:cNvSpPr/>
          <p:nvPr/>
        </p:nvSpPr>
        <p:spPr>
          <a:xfrm>
            <a:off x="609600" y="11430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6"/>
          <p:cNvSpPr txBox="1"/>
          <p:nvPr/>
        </p:nvSpPr>
        <p:spPr>
          <a:xfrm>
            <a:off x="685800" y="1524000"/>
            <a:ext cx="2328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Equation of Circle: </a:t>
            </a:r>
            <a:endParaRPr/>
          </a:p>
        </p:txBody>
      </p:sp>
      <p:pic>
        <p:nvPicPr>
          <p:cNvPr id="573" name="Google Shape;57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2133600"/>
            <a:ext cx="3276600" cy="5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46"/>
          <p:cNvSpPr txBox="1"/>
          <p:nvPr/>
        </p:nvSpPr>
        <p:spPr>
          <a:xfrm>
            <a:off x="609600" y="3962400"/>
            <a:ext cx="47117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radius is not known: 3D Hough Space!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b="0" i="0" sz="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Accumulator array </a:t>
            </a:r>
            <a:endParaRPr/>
          </a:p>
        </p:txBody>
      </p:sp>
      <p:pic>
        <p:nvPicPr>
          <p:cNvPr id="575" name="Google Shape;57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3912" y="4343400"/>
            <a:ext cx="1284287" cy="446087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6"/>
          <p:cNvSpPr txBox="1"/>
          <p:nvPr/>
        </p:nvSpPr>
        <p:spPr>
          <a:xfrm>
            <a:off x="2422525" y="5165725"/>
            <a:ext cx="47101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surface in the hough space?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7"/>
          <p:cNvSpPr txBox="1"/>
          <p:nvPr>
            <p:ph type="title"/>
          </p:nvPr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 Gradient Information</a:t>
            </a:r>
            <a:endParaRPr/>
          </a:p>
        </p:txBody>
      </p:sp>
      <p:sp>
        <p:nvSpPr>
          <p:cNvPr id="582" name="Google Shape;582;p47"/>
          <p:cNvSpPr/>
          <p:nvPr/>
        </p:nvSpPr>
        <p:spPr>
          <a:xfrm>
            <a:off x="609600" y="638175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533400" y="838200"/>
            <a:ext cx="5938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Gradient information can save lot of computation:</a:t>
            </a:r>
            <a:endParaRPr/>
          </a:p>
        </p:txBody>
      </p:sp>
      <p:sp>
        <p:nvSpPr>
          <p:cNvPr id="584" name="Google Shape;584;p47"/>
          <p:cNvSpPr txBox="1"/>
          <p:nvPr/>
        </p:nvSpPr>
        <p:spPr>
          <a:xfrm>
            <a:off x="1752600" y="1600200"/>
            <a:ext cx="1851025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Location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Direction</a:t>
            </a:r>
            <a:endParaRPr/>
          </a:p>
        </p:txBody>
      </p:sp>
      <p:sp>
        <p:nvSpPr>
          <p:cNvPr id="585" name="Google Shape;585;p47"/>
          <p:cNvSpPr txBox="1"/>
          <p:nvPr/>
        </p:nvSpPr>
        <p:spPr>
          <a:xfrm>
            <a:off x="1752600" y="6232525"/>
            <a:ext cx="57975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increment only one point in Accumulator!!</a:t>
            </a:r>
            <a:endParaRPr/>
          </a:p>
        </p:txBody>
      </p:sp>
      <p:pic>
        <p:nvPicPr>
          <p:cNvPr id="586" name="Google Shape;5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981200"/>
            <a:ext cx="306387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5200" y="1562100"/>
            <a:ext cx="1004887" cy="5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7"/>
          <p:cNvSpPr txBox="1"/>
          <p:nvPr/>
        </p:nvSpPr>
        <p:spPr>
          <a:xfrm>
            <a:off x="762000" y="2895600"/>
            <a:ext cx="29924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radius is known:</a:t>
            </a:r>
            <a:endParaRPr/>
          </a:p>
        </p:txBody>
      </p:sp>
      <p:pic>
        <p:nvPicPr>
          <p:cNvPr id="589" name="Google Shape;58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0" y="4233862"/>
            <a:ext cx="1954212" cy="94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47"/>
          <p:cNvPicPr preferRelativeResize="0"/>
          <p:nvPr/>
        </p:nvPicPr>
        <p:blipFill rotWithShape="1">
          <a:blip r:embed="rId6">
            <a:alphaModFix/>
          </a:blip>
          <a:srcRect b="13116" l="0" r="39152" t="58186"/>
          <a:stretch/>
        </p:blipFill>
        <p:spPr>
          <a:xfrm>
            <a:off x="685800" y="3429000"/>
            <a:ext cx="4648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47"/>
          <p:cNvPicPr preferRelativeResize="0"/>
          <p:nvPr/>
        </p:nvPicPr>
        <p:blipFill rotWithShape="1">
          <a:blip r:embed="rId6">
            <a:alphaModFix/>
          </a:blip>
          <a:srcRect b="48190" l="18952" r="45136" t="22317"/>
          <a:stretch/>
        </p:blipFill>
        <p:spPr>
          <a:xfrm>
            <a:off x="6400800" y="838200"/>
            <a:ext cx="27432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8"/>
          <p:cNvSpPr/>
          <p:nvPr/>
        </p:nvSpPr>
        <p:spPr>
          <a:xfrm>
            <a:off x="233362" y="1001712"/>
            <a:ext cx="8648700" cy="11239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8"/>
          <p:cNvSpPr txBox="1"/>
          <p:nvPr>
            <p:ph type="title"/>
          </p:nvPr>
        </p:nvSpPr>
        <p:spPr>
          <a:xfrm>
            <a:off x="5334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Real World Circle Examples</a:t>
            </a:r>
            <a:endParaRPr/>
          </a:p>
        </p:txBody>
      </p:sp>
      <p:pic>
        <p:nvPicPr>
          <p:cNvPr id="598" name="Google Shape;59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409700"/>
            <a:ext cx="5762625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8"/>
          <p:cNvSpPr txBox="1"/>
          <p:nvPr/>
        </p:nvSpPr>
        <p:spPr>
          <a:xfrm>
            <a:off x="1306512" y="5772150"/>
            <a:ext cx="7304087" cy="704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Crosshair indicates results of Hough transform,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bounding box found via motion differencing.</a:t>
            </a:r>
            <a:endParaRPr/>
          </a:p>
        </p:txBody>
      </p:sp>
      <p:sp>
        <p:nvSpPr>
          <p:cNvPr id="600" name="Google Shape;600;p48"/>
          <p:cNvSpPr/>
          <p:nvPr/>
        </p:nvSpPr>
        <p:spPr>
          <a:xfrm>
            <a:off x="609600" y="8382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9"/>
          <p:cNvSpPr/>
          <p:nvPr/>
        </p:nvSpPr>
        <p:spPr>
          <a:xfrm>
            <a:off x="233362" y="1001712"/>
            <a:ext cx="8648700" cy="11239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9"/>
          <p:cNvSpPr txBox="1"/>
          <p:nvPr>
            <p:ph type="title"/>
          </p:nvPr>
        </p:nvSpPr>
        <p:spPr>
          <a:xfrm>
            <a:off x="685800" y="-146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 Coins</a:t>
            </a:r>
            <a:endParaRPr/>
          </a:p>
        </p:txBody>
      </p:sp>
      <p:pic>
        <p:nvPicPr>
          <p:cNvPr id="607" name="Google Shape;60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5500" y="1389062"/>
            <a:ext cx="4048125" cy="53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237" y="1389062"/>
            <a:ext cx="4048125" cy="5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9"/>
          <p:cNvSpPr txBox="1"/>
          <p:nvPr/>
        </p:nvSpPr>
        <p:spPr>
          <a:xfrm>
            <a:off x="1847850" y="989012"/>
            <a:ext cx="14414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</a:t>
            </a:r>
            <a:endParaRPr/>
          </a:p>
        </p:txBody>
      </p:sp>
      <p:sp>
        <p:nvSpPr>
          <p:cNvPr id="610" name="Google Shape;610;p49"/>
          <p:cNvSpPr txBox="1"/>
          <p:nvPr/>
        </p:nvSpPr>
        <p:spPr>
          <a:xfrm>
            <a:off x="5302250" y="1000125"/>
            <a:ext cx="2698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Edges (note noise)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0"/>
          <p:cNvSpPr txBox="1"/>
          <p:nvPr>
            <p:ph type="title"/>
          </p:nvPr>
        </p:nvSpPr>
        <p:spPr>
          <a:xfrm>
            <a:off x="685800" y="43021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 Coins (Continued)</a:t>
            </a:r>
            <a:endParaRPr/>
          </a:p>
        </p:txBody>
      </p:sp>
      <p:pic>
        <p:nvPicPr>
          <p:cNvPr id="616" name="Google Shape;61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25" y="2063750"/>
            <a:ext cx="7024687" cy="4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50"/>
          <p:cNvSpPr/>
          <p:nvPr/>
        </p:nvSpPr>
        <p:spPr>
          <a:xfrm>
            <a:off x="4106862" y="1992312"/>
            <a:ext cx="142875" cy="4846637"/>
          </a:xfrm>
          <a:prstGeom prst="roundRect">
            <a:avLst>
              <a:gd fmla="val 24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50"/>
          <p:cNvSpPr txBox="1"/>
          <p:nvPr/>
        </p:nvSpPr>
        <p:spPr>
          <a:xfrm>
            <a:off x="1797050" y="1658937"/>
            <a:ext cx="833437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Penny</a:t>
            </a:r>
            <a:endParaRPr/>
          </a:p>
        </p:txBody>
      </p:sp>
      <p:sp>
        <p:nvSpPr>
          <p:cNvPr id="619" name="Google Shape;619;p50"/>
          <p:cNvSpPr txBox="1"/>
          <p:nvPr/>
        </p:nvSpPr>
        <p:spPr>
          <a:xfrm>
            <a:off x="5303837" y="1658937"/>
            <a:ext cx="12144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Quarters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1"/>
          <p:cNvSpPr txBox="1"/>
          <p:nvPr>
            <p:ph type="title"/>
          </p:nvPr>
        </p:nvSpPr>
        <p:spPr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 Coins (Continued)</a:t>
            </a:r>
            <a:endParaRPr/>
          </a:p>
        </p:txBody>
      </p:sp>
      <p:pic>
        <p:nvPicPr>
          <p:cNvPr id="625" name="Google Shape;62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50" y="1352550"/>
            <a:ext cx="4048125" cy="53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51"/>
          <p:cNvSpPr txBox="1"/>
          <p:nvPr/>
        </p:nvSpPr>
        <p:spPr>
          <a:xfrm>
            <a:off x="4632325" y="5964237"/>
            <a:ext cx="3846512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Coin finding sample images from: Vivek Kwatra</a:t>
            </a:r>
            <a:endParaRPr/>
          </a:p>
        </p:txBody>
      </p:sp>
      <p:sp>
        <p:nvSpPr>
          <p:cNvPr id="627" name="Google Shape;627;p51"/>
          <p:cNvSpPr txBox="1"/>
          <p:nvPr/>
        </p:nvSpPr>
        <p:spPr>
          <a:xfrm>
            <a:off x="4876800" y="1933575"/>
            <a:ext cx="3275012" cy="357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because the quarters and penny are different sizes, a different Hough transform (with separate accumulators) was used for each circle size.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2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Generalized Hough Transform</a:t>
            </a:r>
            <a:endParaRPr/>
          </a:p>
        </p:txBody>
      </p:sp>
      <p:sp>
        <p:nvSpPr>
          <p:cNvPr id="633" name="Google Shape;633;p52"/>
          <p:cNvSpPr/>
          <p:nvPr/>
        </p:nvSpPr>
        <p:spPr>
          <a:xfrm>
            <a:off x="609600" y="8382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2"/>
          <p:cNvSpPr txBox="1"/>
          <p:nvPr/>
        </p:nvSpPr>
        <p:spPr>
          <a:xfrm>
            <a:off x="685800" y="1219200"/>
            <a:ext cx="50704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Model Shape NOT described by equation</a:t>
            </a:r>
            <a:endParaRPr/>
          </a:p>
        </p:txBody>
      </p:sp>
      <p:pic>
        <p:nvPicPr>
          <p:cNvPr id="635" name="Google Shape;635;p52"/>
          <p:cNvPicPr preferRelativeResize="0"/>
          <p:nvPr/>
        </p:nvPicPr>
        <p:blipFill rotWithShape="1">
          <a:blip r:embed="rId3">
            <a:alphaModFix/>
          </a:blip>
          <a:srcRect b="51896" l="0" r="0" t="0"/>
          <a:stretch/>
        </p:blipFill>
        <p:spPr>
          <a:xfrm>
            <a:off x="914400" y="2057400"/>
            <a:ext cx="7599362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3"/>
          <p:cNvSpPr txBox="1"/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Generalized Hough Transform</a:t>
            </a:r>
            <a:endParaRPr/>
          </a:p>
        </p:txBody>
      </p:sp>
      <p:sp>
        <p:nvSpPr>
          <p:cNvPr id="641" name="Google Shape;641;p53"/>
          <p:cNvSpPr/>
          <p:nvPr/>
        </p:nvSpPr>
        <p:spPr>
          <a:xfrm>
            <a:off x="609600" y="8382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3"/>
          <p:cNvSpPr txBox="1"/>
          <p:nvPr/>
        </p:nvSpPr>
        <p:spPr>
          <a:xfrm>
            <a:off x="685800" y="1219200"/>
            <a:ext cx="50704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Model Shape NOT described by equation</a:t>
            </a:r>
            <a:endParaRPr/>
          </a:p>
        </p:txBody>
      </p:sp>
      <p:pic>
        <p:nvPicPr>
          <p:cNvPr id="643" name="Google Shape;643;p53"/>
          <p:cNvPicPr preferRelativeResize="0"/>
          <p:nvPr/>
        </p:nvPicPr>
        <p:blipFill rotWithShape="1">
          <a:blip r:embed="rId3">
            <a:alphaModFix/>
          </a:blip>
          <a:srcRect b="0" l="0" r="0" t="47160"/>
          <a:stretch/>
        </p:blipFill>
        <p:spPr>
          <a:xfrm>
            <a:off x="762000" y="1905000"/>
            <a:ext cx="7599362" cy="426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Boundaries of Objects from Edges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609600" y="9906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828800"/>
            <a:ext cx="4191000" cy="27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800600" y="4760912"/>
            <a:ext cx="3943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Brightness Gradient (Edge detection)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828800"/>
            <a:ext cx="4200525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914400" y="5703887"/>
            <a:ext cx="55356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Missing edge continuity, many spurious edges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4"/>
          <p:cNvSpPr txBox="1"/>
          <p:nvPr>
            <p:ph type="title"/>
          </p:nvPr>
        </p:nvSpPr>
        <p:spPr>
          <a:xfrm>
            <a:off x="457200" y="-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Generalized Hough Transform</a:t>
            </a:r>
            <a:endParaRPr/>
          </a:p>
        </p:txBody>
      </p:sp>
      <p:sp>
        <p:nvSpPr>
          <p:cNvPr id="649" name="Google Shape;649;p54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4"/>
          <p:cNvSpPr txBox="1"/>
          <p:nvPr/>
        </p:nvSpPr>
        <p:spPr>
          <a:xfrm>
            <a:off x="827087" y="1368425"/>
            <a:ext cx="5137150" cy="4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Object Center                   given edges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Accumulator Array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edge point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each entry            in table, compute: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Increment Accumulator: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Local Maxima in</a:t>
            </a:r>
            <a:endParaRPr/>
          </a:p>
        </p:txBody>
      </p:sp>
      <p:pic>
        <p:nvPicPr>
          <p:cNvPr id="651" name="Google Shape;65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687" y="1978025"/>
            <a:ext cx="1284287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2625" y="2511425"/>
            <a:ext cx="3294062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6412" y="3054350"/>
            <a:ext cx="1368425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32287" y="5257800"/>
            <a:ext cx="3211512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3562" y="5816600"/>
            <a:ext cx="1284287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52837" y="4102100"/>
            <a:ext cx="2400300" cy="105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32187" y="3556000"/>
            <a:ext cx="334962" cy="530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8" name="Google Shape;658;p54"/>
          <p:cNvCxnSpPr/>
          <p:nvPr/>
        </p:nvCxnSpPr>
        <p:spPr>
          <a:xfrm>
            <a:off x="3494087" y="3695700"/>
            <a:ext cx="22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659" name="Google Shape;659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36875" y="1295400"/>
            <a:ext cx="1062037" cy="5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2887" y="1295400"/>
            <a:ext cx="1368425" cy="5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55"/>
          <p:cNvPicPr preferRelativeResize="0"/>
          <p:nvPr/>
        </p:nvPicPr>
        <p:blipFill rotWithShape="1">
          <a:blip r:embed="rId3">
            <a:alphaModFix/>
          </a:blip>
          <a:srcRect b="53121" l="0" r="0" t="0"/>
          <a:stretch/>
        </p:blipFill>
        <p:spPr>
          <a:xfrm>
            <a:off x="914400" y="0"/>
            <a:ext cx="7162800" cy="3932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55"/>
          <p:cNvPicPr preferRelativeResize="0"/>
          <p:nvPr/>
        </p:nvPicPr>
        <p:blipFill rotWithShape="1">
          <a:blip r:embed="rId3">
            <a:alphaModFix/>
          </a:blip>
          <a:srcRect b="17962" l="0" r="0" t="50226"/>
          <a:stretch/>
        </p:blipFill>
        <p:spPr>
          <a:xfrm>
            <a:off x="1219200" y="3962400"/>
            <a:ext cx="7162800" cy="266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6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Hough Transform: Comments</a:t>
            </a:r>
            <a:endParaRPr/>
          </a:p>
        </p:txBody>
      </p:sp>
      <p:sp>
        <p:nvSpPr>
          <p:cNvPr id="672" name="Google Shape;672;p56"/>
          <p:cNvSpPr/>
          <p:nvPr/>
        </p:nvSpPr>
        <p:spPr>
          <a:xfrm>
            <a:off x="609600" y="10668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6"/>
          <p:cNvSpPr txBox="1"/>
          <p:nvPr/>
        </p:nvSpPr>
        <p:spPr>
          <a:xfrm>
            <a:off x="669925" y="1535112"/>
            <a:ext cx="7715250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Works on Disconnected Edges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Relatively insensitive to occlusion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Effective for simple shapes (lines, circles, etc)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Trade-off between work in Image Space and Parameter Space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Handling inaccurate edge locations: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Increment Patch in Accumulator rather than a single point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7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Class</a:t>
            </a:r>
            <a:endParaRPr/>
          </a:p>
        </p:txBody>
      </p:sp>
      <p:sp>
        <p:nvSpPr>
          <p:cNvPr id="679" name="Google Shape;679;p57"/>
          <p:cNvSpPr txBox="1"/>
          <p:nvPr>
            <p:ph idx="1" type="body"/>
          </p:nvPr>
        </p:nvSpPr>
        <p:spPr>
          <a:xfrm>
            <a:off x="533400" y="1447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Lightness and Retinex.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Reading: Horn, Chapter 9.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webpages of Edward Adelson (MIT).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for illusions.</a:t>
            </a:r>
            <a:endParaRPr/>
          </a:p>
        </p:txBody>
      </p:sp>
      <p:sp>
        <p:nvSpPr>
          <p:cNvPr id="680" name="Google Shape;680;p57"/>
          <p:cNvSpPr/>
          <p:nvPr/>
        </p:nvSpPr>
        <p:spPr>
          <a:xfrm>
            <a:off x="609600" y="9144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Boundaries of Objects from Edges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609600" y="9906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828800"/>
            <a:ext cx="4191000" cy="27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5022850" y="4760912"/>
            <a:ext cx="335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Multi-scale Brightness Gradient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2475" y="1828800"/>
            <a:ext cx="4200525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371600" y="5842000"/>
            <a:ext cx="5572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But, low strength edges may be very important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-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Boundaries of Objects from Edges</a:t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09600" y="7620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409825"/>
            <a:ext cx="38100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990600"/>
            <a:ext cx="3810000" cy="25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3886200"/>
            <a:ext cx="38100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/>
        </p:nvSpPr>
        <p:spPr>
          <a:xfrm>
            <a:off x="1752600" y="5040312"/>
            <a:ext cx="676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5580062" y="3581400"/>
            <a:ext cx="21161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Edge Detection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5562600" y="6400800"/>
            <a:ext cx="22431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Boundary Marking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Boundaries in Medical Imaging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609600" y="10668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295400"/>
            <a:ext cx="7781925" cy="317023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 txBox="1"/>
          <p:nvPr/>
        </p:nvSpPr>
        <p:spPr>
          <a:xfrm>
            <a:off x="2209800" y="4752975"/>
            <a:ext cx="4473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Detection of cancerous regions.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5867400" y="6477000"/>
            <a:ext cx="3187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[Foran, Comaniciu, Meer, Goodell, 00]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Boundaries in Ultrasound Images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>
            <a:off x="609600" y="10668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76400"/>
            <a:ext cx="4662487" cy="402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2362200"/>
            <a:ext cx="3429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1143000" y="5954712"/>
            <a:ext cx="73040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 to detect in the presence of large amount of speckle noise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Boundaries of Objects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609600" y="1066800"/>
            <a:ext cx="7848600" cy="7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447800"/>
            <a:ext cx="7010400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2362200" y="6183312"/>
            <a:ext cx="40608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hard even for humans!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uz-slides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FF6600"/>
      </a:accent4>
      <a:accent5>
        <a:srgbClr val="FFCC00"/>
      </a:accent5>
      <a:accent6>
        <a:srgbClr val="FFFFFF"/>
      </a:accent6>
      <a:hlink>
        <a:srgbClr val="996633"/>
      </a:hlink>
      <a:folHlink>
        <a:srgbClr val="8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Default Design">
  <a:themeElements>
    <a:clrScheme name="3_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Blank Presentation">
  <a:themeElements>
    <a:clrScheme name="1_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