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746875" cy="99139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2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D7C6F5-0F07-459D-BE4F-B25D0C4103BD}">
  <a:tblStyle styleId="{86D7C6F5-0F07-459D-BE4F-B25D0C4103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2" orient="horz"/>
        <p:guide pos="212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476500" y="-266700"/>
            <a:ext cx="41148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5019675" y="2276475"/>
            <a:ext cx="54864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638175" y="200025"/>
            <a:ext cx="54864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7419975" y="0"/>
            <a:ext cx="1730375" cy="6858000"/>
            <a:chOff x="4667" y="0"/>
            <a:chExt cx="1090" cy="4320"/>
          </a:xfrm>
        </p:grpSpPr>
        <p:sp>
          <p:nvSpPr>
            <p:cNvPr id="28" name="Google Shape;28;p5"/>
            <p:cNvSpPr/>
            <p:nvPr/>
          </p:nvSpPr>
          <p:spPr>
            <a:xfrm>
              <a:off x="4973" y="0"/>
              <a:ext cx="783" cy="208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9" name="Google Shape;29;p5"/>
            <p:cNvPicPr preferRelativeResize="0"/>
            <p:nvPr/>
          </p:nvPicPr>
          <p:blipFill rotWithShape="1">
            <a:blip r:embed="rId2">
              <a:alphaModFix/>
            </a:blip>
            <a:srcRect b="31861" l="0" r="13902" t="0"/>
            <a:stretch/>
          </p:blipFill>
          <p:spPr>
            <a:xfrm>
              <a:off x="4667" y="293"/>
              <a:ext cx="1090" cy="40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5"/>
          <p:cNvSpPr txBox="1"/>
          <p:nvPr>
            <p:ph type="ctrTitle"/>
          </p:nvPr>
        </p:nvSpPr>
        <p:spPr>
          <a:xfrm>
            <a:off x="152400" y="9906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304800" y="62484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438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019800" y="62484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228600" y="1981200"/>
            <a:ext cx="4229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610100" y="1981200"/>
            <a:ext cx="4229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🟂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🟂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🟂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🟂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🟂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🟂"/>
              <a:defRPr b="0" i="1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🟂"/>
              <a:defRPr b="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🟂"/>
              <a:defRPr b="0" i="1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5146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Morphology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981200"/>
            <a:ext cx="8305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🟂"/>
            </a:pPr>
            <a:r>
              <a:rPr b="1" i="0" lang="en-US" sz="2400">
                <a:solidFill>
                  <a:schemeClr val="accent2"/>
                </a:solidFill>
              </a:rPr>
              <a:t>Morphology</a:t>
            </a:r>
            <a:r>
              <a:rPr lang="en-US" sz="2400"/>
              <a:t> -“shape” feature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b="1" i="0" lang="en-US" sz="2400">
                <a:solidFill>
                  <a:schemeClr val="accent2"/>
                </a:solidFill>
              </a:rPr>
              <a:t>Morphology</a:t>
            </a:r>
            <a:r>
              <a:rPr lang="en-US" sz="2400"/>
              <a:t> relates to the “shape” of a connected component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b="1" i="0" lang="en-US" sz="2400">
                <a:solidFill>
                  <a:srgbClr val="FF0000"/>
                </a:solidFill>
              </a:rPr>
              <a:t>Morphological operations</a:t>
            </a:r>
            <a:r>
              <a:rPr lang="en-US" sz="2400"/>
              <a:t> modify the shape of a component or give information about the shape of a component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erosion/dilation (shrinking/expansion of a component)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opening/closing (eliminate “boundary” noise)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thinning (determining the “skeletal structure”)/thickening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concave/convex hulls (determining the boundary)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Erosion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57200" y="1981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/>
              <a:t>Given binary image </a:t>
            </a:r>
            <a:r>
              <a:rPr b="1" i="0" lang="en-US" sz="2800"/>
              <a:t>f</a:t>
            </a:r>
            <a:r>
              <a:rPr lang="en-US" sz="2800"/>
              <a:t> and structuring element </a:t>
            </a:r>
            <a:r>
              <a:rPr b="1" i="0" lang="en-US" sz="2800"/>
              <a:t>s</a:t>
            </a:r>
            <a:r>
              <a:rPr lang="en-US" sz="2800"/>
              <a:t> the errotted image </a:t>
            </a:r>
            <a:r>
              <a:rPr b="1" i="0" lang="en-US" sz="2800"/>
              <a:t>g</a:t>
            </a:r>
            <a:r>
              <a:rPr lang="en-US" sz="2800"/>
              <a:t> can be described as: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5" y="3686175"/>
            <a:ext cx="5346700" cy="23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381000" y="3124200"/>
            <a:ext cx="8305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= f     s</a:t>
            </a:r>
            <a:endParaRPr/>
          </a:p>
        </p:txBody>
      </p:sp>
      <p:grpSp>
        <p:nvGrpSpPr>
          <p:cNvPr id="165" name="Google Shape;165;p22"/>
          <p:cNvGrpSpPr/>
          <p:nvPr/>
        </p:nvGrpSpPr>
        <p:grpSpPr>
          <a:xfrm>
            <a:off x="4724400" y="3276600"/>
            <a:ext cx="242888" cy="228600"/>
            <a:chOff x="327" y="3648"/>
            <a:chExt cx="153" cy="144"/>
          </a:xfrm>
        </p:grpSpPr>
        <p:sp>
          <p:nvSpPr>
            <p:cNvPr id="166" name="Google Shape;166;p22"/>
            <p:cNvSpPr/>
            <p:nvPr/>
          </p:nvSpPr>
          <p:spPr>
            <a:xfrm>
              <a:off x="336" y="3648"/>
              <a:ext cx="144" cy="144"/>
            </a:xfrm>
            <a:prstGeom prst="ellipse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7" name="Google Shape;167;p22"/>
            <p:cNvCxnSpPr/>
            <p:nvPr/>
          </p:nvCxnSpPr>
          <p:spPr>
            <a:xfrm>
              <a:off x="327" y="3726"/>
              <a:ext cx="14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Erosion</a:t>
            </a:r>
            <a:endParaRPr/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12192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84200"/>
                <a:gridCol w="584200"/>
                <a:gridCol w="584200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23"/>
          <p:cNvGraphicFramePr/>
          <p:nvPr/>
        </p:nvGraphicFramePr>
        <p:xfrm>
          <a:off x="3810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11175"/>
                <a:gridCol w="512775"/>
                <a:gridCol w="511175"/>
                <a:gridCol w="511175"/>
                <a:gridCol w="511175"/>
                <a:gridCol w="512750"/>
                <a:gridCol w="511175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23"/>
          <p:cNvGraphicFramePr/>
          <p:nvPr/>
        </p:nvGraphicFramePr>
        <p:xfrm>
          <a:off x="51054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11175"/>
                <a:gridCol w="512775"/>
                <a:gridCol w="511175"/>
                <a:gridCol w="511175"/>
                <a:gridCol w="511175"/>
                <a:gridCol w="512750"/>
                <a:gridCol w="511175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3"/>
          <p:cNvSpPr txBox="1"/>
          <p:nvPr/>
        </p:nvSpPr>
        <p:spPr>
          <a:xfrm>
            <a:off x="3048000" y="5943600"/>
            <a:ext cx="3295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Square-size structuring element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81000" y="152400"/>
            <a:ext cx="8305800" cy="57943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Erosion and Dilation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25" y="1143000"/>
            <a:ext cx="85375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62000" y="152400"/>
            <a:ext cx="7620000" cy="457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Morphological Image Processing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62000"/>
            <a:ext cx="7851775" cy="5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84250"/>
            <a:ext cx="8534400" cy="48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762000" y="152400"/>
            <a:ext cx="7620000" cy="457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Morphological Image Processing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38200"/>
            <a:ext cx="7870825" cy="57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762000" y="152400"/>
            <a:ext cx="7620000" cy="457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Morphological Image Processing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152400" y="1524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Opening and Closing Operations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228600" y="11430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/>
              <a:t>The </a:t>
            </a:r>
            <a:r>
              <a:rPr b="1" i="0" lang="en-US" sz="2400"/>
              <a:t>open</a:t>
            </a:r>
            <a:r>
              <a:rPr i="0" lang="en-US" sz="2400"/>
              <a:t> operation is defined as a dilation followed by an erosion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/>
              <a:t>smoothens boundaries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/>
              <a:t>enlarges narrow gaps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/>
              <a:t>eliminates “spikes”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/>
              <a:t>The </a:t>
            </a:r>
            <a:r>
              <a:rPr b="1" i="0" lang="en-US" sz="2400"/>
              <a:t>close</a:t>
            </a:r>
            <a:r>
              <a:rPr i="0" lang="en-US" sz="2400"/>
              <a:t> operation is defined as an erosion followed by a dilation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/>
              <a:t>fills narrow gaps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/>
              <a:t>eliminates small holes and breaks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i="0" lang="en-US" sz="2400"/>
              <a:t>Repeated applications of either “</a:t>
            </a:r>
            <a:r>
              <a:rPr b="1" i="0" lang="en-US" sz="2400"/>
              <a:t>open</a:t>
            </a:r>
            <a:r>
              <a:rPr i="0" lang="en-US" sz="2400"/>
              <a:t>” or “</a:t>
            </a:r>
            <a:r>
              <a:rPr b="1" i="0" lang="en-US" sz="2400"/>
              <a:t>close</a:t>
            </a:r>
            <a:r>
              <a:rPr i="0" lang="en-US" sz="2400"/>
              <a:t>” have no effect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i="0" sz="240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838200" y="304800"/>
            <a:ext cx="7543800" cy="457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Morphological Image Processing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14400"/>
            <a:ext cx="7496175" cy="56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143000"/>
            <a:ext cx="8458200" cy="480218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609600" y="228600"/>
            <a:ext cx="7543800" cy="457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Morphological Image Processing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609600" y="228600"/>
            <a:ext cx="7543800" cy="457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Morphological Image Processing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38200"/>
            <a:ext cx="7762875" cy="5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654175" y="228600"/>
            <a:ext cx="5773738" cy="457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Morphological Image Processing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842963"/>
            <a:ext cx="6156325" cy="59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2"/>
          <p:cNvSpPr txBox="1"/>
          <p:nvPr>
            <p:ph type="title"/>
          </p:nvPr>
        </p:nvSpPr>
        <p:spPr>
          <a:xfrm>
            <a:off x="3048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Thinning Algorithms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457200" y="1371600"/>
            <a:ext cx="8001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    </a:t>
            </a:r>
            <a:r>
              <a:rPr i="0" lang="en-US" sz="2400"/>
              <a:t>Thinning transform an object to a set of simple digital arcs, which lie roughly along their medial axes.</a:t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    </a:t>
            </a:r>
            <a:r>
              <a:rPr i="0" lang="en-US" sz="2400"/>
              <a:t>Let Z</a:t>
            </a:r>
            <a:r>
              <a:rPr baseline="-25000" i="0" lang="en-US" sz="2400"/>
              <a:t>0</a:t>
            </a:r>
            <a:r>
              <a:rPr i="0" lang="en-US" sz="2400"/>
              <a:t>(P</a:t>
            </a:r>
            <a:r>
              <a:rPr baseline="-25000" i="0" lang="en-US" sz="2400"/>
              <a:t>1</a:t>
            </a:r>
            <a:r>
              <a:rPr i="0" lang="en-US" sz="2400"/>
              <a:t>) be the number of zero to nonzero transitions in the ordered set p</a:t>
            </a:r>
            <a:r>
              <a:rPr baseline="-25000" i="0" lang="en-US" sz="2400"/>
              <a:t>2</a:t>
            </a:r>
            <a:r>
              <a:rPr i="0" lang="en-US" sz="2400"/>
              <a:t>, p</a:t>
            </a:r>
            <a:r>
              <a:rPr baseline="-25000" i="0" lang="en-US" sz="2400"/>
              <a:t>3</a:t>
            </a:r>
            <a:r>
              <a:rPr i="0" lang="en-US" sz="2400"/>
              <a:t>, p</a:t>
            </a:r>
            <a:r>
              <a:rPr baseline="-25000" i="0" lang="en-US" sz="2400"/>
              <a:t>4</a:t>
            </a:r>
            <a:r>
              <a:rPr i="0" lang="en-US" sz="2400"/>
              <a:t>, …,P</a:t>
            </a:r>
            <a:r>
              <a:rPr baseline="-25000" i="0" lang="en-US" sz="2400"/>
              <a:t>9</a:t>
            </a:r>
            <a:r>
              <a:rPr i="0" lang="en-US" sz="2400"/>
              <a:t>,P</a:t>
            </a:r>
            <a:r>
              <a:rPr baseline="-25000" i="0" lang="en-US" sz="2400"/>
              <a:t>2</a:t>
            </a:r>
            <a:r>
              <a:rPr i="0" lang="en-US" sz="2400"/>
              <a:t>. Let NZ(P</a:t>
            </a:r>
            <a:r>
              <a:rPr baseline="-25000" i="0" lang="en-US" sz="2400"/>
              <a:t>1</a:t>
            </a:r>
            <a:r>
              <a:rPr i="0" lang="en-US" sz="2400"/>
              <a:t>) be the number of nonzero neighbors of P</a:t>
            </a:r>
            <a:r>
              <a:rPr baseline="-25000" i="0" lang="en-US" sz="2400"/>
              <a:t>1</a:t>
            </a:r>
            <a:r>
              <a:rPr i="0" lang="en-US" sz="2400"/>
              <a:t>. Then P</a:t>
            </a:r>
            <a:r>
              <a:rPr baseline="-25000" i="0" lang="en-US" sz="2400"/>
              <a:t>1</a:t>
            </a:r>
            <a:r>
              <a:rPr i="0" lang="en-US" sz="2400"/>
              <a:t> is deleted if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i="0" sz="24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i="0" lang="en-US" sz="2000"/>
              <a:t>   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i="0"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i="0"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i="0"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i="0" lang="en-US" sz="2000"/>
              <a:t>     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i="0" lang="en-US" sz="2000"/>
              <a:t>     The procedure is repeated until no further changes occur in the image.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i="0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440113"/>
            <a:ext cx="5334000" cy="212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09600"/>
            <a:ext cx="7239000" cy="60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609600" y="76200"/>
            <a:ext cx="7543800" cy="457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folHlink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Morphological Image Processing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Structuring Elements</a:t>
            </a:r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12954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84200"/>
                <a:gridCol w="584200"/>
                <a:gridCol w="584200"/>
              </a:tblGrid>
              <a:tr h="42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27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42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5"/>
          <p:cNvSpPr txBox="1"/>
          <p:nvPr/>
        </p:nvSpPr>
        <p:spPr>
          <a:xfrm>
            <a:off x="685800" y="3810000"/>
            <a:ext cx="3295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Square-size structuring element</a:t>
            </a:r>
            <a:endParaRPr/>
          </a:p>
        </p:txBody>
      </p:sp>
      <p:graphicFrame>
        <p:nvGraphicFramePr>
          <p:cNvPr id="105" name="Google Shape;105;p15"/>
          <p:cNvGraphicFramePr/>
          <p:nvPr/>
        </p:nvGraphicFramePr>
        <p:xfrm>
          <a:off x="51054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84200"/>
                <a:gridCol w="584200"/>
                <a:gridCol w="584200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5"/>
          <p:cNvSpPr txBox="1"/>
          <p:nvPr/>
        </p:nvSpPr>
        <p:spPr>
          <a:xfrm>
            <a:off x="4724400" y="3810000"/>
            <a:ext cx="315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Cross-size structuring element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Fitting and Hitting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7526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    Fitting: A structuring element is said to fit an image if, for each of its pixels that is set to 1, the corresponding image pixel is also 1.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    Hitting: A structuring element is said to intersect or hit, an image if, for any of its pixels that is set to 1, the corresponding image pixel is also 1.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/>
              <a:t>    In both cases, we ignore image pixels for which the corresponding structuring element pixel is 0.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Dilation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9812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Used to </a:t>
            </a:r>
            <a:r>
              <a:rPr b="1" i="0" lang="en-US" sz="2400">
                <a:solidFill>
                  <a:schemeClr val="accent2"/>
                </a:solidFill>
              </a:rPr>
              <a:t>increase</a:t>
            </a:r>
            <a:r>
              <a:rPr lang="en-US" sz="2400"/>
              <a:t> the area of a component.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Adds pixels around the boundaries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fills interior holes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An image is processed by applying a </a:t>
            </a:r>
            <a:r>
              <a:rPr b="1" i="0" lang="en-US" sz="2400">
                <a:solidFill>
                  <a:schemeClr val="accent2"/>
                </a:solidFill>
              </a:rPr>
              <a:t>structuring element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center the structuring element S on pixel 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if P is OFF then set it to ON if any part of S overlaps an ON image pixel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This process can only turn pixels from OFF to ON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The component can only </a:t>
            </a:r>
            <a:r>
              <a:rPr b="1" i="0" lang="en-US" sz="2400">
                <a:solidFill>
                  <a:schemeClr val="accent2"/>
                </a:solidFill>
              </a:rPr>
              <a:t>grow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2286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Dilation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457200" y="15240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/>
              <a:t>Given binary image </a:t>
            </a:r>
            <a:r>
              <a:rPr b="1" i="0" lang="en-US" sz="2800"/>
              <a:t>f</a:t>
            </a:r>
            <a:r>
              <a:rPr lang="en-US" sz="2800"/>
              <a:t> and structuring element </a:t>
            </a:r>
            <a:r>
              <a:rPr b="1" i="0" lang="en-US" sz="2800"/>
              <a:t>s</a:t>
            </a:r>
            <a:r>
              <a:rPr lang="en-US" sz="2800"/>
              <a:t> the dilated image </a:t>
            </a:r>
            <a:r>
              <a:rPr b="1" i="0" lang="en-US" sz="2800"/>
              <a:t>g</a:t>
            </a:r>
            <a:r>
              <a:rPr lang="en-US" sz="2800"/>
              <a:t> can be described as: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5" y="3125788"/>
            <a:ext cx="5346700" cy="2894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Dilation</a:t>
            </a:r>
            <a:endParaRPr/>
          </a:p>
        </p:txBody>
      </p:sp>
      <p:graphicFrame>
        <p:nvGraphicFramePr>
          <p:cNvPr id="135" name="Google Shape;135;p19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11175"/>
                <a:gridCol w="512775"/>
                <a:gridCol w="511175"/>
                <a:gridCol w="511175"/>
                <a:gridCol w="511175"/>
                <a:gridCol w="512750"/>
                <a:gridCol w="511175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19"/>
          <p:cNvGraphicFramePr/>
          <p:nvPr/>
        </p:nvGraphicFramePr>
        <p:xfrm>
          <a:off x="12192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84200"/>
                <a:gridCol w="584200"/>
                <a:gridCol w="584200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19"/>
          <p:cNvGraphicFramePr/>
          <p:nvPr/>
        </p:nvGraphicFramePr>
        <p:xfrm>
          <a:off x="51054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11175"/>
                <a:gridCol w="512775"/>
                <a:gridCol w="511175"/>
                <a:gridCol w="511175"/>
                <a:gridCol w="511175"/>
                <a:gridCol w="512750"/>
                <a:gridCol w="511175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19"/>
          <p:cNvSpPr txBox="1"/>
          <p:nvPr/>
        </p:nvSpPr>
        <p:spPr>
          <a:xfrm>
            <a:off x="3048000" y="5943600"/>
            <a:ext cx="3295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Square-size structuring element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Dilation</a:t>
            </a:r>
            <a:endParaRPr/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11175"/>
                <a:gridCol w="512775"/>
                <a:gridCol w="511175"/>
                <a:gridCol w="511175"/>
                <a:gridCol w="511175"/>
                <a:gridCol w="512750"/>
                <a:gridCol w="511175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20"/>
          <p:cNvGraphicFramePr/>
          <p:nvPr/>
        </p:nvGraphicFramePr>
        <p:xfrm>
          <a:off x="12192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84200"/>
                <a:gridCol w="584200"/>
                <a:gridCol w="584200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20"/>
          <p:cNvGraphicFramePr/>
          <p:nvPr/>
        </p:nvGraphicFramePr>
        <p:xfrm>
          <a:off x="51054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{86D7C6F5-0F07-459D-BE4F-B25D0C4103BD}</a:tableStyleId>
              </a:tblPr>
              <a:tblGrid>
                <a:gridCol w="511175"/>
                <a:gridCol w="512775"/>
                <a:gridCol w="511175"/>
                <a:gridCol w="511175"/>
                <a:gridCol w="511175"/>
                <a:gridCol w="512750"/>
                <a:gridCol w="511175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0"/>
          <p:cNvSpPr txBox="1"/>
          <p:nvPr/>
        </p:nvSpPr>
        <p:spPr>
          <a:xfrm>
            <a:off x="3048000" y="5943600"/>
            <a:ext cx="31559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Cross-size structuring element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7620000" y="65674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Erosion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57200" y="19812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Used to </a:t>
            </a:r>
            <a:r>
              <a:rPr b="1" i="0" lang="en-US" sz="2400">
                <a:solidFill>
                  <a:schemeClr val="accent2"/>
                </a:solidFill>
              </a:rPr>
              <a:t>decrease</a:t>
            </a:r>
            <a:r>
              <a:rPr lang="en-US" sz="2400"/>
              <a:t> the area of a component.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Removes pixels around the boundaries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Enlarges interior holes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An image is processed by applying a </a:t>
            </a:r>
            <a:r>
              <a:rPr b="1" i="0" lang="en-US" sz="2400">
                <a:solidFill>
                  <a:schemeClr val="accent2"/>
                </a:solidFill>
              </a:rPr>
              <a:t>structuring element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center the structuring element S on pixel 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if P is ON then set it to OFF if any part of S overlaps an OFF image pixel 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This process can only turn pixels from ON to OFF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The component can only </a:t>
            </a:r>
            <a:r>
              <a:rPr b="1" i="0" lang="en-US" sz="2400">
                <a:solidFill>
                  <a:schemeClr val="accent2"/>
                </a:solidFill>
              </a:rPr>
              <a:t>shrink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Japanese Waves">
  <a:themeElements>
    <a:clrScheme name="Japanese Waves 2">
      <a:dk1>
        <a:srgbClr val="2D2525"/>
      </a:dk1>
      <a:lt1>
        <a:srgbClr val="A7B4B7"/>
      </a:lt1>
      <a:dk2>
        <a:srgbClr val="061C62"/>
      </a:dk2>
      <a:lt2>
        <a:srgbClr val="484719"/>
      </a:lt2>
      <a:accent1>
        <a:srgbClr val="D8D688"/>
      </a:accent1>
      <a:accent2>
        <a:srgbClr val="5C6D90"/>
      </a:accent2>
      <a:accent3>
        <a:srgbClr val="D0D6D8"/>
      </a:accent3>
      <a:accent4>
        <a:srgbClr val="251E1E"/>
      </a:accent4>
      <a:accent5>
        <a:srgbClr val="E9E8C3"/>
      </a:accent5>
      <a:accent6>
        <a:srgbClr val="536282"/>
      </a:accent6>
      <a:hlink>
        <a:srgbClr val="365D96"/>
      </a:hlink>
      <a:folHlink>
        <a:srgbClr val="5868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