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6858000" cx="9144000"/>
  <p:notesSz cx="6746875" cy="9913925"/>
  <p:embeddedFontLst>
    <p:embeddedFont>
      <p:font typeface="Tahoma"/>
      <p:regular r:id="rId8"/>
      <p:bold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3122">
          <p15:clr>
            <a:srgbClr val="A4A3A4"/>
          </p15:clr>
        </p15:guide>
        <p15:guide id="2" pos="212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22" orient="horz"/>
        <p:guide pos="2125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Tahom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Tahom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" type="body"/>
          </p:nvPr>
        </p:nvSpPr>
        <p:spPr>
          <a:xfrm>
            <a:off x="900113" y="4713288"/>
            <a:ext cx="4946650" cy="41735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/>
          <p:nvPr>
            <p:ph idx="2" type="sldImg"/>
          </p:nvPr>
        </p:nvSpPr>
        <p:spPr>
          <a:xfrm>
            <a:off x="1065213" y="869950"/>
            <a:ext cx="4618037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900113" y="4713288"/>
            <a:ext cx="4946650" cy="4173537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065213" y="869950"/>
            <a:ext cx="4618037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900113" y="4713288"/>
            <a:ext cx="4946650" cy="4173537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065213" y="869950"/>
            <a:ext cx="4618037" cy="34639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title"/>
          </p:nvPr>
        </p:nvSpPr>
        <p:spPr>
          <a:xfrm>
            <a:off x="228600" y="6096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228600" y="1981200"/>
            <a:ext cx="8610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🟂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🟂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🟂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🟂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🟂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228600" y="6248400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2819400" y="6477000"/>
            <a:ext cx="3048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7315200" y="6477000"/>
            <a:ext cx="152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228600" y="6096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476500" y="-266700"/>
            <a:ext cx="4114800" cy="86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🟂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🟂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🟂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🟂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🟂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228600" y="6248400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2819400" y="6477000"/>
            <a:ext cx="3048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7315200" y="6477000"/>
            <a:ext cx="152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5019675" y="2276475"/>
            <a:ext cx="5486400" cy="2152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638175" y="200025"/>
            <a:ext cx="5486400" cy="6305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🟂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🟂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🟂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🟂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🟂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228600" y="6248400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2819400" y="6477000"/>
            <a:ext cx="3048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7315200" y="6477000"/>
            <a:ext cx="152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228600" y="6096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228600" y="6248400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2819400" y="6477000"/>
            <a:ext cx="3048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7315200" y="6477000"/>
            <a:ext cx="152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4"/>
          <p:cNvGrpSpPr/>
          <p:nvPr/>
        </p:nvGrpSpPr>
        <p:grpSpPr>
          <a:xfrm>
            <a:off x="7419975" y="0"/>
            <a:ext cx="1730375" cy="6858000"/>
            <a:chOff x="4667" y="0"/>
            <a:chExt cx="1090" cy="4320"/>
          </a:xfrm>
        </p:grpSpPr>
        <p:sp>
          <p:nvSpPr>
            <p:cNvPr id="25" name="Google Shape;25;p4"/>
            <p:cNvSpPr/>
            <p:nvPr/>
          </p:nvSpPr>
          <p:spPr>
            <a:xfrm>
              <a:off x="4973" y="0"/>
              <a:ext cx="783" cy="2089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id="26" name="Google Shape;26;p4"/>
            <p:cNvPicPr preferRelativeResize="0"/>
            <p:nvPr/>
          </p:nvPicPr>
          <p:blipFill rotWithShape="1">
            <a:blip r:embed="rId2">
              <a:alphaModFix/>
            </a:blip>
            <a:srcRect b="31861" l="0" r="13902" t="0"/>
            <a:stretch/>
          </p:blipFill>
          <p:spPr>
            <a:xfrm>
              <a:off x="4667" y="293"/>
              <a:ext cx="1090" cy="40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" name="Google Shape;27;p4"/>
          <p:cNvSpPr txBox="1"/>
          <p:nvPr>
            <p:ph type="ctrTitle"/>
          </p:nvPr>
        </p:nvSpPr>
        <p:spPr>
          <a:xfrm>
            <a:off x="152400" y="99060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320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🟂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🟂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🟂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🟂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304800" y="6248400"/>
            <a:ext cx="1752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2438400" y="62484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6019800" y="6248400"/>
            <a:ext cx="1600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228600" y="6248400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2819400" y="6477000"/>
            <a:ext cx="3048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7315200" y="6477000"/>
            <a:ext cx="152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228600" y="6096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228600" y="1981200"/>
            <a:ext cx="42291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🟂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🟂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🟂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🟂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🟂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4610100" y="1981200"/>
            <a:ext cx="42291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🟂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🟂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🟂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🟂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🟂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228600" y="6248400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2819400" y="6477000"/>
            <a:ext cx="3048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7315200" y="6477000"/>
            <a:ext cx="152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🟂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🟂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🟂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🟂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🟂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7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🟂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🟂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🟂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🟂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🟂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228600" y="6248400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2819400" y="6477000"/>
            <a:ext cx="3048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7315200" y="6477000"/>
            <a:ext cx="152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228600" y="6248400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2819400" y="6477000"/>
            <a:ext cx="3048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7315200" y="6477000"/>
            <a:ext cx="152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SzPts val="3200"/>
              <a:buChar char="🟂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Char char="🟂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Char char="🟂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🟂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🟂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228600" y="6248400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2819400" y="6477000"/>
            <a:ext cx="3048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7315200" y="6477000"/>
            <a:ext cx="152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228600" y="6248400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2819400" y="6477000"/>
            <a:ext cx="3048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7315200" y="6477000"/>
            <a:ext cx="152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1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28600" y="6096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28600" y="1981200"/>
            <a:ext cx="8610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Noto Sans Symbols"/>
              <a:buChar char="🟂"/>
              <a:defRPr b="0" i="1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🟂"/>
              <a:defRPr b="0" i="1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🟂"/>
              <a:defRPr b="0" i="1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🟂"/>
              <a:defRPr b="0" i="1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🟂"/>
              <a:defRPr b="0" i="1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228600" y="6248400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2819400" y="6477000"/>
            <a:ext cx="3048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7315200" y="6477000"/>
            <a:ext cx="152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0" y="838200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2819400" y="6477000"/>
            <a:ext cx="3048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Dr. M. S. Uddin, CSE Dept, JU</a:t>
            </a:r>
            <a:endParaRPr/>
          </a:p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7315200" y="6477000"/>
            <a:ext cx="152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" name="Google Shape;90;p13"/>
          <p:cNvSpPr txBox="1"/>
          <p:nvPr>
            <p:ph type="title"/>
          </p:nvPr>
        </p:nvSpPr>
        <p:spPr>
          <a:xfrm>
            <a:off x="228600" y="152400"/>
            <a:ext cx="8610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Pseudocoloring</a:t>
            </a:r>
            <a:endParaRPr/>
          </a:p>
        </p:txBody>
      </p:sp>
      <p:sp>
        <p:nvSpPr>
          <p:cNvPr id="91" name="Google Shape;91;p13"/>
          <p:cNvSpPr txBox="1"/>
          <p:nvPr>
            <p:ph idx="1" type="body"/>
          </p:nvPr>
        </p:nvSpPr>
        <p:spPr>
          <a:xfrm>
            <a:off x="228600" y="1981200"/>
            <a:ext cx="861060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🟂"/>
            </a:pPr>
            <a:r>
              <a:rPr b="1" lang="en-US" sz="2800">
                <a:solidFill>
                  <a:schemeClr val="accent2"/>
                </a:solidFill>
              </a:rPr>
              <a:t>Artifical coloring</a:t>
            </a:r>
            <a:r>
              <a:rPr lang="en-US" sz="2800"/>
              <a:t> (PseudoColoring) can often enhance the presentation of image information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Char char="🟂"/>
            </a:pPr>
            <a:r>
              <a:rPr lang="en-US" sz="2800"/>
              <a:t>Replaces the gray-scale levels by an </a:t>
            </a:r>
            <a:r>
              <a:rPr b="1" lang="en-US" sz="2800">
                <a:solidFill>
                  <a:schemeClr val="accent2"/>
                </a:solidFill>
              </a:rPr>
              <a:t>arbitrarily</a:t>
            </a:r>
            <a:r>
              <a:rPr lang="en-US" sz="2800"/>
              <a:t> selected palette or color bar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idx="11" type="ftr"/>
          </p:nvPr>
        </p:nvSpPr>
        <p:spPr>
          <a:xfrm>
            <a:off x="2819400" y="6477000"/>
            <a:ext cx="3048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Dr. M. S. Uddin, CSE Dept, JU</a:t>
            </a:r>
            <a:endParaRPr/>
          </a:p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7315200" y="6477000"/>
            <a:ext cx="1524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" name="Google Shape;98;p14"/>
          <p:cNvSpPr txBox="1"/>
          <p:nvPr>
            <p:ph type="title"/>
          </p:nvPr>
        </p:nvSpPr>
        <p:spPr>
          <a:xfrm>
            <a:off x="228600" y="152400"/>
            <a:ext cx="8610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Pseudo Coloring Example</a:t>
            </a:r>
            <a:endParaRPr/>
          </a:p>
        </p:txBody>
      </p:sp>
      <p:pic>
        <p:nvPicPr>
          <p:cNvPr id="99" name="Google Shape;9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8200" y="2057400"/>
            <a:ext cx="4419600" cy="3376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2057400"/>
            <a:ext cx="4419600" cy="293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4"/>
          <p:cNvSpPr txBox="1"/>
          <p:nvPr/>
        </p:nvSpPr>
        <p:spPr>
          <a:xfrm>
            <a:off x="533400" y="5486400"/>
            <a:ext cx="81534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Weather satellite image.  Note the way the colorized image brings out certain details that are difficult to distinguish in the original.</a:t>
            </a:r>
            <a:endParaRPr/>
          </a:p>
        </p:txBody>
      </p:sp>
    </p:spTree>
  </p:cSld>
  <p:clrMapOvr>
    <a:masterClrMapping/>
  </p:clrMapOvr>
  <p:transition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Japanese Waves">
  <a:themeElements>
    <a:clrScheme name="Japanese Waves 2">
      <a:dk1>
        <a:srgbClr val="2D2525"/>
      </a:dk1>
      <a:lt1>
        <a:srgbClr val="A7B4B7"/>
      </a:lt1>
      <a:dk2>
        <a:srgbClr val="061C62"/>
      </a:dk2>
      <a:lt2>
        <a:srgbClr val="484719"/>
      </a:lt2>
      <a:accent1>
        <a:srgbClr val="D8D688"/>
      </a:accent1>
      <a:accent2>
        <a:srgbClr val="5C6D90"/>
      </a:accent2>
      <a:accent3>
        <a:srgbClr val="D0D6D8"/>
      </a:accent3>
      <a:accent4>
        <a:srgbClr val="251E1E"/>
      </a:accent4>
      <a:accent5>
        <a:srgbClr val="E9E8C3"/>
      </a:accent5>
      <a:accent6>
        <a:srgbClr val="536282"/>
      </a:accent6>
      <a:hlink>
        <a:srgbClr val="365D96"/>
      </a:hlink>
      <a:folHlink>
        <a:srgbClr val="58684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