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0" r:id="rId4"/>
    <p:sldMasterId id="2147483651" r:id="rId5"/>
    <p:sldMasterId id="214748365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</p:sldIdLst>
  <p:sldSz cy="6858000" cx="9144000"/>
  <p:notesSz cx="6954825" cy="9309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13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40175" y="0"/>
            <a:ext cx="3013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42375"/>
            <a:ext cx="3013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40175" y="8842375"/>
            <a:ext cx="3013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 txBox="1"/>
          <p:nvPr/>
        </p:nvSpPr>
        <p:spPr>
          <a:xfrm>
            <a:off x="3940175" y="8842375"/>
            <a:ext cx="3013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2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 txBox="1"/>
          <p:nvPr/>
        </p:nvSpPr>
        <p:spPr>
          <a:xfrm>
            <a:off x="3940175" y="8842375"/>
            <a:ext cx="3013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9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2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4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5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6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7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8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9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0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1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2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3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4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5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6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7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8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9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0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50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1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51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:notes"/>
          <p:cNvSpPr/>
          <p:nvPr>
            <p:ph idx="2" type="sldImg"/>
          </p:nvPr>
        </p:nvSpPr>
        <p:spPr>
          <a:xfrm>
            <a:off x="1150937" y="698500"/>
            <a:ext cx="4652962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685800" y="1143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685800" y="3886200"/>
            <a:ext cx="38862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40"/>
              </a:spcBef>
              <a:spcAft>
                <a:spcPts val="0"/>
              </a:spcAft>
              <a:buClr>
                <a:srgbClr val="366092"/>
              </a:buClr>
              <a:buSzPts val="2700"/>
              <a:buNone/>
              <a:defRPr sz="2700">
                <a:solidFill>
                  <a:srgbClr val="366092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2" type="body"/>
          </p:nvPr>
        </p:nvSpPr>
        <p:spPr>
          <a:xfrm>
            <a:off x="4800600" y="3886200"/>
            <a:ext cx="3962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540"/>
              </a:spcBef>
              <a:spcAft>
                <a:spcPts val="0"/>
              </a:spcAft>
              <a:buClr>
                <a:srgbClr val="0070C0"/>
              </a:buClr>
              <a:buSzPts val="2700"/>
              <a:buNone/>
              <a:defRPr sz="2700">
                <a:solidFill>
                  <a:srgbClr val="0070C0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idx="1" type="body"/>
          </p:nvPr>
        </p:nvSpPr>
        <p:spPr>
          <a:xfrm>
            <a:off x="457200" y="1676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366092"/>
              </a:buClr>
              <a:buSzPts val="3200"/>
              <a:buChar char="•"/>
              <a:defRPr>
                <a:solidFill>
                  <a:srgbClr val="366092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31859B"/>
              </a:buClr>
              <a:buSzPts val="2800"/>
              <a:buChar char="–"/>
              <a:defRPr>
                <a:solidFill>
                  <a:srgbClr val="31859B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953734"/>
              </a:buClr>
              <a:buSzPts val="2400"/>
              <a:buChar char="•"/>
              <a:defRPr>
                <a:solidFill>
                  <a:srgbClr val="953734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E36C09"/>
              </a:buClr>
              <a:buSzPts val="2000"/>
              <a:buChar char="–"/>
              <a:defRPr>
                <a:solidFill>
                  <a:srgbClr val="E36C09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36609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685800" y="3200400"/>
            <a:ext cx="3810000" cy="5334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Presented by</a:t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800600" y="3200400"/>
            <a:ext cx="3962400" cy="5334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Supervised by</a:t>
            </a:r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5776912" cy="96043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/>
        </p:nvSpPr>
        <p:spPr>
          <a:xfrm>
            <a:off x="2733675" y="6516687"/>
            <a:ext cx="3819525" cy="2524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M.Sc. Thesis Defense</a:t>
            </a:r>
            <a:endParaRPr/>
          </a:p>
        </p:txBody>
      </p:sp>
      <p:sp>
        <p:nvSpPr>
          <p:cNvPr id="27" name="Google Shape;27;p3"/>
          <p:cNvSpPr txBox="1"/>
          <p:nvPr/>
        </p:nvSpPr>
        <p:spPr>
          <a:xfrm>
            <a:off x="0" y="0"/>
            <a:ext cx="9144000" cy="114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3662" y="6342062"/>
            <a:ext cx="1963737" cy="5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ctrTitle"/>
          </p:nvPr>
        </p:nvSpPr>
        <p:spPr>
          <a:xfrm>
            <a:off x="685800" y="1143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A PREDICTIVE MODEL FOR EARLY DETECTION OF PREGNANCY MISCARRIAGE AND DEMENTIA USING MACHINE LEARNING METHODS</a:t>
            </a:r>
            <a:br>
              <a:rPr b="1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48" name="Google Shape;48;p6"/>
          <p:cNvSpPr txBox="1"/>
          <p:nvPr>
            <p:ph idx="1" type="subTitle"/>
          </p:nvPr>
        </p:nvSpPr>
        <p:spPr>
          <a:xfrm>
            <a:off x="685800" y="3886200"/>
            <a:ext cx="3886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6075" lvl="0" marL="34607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200"/>
              <a:buNone/>
            </a:pPr>
            <a:r>
              <a:rPr b="0" i="0" lang="en-US" sz="22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Rimi Akter</a:t>
            </a:r>
            <a:endParaRPr/>
          </a:p>
          <a:p>
            <a:pPr indent="-346075" lvl="0" marL="346075" rtl="0" algn="ctr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376092"/>
              </a:buClr>
              <a:buSzPts val="2200"/>
              <a:buNone/>
            </a:pPr>
            <a:r>
              <a:rPr b="0" i="0" lang="en-US" sz="22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Exam Roll no.: 220516 </a:t>
            </a:r>
            <a:endParaRPr/>
          </a:p>
          <a:p>
            <a:pPr indent="-346075" lvl="0" marL="346075" rtl="0" algn="ctr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376092"/>
              </a:buClr>
              <a:buSzPts val="2200"/>
              <a:buNone/>
            </a:pPr>
            <a:r>
              <a:rPr b="0" i="0" lang="en-US" sz="22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Reg. no.: 46298</a:t>
            </a:r>
            <a:endParaRPr/>
          </a:p>
          <a:p>
            <a:pPr indent="-346075" lvl="0" marL="346075" rtl="0" algn="ctr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376092"/>
              </a:buClr>
              <a:buSzPts val="2200"/>
              <a:buNone/>
            </a:pPr>
            <a:r>
              <a:rPr b="0" i="0" lang="en-US" sz="22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Session: 2021-2022 </a:t>
            </a:r>
            <a:endParaRPr/>
          </a:p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800600" y="3886200"/>
            <a:ext cx="3962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b="0" i="0" lang="en-US" sz="2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Amina Khatun</a:t>
            </a:r>
            <a:endParaRPr/>
          </a:p>
          <a:p>
            <a:pPr indent="-342900" lvl="0" marL="342900" rtl="0" algn="ctr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b="0" i="0" lang="en-US" sz="2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Associate Professor</a:t>
            </a:r>
            <a:endParaRPr/>
          </a:p>
          <a:p>
            <a:pPr indent="-342900" lvl="0" marL="342900" rtl="0" algn="ctr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b="0" i="0" lang="en-US" sz="2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Department of CSE</a:t>
            </a:r>
            <a:endParaRPr/>
          </a:p>
          <a:p>
            <a:pPr indent="-342900" lvl="0" marL="342900" rtl="0" algn="ctr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</a:pPr>
            <a:r>
              <a:rPr b="0" i="0" lang="en-US" sz="2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Jahangirnagar University</a:t>
            </a:r>
            <a:endParaRPr/>
          </a:p>
        </p:txBody>
      </p:sp>
      <p:sp>
        <p:nvSpPr>
          <p:cNvPr id="50" name="Google Shape;50;p6"/>
          <p:cNvSpPr txBox="1"/>
          <p:nvPr/>
        </p:nvSpPr>
        <p:spPr>
          <a:xfrm>
            <a:off x="3581400" y="6362700"/>
            <a:ext cx="29162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Tuesday, 17 September,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Problem Definition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685800" y="1676400"/>
            <a:ext cx="8229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Dementia is a progressive neurodegenerative disorder that impairs memory, thinking, and decision-making.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Developing predictive models to identify individuals at risk of dementia using clinical data for early diagnosis and intervention.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Predicting key risk factors contributing to miscarriage using clinical data to improve early risk assessment and prenatal care.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Models and Methodology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417637"/>
            <a:ext cx="7772400" cy="48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990600" y="1676400"/>
            <a:ext cx="7691437" cy="246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acquired information from Kaggle for miscarriage data.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extensive medical records with details like age, location, stress level, BPM, and BMI.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for dementia dataset features are described in next pages.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Data Descriptions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2296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Data Descriptions (Continued)</a:t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52600"/>
            <a:ext cx="82296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Data Pre-processing</a:t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711200" y="1676400"/>
            <a:ext cx="7970837" cy="3354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study included several critical data preprocessing operations.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normalization, outlier detection, and management of missing information.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 for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min-max normalization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given in equation.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4268787"/>
            <a:ext cx="1828800" cy="836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Data Pre-processing (Continued)</a:t>
            </a:r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715962" y="1752600"/>
            <a:ext cx="7970837" cy="28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method called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imputation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 mean or median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fill in the missing data (numerical values).</a:t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6075" lvl="0" marL="3460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all the values in the column. Used when data is normally distributed (no extreme outliers).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middle value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data is sorted in ascending or descending order. It is preferred if the data has outliers.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Data Pre-processing (Continued)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1905000"/>
            <a:ext cx="7086600" cy="3078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Exploratory Data Analysis (EDA)</a:t>
            </a: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711200" y="1676400"/>
            <a:ext cx="7970837" cy="246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used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like scatter plots, graphs, histograms, and more for visualization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Histograms: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tool for seeing how numerical features are distributed.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Scatter Plots: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Examined connections between numerical feature pairs.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762000" y="1676400"/>
            <a:ext cx="7924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Various ML models have been used.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SVM, DT, NB, KNN, LR, LR/imputation, LR/dropna, AdaBoost.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 Trees Calssifier, XGB, ANN, SGD.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 classifier, The no-ML model.</a:t>
            </a:r>
            <a:endParaRPr/>
          </a:p>
        </p:txBody>
      </p:sp>
      <p:sp>
        <p:nvSpPr>
          <p:cNvPr id="177" name="Google Shape;177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Selecting Models </a:t>
            </a: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idx="1" type="body"/>
          </p:nvPr>
        </p:nvSpPr>
        <p:spPr>
          <a:xfrm>
            <a:off x="473075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Overview/Introduction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Motivation/Objective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Review / Related 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Definition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Algorithms/System Model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&amp; Future Scope</a:t>
            </a:r>
            <a:endParaRPr/>
          </a:p>
          <a:p>
            <a:pPr indent="-177800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7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Slide Outline</a:t>
            </a:r>
            <a:endParaRPr/>
          </a:p>
        </p:txBody>
      </p:sp>
      <p:sp>
        <p:nvSpPr>
          <p:cNvPr id="58" name="Google Shape;58;p7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 Selecting Models (Continued)</a:t>
            </a:r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939800" y="1676400"/>
            <a:ext cx="7961312" cy="327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6075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ExtraTrees has found that when it comes to dementia prediction, SES is the least significant component. 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predicting dementia,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significant factor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RF indicates that visits are the least significant factor in dementia prediction. </a:t>
            </a:r>
            <a:endParaRPr/>
          </a:p>
          <a:p>
            <a:pPr indent="-346075" lvl="0" marL="3460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According to XGBoost, AES is the least significant component in dementia prediction.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914400" y="16764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SVM is a supervised algorithm that finds the optimal hyperplane to separate data into classes.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in high-dimensional spaces and with complex data patterns.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struggle with very large datasets and requires careful tuning of parameters.</a:t>
            </a:r>
            <a:endParaRPr/>
          </a:p>
        </p:txBody>
      </p:sp>
      <p:sp>
        <p:nvSpPr>
          <p:cNvPr id="191" name="Google Shape;191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SVM Model</a:t>
            </a:r>
            <a:endParaRPr/>
          </a:p>
        </p:txBody>
      </p:sp>
      <p:sp>
        <p:nvSpPr>
          <p:cNvPr id="192" name="Google Shape;192;p26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914400" y="16764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Splitting data into branches based on feature values, leading to a decision node or leaf.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interpret and visualize; handles both numerical and categorical data.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Prone to overfitting with complex datasets; may not generalize well to unseen data.</a:t>
            </a:r>
            <a:endParaRPr/>
          </a:p>
        </p:txBody>
      </p:sp>
      <p:sp>
        <p:nvSpPr>
          <p:cNvPr id="198" name="Google Shape;198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/>
          </a:p>
        </p:txBody>
      </p:sp>
      <p:sp>
        <p:nvSpPr>
          <p:cNvPr id="199" name="Google Shape;199;p27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838200" y="1676400"/>
            <a:ext cx="7848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Assumes that features are independent. It calculates the probability of dementia given the features.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Assumes independence between features, which may not reflect real-world data relationships.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NB with Gaussian assumes features are normally distributed.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Calculates probabilities based on Gaussian distribution to classify dementia status.</a:t>
            </a:r>
            <a:endParaRPr/>
          </a:p>
        </p:txBody>
      </p:sp>
      <p:sp>
        <p:nvSpPr>
          <p:cNvPr id="205" name="Google Shape;205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Naïve Bayes Model</a:t>
            </a:r>
            <a:endParaRPr/>
          </a:p>
        </p:txBody>
      </p:sp>
      <p:sp>
        <p:nvSpPr>
          <p:cNvPr id="206" name="Google Shape;206;p28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914400" y="16764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 classifies a data point based on the majority class among its K nearest neighbors in the feature space.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Predicts dementia status based on proximity to known patient data points with similar features.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with well-defined feature spaces, but requires careful choice of K and distance metric.</a:t>
            </a:r>
            <a:endParaRPr/>
          </a:p>
        </p:txBody>
      </p:sp>
      <p:sp>
        <p:nvSpPr>
          <p:cNvPr id="212" name="Google Shape;212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KNN Classifier</a:t>
            </a:r>
            <a:endParaRPr/>
          </a:p>
        </p:txBody>
      </p:sp>
      <p:sp>
        <p:nvSpPr>
          <p:cNvPr id="213" name="Google Shape;213;p29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838200" y="1676400"/>
            <a:ext cx="7848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 models the probability of dementia (binary outcome) using a logistic function to estimate the likelihood of class membership.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Assumes a linear relationship between features and the log-odds of the outcome.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can be limited with highly imbalanced datasets.</a:t>
            </a:r>
            <a:endParaRPr/>
          </a:p>
        </p:txBody>
      </p:sp>
      <p:sp>
        <p:nvSpPr>
          <p:cNvPr id="219" name="Google Shape;219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Logistic Regression Model</a:t>
            </a:r>
            <a:endParaRPr/>
          </a:p>
        </p:txBody>
      </p:sp>
      <p:sp>
        <p:nvSpPr>
          <p:cNvPr id="220" name="Google Shape;220;p30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838200" y="1676400"/>
            <a:ext cx="7848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 with Imputation handles missing data by filling in missing values before applying LR.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Predicts dementia likelihood by first imputing missing values, then applying LR.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use of incomplete datasets.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Imputation may introduce bias if not handled carefully.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depends on the quality of imputation.</a:t>
            </a:r>
            <a:endParaRPr/>
          </a:p>
        </p:txBody>
      </p:sp>
      <p:sp>
        <p:nvSpPr>
          <p:cNvPr id="226" name="Google Shape;226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LR w-Imputation</a:t>
            </a:r>
            <a:endParaRPr/>
          </a:p>
        </p:txBody>
      </p:sp>
      <p:sp>
        <p:nvSpPr>
          <p:cNvPr id="227" name="Google Shape;227;p31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914400" y="16764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 with Dropna removes records with missing values before applying the LR model.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Discarding any patient data with missing values and then fitting the LR model to the remaining data.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Simplifies the model by using only complete cases.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lead to loss of valuable data and reduce sample size.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introduce selection bias.</a:t>
            </a:r>
            <a:endParaRPr/>
          </a:p>
        </p:txBody>
      </p:sp>
      <p:sp>
        <p:nvSpPr>
          <p:cNvPr id="233" name="Google Shape;233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LR w-dropna</a:t>
            </a:r>
            <a:endParaRPr/>
          </a:p>
        </p:txBody>
      </p:sp>
      <p:sp>
        <p:nvSpPr>
          <p:cNvPr id="234" name="Google Shape;234;p32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838200" y="1676400"/>
            <a:ext cx="7848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Train/Test Split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To assess the model's performance on untested data, the dataset was divided into training and testing sets at a ratio of 70/30.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Various evaluation metrics were employed to evaluate the performance of the model. </a:t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 the validity &amp; dependability of the predictions.</a:t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Cautious model selection, in-depth exploratory analysis, thorough data gathering, careful pre-processing, and rigorous evaluation.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Model Training and Evaluation</a:t>
            </a:r>
            <a:endParaRPr/>
          </a:p>
        </p:txBody>
      </p:sp>
      <p:sp>
        <p:nvSpPr>
          <p:cNvPr id="241" name="Google Shape;241;p33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/>
          </a:p>
        </p:txBody>
      </p:sp>
      <p:sp>
        <p:nvSpPr>
          <p:cNvPr id="247" name="Google Shape;247;p34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248" name="Google Shape;24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295400"/>
            <a:ext cx="7924800" cy="51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" type="body"/>
          </p:nvPr>
        </p:nvSpPr>
        <p:spPr>
          <a:xfrm>
            <a:off x="457200" y="1676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Dementia is a growing global health concern, characterized by cognitive decline and loss of independence.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prediction is critical for improving patient outcomes and slowing disease progression.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research explores machine learning techniques to develop models for predicting dementia, utilizing clinical data to enable early diagnosis and intervention.</a:t>
            </a:r>
            <a:endParaRPr/>
          </a:p>
        </p:txBody>
      </p:sp>
      <p:sp>
        <p:nvSpPr>
          <p:cNvPr id="64" name="Google Shape;64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65" name="Google Shape;65;p8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/>
          </a:p>
        </p:txBody>
      </p:sp>
      <p:sp>
        <p:nvSpPr>
          <p:cNvPr id="254" name="Google Shape;254;p35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255" name="Google Shape;25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33550"/>
            <a:ext cx="82296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/>
          </a:p>
        </p:txBody>
      </p:sp>
      <p:sp>
        <p:nvSpPr>
          <p:cNvPr id="261" name="Google Shape;261;p36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262" name="Google Shape;26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24025"/>
            <a:ext cx="822960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/>
          </a:p>
        </p:txBody>
      </p:sp>
      <p:sp>
        <p:nvSpPr>
          <p:cNvPr id="268" name="Google Shape;268;p37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269" name="Google Shape;26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8575" y="1323975"/>
            <a:ext cx="6553200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7"/>
          <p:cNvSpPr txBox="1"/>
          <p:nvPr/>
        </p:nvSpPr>
        <p:spPr>
          <a:xfrm>
            <a:off x="1539875" y="5534025"/>
            <a:ext cx="67294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ROC and AUC measure for Dementia Prediction.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Threshold Independent Measure</a:t>
            </a:r>
            <a:endParaRPr/>
          </a:p>
        </p:txBody>
      </p:sp>
      <p:sp>
        <p:nvSpPr>
          <p:cNvPr id="276" name="Google Shape;276;p38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77" name="Google Shape;277;p38"/>
          <p:cNvSpPr txBox="1"/>
          <p:nvPr/>
        </p:nvSpPr>
        <p:spPr>
          <a:xfrm>
            <a:off x="976312" y="1639887"/>
            <a:ext cx="7924800" cy="401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significant and evident that the measurement made by confusion metrics is altered when the threshold value changes.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 measure is typically used to determine the threshold independent measure.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typically use the AUC value because we need a metric that can tell us how good our model is across a range of thresholds.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Classifier’s performance increases with its higher AUC value. AUC values vary from 0 to 1.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/>
          </a:p>
        </p:txBody>
      </p:sp>
      <p:sp>
        <p:nvSpPr>
          <p:cNvPr id="283" name="Google Shape;283;p39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284" name="Google Shape;28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833562"/>
            <a:ext cx="7543800" cy="3957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/>
          </a:p>
        </p:txBody>
      </p:sp>
      <p:sp>
        <p:nvSpPr>
          <p:cNvPr id="290" name="Google Shape;290;p40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291" name="Google Shape;29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85937"/>
            <a:ext cx="8229600" cy="4157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/>
          </a:p>
        </p:txBody>
      </p:sp>
      <p:sp>
        <p:nvSpPr>
          <p:cNvPr id="297" name="Google Shape;297;p41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298" name="Google Shape;29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600200"/>
            <a:ext cx="6477000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System App GUI-DP</a:t>
            </a:r>
            <a:endParaRPr/>
          </a:p>
        </p:txBody>
      </p:sp>
      <p:sp>
        <p:nvSpPr>
          <p:cNvPr id="304" name="Google Shape;304;p42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305" name="Google Shape;30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675" y="1295400"/>
            <a:ext cx="316865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System App GUI-DP</a:t>
            </a:r>
            <a:endParaRPr/>
          </a:p>
        </p:txBody>
      </p:sp>
      <p:sp>
        <p:nvSpPr>
          <p:cNvPr id="311" name="Google Shape;311;p43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312" name="Google Shape;31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675" y="1293812"/>
            <a:ext cx="316865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System App GUI-DP</a:t>
            </a:r>
            <a:endParaRPr/>
          </a:p>
        </p:txBody>
      </p:sp>
      <p:sp>
        <p:nvSpPr>
          <p:cNvPr id="318" name="Google Shape;318;p44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319" name="Google Shape;31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675" y="1281112"/>
            <a:ext cx="316865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idx="1" type="body"/>
          </p:nvPr>
        </p:nvSpPr>
        <p:spPr>
          <a:xfrm>
            <a:off x="457200" y="1676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Miscarriage, the spontaneous loss of pregnancy, affects a significant portion of women, yet its causes remain poorly understood.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Identifying and predicting the risk factors is crucial for reducing its incidence.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study aims to develop predictive models by analyzing clinical data, contributing to better prenatal care and risk management.</a:t>
            </a:r>
            <a:endParaRPr/>
          </a:p>
        </p:txBody>
      </p:sp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Introduction (Continued)</a:t>
            </a:r>
            <a:endParaRPr/>
          </a:p>
        </p:txBody>
      </p:sp>
      <p:sp>
        <p:nvSpPr>
          <p:cNvPr id="72" name="Google Shape;72;p9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System App GUI-MP</a:t>
            </a:r>
            <a:endParaRPr/>
          </a:p>
        </p:txBody>
      </p:sp>
      <p:sp>
        <p:nvSpPr>
          <p:cNvPr id="325" name="Google Shape;325;p45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326" name="Google Shape;32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675" y="1295400"/>
            <a:ext cx="316865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System App GUI-MP</a:t>
            </a:r>
            <a:endParaRPr/>
          </a:p>
        </p:txBody>
      </p:sp>
      <p:sp>
        <p:nvSpPr>
          <p:cNvPr id="332" name="Google Shape;332;p46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333" name="Google Shape;33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675" y="1219200"/>
            <a:ext cx="316865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System App GUI-MP</a:t>
            </a:r>
            <a:endParaRPr/>
          </a:p>
        </p:txBody>
      </p:sp>
      <p:sp>
        <p:nvSpPr>
          <p:cNvPr id="339" name="Google Shape;339;p47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340" name="Google Shape;34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675" y="1219200"/>
            <a:ext cx="316865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/>
          <p:nvPr>
            <p:ph idx="1" type="body"/>
          </p:nvPr>
        </p:nvSpPr>
        <p:spPr>
          <a:xfrm>
            <a:off x="914400" y="16764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demonstrated effective early detection of dementia, with high accuracy using data.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models accurately assessed miscarriage risk factors using clinical data.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Expand datasets, include lifestyle factors, and explore advanced ML, DL techniques.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Incorporate more variables, broaden datasets, and enhance model personalization.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Conclusion and Future Scope</a:t>
            </a:r>
            <a:endParaRPr/>
          </a:p>
        </p:txBody>
      </p:sp>
      <p:sp>
        <p:nvSpPr>
          <p:cNvPr id="347" name="Google Shape;347;p48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9"/>
          <p:cNvSpPr txBox="1"/>
          <p:nvPr>
            <p:ph type="title"/>
          </p:nvPr>
        </p:nvSpPr>
        <p:spPr>
          <a:xfrm>
            <a:off x="457200" y="2514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353" name="Google Shape;353;p49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0"/>
          <p:cNvSpPr txBox="1"/>
          <p:nvPr>
            <p:ph idx="1" type="body"/>
          </p:nvPr>
        </p:nvSpPr>
        <p:spPr>
          <a:xfrm>
            <a:off x="457200" y="1676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AdaBoost (Adaptive Boosting) combines multiple weak classifiers (e.g., decision trees) to create a strong classifier by focusing on errors of previous classifiers.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Enhances prediction of dementia by iteratively adjusting weights of misclassified instances and combining the outputs of multiple weak models.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Improves model accuracy and reduces overfitting; handles complex datasets well. </a:t>
            </a:r>
            <a:endParaRPr/>
          </a:p>
        </p:txBody>
      </p:sp>
      <p:sp>
        <p:nvSpPr>
          <p:cNvPr id="359" name="Google Shape;359;p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AdaBoost Model</a:t>
            </a:r>
            <a:endParaRPr/>
          </a:p>
        </p:txBody>
      </p:sp>
      <p:sp>
        <p:nvSpPr>
          <p:cNvPr id="360" name="Google Shape;360;p50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/>
          <p:nvPr>
            <p:ph idx="1" type="body"/>
          </p:nvPr>
        </p:nvSpPr>
        <p:spPr>
          <a:xfrm>
            <a:off x="457200" y="1676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 Trees (Extremely Randomized Trees) builds multiple decision trees using random subsets of features and data, making decisions based on majority voting.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Predicts dementia by averaging the predictions from numerous highly randomized decision trees.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Reduces overfitting; fast and effective for large datasets.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interpretable; may require tuning for optimal performance.</a:t>
            </a:r>
            <a:endParaRPr/>
          </a:p>
        </p:txBody>
      </p:sp>
      <p:sp>
        <p:nvSpPr>
          <p:cNvPr id="366" name="Google Shape;366;p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Extra-Trees Classifier</a:t>
            </a:r>
            <a:endParaRPr/>
          </a:p>
        </p:txBody>
      </p:sp>
      <p:sp>
        <p:nvSpPr>
          <p:cNvPr id="367" name="Google Shape;367;p51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2"/>
          <p:cNvSpPr txBox="1"/>
          <p:nvPr>
            <p:ph idx="1" type="body"/>
          </p:nvPr>
        </p:nvSpPr>
        <p:spPr>
          <a:xfrm>
            <a:off x="457200" y="1676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XGBoost (Extreme Gradient Boosting) builds an ensemble of decision trees using gradient boosting to improve prediction accuracy by minimizing errors iteratively.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Enhances dementia prediction by combining weak models into a strong predictor, focusing on correcting errors from previous trees.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accuracy; handles missing data well; effective for large datasets.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careful tuning of hyperparameters; can be complex to interpret.</a:t>
            </a:r>
            <a:endParaRPr/>
          </a:p>
        </p:txBody>
      </p:sp>
      <p:sp>
        <p:nvSpPr>
          <p:cNvPr id="373" name="Google Shape;373;p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XGBoost Model</a:t>
            </a:r>
            <a:endParaRPr/>
          </a:p>
        </p:txBody>
      </p:sp>
      <p:sp>
        <p:nvSpPr>
          <p:cNvPr id="374" name="Google Shape;374;p52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3"/>
          <p:cNvSpPr txBox="1"/>
          <p:nvPr>
            <p:ph idx="1" type="body"/>
          </p:nvPr>
        </p:nvSpPr>
        <p:spPr>
          <a:xfrm>
            <a:off x="457200" y="1676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SGD (Stochastic Gradient Descent) is an optimization algorithm used for training linear classifiers by updating weights incrementally using a subset of data.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Predicts dementia by iteratively adjusting model weights to minimize classification errors based on feature data.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careful tuning of learning rate. </a:t>
            </a:r>
            <a:endParaRPr/>
          </a:p>
        </p:txBody>
      </p:sp>
      <p:sp>
        <p:nvSpPr>
          <p:cNvPr id="380" name="Google Shape;380;p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SGD Model</a:t>
            </a:r>
            <a:endParaRPr/>
          </a:p>
        </p:txBody>
      </p:sp>
      <p:sp>
        <p:nvSpPr>
          <p:cNvPr id="381" name="Google Shape;381;p53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4"/>
          <p:cNvSpPr txBox="1"/>
          <p:nvPr>
            <p:ph idx="1" type="body"/>
          </p:nvPr>
        </p:nvSpPr>
        <p:spPr>
          <a:xfrm>
            <a:off x="457200" y="1676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 models use interconnected layers of nodes (neurons) to learn complex patterns in data through nonlinear activation functions.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Predicts dementia by training on clinical, imaging, and genetic data to capture intricate relationships and patterns.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large datasets; computationally intensive; less interpretable.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 classifies miscarriage risk by learning from patterns in risk factors using multiple layers of neurons to make predictions.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Enhances prediction accuracy by capturing non-linear relationships between features and miscarriage risk.</a:t>
            </a:r>
            <a:endParaRPr/>
          </a:p>
        </p:txBody>
      </p:sp>
      <p:sp>
        <p:nvSpPr>
          <p:cNvPr id="387" name="Google Shape;387;p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ANN Model</a:t>
            </a:r>
            <a:endParaRPr/>
          </a:p>
        </p:txBody>
      </p:sp>
      <p:sp>
        <p:nvSpPr>
          <p:cNvPr id="388" name="Google Shape;388;p54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457200" y="1676400"/>
            <a:ext cx="84582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objective of this research is to develop a reliable predictive model for early dementia diagnosis with higher accuracy.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Motivated by the increasing prevalence of dementia and the need for early interventions to slow disease progression and improve patient quality of life.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assess miscarriage risk early in pregnancy, aiming to enhance prenatal care and reduce pregnancy loss.</a:t>
            </a:r>
            <a:endParaRPr/>
          </a:p>
        </p:txBody>
      </p:sp>
      <p:sp>
        <p:nvSpPr>
          <p:cNvPr id="78" name="Google Shape;78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Motivation or Objective</a:t>
            </a:r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5"/>
          <p:cNvSpPr txBox="1"/>
          <p:nvPr>
            <p:ph idx="1" type="body"/>
          </p:nvPr>
        </p:nvSpPr>
        <p:spPr>
          <a:xfrm>
            <a:off x="457200" y="16764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imbalanced dataset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refers to a dataset where the classes are not represented equally. One class (often the majority class) significantly outnumbers the other (minority class).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Solutions: Resampling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Techniques like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oversampling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(duplicating minority class instances) or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undersampling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(reducing majority class instances).; less interpretable.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Metrics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Using metrics like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Precision, Recall, F1-Score, AUC-ROC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provide more insight than accuracy in imbalanced datasets.</a:t>
            </a:r>
            <a:endParaRPr/>
          </a:p>
        </p:txBody>
      </p:sp>
      <p:sp>
        <p:nvSpPr>
          <p:cNvPr id="394" name="Google Shape;394;p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Imbalanced Dataset</a:t>
            </a:r>
            <a:endParaRPr/>
          </a:p>
        </p:txBody>
      </p:sp>
      <p:sp>
        <p:nvSpPr>
          <p:cNvPr id="395" name="Google Shape;395;p55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Data Pre-processing</a:t>
            </a:r>
            <a:endParaRPr/>
          </a:p>
        </p:txBody>
      </p:sp>
      <p:sp>
        <p:nvSpPr>
          <p:cNvPr id="401" name="Google Shape;401;p56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02" name="Google Shape;402;p56"/>
          <p:cNvSpPr txBox="1"/>
          <p:nvPr/>
        </p:nvSpPr>
        <p:spPr>
          <a:xfrm>
            <a:off x="711200" y="1676400"/>
            <a:ext cx="7970837" cy="430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Categorical Data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most common category or a new category designating missing data was used to fill in the missing categorical values.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Scaling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To guarantee that numerical features have comparable magnitudes and contribute equitably to the model, they were scaled using standardization (z-score normalization).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Encoding Categorical Variables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Using label encoding, categorical variables were transformed into numerical representations, with a distinct number allocated to each category.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Literature Review</a:t>
            </a:r>
            <a:endParaRPr/>
          </a:p>
        </p:txBody>
      </p:sp>
      <p:sp>
        <p:nvSpPr>
          <p:cNvPr id="85" name="Google Shape;85;p11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86" name="Google Shape;8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76400"/>
            <a:ext cx="82296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Literature Review</a:t>
            </a:r>
            <a:endParaRPr/>
          </a:p>
        </p:txBody>
      </p:sp>
      <p:sp>
        <p:nvSpPr>
          <p:cNvPr id="92" name="Google Shape;92;p12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93" name="Google Shape;9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590675"/>
            <a:ext cx="8229600" cy="45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Literature Review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100" name="Google Shape;1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524000"/>
            <a:ext cx="82296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685800" y="1676400"/>
            <a:ext cx="80010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research uses the novel machine learning models to enhance the accuracy of dementia risk prediction.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provides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earlier and more reliable predictions with higher accuracy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supporting preventive measures and personalized interventions for at-risk individuals.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study contributes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insights into previously underexplored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factors associated with miscarriage.</a:t>
            </a:r>
            <a:endParaRPr/>
          </a:p>
        </p:txBody>
      </p:sp>
      <p:sp>
        <p:nvSpPr>
          <p:cNvPr id="106" name="Google Shape;106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Contribution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6781800" y="64801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