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D89D7F-F084-4D7C-8CC8-31CF2AD98992}">
  <a:tblStyle styleId="{65D89D7F-F084-4D7C-8CC8-31CF2AD9899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7.png"/><Relationship Id="rId6" Type="http://schemas.openxmlformats.org/officeDocument/2006/relationships/image" Target="../media/image12.png"/><Relationship Id="rId7"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28.png"/><Relationship Id="rId6" Type="http://schemas.openxmlformats.org/officeDocument/2006/relationships/image" Target="../media/image22.png"/><Relationship Id="rId7"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736208" y="369032"/>
            <a:ext cx="10944665" cy="123116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i="0" lang="en-US" sz="3200" u="none" strike="noStrike">
                <a:latin typeface="Times New Roman"/>
                <a:ea typeface="Times New Roman"/>
                <a:cs typeface="Times New Roman"/>
                <a:sym typeface="Times New Roman"/>
              </a:rPr>
              <a:t>A CNN-BASED Medical Image Processing and Tissue Classification Using Explainable</a:t>
            </a:r>
            <a:r>
              <a:rPr b="1" lang="en-US" sz="3200">
                <a:latin typeface="Times New Roman"/>
                <a:ea typeface="Times New Roman"/>
                <a:cs typeface="Times New Roman"/>
                <a:sym typeface="Times New Roman"/>
              </a:rPr>
              <a:t>  </a:t>
            </a:r>
            <a:r>
              <a:rPr b="1" i="0" lang="en-US" sz="3200" u="none" strike="noStrike">
                <a:latin typeface="Times New Roman"/>
                <a:ea typeface="Times New Roman"/>
                <a:cs typeface="Times New Roman"/>
                <a:sym typeface="Times New Roman"/>
              </a:rPr>
              <a:t>Artificial Intelligence(XAI)</a:t>
            </a:r>
            <a:endParaRPr b="1" sz="3200">
              <a:latin typeface="Times New Roman"/>
              <a:ea typeface="Times New Roman"/>
              <a:cs typeface="Times New Roman"/>
              <a:sym typeface="Times New Roman"/>
            </a:endParaRPr>
          </a:p>
        </p:txBody>
      </p:sp>
      <p:sp>
        <p:nvSpPr>
          <p:cNvPr id="89" name="Google Shape;89;p13"/>
          <p:cNvSpPr txBox="1"/>
          <p:nvPr>
            <p:ph idx="1" type="subTitle"/>
          </p:nvPr>
        </p:nvSpPr>
        <p:spPr>
          <a:xfrm>
            <a:off x="1766547" y="3228945"/>
            <a:ext cx="3104271" cy="369332"/>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rgbClr val="002060"/>
              </a:buClr>
              <a:buSzPts val="2000"/>
              <a:buNone/>
            </a:pPr>
            <a:r>
              <a:rPr b="1" i="1" lang="en-US" sz="2000">
                <a:solidFill>
                  <a:srgbClr val="002060"/>
                </a:solidFill>
                <a:latin typeface="Times New Roman"/>
                <a:ea typeface="Times New Roman"/>
                <a:cs typeface="Times New Roman"/>
                <a:sym typeface="Times New Roman"/>
              </a:rPr>
              <a:t>Presented By</a:t>
            </a:r>
            <a:endParaRPr/>
          </a:p>
        </p:txBody>
      </p:sp>
      <p:sp>
        <p:nvSpPr>
          <p:cNvPr id="90" name="Google Shape;90;p13"/>
          <p:cNvSpPr txBox="1"/>
          <p:nvPr/>
        </p:nvSpPr>
        <p:spPr>
          <a:xfrm>
            <a:off x="1295280" y="3679554"/>
            <a:ext cx="404680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Ikramul Islam Emon </a:t>
            </a:r>
            <a:endParaRPr/>
          </a:p>
          <a:p>
            <a:pPr indent="0" lvl="0" marL="0" marR="0" rtl="0" algn="ctr">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Exam Roll : 220532 </a:t>
            </a:r>
            <a:endParaRPr/>
          </a:p>
          <a:p>
            <a:pPr indent="0" lvl="0" marL="0" marR="0" rtl="0" algn="ctr">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Reg. No     : 46325 </a:t>
            </a:r>
            <a:endParaRPr/>
          </a:p>
        </p:txBody>
      </p:sp>
      <p:sp>
        <p:nvSpPr>
          <p:cNvPr id="91" name="Google Shape;91;p13"/>
          <p:cNvSpPr txBox="1"/>
          <p:nvPr/>
        </p:nvSpPr>
        <p:spPr>
          <a:xfrm>
            <a:off x="7729526" y="3243013"/>
            <a:ext cx="214903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u="none" cap="none" strike="noStrike">
                <a:solidFill>
                  <a:srgbClr val="002060"/>
                </a:solidFill>
                <a:latin typeface="Times New Roman"/>
                <a:ea typeface="Times New Roman"/>
                <a:cs typeface="Times New Roman"/>
                <a:sym typeface="Times New Roman"/>
              </a:rPr>
              <a:t>Supervised By</a:t>
            </a:r>
            <a:endParaRPr/>
          </a:p>
        </p:txBody>
      </p:sp>
      <p:sp>
        <p:nvSpPr>
          <p:cNvPr id="92" name="Google Shape;92;p13"/>
          <p:cNvSpPr txBox="1"/>
          <p:nvPr/>
        </p:nvSpPr>
        <p:spPr>
          <a:xfrm>
            <a:off x="6866113" y="3862438"/>
            <a:ext cx="4046807"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0C0C0C"/>
                </a:solidFill>
                <a:latin typeface="Times New Roman"/>
                <a:ea typeface="Times New Roman"/>
                <a:cs typeface="Times New Roman"/>
                <a:sym typeface="Times New Roman"/>
              </a:rPr>
              <a:t>Dr. Md. Abul Kalam Azad</a:t>
            </a:r>
            <a:endParaRPr/>
          </a:p>
          <a:p>
            <a:pPr indent="0" lvl="0" marL="0" marR="0" rtl="0" algn="ctr">
              <a:spcBef>
                <a:spcPts val="0"/>
              </a:spcBef>
              <a:spcAft>
                <a:spcPts val="0"/>
              </a:spcAft>
              <a:buNone/>
            </a:pPr>
            <a:r>
              <a:rPr b="0" i="0" lang="en-US" sz="2000" u="none" cap="none" strike="noStrike">
                <a:solidFill>
                  <a:srgbClr val="0C0C0C"/>
                </a:solidFill>
                <a:latin typeface="Times New Roman"/>
                <a:ea typeface="Times New Roman"/>
                <a:cs typeface="Times New Roman"/>
                <a:sym typeface="Times New Roman"/>
              </a:rPr>
              <a:t>Professor</a:t>
            </a:r>
            <a:endParaRPr/>
          </a:p>
        </p:txBody>
      </p:sp>
      <p:sp>
        <p:nvSpPr>
          <p:cNvPr id="93" name="Google Shape;93;p13"/>
          <p:cNvSpPr txBox="1"/>
          <p:nvPr/>
        </p:nvSpPr>
        <p:spPr>
          <a:xfrm>
            <a:off x="3032577" y="5872526"/>
            <a:ext cx="6360076" cy="85850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1400"/>
              <a:buFont typeface="Arial"/>
              <a:buNone/>
            </a:pPr>
            <a:r>
              <a:rPr b="1" i="0" lang="en-US" sz="1400" u="none" cap="none" strike="noStrike">
                <a:solidFill>
                  <a:srgbClr val="002060"/>
                </a:solidFill>
                <a:latin typeface="Times New Roman"/>
                <a:ea typeface="Times New Roman"/>
                <a:cs typeface="Times New Roman"/>
                <a:sym typeface="Times New Roman"/>
              </a:rPr>
              <a:t>MSc. Final Thesis Presentation, Session 2021-22</a:t>
            </a:r>
            <a:endParaRPr/>
          </a:p>
          <a:p>
            <a:pPr indent="0" lvl="0" marL="0" marR="0" rtl="0" algn="ctr">
              <a:lnSpc>
                <a:spcPct val="100000"/>
              </a:lnSpc>
              <a:spcBef>
                <a:spcPts val="0"/>
              </a:spcBef>
              <a:spcAft>
                <a:spcPts val="0"/>
              </a:spcAft>
              <a:buClr>
                <a:srgbClr val="002060"/>
              </a:buClr>
              <a:buSzPts val="1800"/>
              <a:buFont typeface="Arial"/>
              <a:buNone/>
            </a:pPr>
            <a:r>
              <a:rPr b="1" i="0" lang="en-US" sz="1800" u="none" cap="none" strike="noStrike">
                <a:solidFill>
                  <a:srgbClr val="002060"/>
                </a:solidFill>
                <a:latin typeface="Times New Roman"/>
                <a:ea typeface="Times New Roman"/>
                <a:cs typeface="Times New Roman"/>
                <a:sym typeface="Times New Roman"/>
              </a:rPr>
              <a:t>Department of Computer Science and Engineering</a:t>
            </a:r>
            <a:endParaRPr/>
          </a:p>
          <a:p>
            <a:pPr indent="0" lvl="0" marL="0" marR="0" rtl="0" algn="ctr">
              <a:lnSpc>
                <a:spcPct val="100000"/>
              </a:lnSpc>
              <a:spcBef>
                <a:spcPts val="0"/>
              </a:spcBef>
              <a:spcAft>
                <a:spcPts val="0"/>
              </a:spcAft>
              <a:buClr>
                <a:schemeClr val="accent5"/>
              </a:buClr>
              <a:buSzPts val="1800"/>
              <a:buFont typeface="Arial"/>
              <a:buNone/>
            </a:pPr>
            <a:r>
              <a:rPr b="1" i="0" lang="en-US" sz="1800" u="none" cap="none" strike="noStrike">
                <a:solidFill>
                  <a:schemeClr val="accent5"/>
                </a:solidFill>
                <a:latin typeface="Times New Roman"/>
                <a:ea typeface="Times New Roman"/>
                <a:cs typeface="Times New Roman"/>
                <a:sym typeface="Times New Roman"/>
              </a:rPr>
              <a:t>Jahangirnagar University</a:t>
            </a:r>
            <a:endParaRPr/>
          </a:p>
        </p:txBody>
      </p:sp>
      <p:pic>
        <p:nvPicPr>
          <p:cNvPr id="94" name="Google Shape;94;p13"/>
          <p:cNvPicPr preferRelativeResize="0"/>
          <p:nvPr/>
        </p:nvPicPr>
        <p:blipFill rotWithShape="1">
          <a:blip r:embed="rId3">
            <a:alphaModFix/>
          </a:blip>
          <a:srcRect b="0" l="0" r="0" t="0"/>
          <a:stretch/>
        </p:blipFill>
        <p:spPr>
          <a:xfrm>
            <a:off x="2615240" y="5839326"/>
            <a:ext cx="734253" cy="8645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2"/>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203" name="Google Shape;203;p22"/>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204" name="Google Shape;204;p22"/>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graphicFrame>
        <p:nvGraphicFramePr>
          <p:cNvPr id="205" name="Google Shape;205;p22"/>
          <p:cNvGraphicFramePr/>
          <p:nvPr/>
        </p:nvGraphicFramePr>
        <p:xfrm>
          <a:off x="604908" y="1263303"/>
          <a:ext cx="3000000" cy="3000000"/>
        </p:xfrm>
        <a:graphic>
          <a:graphicData uri="http://schemas.openxmlformats.org/drawingml/2006/table">
            <a:tbl>
              <a:tblPr bandRow="1" firstRow="1">
                <a:noFill/>
                <a:tableStyleId>{65D89D7F-F084-4D7C-8CC8-31CF2AD98992}</a:tableStyleId>
              </a:tblPr>
              <a:tblGrid>
                <a:gridCol w="3751375"/>
                <a:gridCol w="3733300"/>
                <a:gridCol w="3769450"/>
              </a:tblGrid>
              <a:tr h="344375">
                <a:tc>
                  <a:txBody>
                    <a:bodyPr/>
                    <a:lstStyle/>
                    <a:p>
                      <a:pPr indent="0" lvl="0" marL="0" marR="0" rtl="0" algn="ctr">
                        <a:spcBef>
                          <a:spcPts val="0"/>
                        </a:spcBef>
                        <a:spcAft>
                          <a:spcPts val="0"/>
                        </a:spcAft>
                        <a:buNone/>
                      </a:pPr>
                      <a:r>
                        <a:rPr lang="en-US" sz="1800">
                          <a:latin typeface="Twentieth Century"/>
                          <a:ea typeface="Twentieth Century"/>
                          <a:cs typeface="Twentieth Century"/>
                          <a:sym typeface="Twentieth Century"/>
                        </a:rPr>
                        <a:t>Author</a:t>
                      </a:r>
                      <a:endParaRPr/>
                    </a:p>
                  </a:txBody>
                  <a:tcPr marT="45725" marB="45725" marR="91450" marL="91450"/>
                </a:tc>
                <a:tc>
                  <a:txBody>
                    <a:bodyPr/>
                    <a:lstStyle/>
                    <a:p>
                      <a:pPr indent="0" lvl="0" marL="0" marR="0" rtl="0" algn="ctr">
                        <a:spcBef>
                          <a:spcPts val="0"/>
                        </a:spcBef>
                        <a:spcAft>
                          <a:spcPts val="0"/>
                        </a:spcAft>
                        <a:buNone/>
                      </a:pPr>
                      <a:r>
                        <a:rPr lang="en-US" sz="1800">
                          <a:latin typeface="Twentieth Century"/>
                          <a:ea typeface="Twentieth Century"/>
                          <a:cs typeface="Twentieth Century"/>
                          <a:sym typeface="Twentieth Century"/>
                        </a:rPr>
                        <a:t>Title</a:t>
                      </a:r>
                      <a:endParaRPr/>
                    </a:p>
                  </a:txBody>
                  <a:tcPr marT="45725" marB="45725" marR="91450" marL="91450"/>
                </a:tc>
                <a:tc>
                  <a:txBody>
                    <a:bodyPr/>
                    <a:lstStyle/>
                    <a:p>
                      <a:pPr indent="0" lvl="0" marL="0" marR="0" rtl="0" algn="ctr">
                        <a:spcBef>
                          <a:spcPts val="0"/>
                        </a:spcBef>
                        <a:spcAft>
                          <a:spcPts val="0"/>
                        </a:spcAft>
                        <a:buNone/>
                      </a:pPr>
                      <a:r>
                        <a:rPr lang="en-US" sz="1800">
                          <a:latin typeface="Twentieth Century"/>
                          <a:ea typeface="Twentieth Century"/>
                          <a:cs typeface="Twentieth Century"/>
                          <a:sym typeface="Twentieth Century"/>
                        </a:rPr>
                        <a:t>Findings</a:t>
                      </a:r>
                      <a:endParaRPr/>
                    </a:p>
                  </a:txBody>
                  <a:tcPr marT="45725" marB="45725" marR="91450" marL="91450"/>
                </a:tc>
              </a:tr>
              <a:tr h="1282600">
                <a:tc>
                  <a:txBody>
                    <a:bodyPr/>
                    <a:lstStyle/>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K. Simonyan and A. Zisserman</a:t>
                      </a:r>
                      <a:endParaRPr sz="1800">
                        <a:latin typeface="Twentieth Century"/>
                        <a:ea typeface="Twentieth Century"/>
                        <a:cs typeface="Twentieth Century"/>
                        <a:sym typeface="Twentieth Century"/>
                      </a:endParaRPr>
                    </a:p>
                  </a:txBody>
                  <a:tcPr marT="45725" marB="45725" marR="91450" marL="91450"/>
                </a:tc>
                <a:tc>
                  <a:txBody>
                    <a:bodyPr/>
                    <a:lstStyle/>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Very deep convolutional networks for large-scale image recognition</a:t>
                      </a:r>
                      <a:r>
                        <a:rPr baseline="30000" lang="en-US" sz="1800">
                          <a:solidFill>
                            <a:schemeClr val="dk1"/>
                          </a:solidFill>
                          <a:latin typeface="Twentieth Century"/>
                          <a:ea typeface="Twentieth Century"/>
                          <a:cs typeface="Twentieth Century"/>
                          <a:sym typeface="Twentieth Century"/>
                        </a:rPr>
                        <a:t>[1]</a:t>
                      </a:r>
                      <a:endParaRPr baseline="30000" sz="1800">
                        <a:latin typeface="Twentieth Century"/>
                        <a:ea typeface="Twentieth Century"/>
                        <a:cs typeface="Twentieth Century"/>
                        <a:sym typeface="Twentieth Century"/>
                      </a:endParaRPr>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lang="en-US" sz="1800">
                          <a:latin typeface="Twentieth Century"/>
                          <a:ea typeface="Twentieth Century"/>
                          <a:cs typeface="Twentieth Century"/>
                          <a:sym typeface="Twentieth Century"/>
                        </a:rPr>
                        <a:t>evaluates networks with increasing depth, using architectures with small (3×3) convolution filters</a:t>
                      </a:r>
                      <a:endParaRPr/>
                    </a:p>
                  </a:txBody>
                  <a:tcPr marT="45725" marB="45725" marR="91450" marL="91450"/>
                </a:tc>
              </a:tr>
              <a:tr h="1523100">
                <a:tc>
                  <a:txBody>
                    <a:bodyPr/>
                    <a:lstStyle/>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C. Chen, O. Li, D. Tao, A. Barnett, C. Rudin, and J. K. Su,</a:t>
                      </a:r>
                      <a:endParaRPr sz="1800">
                        <a:latin typeface="Twentieth Century"/>
                        <a:ea typeface="Twentieth Century"/>
                        <a:cs typeface="Twentieth Century"/>
                        <a:sym typeface="Twentieth Century"/>
                      </a:endParaRPr>
                    </a:p>
                  </a:txBody>
                  <a:tcPr marT="45725" marB="45725" marR="91450" marL="91450"/>
                </a:tc>
                <a:tc>
                  <a:txBody>
                    <a:bodyPr/>
                    <a:lstStyle/>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Deep learning for interpretable image recognition,” Advances in neural information processing systems, vol. 32, 2019.</a:t>
                      </a:r>
                      <a:r>
                        <a:rPr lang="en-US" sz="1800">
                          <a:solidFill>
                            <a:schemeClr val="dk1"/>
                          </a:solidFill>
                          <a:latin typeface="Twentieth Century"/>
                          <a:ea typeface="Twentieth Century"/>
                          <a:cs typeface="Twentieth Century"/>
                          <a:sym typeface="Twentieth Century"/>
                        </a:rPr>
                        <a:t>.</a:t>
                      </a:r>
                      <a:r>
                        <a:rPr baseline="30000" lang="en-US" sz="1800">
                          <a:solidFill>
                            <a:schemeClr val="dk1"/>
                          </a:solidFill>
                          <a:latin typeface="Twentieth Century"/>
                          <a:ea typeface="Twentieth Century"/>
                          <a:cs typeface="Twentieth Century"/>
                          <a:sym typeface="Twentieth Century"/>
                        </a:rPr>
                        <a:t> [2]</a:t>
                      </a:r>
                      <a:endParaRPr baseline="30000" sz="1800">
                        <a:latin typeface="Twentieth Century"/>
                        <a:ea typeface="Twentieth Century"/>
                        <a:cs typeface="Twentieth Century"/>
                        <a:sym typeface="Twentieth Century"/>
                      </a:endParaRPr>
                    </a:p>
                    <a:p>
                      <a:pPr indent="0" lvl="0" marL="0" marR="0" rtl="0" algn="just">
                        <a:spcBef>
                          <a:spcPts val="0"/>
                        </a:spcBef>
                        <a:spcAft>
                          <a:spcPts val="0"/>
                        </a:spcAft>
                        <a:buNone/>
                      </a:pPr>
                      <a:r>
                        <a:t/>
                      </a:r>
                      <a:endParaRPr sz="1800">
                        <a:latin typeface="Twentieth Century"/>
                        <a:ea typeface="Twentieth Century"/>
                        <a:cs typeface="Twentieth Century"/>
                        <a:sym typeface="Twentieth Century"/>
                      </a:endParaRPr>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Twentieth Century"/>
                          <a:ea typeface="Twentieth Century"/>
                          <a:cs typeface="Twentieth Century"/>
                          <a:sym typeface="Twentieth Century"/>
                        </a:rPr>
                        <a:t> introduce a deep network architecture -- prototypical part network (ProtoPNet)</a:t>
                      </a:r>
                      <a:endParaRPr/>
                    </a:p>
                    <a:p>
                      <a:pPr indent="-285750" lvl="0" marL="285750" marR="0" rtl="0" algn="l">
                        <a:spcBef>
                          <a:spcPts val="0"/>
                        </a:spcBef>
                        <a:spcAft>
                          <a:spcPts val="0"/>
                        </a:spcAft>
                        <a:buClr>
                          <a:schemeClr val="dk1"/>
                        </a:buClr>
                        <a:buSzPts val="1800"/>
                        <a:buFont typeface="Arial"/>
                        <a:buChar char="•"/>
                      </a:pPr>
                      <a:r>
                        <a:rPr lang="en-US" sz="1800">
                          <a:latin typeface="Twentieth Century"/>
                          <a:ea typeface="Twentieth Century"/>
                          <a:cs typeface="Twentieth Century"/>
                          <a:sym typeface="Twentieth Century"/>
                        </a:rPr>
                        <a:t>But Machine Learning</a:t>
                      </a:r>
                      <a:r>
                        <a:rPr lang="en-US" sz="1800">
                          <a:latin typeface="Twentieth Century"/>
                          <a:ea typeface="Twentieth Century"/>
                          <a:cs typeface="Twentieth Century"/>
                          <a:sym typeface="Twentieth Century"/>
                        </a:rPr>
                        <a:t> approach or intelligent decision is absent.</a:t>
                      </a:r>
                      <a:endParaRPr sz="1800">
                        <a:latin typeface="Twentieth Century"/>
                        <a:ea typeface="Twentieth Century"/>
                        <a:cs typeface="Twentieth Century"/>
                        <a:sym typeface="Twentieth Century"/>
                      </a:endParaRPr>
                    </a:p>
                  </a:txBody>
                  <a:tcPr marT="45725" marB="45725" marR="91450" marL="91450"/>
                </a:tc>
              </a:tr>
              <a:tr h="1635725">
                <a:tc>
                  <a:txBody>
                    <a:bodyPr/>
                    <a:lstStyle/>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P. Costa, T. Ara´ujo, G. Aresta, A. Galdran, A. M. Mendonc，a, A. Smailagic, and A. Campilho,</a:t>
                      </a:r>
                      <a:endParaRPr sz="1800">
                        <a:latin typeface="Twentieth Century"/>
                        <a:ea typeface="Twentieth Century"/>
                        <a:cs typeface="Twentieth Century"/>
                        <a:sym typeface="Twentieth Century"/>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Structural compression of convolutional neural networks,</a:t>
                      </a:r>
                      <a:r>
                        <a:rPr baseline="30000" lang="en-US" sz="1800">
                          <a:solidFill>
                            <a:schemeClr val="dk1"/>
                          </a:solidFill>
                          <a:latin typeface="Twentieth Century"/>
                          <a:ea typeface="Twentieth Century"/>
                          <a:cs typeface="Twentieth Century"/>
                          <a:sym typeface="Twentieth Century"/>
                        </a:rPr>
                        <a:t>[3]</a:t>
                      </a:r>
                      <a:endParaRPr baseline="30000" sz="1800">
                        <a:latin typeface="Twentieth Century"/>
                        <a:ea typeface="Twentieth Century"/>
                        <a:cs typeface="Twentieth Century"/>
                        <a:sym typeface="Twentieth Century"/>
                      </a:endParaRPr>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Twentieth Century"/>
                          <a:ea typeface="Twentieth Century"/>
                          <a:cs typeface="Twentieth Century"/>
                          <a:sym typeface="Twentieth Century"/>
                        </a:rPr>
                        <a:t>demonstrate the interpretability of CAR-compressed CNNs by showing that our algorithm prunes filters with visually redundant functionalities such as color filters</a:t>
                      </a:r>
                      <a:endParaRPr sz="1800">
                        <a:latin typeface="Twentieth Century"/>
                        <a:ea typeface="Twentieth Century"/>
                        <a:cs typeface="Twentieth Century"/>
                        <a:sym typeface="Twentieth Century"/>
                      </a:endParaRPr>
                    </a:p>
                  </a:txBody>
                  <a:tcPr marT="45725" marB="45725" marR="91450" marL="91450"/>
                </a:tc>
              </a:tr>
            </a:tbl>
          </a:graphicData>
        </a:graphic>
      </p:graphicFrame>
      <p:sp>
        <p:nvSpPr>
          <p:cNvPr id="206" name="Google Shape;206;p22"/>
          <p:cNvSpPr txBox="1"/>
          <p:nvPr>
            <p:ph type="title"/>
          </p:nvPr>
        </p:nvSpPr>
        <p:spPr>
          <a:xfrm>
            <a:off x="4397912" y="268225"/>
            <a:ext cx="376193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Literature Review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3"/>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212" name="Google Shape;212;p23"/>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213" name="Google Shape;213;p23"/>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214" name="Google Shape;214;p23"/>
          <p:cNvSpPr txBox="1"/>
          <p:nvPr/>
        </p:nvSpPr>
        <p:spPr>
          <a:xfrm>
            <a:off x="2525985" y="1698647"/>
            <a:ext cx="7772870" cy="415098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Introduction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Literature Review</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Proposed System and Methodolgy</a:t>
            </a:r>
            <a:endParaRPr sz="2400">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Implementation and evaluation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Conclusion and future Scopes</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References</a:t>
            </a:r>
            <a:endParaRPr/>
          </a:p>
        </p:txBody>
      </p:sp>
      <p:sp>
        <p:nvSpPr>
          <p:cNvPr id="215" name="Google Shape;215;p23"/>
          <p:cNvSpPr txBox="1"/>
          <p:nvPr/>
        </p:nvSpPr>
        <p:spPr>
          <a:xfrm>
            <a:off x="4786847" y="480235"/>
            <a:ext cx="2618306" cy="828060"/>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Clr>
                <a:srgbClr val="000000"/>
              </a:buClr>
              <a:buSzPts val="2800"/>
              <a:buFont typeface="Twentieth Century"/>
              <a:buNone/>
            </a:pPr>
            <a:r>
              <a:rPr b="1" lang="en-US" sz="2800">
                <a:solidFill>
                  <a:srgbClr val="000000"/>
                </a:solidFill>
                <a:latin typeface="Twentieth Century"/>
                <a:ea typeface="Twentieth Century"/>
                <a:cs typeface="Twentieth Century"/>
                <a:sym typeface="Twentieth Century"/>
              </a:rPr>
              <a:t>Outlines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4"/>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221" name="Google Shape;221;p24"/>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222" name="Google Shape;222;p24"/>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223" name="Google Shape;223;p24"/>
          <p:cNvSpPr txBox="1"/>
          <p:nvPr/>
        </p:nvSpPr>
        <p:spPr>
          <a:xfrm>
            <a:off x="3923164"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Case Study</a:t>
            </a:r>
            <a:endParaRPr/>
          </a:p>
        </p:txBody>
      </p:sp>
      <p:pic>
        <p:nvPicPr>
          <p:cNvPr id="224" name="Google Shape;224;p24"/>
          <p:cNvPicPr preferRelativeResize="0"/>
          <p:nvPr/>
        </p:nvPicPr>
        <p:blipFill rotWithShape="1">
          <a:blip r:embed="rId4">
            <a:alphaModFix/>
          </a:blip>
          <a:srcRect b="0" l="0" r="0" t="0"/>
          <a:stretch/>
        </p:blipFill>
        <p:spPr>
          <a:xfrm>
            <a:off x="1823731" y="1276631"/>
            <a:ext cx="2417478" cy="2417478"/>
          </a:xfrm>
          <a:prstGeom prst="rect">
            <a:avLst/>
          </a:prstGeom>
          <a:noFill/>
          <a:ln>
            <a:noFill/>
          </a:ln>
          <a:effectLst>
            <a:outerShdw blurRad="292100" rotWithShape="0" algn="tl" dir="2700000" dist="139700">
              <a:srgbClr val="333333">
                <a:alpha val="64705"/>
              </a:srgbClr>
            </a:outerShdw>
          </a:effectLst>
        </p:spPr>
      </p:pic>
      <p:pic>
        <p:nvPicPr>
          <p:cNvPr id="225" name="Google Shape;225;p24"/>
          <p:cNvPicPr preferRelativeResize="0"/>
          <p:nvPr/>
        </p:nvPicPr>
        <p:blipFill rotWithShape="1">
          <a:blip r:embed="rId5">
            <a:alphaModFix/>
          </a:blip>
          <a:srcRect b="0" l="0" r="0" t="0"/>
          <a:stretch/>
        </p:blipFill>
        <p:spPr>
          <a:xfrm>
            <a:off x="7711715" y="1433961"/>
            <a:ext cx="2260147" cy="2260147"/>
          </a:xfrm>
          <a:prstGeom prst="rect">
            <a:avLst/>
          </a:prstGeom>
          <a:noFill/>
          <a:ln>
            <a:noFill/>
          </a:ln>
          <a:effectLst>
            <a:outerShdw blurRad="292100" rotWithShape="0" algn="tl" dir="2700000" dist="139700">
              <a:srgbClr val="333333">
                <a:alpha val="64705"/>
              </a:srgbClr>
            </a:outerShdw>
          </a:effectLst>
        </p:spPr>
      </p:pic>
      <p:sp>
        <p:nvSpPr>
          <p:cNvPr id="226" name="Google Shape;226;p24"/>
          <p:cNvSpPr txBox="1"/>
          <p:nvPr/>
        </p:nvSpPr>
        <p:spPr>
          <a:xfrm>
            <a:off x="10184894" y="2302997"/>
            <a:ext cx="10003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Complex</a:t>
            </a:r>
            <a:endParaRPr/>
          </a:p>
        </p:txBody>
      </p:sp>
      <p:sp>
        <p:nvSpPr>
          <p:cNvPr id="227" name="Google Shape;227;p24"/>
          <p:cNvSpPr txBox="1"/>
          <p:nvPr/>
        </p:nvSpPr>
        <p:spPr>
          <a:xfrm>
            <a:off x="4444540" y="2267060"/>
            <a:ext cx="9412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Adipose</a:t>
            </a:r>
            <a:endParaRPr/>
          </a:p>
        </p:txBody>
      </p:sp>
      <p:pic>
        <p:nvPicPr>
          <p:cNvPr id="228" name="Google Shape;228;p24"/>
          <p:cNvPicPr preferRelativeResize="0"/>
          <p:nvPr/>
        </p:nvPicPr>
        <p:blipFill rotWithShape="1">
          <a:blip r:embed="rId6">
            <a:alphaModFix/>
          </a:blip>
          <a:srcRect b="0" l="0" r="0" t="0"/>
          <a:stretch/>
        </p:blipFill>
        <p:spPr>
          <a:xfrm>
            <a:off x="1823732" y="3872367"/>
            <a:ext cx="2417478" cy="2417478"/>
          </a:xfrm>
          <a:prstGeom prst="rect">
            <a:avLst/>
          </a:prstGeom>
          <a:noFill/>
          <a:ln>
            <a:noFill/>
          </a:ln>
          <a:effectLst>
            <a:outerShdw blurRad="292100" rotWithShape="0" algn="tl" dir="2700000" dist="139700">
              <a:srgbClr val="333333">
                <a:alpha val="64705"/>
              </a:srgbClr>
            </a:outerShdw>
          </a:effectLst>
        </p:spPr>
      </p:pic>
      <p:pic>
        <p:nvPicPr>
          <p:cNvPr id="229" name="Google Shape;229;p24"/>
          <p:cNvPicPr preferRelativeResize="0"/>
          <p:nvPr/>
        </p:nvPicPr>
        <p:blipFill rotWithShape="1">
          <a:blip r:embed="rId7">
            <a:alphaModFix/>
          </a:blip>
          <a:srcRect b="0" l="0" r="0" t="0"/>
          <a:stretch/>
        </p:blipFill>
        <p:spPr>
          <a:xfrm>
            <a:off x="7711715" y="3896995"/>
            <a:ext cx="2291606" cy="2291606"/>
          </a:xfrm>
          <a:prstGeom prst="rect">
            <a:avLst/>
          </a:prstGeom>
          <a:noFill/>
          <a:ln>
            <a:noFill/>
          </a:ln>
          <a:effectLst>
            <a:outerShdw blurRad="292100" rotWithShape="0" algn="tl" dir="2700000" dist="139700">
              <a:srgbClr val="333333">
                <a:alpha val="64705"/>
              </a:srgbClr>
            </a:outerShdw>
          </a:effectLst>
        </p:spPr>
      </p:pic>
      <p:sp>
        <p:nvSpPr>
          <p:cNvPr id="230" name="Google Shape;230;p24"/>
          <p:cNvSpPr txBox="1"/>
          <p:nvPr/>
        </p:nvSpPr>
        <p:spPr>
          <a:xfrm>
            <a:off x="4393996" y="4916960"/>
            <a:ext cx="787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Debris</a:t>
            </a:r>
            <a:endParaRPr/>
          </a:p>
        </p:txBody>
      </p:sp>
      <p:sp>
        <p:nvSpPr>
          <p:cNvPr id="231" name="Google Shape;231;p24"/>
          <p:cNvSpPr txBox="1"/>
          <p:nvPr/>
        </p:nvSpPr>
        <p:spPr>
          <a:xfrm>
            <a:off x="10184894" y="4819490"/>
            <a:ext cx="7831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5"/>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237" name="Google Shape;237;p25"/>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238" name="Google Shape;238;p25"/>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239" name="Google Shape;239;p25"/>
          <p:cNvSpPr txBox="1"/>
          <p:nvPr/>
        </p:nvSpPr>
        <p:spPr>
          <a:xfrm>
            <a:off x="3923164"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Case Study</a:t>
            </a:r>
            <a:endParaRPr/>
          </a:p>
        </p:txBody>
      </p:sp>
      <p:pic>
        <p:nvPicPr>
          <p:cNvPr id="240" name="Google Shape;240;p25"/>
          <p:cNvPicPr preferRelativeResize="0"/>
          <p:nvPr/>
        </p:nvPicPr>
        <p:blipFill rotWithShape="1">
          <a:blip r:embed="rId4">
            <a:alphaModFix/>
          </a:blip>
          <a:srcRect b="0" l="0" r="0" t="0"/>
          <a:stretch/>
        </p:blipFill>
        <p:spPr>
          <a:xfrm>
            <a:off x="1628578" y="1321656"/>
            <a:ext cx="2260139" cy="2260139"/>
          </a:xfrm>
          <a:prstGeom prst="rect">
            <a:avLst/>
          </a:prstGeom>
          <a:noFill/>
          <a:ln>
            <a:noFill/>
          </a:ln>
          <a:effectLst>
            <a:outerShdw blurRad="292100" rotWithShape="0" algn="tl" dir="2700000" dist="139700">
              <a:srgbClr val="333333">
                <a:alpha val="64705"/>
              </a:srgbClr>
            </a:outerShdw>
          </a:effectLst>
        </p:spPr>
      </p:pic>
      <p:pic>
        <p:nvPicPr>
          <p:cNvPr id="241" name="Google Shape;241;p25"/>
          <p:cNvPicPr preferRelativeResize="0"/>
          <p:nvPr/>
        </p:nvPicPr>
        <p:blipFill rotWithShape="1">
          <a:blip r:embed="rId5">
            <a:alphaModFix/>
          </a:blip>
          <a:srcRect b="0" l="0" r="0" t="0"/>
          <a:stretch/>
        </p:blipFill>
        <p:spPr>
          <a:xfrm>
            <a:off x="7926282" y="1297054"/>
            <a:ext cx="2260139" cy="2260139"/>
          </a:xfrm>
          <a:prstGeom prst="rect">
            <a:avLst/>
          </a:prstGeom>
          <a:noFill/>
          <a:ln>
            <a:noFill/>
          </a:ln>
          <a:effectLst>
            <a:outerShdw blurRad="292100" rotWithShape="0" algn="tl" dir="2700000" dist="139700">
              <a:srgbClr val="333333">
                <a:alpha val="64705"/>
              </a:srgbClr>
            </a:outerShdw>
          </a:effectLst>
        </p:spPr>
      </p:pic>
      <p:sp>
        <p:nvSpPr>
          <p:cNvPr id="242" name="Google Shape;242;p25"/>
          <p:cNvSpPr txBox="1"/>
          <p:nvPr/>
        </p:nvSpPr>
        <p:spPr>
          <a:xfrm>
            <a:off x="3923164" y="2267060"/>
            <a:ext cx="927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Lympho</a:t>
            </a:r>
            <a:endParaRPr sz="1800">
              <a:solidFill>
                <a:schemeClr val="dk1"/>
              </a:solidFill>
              <a:latin typeface="Calibri"/>
              <a:ea typeface="Calibri"/>
              <a:cs typeface="Calibri"/>
              <a:sym typeface="Calibri"/>
            </a:endParaRPr>
          </a:p>
        </p:txBody>
      </p:sp>
      <p:sp>
        <p:nvSpPr>
          <p:cNvPr id="243" name="Google Shape;243;p25"/>
          <p:cNvSpPr txBox="1"/>
          <p:nvPr/>
        </p:nvSpPr>
        <p:spPr>
          <a:xfrm>
            <a:off x="10183443" y="2267060"/>
            <a:ext cx="9217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Mucosa</a:t>
            </a:r>
            <a:endParaRPr/>
          </a:p>
        </p:txBody>
      </p:sp>
      <p:pic>
        <p:nvPicPr>
          <p:cNvPr id="244" name="Google Shape;244;p25"/>
          <p:cNvPicPr preferRelativeResize="0"/>
          <p:nvPr/>
        </p:nvPicPr>
        <p:blipFill rotWithShape="1">
          <a:blip r:embed="rId6">
            <a:alphaModFix/>
          </a:blip>
          <a:srcRect b="0" l="0" r="0" t="0"/>
          <a:stretch/>
        </p:blipFill>
        <p:spPr>
          <a:xfrm>
            <a:off x="7938981" y="3797299"/>
            <a:ext cx="2300575" cy="2300575"/>
          </a:xfrm>
          <a:prstGeom prst="rect">
            <a:avLst/>
          </a:prstGeom>
          <a:noFill/>
          <a:ln>
            <a:noFill/>
          </a:ln>
          <a:effectLst>
            <a:outerShdw blurRad="292100" rotWithShape="0" algn="tl" dir="2700000" dist="139700">
              <a:srgbClr val="333333">
                <a:alpha val="64705"/>
              </a:srgbClr>
            </a:outerShdw>
          </a:effectLst>
        </p:spPr>
      </p:pic>
      <p:pic>
        <p:nvPicPr>
          <p:cNvPr id="245" name="Google Shape;245;p25"/>
          <p:cNvPicPr preferRelativeResize="0"/>
          <p:nvPr/>
        </p:nvPicPr>
        <p:blipFill rotWithShape="1">
          <a:blip r:embed="rId7">
            <a:alphaModFix/>
          </a:blip>
          <a:srcRect b="0" l="0" r="0" t="0"/>
          <a:stretch/>
        </p:blipFill>
        <p:spPr>
          <a:xfrm>
            <a:off x="1622588" y="3824168"/>
            <a:ext cx="2300576" cy="2300576"/>
          </a:xfrm>
          <a:prstGeom prst="rect">
            <a:avLst/>
          </a:prstGeom>
          <a:noFill/>
          <a:ln>
            <a:noFill/>
          </a:ln>
          <a:effectLst>
            <a:outerShdw blurRad="292100" rotWithShape="0" algn="tl" dir="2700000" dist="139700">
              <a:srgbClr val="333333">
                <a:alpha val="64705"/>
              </a:srgbClr>
            </a:outerShdw>
          </a:effectLst>
        </p:spPr>
      </p:pic>
      <p:sp>
        <p:nvSpPr>
          <p:cNvPr id="246" name="Google Shape;246;p25"/>
          <p:cNvSpPr txBox="1"/>
          <p:nvPr/>
        </p:nvSpPr>
        <p:spPr>
          <a:xfrm>
            <a:off x="10463664" y="4814345"/>
            <a:ext cx="7907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Tumor</a:t>
            </a:r>
            <a:endParaRPr/>
          </a:p>
        </p:txBody>
      </p:sp>
      <p:sp>
        <p:nvSpPr>
          <p:cNvPr id="247" name="Google Shape;247;p25"/>
          <p:cNvSpPr txBox="1"/>
          <p:nvPr/>
        </p:nvSpPr>
        <p:spPr>
          <a:xfrm>
            <a:off x="4101959" y="4813720"/>
            <a:ext cx="8606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Stroma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6"/>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253" name="Google Shape;253;p26"/>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254" name="Google Shape;254;p26"/>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255" name="Google Shape;255;p26"/>
          <p:cNvSpPr txBox="1"/>
          <p:nvPr/>
        </p:nvSpPr>
        <p:spPr>
          <a:xfrm>
            <a:off x="3923164"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Proposed System Flow</a:t>
            </a:r>
            <a:endParaRPr/>
          </a:p>
        </p:txBody>
      </p:sp>
      <p:sp>
        <p:nvSpPr>
          <p:cNvPr id="256" name="Google Shape;256;p26"/>
          <p:cNvSpPr/>
          <p:nvPr/>
        </p:nvSpPr>
        <p:spPr>
          <a:xfrm>
            <a:off x="520263" y="2491300"/>
            <a:ext cx="2007475" cy="1119352"/>
          </a:xfrm>
          <a:prstGeom prst="ellipse">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Problem Statement</a:t>
            </a:r>
            <a:endParaRPr/>
          </a:p>
        </p:txBody>
      </p:sp>
      <p:sp>
        <p:nvSpPr>
          <p:cNvPr id="257" name="Google Shape;257;p26"/>
          <p:cNvSpPr/>
          <p:nvPr/>
        </p:nvSpPr>
        <p:spPr>
          <a:xfrm>
            <a:off x="3200401" y="2562967"/>
            <a:ext cx="2161989" cy="9144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Image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Preprocessing</a:t>
            </a:r>
            <a:endParaRPr/>
          </a:p>
        </p:txBody>
      </p:sp>
      <p:sp>
        <p:nvSpPr>
          <p:cNvPr id="258" name="Google Shape;258;p26"/>
          <p:cNvSpPr/>
          <p:nvPr/>
        </p:nvSpPr>
        <p:spPr>
          <a:xfrm>
            <a:off x="6058562" y="2593776"/>
            <a:ext cx="2456867" cy="9144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Train CNN Model</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(VGG7)</a:t>
            </a:r>
            <a:endParaRPr/>
          </a:p>
        </p:txBody>
      </p:sp>
      <p:sp>
        <p:nvSpPr>
          <p:cNvPr id="259" name="Google Shape;259;p26"/>
          <p:cNvSpPr/>
          <p:nvPr/>
        </p:nvSpPr>
        <p:spPr>
          <a:xfrm>
            <a:off x="9615530" y="4581642"/>
            <a:ext cx="2020854" cy="86909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Testing</a:t>
            </a:r>
            <a:endParaRPr/>
          </a:p>
        </p:txBody>
      </p:sp>
      <p:sp>
        <p:nvSpPr>
          <p:cNvPr id="260" name="Google Shape;260;p26"/>
          <p:cNvSpPr/>
          <p:nvPr/>
        </p:nvSpPr>
        <p:spPr>
          <a:xfrm>
            <a:off x="9514488" y="2569914"/>
            <a:ext cx="2222939" cy="91440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Transfer CNN model and</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Implementation</a:t>
            </a:r>
            <a:endParaRPr/>
          </a:p>
        </p:txBody>
      </p:sp>
      <p:sp>
        <p:nvSpPr>
          <p:cNvPr id="261" name="Google Shape;261;p26"/>
          <p:cNvSpPr/>
          <p:nvPr/>
        </p:nvSpPr>
        <p:spPr>
          <a:xfrm>
            <a:off x="2898580" y="4650892"/>
            <a:ext cx="2449537" cy="853545"/>
          </a:xfrm>
          <a:prstGeom prst="flowChartTerminator">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Model’s Output Evaluation</a:t>
            </a:r>
            <a:endParaRPr/>
          </a:p>
        </p:txBody>
      </p:sp>
      <p:sp>
        <p:nvSpPr>
          <p:cNvPr id="262" name="Google Shape;262;p26"/>
          <p:cNvSpPr/>
          <p:nvPr/>
        </p:nvSpPr>
        <p:spPr>
          <a:xfrm>
            <a:off x="2527739" y="3020166"/>
            <a:ext cx="672662" cy="218817"/>
          </a:xfrm>
          <a:prstGeom prst="rightArrow">
            <a:avLst>
              <a:gd fmla="val 50000" name="adj1"/>
              <a:gd fmla="val 50000" name="adj2"/>
            </a:avLst>
          </a:prstGeom>
          <a:solidFill>
            <a:srgbClr val="00B0F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26"/>
          <p:cNvSpPr/>
          <p:nvPr/>
        </p:nvSpPr>
        <p:spPr>
          <a:xfrm>
            <a:off x="5362390" y="3014183"/>
            <a:ext cx="672662" cy="218817"/>
          </a:xfrm>
          <a:prstGeom prst="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26"/>
          <p:cNvSpPr/>
          <p:nvPr/>
        </p:nvSpPr>
        <p:spPr>
          <a:xfrm>
            <a:off x="8538938" y="3014182"/>
            <a:ext cx="975548" cy="218817"/>
          </a:xfrm>
          <a:prstGeom prst="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26"/>
          <p:cNvSpPr/>
          <p:nvPr/>
        </p:nvSpPr>
        <p:spPr>
          <a:xfrm rot="5400000">
            <a:off x="10126331" y="3921772"/>
            <a:ext cx="873809" cy="251569"/>
          </a:xfrm>
          <a:prstGeom prst="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6"/>
          <p:cNvSpPr/>
          <p:nvPr/>
        </p:nvSpPr>
        <p:spPr>
          <a:xfrm rot="10800000">
            <a:off x="8515428" y="4920540"/>
            <a:ext cx="999058" cy="221209"/>
          </a:xfrm>
          <a:prstGeom prst="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26"/>
          <p:cNvSpPr/>
          <p:nvPr/>
        </p:nvSpPr>
        <p:spPr>
          <a:xfrm>
            <a:off x="6475104" y="4604385"/>
            <a:ext cx="2020854" cy="869096"/>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Apply XAI Model</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(GradCAM)</a:t>
            </a:r>
            <a:endParaRPr/>
          </a:p>
        </p:txBody>
      </p:sp>
      <p:sp>
        <p:nvSpPr>
          <p:cNvPr id="268" name="Google Shape;268;p26"/>
          <p:cNvSpPr/>
          <p:nvPr/>
        </p:nvSpPr>
        <p:spPr>
          <a:xfrm rot="10800000">
            <a:off x="5390761" y="4970467"/>
            <a:ext cx="999058" cy="221209"/>
          </a:xfrm>
          <a:prstGeom prst="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7"/>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274" name="Google Shape;274;p27"/>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275" name="Google Shape;275;p27"/>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276" name="Google Shape;276;p27"/>
          <p:cNvSpPr txBox="1"/>
          <p:nvPr/>
        </p:nvSpPr>
        <p:spPr>
          <a:xfrm>
            <a:off x="3923164"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Working Pipelines</a:t>
            </a:r>
            <a:endParaRPr/>
          </a:p>
        </p:txBody>
      </p:sp>
      <p:pic>
        <p:nvPicPr>
          <p:cNvPr id="277" name="Google Shape;277;p27"/>
          <p:cNvPicPr preferRelativeResize="0"/>
          <p:nvPr/>
        </p:nvPicPr>
        <p:blipFill rotWithShape="1">
          <a:blip r:embed="rId4">
            <a:alphaModFix/>
          </a:blip>
          <a:srcRect b="0" l="0" r="0" t="0"/>
          <a:stretch/>
        </p:blipFill>
        <p:spPr>
          <a:xfrm>
            <a:off x="1119187" y="1100137"/>
            <a:ext cx="9953625" cy="465772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75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8"/>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283" name="Google Shape;283;p28"/>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284" name="Google Shape;284;p28"/>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pic>
        <p:nvPicPr>
          <p:cNvPr id="285" name="Google Shape;285;p28"/>
          <p:cNvPicPr preferRelativeResize="0"/>
          <p:nvPr/>
        </p:nvPicPr>
        <p:blipFill rotWithShape="1">
          <a:blip r:embed="rId4">
            <a:alphaModFix/>
          </a:blip>
          <a:srcRect b="0" l="0" r="0" t="0"/>
          <a:stretch/>
        </p:blipFill>
        <p:spPr>
          <a:xfrm>
            <a:off x="1237964" y="1038711"/>
            <a:ext cx="9805181" cy="5295223"/>
          </a:xfrm>
          <a:prstGeom prst="rect">
            <a:avLst/>
          </a:prstGeom>
          <a:noFill/>
          <a:ln>
            <a:noFill/>
          </a:ln>
          <a:effectLst>
            <a:outerShdw blurRad="292100" rotWithShape="0" algn="tl" dir="2700000" dist="139700">
              <a:srgbClr val="333333">
                <a:alpha val="64705"/>
              </a:srgbClr>
            </a:outerShdw>
          </a:effectLst>
        </p:spPr>
      </p:pic>
      <p:sp>
        <p:nvSpPr>
          <p:cNvPr id="286" name="Google Shape;286;p28"/>
          <p:cNvSpPr txBox="1"/>
          <p:nvPr/>
        </p:nvSpPr>
        <p:spPr>
          <a:xfrm>
            <a:off x="3923164"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Proposed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75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29"/>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292" name="Google Shape;292;p29"/>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293" name="Google Shape;293;p29"/>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294" name="Google Shape;294;p29"/>
          <p:cNvSpPr txBox="1"/>
          <p:nvPr/>
        </p:nvSpPr>
        <p:spPr>
          <a:xfrm>
            <a:off x="2525985" y="1698647"/>
            <a:ext cx="7772870" cy="415098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Introduction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Literature Review</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Proposed System</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Implementation and evaluation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Conclusion and future Scopes</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References</a:t>
            </a:r>
            <a:endParaRPr/>
          </a:p>
        </p:txBody>
      </p:sp>
      <p:sp>
        <p:nvSpPr>
          <p:cNvPr id="295" name="Google Shape;295;p29"/>
          <p:cNvSpPr txBox="1"/>
          <p:nvPr/>
        </p:nvSpPr>
        <p:spPr>
          <a:xfrm>
            <a:off x="4786847" y="480235"/>
            <a:ext cx="2618306" cy="828060"/>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Clr>
                <a:srgbClr val="000000"/>
              </a:buClr>
              <a:buSzPts val="2800"/>
              <a:buFont typeface="Twentieth Century"/>
              <a:buNone/>
            </a:pPr>
            <a:r>
              <a:rPr b="1" lang="en-US" sz="2800">
                <a:solidFill>
                  <a:srgbClr val="000000"/>
                </a:solidFill>
                <a:latin typeface="Twentieth Century"/>
                <a:ea typeface="Twentieth Century"/>
                <a:cs typeface="Twentieth Century"/>
                <a:sym typeface="Twentieth Century"/>
              </a:rPr>
              <a:t>Outlines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30"/>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301" name="Google Shape;301;p30"/>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302" name="Google Shape;302;p30"/>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303" name="Google Shape;303;p30"/>
          <p:cNvSpPr txBox="1"/>
          <p:nvPr/>
        </p:nvSpPr>
        <p:spPr>
          <a:xfrm>
            <a:off x="3923164"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Experimental Result</a:t>
            </a:r>
            <a:endParaRPr/>
          </a:p>
        </p:txBody>
      </p:sp>
      <p:pic>
        <p:nvPicPr>
          <p:cNvPr id="304" name="Google Shape;304;p30"/>
          <p:cNvPicPr preferRelativeResize="0"/>
          <p:nvPr/>
        </p:nvPicPr>
        <p:blipFill rotWithShape="1">
          <a:blip r:embed="rId4">
            <a:alphaModFix/>
          </a:blip>
          <a:srcRect b="0" l="0" r="0" t="0"/>
          <a:stretch/>
        </p:blipFill>
        <p:spPr>
          <a:xfrm>
            <a:off x="774566" y="1586031"/>
            <a:ext cx="5215553" cy="3756280"/>
          </a:xfrm>
          <a:prstGeom prst="rect">
            <a:avLst/>
          </a:prstGeom>
          <a:noFill/>
          <a:ln>
            <a:noFill/>
          </a:ln>
          <a:effectLst>
            <a:outerShdw blurRad="292100" rotWithShape="0" algn="tl" dir="2700000" dist="139700">
              <a:srgbClr val="333333">
                <a:alpha val="64705"/>
              </a:srgbClr>
            </a:outerShdw>
          </a:effectLst>
        </p:spPr>
      </p:pic>
      <p:pic>
        <p:nvPicPr>
          <p:cNvPr id="305" name="Google Shape;305;p30"/>
          <p:cNvPicPr preferRelativeResize="0"/>
          <p:nvPr/>
        </p:nvPicPr>
        <p:blipFill rotWithShape="1">
          <a:blip r:embed="rId5">
            <a:alphaModFix/>
          </a:blip>
          <a:srcRect b="0" l="0" r="0" t="0"/>
          <a:stretch/>
        </p:blipFill>
        <p:spPr>
          <a:xfrm>
            <a:off x="6319955" y="1568425"/>
            <a:ext cx="5356230" cy="3756280"/>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750"/>
                                        <p:tgtEl>
                                          <p:spTgt spid="304"/>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75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1"/>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311" name="Google Shape;311;p31"/>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312" name="Google Shape;312;p31"/>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pic>
        <p:nvPicPr>
          <p:cNvPr id="313" name="Google Shape;313;p31"/>
          <p:cNvPicPr preferRelativeResize="0"/>
          <p:nvPr/>
        </p:nvPicPr>
        <p:blipFill rotWithShape="1">
          <a:blip r:embed="rId4">
            <a:alphaModFix/>
          </a:blip>
          <a:srcRect b="0" l="0" r="0" t="0"/>
          <a:stretch/>
        </p:blipFill>
        <p:spPr>
          <a:xfrm>
            <a:off x="502857" y="460445"/>
            <a:ext cx="5419444" cy="5873489"/>
          </a:xfrm>
          <a:prstGeom prst="rect">
            <a:avLst/>
          </a:prstGeom>
          <a:noFill/>
          <a:ln>
            <a:noFill/>
          </a:ln>
          <a:effectLst>
            <a:outerShdw blurRad="292100" rotWithShape="0" algn="tl" dir="2700000" dist="139700">
              <a:srgbClr val="333333">
                <a:alpha val="64705"/>
              </a:srgbClr>
            </a:outerShdw>
          </a:effectLst>
        </p:spPr>
      </p:pic>
      <p:pic>
        <p:nvPicPr>
          <p:cNvPr id="314" name="Google Shape;314;p31"/>
          <p:cNvPicPr preferRelativeResize="0"/>
          <p:nvPr/>
        </p:nvPicPr>
        <p:blipFill rotWithShape="1">
          <a:blip r:embed="rId5">
            <a:alphaModFix/>
          </a:blip>
          <a:srcRect b="0" l="0" r="0" t="0"/>
          <a:stretch/>
        </p:blipFill>
        <p:spPr>
          <a:xfrm>
            <a:off x="6438923" y="1230522"/>
            <a:ext cx="5400000" cy="4333333"/>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75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75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4"/>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100" name="Google Shape;100;p14"/>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rgbClr val="002060"/>
                </a:solidFill>
                <a:latin typeface="Times New Roman"/>
                <a:ea typeface="Times New Roman"/>
                <a:cs typeface="Times New Roman"/>
                <a:sym typeface="Times New Roman"/>
              </a:rPr>
              <a:t>Jahangirnagar University</a:t>
            </a:r>
            <a:endParaRPr/>
          </a:p>
        </p:txBody>
      </p:sp>
      <p:sp>
        <p:nvSpPr>
          <p:cNvPr id="101" name="Google Shape;101;p14"/>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102" name="Google Shape;102;p14"/>
          <p:cNvSpPr txBox="1"/>
          <p:nvPr/>
        </p:nvSpPr>
        <p:spPr>
          <a:xfrm>
            <a:off x="2525985" y="1698647"/>
            <a:ext cx="7772870" cy="415098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b="0" lang="en-US" sz="2400" u="none">
                <a:solidFill>
                  <a:schemeClr val="dk1"/>
                </a:solidFill>
                <a:latin typeface="Times New Roman"/>
                <a:ea typeface="Times New Roman"/>
                <a:cs typeface="Times New Roman"/>
                <a:sym typeface="Times New Roman"/>
              </a:rPr>
              <a:t>Introduction</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Times New Roman"/>
                <a:ea typeface="Times New Roman"/>
                <a:cs typeface="Times New Roman"/>
                <a:sym typeface="Times New Roman"/>
              </a:rPr>
              <a:t>Literature Review</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Times New Roman"/>
                <a:ea typeface="Times New Roman"/>
                <a:cs typeface="Times New Roman"/>
                <a:sym typeface="Times New Roman"/>
              </a:rPr>
              <a:t>Proposed System</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Times New Roman"/>
                <a:ea typeface="Times New Roman"/>
                <a:cs typeface="Times New Roman"/>
                <a:sym typeface="Times New Roman"/>
              </a:rPr>
              <a:t>Implementation and evaluation</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Times New Roman"/>
                <a:ea typeface="Times New Roman"/>
                <a:cs typeface="Times New Roman"/>
                <a:sym typeface="Times New Roman"/>
              </a:rPr>
              <a:t>Conclusion and future Scopes</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Times New Roman"/>
                <a:ea typeface="Times New Roman"/>
                <a:cs typeface="Times New Roman"/>
                <a:sym typeface="Times New Roman"/>
              </a:rPr>
              <a:t>References</a:t>
            </a:r>
            <a:endParaRPr/>
          </a:p>
        </p:txBody>
      </p:sp>
      <p:sp>
        <p:nvSpPr>
          <p:cNvPr id="103" name="Google Shape;103;p14"/>
          <p:cNvSpPr txBox="1"/>
          <p:nvPr/>
        </p:nvSpPr>
        <p:spPr>
          <a:xfrm>
            <a:off x="4786847" y="480235"/>
            <a:ext cx="2618306" cy="828060"/>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Clr>
                <a:srgbClr val="000000"/>
              </a:buClr>
              <a:buSzPts val="2800"/>
              <a:buFont typeface="Twentieth Century"/>
              <a:buNone/>
            </a:pPr>
            <a:r>
              <a:rPr b="1" lang="en-US" sz="2800" u="none">
                <a:solidFill>
                  <a:srgbClr val="000000"/>
                </a:solidFill>
                <a:latin typeface="Twentieth Century"/>
                <a:ea typeface="Twentieth Century"/>
                <a:cs typeface="Twentieth Century"/>
                <a:sym typeface="Twentieth Century"/>
              </a:rPr>
              <a:t>Outlines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2"/>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320" name="Google Shape;320;p32"/>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321" name="Google Shape;321;p32"/>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graphicFrame>
        <p:nvGraphicFramePr>
          <p:cNvPr id="322" name="Google Shape;322;p32"/>
          <p:cNvGraphicFramePr/>
          <p:nvPr/>
        </p:nvGraphicFramePr>
        <p:xfrm>
          <a:off x="1012871" y="1617785"/>
          <a:ext cx="3000000" cy="3000000"/>
        </p:xfrm>
        <a:graphic>
          <a:graphicData uri="http://schemas.openxmlformats.org/drawingml/2006/table">
            <a:tbl>
              <a:tblPr bandRow="1" firstCol="1" firstRow="1">
                <a:noFill/>
                <a:tableStyleId>{65D89D7F-F084-4D7C-8CC8-31CF2AD98992}</a:tableStyleId>
              </a:tblPr>
              <a:tblGrid>
                <a:gridCol w="2546250"/>
                <a:gridCol w="2546250"/>
                <a:gridCol w="2546250"/>
                <a:gridCol w="2546250"/>
              </a:tblGrid>
              <a:tr h="484550">
                <a:tc>
                  <a:txBody>
                    <a:bodyPr/>
                    <a:lstStyle/>
                    <a:p>
                      <a:pPr indent="0" lvl="0" marL="0" marR="0" rtl="0" algn="ctr">
                        <a:lnSpc>
                          <a:spcPct val="107000"/>
                        </a:lnSpc>
                        <a:spcBef>
                          <a:spcPts val="0"/>
                        </a:spcBef>
                        <a:spcAft>
                          <a:spcPts val="0"/>
                        </a:spcAft>
                        <a:buNone/>
                      </a:pPr>
                      <a:r>
                        <a:rPr lang="en-US" sz="1800">
                          <a:latin typeface="Calibri"/>
                          <a:ea typeface="Calibri"/>
                          <a:cs typeface="Calibri"/>
                          <a:sym typeface="Calibri"/>
                        </a:rPr>
                        <a:t>Classes</a:t>
                      </a:r>
                      <a:endParaRPr/>
                    </a:p>
                  </a:txBody>
                  <a:tcPr marT="0" marB="0" marR="68575" marL="68575"/>
                </a:tc>
                <a:tc>
                  <a:txBody>
                    <a:bodyPr/>
                    <a:lstStyle/>
                    <a:p>
                      <a:pPr indent="0" lvl="0" marL="0" marR="0" rtl="0" algn="ctr">
                        <a:lnSpc>
                          <a:spcPct val="107000"/>
                        </a:lnSpc>
                        <a:spcBef>
                          <a:spcPts val="0"/>
                        </a:spcBef>
                        <a:spcAft>
                          <a:spcPts val="0"/>
                        </a:spcAft>
                        <a:buNone/>
                      </a:pPr>
                      <a:r>
                        <a:rPr lang="en-US" sz="1800"/>
                        <a:t>Precision</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Recall</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F1-Score</a:t>
                      </a:r>
                      <a:endParaRPr sz="1800">
                        <a:latin typeface="Calibri"/>
                        <a:ea typeface="Calibri"/>
                        <a:cs typeface="Calibri"/>
                        <a:sym typeface="Calibri"/>
                      </a:endParaRPr>
                    </a:p>
                  </a:txBody>
                  <a:tcPr marT="0" marB="0" marR="68575" marL="68575"/>
                </a:tc>
              </a:tr>
              <a:tr h="484550">
                <a:tc>
                  <a:txBody>
                    <a:bodyPr/>
                    <a:lstStyle/>
                    <a:p>
                      <a:pPr indent="0" lvl="0" marL="0" marR="0" rtl="0" algn="ctr">
                        <a:lnSpc>
                          <a:spcPct val="107000"/>
                        </a:lnSpc>
                        <a:spcBef>
                          <a:spcPts val="0"/>
                        </a:spcBef>
                        <a:spcAft>
                          <a:spcPts val="0"/>
                        </a:spcAft>
                        <a:buNone/>
                      </a:pPr>
                      <a:r>
                        <a:rPr lang="en-US" sz="1800"/>
                        <a:t>0.Tumor</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0.93</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0.85</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0.89</a:t>
                      </a:r>
                      <a:endParaRPr sz="1800">
                        <a:latin typeface="Calibri"/>
                        <a:ea typeface="Calibri"/>
                        <a:cs typeface="Calibri"/>
                        <a:sym typeface="Calibri"/>
                      </a:endParaRPr>
                    </a:p>
                  </a:txBody>
                  <a:tcPr marT="0" marB="0" marR="68575" marL="68575"/>
                </a:tc>
              </a:tr>
              <a:tr h="484550">
                <a:tc>
                  <a:txBody>
                    <a:bodyPr/>
                    <a:lstStyle/>
                    <a:p>
                      <a:pPr indent="0" lvl="0" marL="0" marR="0" rtl="0" algn="ctr">
                        <a:lnSpc>
                          <a:spcPct val="107000"/>
                        </a:lnSpc>
                        <a:spcBef>
                          <a:spcPts val="0"/>
                        </a:spcBef>
                        <a:spcAft>
                          <a:spcPts val="0"/>
                        </a:spcAft>
                        <a:buNone/>
                      </a:pPr>
                      <a:r>
                        <a:rPr lang="en-US" sz="1800"/>
                        <a:t>1. Stroma</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0.81</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0.76</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0.86</a:t>
                      </a:r>
                      <a:endParaRPr sz="1800">
                        <a:latin typeface="Calibri"/>
                        <a:ea typeface="Calibri"/>
                        <a:cs typeface="Calibri"/>
                        <a:sym typeface="Calibri"/>
                      </a:endParaRPr>
                    </a:p>
                  </a:txBody>
                  <a:tcPr marT="0" marB="0" marR="68575" marL="68575"/>
                </a:tc>
              </a:tr>
              <a:tr h="484550">
                <a:tc>
                  <a:txBody>
                    <a:bodyPr/>
                    <a:lstStyle/>
                    <a:p>
                      <a:pPr indent="0" lvl="0" marL="0" marR="0" rtl="0" algn="ctr">
                        <a:lnSpc>
                          <a:spcPct val="107000"/>
                        </a:lnSpc>
                        <a:spcBef>
                          <a:spcPts val="0"/>
                        </a:spcBef>
                        <a:spcAft>
                          <a:spcPts val="0"/>
                        </a:spcAft>
                        <a:buNone/>
                      </a:pPr>
                      <a:r>
                        <a:rPr lang="en-US" sz="1800"/>
                        <a:t>2.Complex</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0.67</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0.77</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0.72</a:t>
                      </a:r>
                      <a:endParaRPr sz="1800">
                        <a:latin typeface="Calibri"/>
                        <a:ea typeface="Calibri"/>
                        <a:cs typeface="Calibri"/>
                        <a:sym typeface="Calibri"/>
                      </a:endParaRPr>
                    </a:p>
                  </a:txBody>
                  <a:tcPr marT="0" marB="0" marR="68575" marL="68575"/>
                </a:tc>
              </a:tr>
              <a:tr h="484550">
                <a:tc>
                  <a:txBody>
                    <a:bodyPr/>
                    <a:lstStyle/>
                    <a:p>
                      <a:pPr indent="0" lvl="0" marL="0" marR="0" rtl="0" algn="ctr">
                        <a:lnSpc>
                          <a:spcPct val="107000"/>
                        </a:lnSpc>
                        <a:spcBef>
                          <a:spcPts val="0"/>
                        </a:spcBef>
                        <a:spcAft>
                          <a:spcPts val="0"/>
                        </a:spcAft>
                        <a:buNone/>
                      </a:pPr>
                      <a:r>
                        <a:rPr lang="en-US" sz="1800"/>
                        <a:t>3.Lympho</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0.93</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0.85</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0.89</a:t>
                      </a:r>
                      <a:endParaRPr sz="1800">
                        <a:latin typeface="Calibri"/>
                        <a:ea typeface="Calibri"/>
                        <a:cs typeface="Calibri"/>
                        <a:sym typeface="Calibri"/>
                      </a:endParaRPr>
                    </a:p>
                  </a:txBody>
                  <a:tcPr marT="0" marB="0" marR="68575" marL="68575"/>
                </a:tc>
              </a:tr>
              <a:tr h="484550">
                <a:tc>
                  <a:txBody>
                    <a:bodyPr/>
                    <a:lstStyle/>
                    <a:p>
                      <a:pPr indent="0" lvl="0" marL="0" marR="0" rtl="0" algn="ctr">
                        <a:lnSpc>
                          <a:spcPct val="107000"/>
                        </a:lnSpc>
                        <a:spcBef>
                          <a:spcPts val="0"/>
                        </a:spcBef>
                        <a:spcAft>
                          <a:spcPts val="0"/>
                        </a:spcAft>
                        <a:buNone/>
                      </a:pPr>
                      <a:r>
                        <a:rPr lang="en-US" sz="1800"/>
                        <a:t>4.Debris</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0.75</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0.66</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0.70</a:t>
                      </a:r>
                      <a:endParaRPr sz="1800">
                        <a:latin typeface="Calibri"/>
                        <a:ea typeface="Calibri"/>
                        <a:cs typeface="Calibri"/>
                        <a:sym typeface="Calibri"/>
                      </a:endParaRPr>
                    </a:p>
                  </a:txBody>
                  <a:tcPr marT="0" marB="0" marR="68575" marL="68575"/>
                </a:tc>
              </a:tr>
              <a:tr h="484550">
                <a:tc>
                  <a:txBody>
                    <a:bodyPr/>
                    <a:lstStyle/>
                    <a:p>
                      <a:pPr indent="0" lvl="0" marL="0" marR="0" rtl="0" algn="ctr">
                        <a:lnSpc>
                          <a:spcPct val="107000"/>
                        </a:lnSpc>
                        <a:spcBef>
                          <a:spcPts val="0"/>
                        </a:spcBef>
                        <a:spcAft>
                          <a:spcPts val="0"/>
                        </a:spcAft>
                        <a:buNone/>
                      </a:pPr>
                      <a:r>
                        <a:rPr lang="en-US" sz="1800"/>
                        <a:t>5.Mucosa</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0.94</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0.82</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0.88</a:t>
                      </a:r>
                      <a:endParaRPr sz="1800">
                        <a:latin typeface="Calibri"/>
                        <a:ea typeface="Calibri"/>
                        <a:cs typeface="Calibri"/>
                        <a:sym typeface="Calibri"/>
                      </a:endParaRPr>
                    </a:p>
                  </a:txBody>
                  <a:tcPr marT="0" marB="0" marR="68575" marL="68575"/>
                </a:tc>
              </a:tr>
              <a:tr h="484550">
                <a:tc>
                  <a:txBody>
                    <a:bodyPr/>
                    <a:lstStyle/>
                    <a:p>
                      <a:pPr indent="0" lvl="0" marL="0" marR="0" rtl="0" algn="ctr">
                        <a:lnSpc>
                          <a:spcPct val="107000"/>
                        </a:lnSpc>
                        <a:spcBef>
                          <a:spcPts val="0"/>
                        </a:spcBef>
                        <a:spcAft>
                          <a:spcPts val="0"/>
                        </a:spcAft>
                        <a:buNone/>
                      </a:pPr>
                      <a:r>
                        <a:rPr lang="en-US" sz="1800"/>
                        <a:t>6.Adipose</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1.00</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0.95</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0.98</a:t>
                      </a:r>
                      <a:endParaRPr sz="1800">
                        <a:latin typeface="Calibri"/>
                        <a:ea typeface="Calibri"/>
                        <a:cs typeface="Calibri"/>
                        <a:sym typeface="Calibri"/>
                      </a:endParaRPr>
                    </a:p>
                  </a:txBody>
                  <a:tcPr marT="0" marB="0" marR="68575" marL="68575"/>
                </a:tc>
              </a:tr>
              <a:tr h="484550">
                <a:tc>
                  <a:txBody>
                    <a:bodyPr/>
                    <a:lstStyle/>
                    <a:p>
                      <a:pPr indent="0" lvl="0" marL="0" marR="0" rtl="0" algn="ctr">
                        <a:lnSpc>
                          <a:spcPct val="107000"/>
                        </a:lnSpc>
                        <a:spcBef>
                          <a:spcPts val="0"/>
                        </a:spcBef>
                        <a:spcAft>
                          <a:spcPts val="0"/>
                        </a:spcAft>
                        <a:buNone/>
                      </a:pPr>
                      <a:r>
                        <a:rPr lang="en-US" sz="1800"/>
                        <a:t>7.Empty</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0.95</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1.00</a:t>
                      </a:r>
                      <a:endParaRPr sz="1800">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None/>
                      </a:pPr>
                      <a:r>
                        <a:rPr lang="en-US" sz="1800"/>
                        <a:t> 0.98</a:t>
                      </a:r>
                      <a:endParaRPr sz="1800">
                        <a:latin typeface="Calibri"/>
                        <a:ea typeface="Calibri"/>
                        <a:cs typeface="Calibri"/>
                        <a:sym typeface="Calibri"/>
                      </a:endParaRPr>
                    </a:p>
                  </a:txBody>
                  <a:tcPr marT="0" marB="0" marR="68575" marL="68575"/>
                </a:tc>
              </a:tr>
            </a:tbl>
          </a:graphicData>
        </a:graphic>
      </p:graphicFrame>
      <p:sp>
        <p:nvSpPr>
          <p:cNvPr id="323" name="Google Shape;323;p32"/>
          <p:cNvSpPr txBox="1"/>
          <p:nvPr/>
        </p:nvSpPr>
        <p:spPr>
          <a:xfrm>
            <a:off x="2300069" y="325491"/>
            <a:ext cx="7441809"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Precision, recall, and F1-score</a:t>
            </a:r>
            <a:endParaRPr b="1" sz="2400" cap="none">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75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3"/>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329" name="Google Shape;329;p33"/>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330" name="Google Shape;330;p33"/>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331" name="Google Shape;331;p33"/>
          <p:cNvSpPr txBox="1"/>
          <p:nvPr/>
        </p:nvSpPr>
        <p:spPr>
          <a:xfrm>
            <a:off x="2300069" y="325491"/>
            <a:ext cx="7441809"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Some Sample of Output</a:t>
            </a:r>
            <a:endParaRPr/>
          </a:p>
        </p:txBody>
      </p:sp>
      <p:pic>
        <p:nvPicPr>
          <p:cNvPr id="332" name="Google Shape;332;p33"/>
          <p:cNvPicPr preferRelativeResize="0"/>
          <p:nvPr/>
        </p:nvPicPr>
        <p:blipFill rotWithShape="1">
          <a:blip r:embed="rId4">
            <a:alphaModFix/>
          </a:blip>
          <a:srcRect b="0" l="0" r="0" t="0"/>
          <a:stretch/>
        </p:blipFill>
        <p:spPr>
          <a:xfrm>
            <a:off x="4034840" y="3841983"/>
            <a:ext cx="7260350" cy="2441453"/>
          </a:xfrm>
          <a:prstGeom prst="rect">
            <a:avLst/>
          </a:prstGeom>
          <a:noFill/>
          <a:ln>
            <a:noFill/>
          </a:ln>
          <a:effectLst>
            <a:outerShdw blurRad="292100" rotWithShape="0" algn="tl" dir="2700000" dist="139700">
              <a:srgbClr val="333333">
                <a:alpha val="64705"/>
              </a:srgbClr>
            </a:outerShdw>
          </a:effectLst>
        </p:spPr>
      </p:pic>
      <p:pic>
        <p:nvPicPr>
          <p:cNvPr id="333" name="Google Shape;333;p33"/>
          <p:cNvPicPr preferRelativeResize="0"/>
          <p:nvPr/>
        </p:nvPicPr>
        <p:blipFill rotWithShape="1">
          <a:blip r:embed="rId5">
            <a:alphaModFix/>
          </a:blip>
          <a:srcRect b="0" l="0" r="0" t="0"/>
          <a:stretch/>
        </p:blipFill>
        <p:spPr>
          <a:xfrm>
            <a:off x="444668" y="1258097"/>
            <a:ext cx="7260350" cy="2441453"/>
          </a:xfrm>
          <a:prstGeom prst="rect">
            <a:avLst/>
          </a:prstGeom>
          <a:noFill/>
          <a:ln>
            <a:noFill/>
          </a:ln>
          <a:effectLst>
            <a:outerShdw blurRad="292100" rotWithShape="0" algn="tl" dir="2700000" dist="139700">
              <a:srgbClr val="333333">
                <a:alpha val="64705"/>
              </a:srgbClr>
            </a:outerShdw>
          </a:effectLst>
        </p:spPr>
      </p:pic>
      <p:sp>
        <p:nvSpPr>
          <p:cNvPr id="334" name="Google Shape;334;p33"/>
          <p:cNvSpPr txBox="1"/>
          <p:nvPr/>
        </p:nvSpPr>
        <p:spPr>
          <a:xfrm>
            <a:off x="8201466" y="2331345"/>
            <a:ext cx="19505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Lymphocyte</a:t>
            </a:r>
            <a:endParaRPr/>
          </a:p>
        </p:txBody>
      </p:sp>
      <p:sp>
        <p:nvSpPr>
          <p:cNvPr id="335" name="Google Shape;335;p33"/>
          <p:cNvSpPr txBox="1"/>
          <p:nvPr/>
        </p:nvSpPr>
        <p:spPr>
          <a:xfrm>
            <a:off x="1324814" y="4679067"/>
            <a:ext cx="19505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Debris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34"/>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341" name="Google Shape;341;p34"/>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342" name="Google Shape;342;p34"/>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343" name="Google Shape;343;p34"/>
          <p:cNvSpPr txBox="1"/>
          <p:nvPr/>
        </p:nvSpPr>
        <p:spPr>
          <a:xfrm>
            <a:off x="2300069" y="325491"/>
            <a:ext cx="7441809"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Some Sample of Output</a:t>
            </a:r>
            <a:endParaRPr/>
          </a:p>
        </p:txBody>
      </p:sp>
      <p:sp>
        <p:nvSpPr>
          <p:cNvPr id="344" name="Google Shape;344;p34"/>
          <p:cNvSpPr txBox="1"/>
          <p:nvPr/>
        </p:nvSpPr>
        <p:spPr>
          <a:xfrm>
            <a:off x="8201466" y="2331345"/>
            <a:ext cx="19505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Stroma</a:t>
            </a:r>
            <a:endParaRPr/>
          </a:p>
        </p:txBody>
      </p:sp>
      <p:sp>
        <p:nvSpPr>
          <p:cNvPr id="345" name="Google Shape;345;p34"/>
          <p:cNvSpPr txBox="1"/>
          <p:nvPr/>
        </p:nvSpPr>
        <p:spPr>
          <a:xfrm>
            <a:off x="1957860" y="4726408"/>
            <a:ext cx="19505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Calibri"/>
                <a:ea typeface="Calibri"/>
                <a:cs typeface="Calibri"/>
                <a:sym typeface="Calibri"/>
              </a:rPr>
              <a:t>Tumor</a:t>
            </a:r>
            <a:endParaRPr/>
          </a:p>
        </p:txBody>
      </p:sp>
      <p:pic>
        <p:nvPicPr>
          <p:cNvPr id="346" name="Google Shape;346;p34"/>
          <p:cNvPicPr preferRelativeResize="0"/>
          <p:nvPr/>
        </p:nvPicPr>
        <p:blipFill rotWithShape="1">
          <a:blip r:embed="rId4">
            <a:alphaModFix/>
          </a:blip>
          <a:srcRect b="0" l="0" r="0" t="0"/>
          <a:stretch/>
        </p:blipFill>
        <p:spPr>
          <a:xfrm>
            <a:off x="502857" y="1553420"/>
            <a:ext cx="7219562" cy="2427737"/>
          </a:xfrm>
          <a:prstGeom prst="rect">
            <a:avLst/>
          </a:prstGeom>
          <a:noFill/>
          <a:ln>
            <a:noFill/>
          </a:ln>
        </p:spPr>
      </p:pic>
      <p:pic>
        <p:nvPicPr>
          <p:cNvPr id="347" name="Google Shape;347;p34"/>
          <p:cNvPicPr preferRelativeResize="0"/>
          <p:nvPr/>
        </p:nvPicPr>
        <p:blipFill rotWithShape="1">
          <a:blip r:embed="rId5">
            <a:alphaModFix/>
          </a:blip>
          <a:srcRect b="0" l="0" r="0" t="0"/>
          <a:stretch/>
        </p:blipFill>
        <p:spPr>
          <a:xfrm>
            <a:off x="4092244" y="3967347"/>
            <a:ext cx="7260350" cy="24414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35"/>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353" name="Google Shape;353;p35"/>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354" name="Google Shape;354;p35"/>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355" name="Google Shape;355;p35"/>
          <p:cNvSpPr txBox="1"/>
          <p:nvPr/>
        </p:nvSpPr>
        <p:spPr>
          <a:xfrm>
            <a:off x="2525985" y="1698647"/>
            <a:ext cx="7772870" cy="415098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Introduction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Literature Review</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Proposed System</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Implementation and evaluation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Conclusion and future Scopes</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References</a:t>
            </a:r>
            <a:endParaRPr/>
          </a:p>
        </p:txBody>
      </p:sp>
      <p:sp>
        <p:nvSpPr>
          <p:cNvPr id="356" name="Google Shape;356;p35"/>
          <p:cNvSpPr txBox="1"/>
          <p:nvPr/>
        </p:nvSpPr>
        <p:spPr>
          <a:xfrm>
            <a:off x="4786847" y="480235"/>
            <a:ext cx="2618306" cy="828060"/>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Clr>
                <a:srgbClr val="000000"/>
              </a:buClr>
              <a:buSzPts val="2800"/>
              <a:buFont typeface="Twentieth Century"/>
              <a:buNone/>
            </a:pPr>
            <a:r>
              <a:rPr b="1" lang="en-US" sz="2800">
                <a:solidFill>
                  <a:srgbClr val="000000"/>
                </a:solidFill>
                <a:latin typeface="Twentieth Century"/>
                <a:ea typeface="Twentieth Century"/>
                <a:cs typeface="Twentieth Century"/>
                <a:sym typeface="Twentieth Century"/>
              </a:rPr>
              <a:t>Outlines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36"/>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362" name="Google Shape;362;p36"/>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363" name="Google Shape;363;p36"/>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grpSp>
        <p:nvGrpSpPr>
          <p:cNvPr id="364" name="Google Shape;364;p36"/>
          <p:cNvGrpSpPr/>
          <p:nvPr/>
        </p:nvGrpSpPr>
        <p:grpSpPr>
          <a:xfrm>
            <a:off x="2680029" y="1131485"/>
            <a:ext cx="7258874" cy="4901467"/>
            <a:chOff x="1582535" y="0"/>
            <a:chExt cx="7258874" cy="4901467"/>
          </a:xfrm>
        </p:grpSpPr>
        <p:sp>
          <p:nvSpPr>
            <p:cNvPr id="365" name="Google Shape;365;p36"/>
            <p:cNvSpPr/>
            <p:nvPr/>
          </p:nvSpPr>
          <p:spPr>
            <a:xfrm rot="10800000">
              <a:off x="1909486" y="0"/>
              <a:ext cx="6931923" cy="653901"/>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txBox="1"/>
            <p:nvPr/>
          </p:nvSpPr>
          <p:spPr>
            <a:xfrm>
              <a:off x="2072961" y="0"/>
              <a:ext cx="6768448" cy="653901"/>
            </a:xfrm>
            <a:prstGeom prst="rect">
              <a:avLst/>
            </a:prstGeom>
            <a:noFill/>
            <a:ln>
              <a:noFill/>
            </a:ln>
          </p:spPr>
          <p:txBody>
            <a:bodyPr anchorCtr="0" anchor="ctr" bIns="68575" lIns="288350" spcFirstLastPara="1" rIns="128000"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Use CNN for better categorization of tissues</a:t>
              </a:r>
              <a:endParaRPr/>
            </a:p>
          </p:txBody>
        </p:sp>
        <p:sp>
          <p:nvSpPr>
            <p:cNvPr id="367" name="Google Shape;367;p36"/>
            <p:cNvSpPr/>
            <p:nvPr/>
          </p:nvSpPr>
          <p:spPr>
            <a:xfrm>
              <a:off x="1582535" y="2086"/>
              <a:ext cx="653901" cy="653901"/>
            </a:xfrm>
            <a:prstGeom prst="ellipse">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rot="10800000">
              <a:off x="1909486" y="851182"/>
              <a:ext cx="6931923" cy="653901"/>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txBox="1"/>
            <p:nvPr/>
          </p:nvSpPr>
          <p:spPr>
            <a:xfrm>
              <a:off x="2072961" y="851182"/>
              <a:ext cx="6768448" cy="653901"/>
            </a:xfrm>
            <a:prstGeom prst="rect">
              <a:avLst/>
            </a:prstGeom>
            <a:noFill/>
            <a:ln>
              <a:noFill/>
            </a:ln>
          </p:spPr>
          <p:txBody>
            <a:bodyPr anchorCtr="0" anchor="ctr" bIns="68575" lIns="288350" spcFirstLastPara="1" rIns="128000"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Use XAI technique to visualize the output</a:t>
              </a:r>
              <a:endParaRPr/>
            </a:p>
          </p:txBody>
        </p:sp>
        <p:sp>
          <p:nvSpPr>
            <p:cNvPr id="370" name="Google Shape;370;p36"/>
            <p:cNvSpPr/>
            <p:nvPr/>
          </p:nvSpPr>
          <p:spPr>
            <a:xfrm>
              <a:off x="1582535" y="851182"/>
              <a:ext cx="653901" cy="653901"/>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rot="10800000">
              <a:off x="1909486" y="1700278"/>
              <a:ext cx="6931923" cy="653901"/>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txBox="1"/>
            <p:nvPr/>
          </p:nvSpPr>
          <p:spPr>
            <a:xfrm>
              <a:off x="2072961" y="1700278"/>
              <a:ext cx="6768448" cy="653901"/>
            </a:xfrm>
            <a:prstGeom prst="rect">
              <a:avLst/>
            </a:prstGeom>
            <a:noFill/>
            <a:ln>
              <a:noFill/>
            </a:ln>
          </p:spPr>
          <p:txBody>
            <a:bodyPr anchorCtr="0" anchor="ctr" bIns="68575" lIns="288350" spcFirstLastPara="1" rIns="128000"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GradCAM and IntGrad explain the model’s decision</a:t>
              </a:r>
              <a:endParaRPr/>
            </a:p>
          </p:txBody>
        </p:sp>
        <p:sp>
          <p:nvSpPr>
            <p:cNvPr id="373" name="Google Shape;373;p36"/>
            <p:cNvSpPr/>
            <p:nvPr/>
          </p:nvSpPr>
          <p:spPr>
            <a:xfrm>
              <a:off x="1582535" y="1700278"/>
              <a:ext cx="653901" cy="653901"/>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rot="10800000">
              <a:off x="1909486" y="2549374"/>
              <a:ext cx="6931923" cy="653901"/>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txBox="1"/>
            <p:nvPr/>
          </p:nvSpPr>
          <p:spPr>
            <a:xfrm>
              <a:off x="2072961" y="2549374"/>
              <a:ext cx="6768448" cy="653901"/>
            </a:xfrm>
            <a:prstGeom prst="rect">
              <a:avLst/>
            </a:prstGeom>
            <a:noFill/>
            <a:ln>
              <a:noFill/>
            </a:ln>
          </p:spPr>
          <p:txBody>
            <a:bodyPr anchorCtr="0" anchor="ctr" bIns="68575" lIns="288350" spcFirstLastPara="1" rIns="128000"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Decreases reliance on human.</a:t>
              </a:r>
              <a:endParaRPr/>
            </a:p>
          </p:txBody>
        </p:sp>
        <p:sp>
          <p:nvSpPr>
            <p:cNvPr id="376" name="Google Shape;376;p36"/>
            <p:cNvSpPr/>
            <p:nvPr/>
          </p:nvSpPr>
          <p:spPr>
            <a:xfrm>
              <a:off x="1582535" y="2549374"/>
              <a:ext cx="653901" cy="653901"/>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rot="10800000">
              <a:off x="1909486" y="3398470"/>
              <a:ext cx="6931923" cy="653901"/>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txBox="1"/>
            <p:nvPr/>
          </p:nvSpPr>
          <p:spPr>
            <a:xfrm>
              <a:off x="2072961" y="3398470"/>
              <a:ext cx="6768448" cy="653901"/>
            </a:xfrm>
            <a:prstGeom prst="rect">
              <a:avLst/>
            </a:prstGeom>
            <a:noFill/>
            <a:ln>
              <a:noFill/>
            </a:ln>
          </p:spPr>
          <p:txBody>
            <a:bodyPr anchorCtr="0" anchor="ctr" bIns="68575" lIns="288350" spcFirstLastPara="1" rIns="128000"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Shows a high accuracy rate that helps to gain the trust of medical experts </a:t>
              </a:r>
              <a:endParaRPr/>
            </a:p>
          </p:txBody>
        </p:sp>
        <p:sp>
          <p:nvSpPr>
            <p:cNvPr id="379" name="Google Shape;379;p36"/>
            <p:cNvSpPr/>
            <p:nvPr/>
          </p:nvSpPr>
          <p:spPr>
            <a:xfrm>
              <a:off x="1582535" y="3398470"/>
              <a:ext cx="653901" cy="653901"/>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rot="10800000">
              <a:off x="1909486" y="4247566"/>
              <a:ext cx="6931923" cy="653901"/>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txBox="1"/>
            <p:nvPr/>
          </p:nvSpPr>
          <p:spPr>
            <a:xfrm>
              <a:off x="2072961" y="4247566"/>
              <a:ext cx="6768448" cy="653901"/>
            </a:xfrm>
            <a:prstGeom prst="rect">
              <a:avLst/>
            </a:prstGeom>
            <a:noFill/>
            <a:ln>
              <a:noFill/>
            </a:ln>
          </p:spPr>
          <p:txBody>
            <a:bodyPr anchorCtr="0" anchor="ctr" bIns="68575" lIns="288350" spcFirstLastPara="1" rIns="128000"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b="1" lang="en-US" sz="1800">
                  <a:solidFill>
                    <a:schemeClr val="lt1"/>
                  </a:solidFill>
                  <a:latin typeface="Calibri"/>
                  <a:ea typeface="Calibri"/>
                  <a:cs typeface="Calibri"/>
                  <a:sym typeface="Calibri"/>
                </a:rPr>
                <a:t>Ensures reliability of AI-assisted diagnostic tools</a:t>
              </a:r>
              <a:endParaRPr/>
            </a:p>
          </p:txBody>
        </p:sp>
        <p:sp>
          <p:nvSpPr>
            <p:cNvPr id="382" name="Google Shape;382;p36"/>
            <p:cNvSpPr/>
            <p:nvPr/>
          </p:nvSpPr>
          <p:spPr>
            <a:xfrm>
              <a:off x="1582535" y="4247566"/>
              <a:ext cx="653901" cy="653901"/>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36"/>
          <p:cNvSpPr txBox="1"/>
          <p:nvPr/>
        </p:nvSpPr>
        <p:spPr>
          <a:xfrm>
            <a:off x="4114352"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Conclusion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37"/>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389" name="Google Shape;389;p37"/>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390" name="Google Shape;390;p37"/>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grpSp>
        <p:nvGrpSpPr>
          <p:cNvPr id="391" name="Google Shape;391;p37"/>
          <p:cNvGrpSpPr/>
          <p:nvPr/>
        </p:nvGrpSpPr>
        <p:grpSpPr>
          <a:xfrm>
            <a:off x="2593283" y="1131485"/>
            <a:ext cx="7432366" cy="4901709"/>
            <a:chOff x="1495789" y="0"/>
            <a:chExt cx="7432366" cy="4901709"/>
          </a:xfrm>
        </p:grpSpPr>
        <p:sp>
          <p:nvSpPr>
            <p:cNvPr id="392" name="Google Shape;392;p37"/>
            <p:cNvSpPr/>
            <p:nvPr/>
          </p:nvSpPr>
          <p:spPr>
            <a:xfrm rot="10800000">
              <a:off x="1996232" y="0"/>
              <a:ext cx="6931923" cy="1000887"/>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txBox="1"/>
            <p:nvPr/>
          </p:nvSpPr>
          <p:spPr>
            <a:xfrm>
              <a:off x="2246454" y="0"/>
              <a:ext cx="6681701" cy="1000887"/>
            </a:xfrm>
            <a:prstGeom prst="rect">
              <a:avLst/>
            </a:prstGeom>
            <a:noFill/>
            <a:ln>
              <a:noFill/>
            </a:ln>
          </p:spPr>
          <p:txBody>
            <a:bodyPr anchorCtr="0" anchor="ctr" bIns="76200" lIns="441350" spcFirstLastPara="1" rIns="142225"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Multiple CNN model can be used for comparing</a:t>
              </a:r>
              <a:endParaRPr/>
            </a:p>
          </p:txBody>
        </p:sp>
        <p:sp>
          <p:nvSpPr>
            <p:cNvPr id="394" name="Google Shape;394;p37"/>
            <p:cNvSpPr/>
            <p:nvPr/>
          </p:nvSpPr>
          <p:spPr>
            <a:xfrm>
              <a:off x="1495789" y="1845"/>
              <a:ext cx="1000887" cy="1000887"/>
            </a:xfrm>
            <a:prstGeom prst="ellipse">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rot="10800000">
              <a:off x="1996232" y="1301504"/>
              <a:ext cx="6931923" cy="1000887"/>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txBox="1"/>
            <p:nvPr/>
          </p:nvSpPr>
          <p:spPr>
            <a:xfrm>
              <a:off x="2246454" y="1301504"/>
              <a:ext cx="6681701" cy="1000887"/>
            </a:xfrm>
            <a:prstGeom prst="rect">
              <a:avLst/>
            </a:prstGeom>
            <a:noFill/>
            <a:ln>
              <a:noFill/>
            </a:ln>
          </p:spPr>
          <p:txBody>
            <a:bodyPr anchorCtr="0" anchor="ctr" bIns="76200" lIns="441350" spcFirstLastPara="1" rIns="142225"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XAI approaches such as SHAP and LIME may give more interpretability and application.</a:t>
              </a:r>
              <a:endParaRPr/>
            </a:p>
          </p:txBody>
        </p:sp>
        <p:sp>
          <p:nvSpPr>
            <p:cNvPr id="397" name="Google Shape;397;p37"/>
            <p:cNvSpPr/>
            <p:nvPr/>
          </p:nvSpPr>
          <p:spPr>
            <a:xfrm>
              <a:off x="1495789" y="1301504"/>
              <a:ext cx="1000887" cy="1000887"/>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rot="10800000">
              <a:off x="1996232" y="2601163"/>
              <a:ext cx="6931923" cy="1000887"/>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txBox="1"/>
            <p:nvPr/>
          </p:nvSpPr>
          <p:spPr>
            <a:xfrm>
              <a:off x="2246454" y="2601163"/>
              <a:ext cx="6681701" cy="1000887"/>
            </a:xfrm>
            <a:prstGeom prst="rect">
              <a:avLst/>
            </a:prstGeom>
            <a:noFill/>
            <a:ln>
              <a:noFill/>
            </a:ln>
          </p:spPr>
          <p:txBody>
            <a:bodyPr anchorCtr="0" anchor="ctr" bIns="76200" lIns="441350" spcFirstLastPara="1" rIns="142225"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Developing user-friendly interfaces that integrate these CNN models</a:t>
              </a:r>
              <a:endParaRPr/>
            </a:p>
          </p:txBody>
        </p:sp>
        <p:sp>
          <p:nvSpPr>
            <p:cNvPr id="400" name="Google Shape;400;p37"/>
            <p:cNvSpPr/>
            <p:nvPr/>
          </p:nvSpPr>
          <p:spPr>
            <a:xfrm>
              <a:off x="1495789" y="2601163"/>
              <a:ext cx="1000887" cy="1000887"/>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rot="10800000">
              <a:off x="1996232" y="3900822"/>
              <a:ext cx="6931923" cy="1000887"/>
            </a:xfrm>
            <a:prstGeom prst="homePlate">
              <a:avLst>
                <a:gd fmla="val 50000"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txBox="1"/>
            <p:nvPr/>
          </p:nvSpPr>
          <p:spPr>
            <a:xfrm>
              <a:off x="2246454" y="3900822"/>
              <a:ext cx="6681701" cy="1000887"/>
            </a:xfrm>
            <a:prstGeom prst="rect">
              <a:avLst/>
            </a:prstGeom>
            <a:noFill/>
            <a:ln>
              <a:noFill/>
            </a:ln>
          </p:spPr>
          <p:txBody>
            <a:bodyPr anchorCtr="0" anchor="ctr" bIns="76200" lIns="441350" spcFirstLastPara="1" rIns="142225"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Developing user-friendly interfaces that integrate these XAI models</a:t>
              </a:r>
              <a:endParaRPr/>
            </a:p>
          </p:txBody>
        </p:sp>
        <p:sp>
          <p:nvSpPr>
            <p:cNvPr id="403" name="Google Shape;403;p37"/>
            <p:cNvSpPr/>
            <p:nvPr/>
          </p:nvSpPr>
          <p:spPr>
            <a:xfrm>
              <a:off x="1495789" y="3900822"/>
              <a:ext cx="1000887" cy="1000887"/>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37"/>
          <p:cNvSpPr txBox="1"/>
          <p:nvPr/>
        </p:nvSpPr>
        <p:spPr>
          <a:xfrm>
            <a:off x="4114352"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Future Scope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8"/>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410" name="Google Shape;410;p38"/>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411" name="Google Shape;411;p38"/>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412" name="Google Shape;412;p38"/>
          <p:cNvSpPr txBox="1"/>
          <p:nvPr/>
        </p:nvSpPr>
        <p:spPr>
          <a:xfrm>
            <a:off x="2525985" y="1698647"/>
            <a:ext cx="7772870" cy="415098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Introduction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Literature Review</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Proposed System</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Implementation and evaluation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Conclusion and future Scopes</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References</a:t>
            </a:r>
            <a:endParaRPr/>
          </a:p>
        </p:txBody>
      </p:sp>
      <p:sp>
        <p:nvSpPr>
          <p:cNvPr id="413" name="Google Shape;413;p38"/>
          <p:cNvSpPr txBox="1"/>
          <p:nvPr/>
        </p:nvSpPr>
        <p:spPr>
          <a:xfrm>
            <a:off x="4786847" y="480235"/>
            <a:ext cx="2618306" cy="828060"/>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Clr>
                <a:srgbClr val="000000"/>
              </a:buClr>
              <a:buSzPts val="2800"/>
              <a:buFont typeface="Twentieth Century"/>
              <a:buNone/>
            </a:pPr>
            <a:r>
              <a:rPr b="1" lang="en-US" sz="2800">
                <a:solidFill>
                  <a:srgbClr val="000000"/>
                </a:solidFill>
                <a:latin typeface="Twentieth Century"/>
                <a:ea typeface="Twentieth Century"/>
                <a:cs typeface="Twentieth Century"/>
                <a:sym typeface="Twentieth Century"/>
              </a:rPr>
              <a:t>Outlines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9"/>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419" name="Google Shape;419;p39"/>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420" name="Google Shape;420;p39"/>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421" name="Google Shape;421;p39"/>
          <p:cNvSpPr txBox="1"/>
          <p:nvPr/>
        </p:nvSpPr>
        <p:spPr>
          <a:xfrm>
            <a:off x="502857" y="1112032"/>
            <a:ext cx="11559770" cy="507831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[1] A. W. Salehi, S. Khan, G. Gupta, B. I. Abdullah, A. Almjally, H. Alsolai, T. Siddiqui, and A. Mellit, “A study of cnn and transfer learning in medical imaging: Advantages, challenges, future scope,” Sustainability, vol. 15, no. 7, p. 5930,</a:t>
            </a:r>
            <a:endParaRPr/>
          </a:p>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2023.</a:t>
            </a:r>
            <a:endParaRPr/>
          </a:p>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[2] A. Adadi and M. Berrada, “Peeking inside the black-box: a survey on explainable artificial intelligence (xai),” IEEE access, vol. 6, pp. 52 138–52 160, 2018.</a:t>
            </a:r>
            <a:endParaRPr/>
          </a:p>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[3] F. Doshi-Velez and B. Kim, “Towards a rigorous science of interpretable machine learning,” arXiv preprint arXiv:1702.08608, 2017.</a:t>
            </a:r>
            <a:endParaRPr/>
          </a:p>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[4] S. Munquad, T. Si, S. Mallik, A. B. Das, and Z. Zhao, “A deep learning–based framework for supporting clinical diagnosis of glioblastoma subtypes,” Frontiers in Genetics, vol. 13, p. 855420, 2022.</a:t>
            </a:r>
            <a:endParaRPr/>
          </a:p>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[5] K. Simonyan and A. Zisserman, “Very deep convolutional networks for large-scale image recognition,” arXiv preprint arXiv:1409.1556, 2014.</a:t>
            </a:r>
            <a:endParaRPr/>
          </a:p>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[6] R. Abbasi-Asl and B. Yu, “Structural compression of convolutional neural networks,” arXiv preprint arXiv:1705.07356, 2017.</a:t>
            </a:r>
            <a:endParaRPr/>
          </a:p>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[7] C. Chen, O. Li, D. Tao, A. Barnett, C. Rudin, and J. K. Su, “This looks like that: deep learning for interpretable image recognition,” Advances in neural information processing systems, vol. 32, 2019.</a:t>
            </a:r>
            <a:endParaRPr/>
          </a:p>
          <a:p>
            <a:pPr indent="0" lvl="0" marL="0" marR="0" rtl="0" algn="just">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[8] P. Costa, T. Ara´ujo, G. Aresta, A. Galdran, A. M. Mendonc，a, A. Smailagic, and A. Campilho, “Eyewes: weakly supervised pre-trained convolutional neural networks for diabetic retinopathy detection,” in 2019 16th international conference on machine vision applications (MVA). IEEE, 2019, pp. 1–6.</a:t>
            </a:r>
            <a:endParaRPr sz="1800">
              <a:solidFill>
                <a:schemeClr val="dk1"/>
              </a:solidFill>
              <a:latin typeface="Twentieth Century"/>
              <a:ea typeface="Twentieth Century"/>
              <a:cs typeface="Twentieth Century"/>
              <a:sym typeface="Twentieth Century"/>
            </a:endParaRPr>
          </a:p>
        </p:txBody>
      </p:sp>
      <p:sp>
        <p:nvSpPr>
          <p:cNvPr id="422" name="Google Shape;422;p39"/>
          <p:cNvSpPr txBox="1"/>
          <p:nvPr/>
        </p:nvSpPr>
        <p:spPr>
          <a:xfrm>
            <a:off x="4114352"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800"/>
              <a:buFont typeface="Twentieth Century"/>
              <a:buNone/>
            </a:pPr>
            <a:r>
              <a:rPr b="1" i="1" lang="en-US" sz="2800" cap="none">
                <a:solidFill>
                  <a:schemeClr val="dk1"/>
                </a:solidFill>
                <a:latin typeface="Twentieth Century"/>
                <a:ea typeface="Twentieth Century"/>
                <a:cs typeface="Twentieth Century"/>
                <a:sym typeface="Twentieth Century"/>
              </a:rPr>
              <a:t>Reference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40"/>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429" name="Google Shape;429;p40"/>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430" name="Google Shape;430;p40"/>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pic>
        <p:nvPicPr>
          <p:cNvPr id="431" name="Google Shape;431;p40"/>
          <p:cNvPicPr preferRelativeResize="0"/>
          <p:nvPr/>
        </p:nvPicPr>
        <p:blipFill rotWithShape="1">
          <a:blip r:embed="rId4">
            <a:alphaModFix/>
          </a:blip>
          <a:srcRect b="0" l="0" r="0" t="0"/>
          <a:stretch/>
        </p:blipFill>
        <p:spPr>
          <a:xfrm>
            <a:off x="1903615" y="746587"/>
            <a:ext cx="8952807" cy="50359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2937394" y="212036"/>
            <a:ext cx="7289815" cy="10555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wentieth Century"/>
              <a:buNone/>
            </a:pPr>
            <a:r>
              <a:rPr b="1" lang="en-US" sz="2800">
                <a:latin typeface="Twentieth Century"/>
                <a:ea typeface="Twentieth Century"/>
                <a:cs typeface="Twentieth Century"/>
                <a:sym typeface="Twentieth Century"/>
              </a:rPr>
              <a:t>What is Medical Image Processing with CNN?</a:t>
            </a:r>
            <a:endParaRPr/>
          </a:p>
        </p:txBody>
      </p:sp>
      <p:pic>
        <p:nvPicPr>
          <p:cNvPr id="109" name="Google Shape;109;p15"/>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110" name="Google Shape;110;p15"/>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111" name="Google Shape;111;p15"/>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grpSp>
        <p:nvGrpSpPr>
          <p:cNvPr id="112" name="Google Shape;112;p15"/>
          <p:cNvGrpSpPr/>
          <p:nvPr/>
        </p:nvGrpSpPr>
        <p:grpSpPr>
          <a:xfrm>
            <a:off x="2880260" y="1357981"/>
            <a:ext cx="6931923" cy="1000887"/>
            <a:chOff x="1996232" y="0"/>
            <a:chExt cx="6931923" cy="1000887"/>
          </a:xfrm>
        </p:grpSpPr>
        <p:sp>
          <p:nvSpPr>
            <p:cNvPr id="113" name="Google Shape;113;p15"/>
            <p:cNvSpPr/>
            <p:nvPr/>
          </p:nvSpPr>
          <p:spPr>
            <a:xfrm rot="10800000">
              <a:off x="1996232" y="0"/>
              <a:ext cx="6931923" cy="1000887"/>
            </a:xfrm>
            <a:prstGeom prst="homePlate">
              <a:avLst>
                <a:gd fmla="val 50000" name="adj"/>
              </a:avLst>
            </a:prstGeom>
            <a:solidFill>
              <a:srgbClr val="0070C0"/>
            </a:solidFill>
            <a:ln cap="flat" cmpd="sng" w="9525">
              <a:solidFill>
                <a:srgbClr val="00206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2246454" y="0"/>
              <a:ext cx="6681701" cy="1000887"/>
            </a:xfrm>
            <a:prstGeom prst="rect">
              <a:avLst/>
            </a:prstGeom>
            <a:solidFill>
              <a:srgbClr val="0070C0"/>
            </a:solidFill>
            <a:ln cap="flat" cmpd="sng" w="9525">
              <a:solidFill>
                <a:srgbClr val="002060"/>
              </a:solidFill>
              <a:prstDash val="solid"/>
              <a:round/>
              <a:headEnd len="sm" w="sm" type="none"/>
              <a:tailEnd len="sm" w="sm" type="none"/>
            </a:ln>
          </p:spPr>
          <p:txBody>
            <a:bodyPr anchorCtr="0" anchor="ctr" bIns="68575" lIns="441350" spcFirstLastPara="1" rIns="128000" wrap="square" tIns="68575">
              <a:noAutofit/>
            </a:bodyPr>
            <a:lstStyle/>
            <a:p>
              <a:pPr indent="0" lvl="0" marL="0" marR="0" rtl="0" algn="just">
                <a:spcBef>
                  <a:spcPts val="0"/>
                </a:spcBef>
                <a:spcAft>
                  <a:spcPts val="0"/>
                </a:spcAft>
                <a:buNone/>
              </a:pPr>
              <a:r>
                <a:rPr b="1" lang="en-US" sz="1800">
                  <a:solidFill>
                    <a:srgbClr val="FFFF00"/>
                  </a:solidFill>
                  <a:latin typeface="Calibri"/>
                  <a:ea typeface="Calibri"/>
                  <a:cs typeface="Calibri"/>
                  <a:sym typeface="Calibri"/>
                </a:rPr>
                <a:t>Medical Image Processing: </a:t>
              </a:r>
              <a:r>
                <a:rPr lang="en-US" sz="1800">
                  <a:solidFill>
                    <a:schemeClr val="lt1"/>
                  </a:solidFill>
                  <a:latin typeface="Calibri"/>
                  <a:ea typeface="Calibri"/>
                  <a:cs typeface="Calibri"/>
                  <a:sym typeface="Calibri"/>
                </a:rPr>
                <a:t>Refers to techniques used to analyze and manipulate medical images</a:t>
              </a:r>
              <a:endParaRPr/>
            </a:p>
          </p:txBody>
        </p:sp>
      </p:grpSp>
      <p:sp>
        <p:nvSpPr>
          <p:cNvPr id="115" name="Google Shape;115;p15"/>
          <p:cNvSpPr/>
          <p:nvPr/>
        </p:nvSpPr>
        <p:spPr>
          <a:xfrm>
            <a:off x="2365749" y="1359826"/>
            <a:ext cx="1000887" cy="1000887"/>
          </a:xfrm>
          <a:prstGeom prst="ellipse">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15"/>
          <p:cNvGrpSpPr/>
          <p:nvPr/>
        </p:nvGrpSpPr>
        <p:grpSpPr>
          <a:xfrm>
            <a:off x="2880260" y="2659485"/>
            <a:ext cx="6931923" cy="1000887"/>
            <a:chOff x="1996232" y="1301504"/>
            <a:chExt cx="6931923" cy="1000887"/>
          </a:xfrm>
        </p:grpSpPr>
        <p:sp>
          <p:nvSpPr>
            <p:cNvPr id="117" name="Google Shape;117;p15"/>
            <p:cNvSpPr/>
            <p:nvPr/>
          </p:nvSpPr>
          <p:spPr>
            <a:xfrm rot="10800000">
              <a:off x="1996232" y="1301504"/>
              <a:ext cx="6931923" cy="1000887"/>
            </a:xfrm>
            <a:prstGeom prst="homePlate">
              <a:avLst>
                <a:gd fmla="val 50000" name="adj"/>
              </a:avLst>
            </a:prstGeom>
            <a:solidFill>
              <a:srgbClr val="007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txBox="1"/>
            <p:nvPr/>
          </p:nvSpPr>
          <p:spPr>
            <a:xfrm>
              <a:off x="2246454" y="1301504"/>
              <a:ext cx="6681701" cy="1000887"/>
            </a:xfrm>
            <a:prstGeom prst="rect">
              <a:avLst/>
            </a:prstGeom>
            <a:solidFill>
              <a:srgbClr val="0070C0"/>
            </a:solidFill>
            <a:ln>
              <a:noFill/>
            </a:ln>
          </p:spPr>
          <p:txBody>
            <a:bodyPr anchorCtr="0" anchor="ctr" bIns="68575" lIns="441350" spcFirstLastPara="1" rIns="128000" wrap="square" tIns="68575">
              <a:noAutofit/>
            </a:bodyPr>
            <a:lstStyle/>
            <a:p>
              <a:pPr indent="0" lvl="0" marL="0" marR="0" rtl="0" algn="just">
                <a:spcBef>
                  <a:spcPts val="0"/>
                </a:spcBef>
                <a:spcAft>
                  <a:spcPts val="0"/>
                </a:spcAft>
                <a:buNone/>
              </a:pPr>
              <a:r>
                <a:rPr b="1" lang="en-US" sz="1800">
                  <a:solidFill>
                    <a:srgbClr val="FFFF00"/>
                  </a:solidFill>
                  <a:latin typeface="Calibri"/>
                  <a:ea typeface="Calibri"/>
                  <a:cs typeface="Calibri"/>
                  <a:sym typeface="Calibri"/>
                </a:rPr>
                <a:t>Purpose</a:t>
              </a:r>
              <a:r>
                <a:rPr lang="en-US" sz="1800">
                  <a:solidFill>
                    <a:srgbClr val="FFFF00"/>
                  </a:solidFill>
                  <a:latin typeface="Calibri"/>
                  <a:ea typeface="Calibri"/>
                  <a:cs typeface="Calibri"/>
                  <a:sym typeface="Calibri"/>
                </a:rPr>
                <a:t>: </a:t>
              </a:r>
              <a:r>
                <a:rPr lang="en-US" sz="1800">
                  <a:solidFill>
                    <a:schemeClr val="lt1"/>
                  </a:solidFill>
                  <a:latin typeface="Calibri"/>
                  <a:ea typeface="Calibri"/>
                  <a:cs typeface="Calibri"/>
                  <a:sym typeface="Calibri"/>
                </a:rPr>
                <a:t>Enhances image quality, extracts valuable information, </a:t>
              </a:r>
              <a:endParaRPr/>
            </a:p>
          </p:txBody>
        </p:sp>
      </p:grpSp>
      <p:sp>
        <p:nvSpPr>
          <p:cNvPr id="119" name="Google Shape;119;p15"/>
          <p:cNvSpPr/>
          <p:nvPr/>
        </p:nvSpPr>
        <p:spPr>
          <a:xfrm>
            <a:off x="2379817" y="2659485"/>
            <a:ext cx="1000887" cy="1000887"/>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5"/>
          <p:cNvGrpSpPr/>
          <p:nvPr/>
        </p:nvGrpSpPr>
        <p:grpSpPr>
          <a:xfrm>
            <a:off x="2880260" y="3959144"/>
            <a:ext cx="6931923" cy="1000887"/>
            <a:chOff x="1996232" y="2601163"/>
            <a:chExt cx="6931923" cy="1000887"/>
          </a:xfrm>
        </p:grpSpPr>
        <p:sp>
          <p:nvSpPr>
            <p:cNvPr id="121" name="Google Shape;121;p15"/>
            <p:cNvSpPr/>
            <p:nvPr/>
          </p:nvSpPr>
          <p:spPr>
            <a:xfrm rot="10800000">
              <a:off x="1996232" y="2601163"/>
              <a:ext cx="6931923" cy="1000887"/>
            </a:xfrm>
            <a:prstGeom prst="homePlate">
              <a:avLst>
                <a:gd fmla="val 50000" name="adj"/>
              </a:avLst>
            </a:prstGeom>
            <a:solidFill>
              <a:srgbClr val="007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nvSpPr>
          <p:spPr>
            <a:xfrm>
              <a:off x="2246454" y="2601163"/>
              <a:ext cx="6681701" cy="1000887"/>
            </a:xfrm>
            <a:prstGeom prst="rect">
              <a:avLst/>
            </a:prstGeom>
            <a:solidFill>
              <a:srgbClr val="0070C0"/>
            </a:solidFill>
            <a:ln>
              <a:noFill/>
            </a:ln>
          </p:spPr>
          <p:txBody>
            <a:bodyPr anchorCtr="0" anchor="ctr" bIns="68575" lIns="441350" spcFirstLastPara="1" rIns="128000" wrap="square" tIns="68575">
              <a:noAutofit/>
            </a:bodyPr>
            <a:lstStyle/>
            <a:p>
              <a:pPr indent="0" lvl="0" marL="0" marR="0" rtl="0" algn="just">
                <a:lnSpc>
                  <a:spcPct val="90000"/>
                </a:lnSpc>
                <a:spcBef>
                  <a:spcPts val="0"/>
                </a:spcBef>
                <a:spcAft>
                  <a:spcPts val="0"/>
                </a:spcAft>
                <a:buClr>
                  <a:srgbClr val="FFFF00"/>
                </a:buClr>
                <a:buSzPts val="1800"/>
                <a:buFont typeface="Calibri"/>
                <a:buNone/>
              </a:pPr>
              <a:r>
                <a:rPr b="1" lang="en-US" sz="1800">
                  <a:solidFill>
                    <a:srgbClr val="FFFF00"/>
                  </a:solidFill>
                  <a:latin typeface="Calibri"/>
                  <a:ea typeface="Calibri"/>
                  <a:cs typeface="Calibri"/>
                  <a:sym typeface="Calibri"/>
                </a:rPr>
                <a:t>Convolutional Neural Networks (CNNs)</a:t>
              </a:r>
              <a:r>
                <a:rPr lang="en-US" sz="1800">
                  <a:solidFill>
                    <a:srgbClr val="FFFF00"/>
                  </a:solidFill>
                  <a:latin typeface="Calibri"/>
                  <a:ea typeface="Calibri"/>
                  <a:cs typeface="Calibri"/>
                  <a:sym typeface="Calibri"/>
                </a:rPr>
                <a:t>: </a:t>
              </a:r>
              <a:r>
                <a:rPr lang="en-US" sz="1800">
                  <a:solidFill>
                    <a:schemeClr val="lt1"/>
                  </a:solidFill>
                  <a:latin typeface="Calibri"/>
                  <a:ea typeface="Calibri"/>
                  <a:cs typeface="Calibri"/>
                  <a:sym typeface="Calibri"/>
                </a:rPr>
                <a:t>A type of deep learning model well-suited for medical imaging.</a:t>
              </a:r>
              <a:endParaRPr sz="1800">
                <a:solidFill>
                  <a:schemeClr val="lt1"/>
                </a:solidFill>
                <a:latin typeface="Calibri"/>
                <a:ea typeface="Calibri"/>
                <a:cs typeface="Calibri"/>
                <a:sym typeface="Calibri"/>
              </a:endParaRPr>
            </a:p>
          </p:txBody>
        </p:sp>
      </p:grpSp>
      <p:sp>
        <p:nvSpPr>
          <p:cNvPr id="123" name="Google Shape;123;p15"/>
          <p:cNvSpPr/>
          <p:nvPr/>
        </p:nvSpPr>
        <p:spPr>
          <a:xfrm>
            <a:off x="2379817" y="3959144"/>
            <a:ext cx="1000887" cy="1000887"/>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5"/>
          <p:cNvGrpSpPr/>
          <p:nvPr/>
        </p:nvGrpSpPr>
        <p:grpSpPr>
          <a:xfrm>
            <a:off x="2880260" y="5258803"/>
            <a:ext cx="6931923" cy="1000887"/>
            <a:chOff x="1996232" y="3900822"/>
            <a:chExt cx="6931923" cy="1000887"/>
          </a:xfrm>
        </p:grpSpPr>
        <p:sp>
          <p:nvSpPr>
            <p:cNvPr id="125" name="Google Shape;125;p15"/>
            <p:cNvSpPr/>
            <p:nvPr/>
          </p:nvSpPr>
          <p:spPr>
            <a:xfrm rot="10800000">
              <a:off x="1996232" y="3900822"/>
              <a:ext cx="6931923" cy="1000887"/>
            </a:xfrm>
            <a:prstGeom prst="homePlate">
              <a:avLst>
                <a:gd fmla="val 50000" name="adj"/>
              </a:avLst>
            </a:prstGeom>
            <a:solidFill>
              <a:srgbClr val="007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txBox="1"/>
            <p:nvPr/>
          </p:nvSpPr>
          <p:spPr>
            <a:xfrm>
              <a:off x="2246454" y="3900822"/>
              <a:ext cx="6681701" cy="1000887"/>
            </a:xfrm>
            <a:prstGeom prst="rect">
              <a:avLst/>
            </a:prstGeom>
            <a:solidFill>
              <a:srgbClr val="0070C0"/>
            </a:solidFill>
            <a:ln>
              <a:noFill/>
            </a:ln>
          </p:spPr>
          <p:txBody>
            <a:bodyPr anchorCtr="0" anchor="ctr" bIns="68575" lIns="441350" spcFirstLastPara="1" rIns="128000" wrap="square" tIns="68575">
              <a:noAutofit/>
            </a:bodyPr>
            <a:lstStyle/>
            <a:p>
              <a:pPr indent="0" lvl="0" marL="0" marR="0" rtl="0" algn="just">
                <a:lnSpc>
                  <a:spcPct val="90000"/>
                </a:lnSpc>
                <a:spcBef>
                  <a:spcPts val="0"/>
                </a:spcBef>
                <a:spcAft>
                  <a:spcPts val="0"/>
                </a:spcAft>
                <a:buClr>
                  <a:srgbClr val="FFFF00"/>
                </a:buClr>
                <a:buSzPts val="1800"/>
                <a:buFont typeface="Calibri"/>
                <a:buNone/>
              </a:pPr>
              <a:r>
                <a:rPr b="1" lang="en-US" sz="1800">
                  <a:solidFill>
                    <a:srgbClr val="FFFF00"/>
                  </a:solidFill>
                  <a:latin typeface="Calibri"/>
                  <a:ea typeface="Calibri"/>
                  <a:cs typeface="Calibri"/>
                  <a:sym typeface="Calibri"/>
                </a:rPr>
                <a:t>Application</a:t>
              </a:r>
              <a:r>
                <a:rPr lang="en-US" sz="1800">
                  <a:solidFill>
                    <a:srgbClr val="FFFF00"/>
                  </a:solidFill>
                  <a:latin typeface="Calibri"/>
                  <a:ea typeface="Calibri"/>
                  <a:cs typeface="Calibri"/>
                  <a:sym typeface="Calibri"/>
                </a:rPr>
                <a:t>: </a:t>
              </a:r>
              <a:r>
                <a:rPr lang="en-US" sz="1800">
                  <a:solidFill>
                    <a:schemeClr val="lt1"/>
                  </a:solidFill>
                  <a:latin typeface="Calibri"/>
                  <a:ea typeface="Calibri"/>
                  <a:cs typeface="Calibri"/>
                  <a:sym typeface="Calibri"/>
                </a:rPr>
                <a:t>Involves computer algorithms to improve clarity, extract quantitative information, and aid healthcare professionals in image interpretation</a:t>
              </a:r>
              <a:endParaRPr sz="1800">
                <a:solidFill>
                  <a:schemeClr val="lt1"/>
                </a:solidFill>
                <a:latin typeface="Calibri"/>
                <a:ea typeface="Calibri"/>
                <a:cs typeface="Calibri"/>
                <a:sym typeface="Calibri"/>
              </a:endParaRPr>
            </a:p>
          </p:txBody>
        </p:sp>
      </p:grpSp>
      <p:sp>
        <p:nvSpPr>
          <p:cNvPr id="127" name="Google Shape;127;p15"/>
          <p:cNvSpPr/>
          <p:nvPr/>
        </p:nvSpPr>
        <p:spPr>
          <a:xfrm>
            <a:off x="2379817" y="5258803"/>
            <a:ext cx="1000887" cy="1000887"/>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ppt_w</p:attrName>
                                        </p:attrNameLst>
                                      </p:cBhvr>
                                      <p:tavLst>
                                        <p:tav fmla="" tm="0">
                                          <p:val>
                                            <p:strVal val="0"/>
                                          </p:val>
                                        </p:tav>
                                        <p:tav fmla="" tm="100000">
                                          <p:val>
                                            <p:strVal val="#ppt_w"/>
                                          </p:val>
                                        </p:tav>
                                      </p:tavLst>
                                    </p:anim>
                                    <p:anim calcmode="lin" valueType="num">
                                      <p:cBhvr additive="base">
                                        <p:cTn dur="500"/>
                                        <p:tgtEl>
                                          <p:spTgt spid="115"/>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ppt_w</p:attrName>
                                        </p:attrNameLst>
                                      </p:cBhvr>
                                      <p:tavLst>
                                        <p:tav fmla="" tm="0">
                                          <p:val>
                                            <p:strVal val="0"/>
                                          </p:val>
                                        </p:tav>
                                        <p:tav fmla="" tm="100000">
                                          <p:val>
                                            <p:strVal val="#ppt_w"/>
                                          </p:val>
                                        </p:tav>
                                      </p:tavLst>
                                    </p:anim>
                                    <p:anim calcmode="lin" valueType="num">
                                      <p:cBhvr additive="base">
                                        <p:cTn dur="500"/>
                                        <p:tgtEl>
                                          <p:spTgt spid="112"/>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500"/>
                                        <p:tgtEl>
                                          <p:spTgt spid="119"/>
                                        </p:tgtEl>
                                        <p:attrNameLst>
                                          <p:attrName>ppt_w</p:attrName>
                                        </p:attrNameLst>
                                      </p:cBhvr>
                                      <p:tavLst>
                                        <p:tav fmla="" tm="0">
                                          <p:val>
                                            <p:strVal val="0"/>
                                          </p:val>
                                        </p:tav>
                                        <p:tav fmla="" tm="100000">
                                          <p:val>
                                            <p:strVal val="#ppt_w"/>
                                          </p:val>
                                        </p:tav>
                                      </p:tavLst>
                                    </p:anim>
                                    <p:anim calcmode="lin" valueType="num">
                                      <p:cBhvr additive="base">
                                        <p:cTn dur="500"/>
                                        <p:tgtEl>
                                          <p:spTgt spid="119"/>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ppt_w</p:attrName>
                                        </p:attrNameLst>
                                      </p:cBhvr>
                                      <p:tavLst>
                                        <p:tav fmla="" tm="0">
                                          <p:val>
                                            <p:strVal val="0"/>
                                          </p:val>
                                        </p:tav>
                                        <p:tav fmla="" tm="100000">
                                          <p:val>
                                            <p:strVal val="#ppt_w"/>
                                          </p:val>
                                        </p:tav>
                                      </p:tavLst>
                                    </p:anim>
                                    <p:anim calcmode="lin" valueType="num">
                                      <p:cBhvr additive="base">
                                        <p:cTn dur="500"/>
                                        <p:tgtEl>
                                          <p:spTgt spid="116"/>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ppt_w</p:attrName>
                                        </p:attrNameLst>
                                      </p:cBhvr>
                                      <p:tavLst>
                                        <p:tav fmla="" tm="0">
                                          <p:val>
                                            <p:strVal val="0"/>
                                          </p:val>
                                        </p:tav>
                                        <p:tav fmla="" tm="100000">
                                          <p:val>
                                            <p:strVal val="#ppt_w"/>
                                          </p:val>
                                        </p:tav>
                                      </p:tavLst>
                                    </p:anim>
                                    <p:anim calcmode="lin" valueType="num">
                                      <p:cBhvr additive="base">
                                        <p:cTn dur="500"/>
                                        <p:tgtEl>
                                          <p:spTgt spid="123"/>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ppt_w</p:attrName>
                                        </p:attrNameLst>
                                      </p:cBhvr>
                                      <p:tavLst>
                                        <p:tav fmla="" tm="0">
                                          <p:val>
                                            <p:strVal val="0"/>
                                          </p:val>
                                        </p:tav>
                                        <p:tav fmla="" tm="100000">
                                          <p:val>
                                            <p:strVal val="#ppt_w"/>
                                          </p:val>
                                        </p:tav>
                                      </p:tavLst>
                                    </p:anim>
                                    <p:anim calcmode="lin" valueType="num">
                                      <p:cBhvr additive="base">
                                        <p:cTn dur="500"/>
                                        <p:tgtEl>
                                          <p:spTgt spid="120"/>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ppt_w</p:attrName>
                                        </p:attrNameLst>
                                      </p:cBhvr>
                                      <p:tavLst>
                                        <p:tav fmla="" tm="0">
                                          <p:val>
                                            <p:strVal val="0"/>
                                          </p:val>
                                        </p:tav>
                                        <p:tav fmla="" tm="100000">
                                          <p:val>
                                            <p:strVal val="#ppt_w"/>
                                          </p:val>
                                        </p:tav>
                                      </p:tavLst>
                                    </p:anim>
                                    <p:anim calcmode="lin" valueType="num">
                                      <p:cBhvr additive="base">
                                        <p:cTn dur="500"/>
                                        <p:tgtEl>
                                          <p:spTgt spid="127"/>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ppt_w</p:attrName>
                                        </p:attrNameLst>
                                      </p:cBhvr>
                                      <p:tavLst>
                                        <p:tav fmla="" tm="0">
                                          <p:val>
                                            <p:strVal val="0"/>
                                          </p:val>
                                        </p:tav>
                                        <p:tav fmla="" tm="100000">
                                          <p:val>
                                            <p:strVal val="#ppt_w"/>
                                          </p:val>
                                        </p:tav>
                                      </p:tavLst>
                                    </p:anim>
                                    <p:anim calcmode="lin" valueType="num">
                                      <p:cBhvr additive="base">
                                        <p:cTn dur="500"/>
                                        <p:tgtEl>
                                          <p:spTgt spid="12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4215032" y="353935"/>
            <a:ext cx="3761935" cy="1209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wentieth Century"/>
              <a:buNone/>
            </a:pPr>
            <a:r>
              <a:rPr b="1" lang="en-US" sz="2800">
                <a:latin typeface="Twentieth Century"/>
                <a:ea typeface="Twentieth Century"/>
                <a:cs typeface="Twentieth Century"/>
                <a:sym typeface="Twentieth Century"/>
              </a:rPr>
              <a:t>What is CNN?</a:t>
            </a:r>
            <a:endParaRPr sz="2800"/>
          </a:p>
        </p:txBody>
      </p:sp>
      <p:pic>
        <p:nvPicPr>
          <p:cNvPr id="134" name="Google Shape;134;p16"/>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135" name="Google Shape;135;p16"/>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136" name="Google Shape;136;p16"/>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pic>
        <p:nvPicPr>
          <p:cNvPr id="137" name="Google Shape;137;p16"/>
          <p:cNvPicPr preferRelativeResize="0"/>
          <p:nvPr/>
        </p:nvPicPr>
        <p:blipFill rotWithShape="1">
          <a:blip r:embed="rId4">
            <a:alphaModFix/>
          </a:blip>
          <a:srcRect b="0" l="0" r="0" t="0"/>
          <a:stretch/>
        </p:blipFill>
        <p:spPr>
          <a:xfrm>
            <a:off x="5369463" y="2335076"/>
            <a:ext cx="6714403" cy="2602679"/>
          </a:xfrm>
          <a:prstGeom prst="rect">
            <a:avLst/>
          </a:prstGeom>
          <a:noFill/>
          <a:ln>
            <a:noFill/>
          </a:ln>
          <a:effectLst>
            <a:outerShdw blurRad="292100" rotWithShape="0" algn="tl" dir="2700000" dist="139700">
              <a:srgbClr val="333333">
                <a:alpha val="64705"/>
              </a:srgbClr>
            </a:outerShdw>
          </a:effectLst>
        </p:spPr>
      </p:pic>
      <p:sp>
        <p:nvSpPr>
          <p:cNvPr id="138" name="Google Shape;138;p16"/>
          <p:cNvSpPr txBox="1"/>
          <p:nvPr>
            <p:ph idx="1" type="body"/>
          </p:nvPr>
        </p:nvSpPr>
        <p:spPr>
          <a:xfrm>
            <a:off x="80964" y="2315176"/>
            <a:ext cx="5288500" cy="2339102"/>
          </a:xfrm>
          <a:prstGeom prst="rect">
            <a:avLst/>
          </a:prstGeom>
          <a:noFill/>
          <a:ln>
            <a:noFill/>
          </a:ln>
        </p:spPr>
        <p:txBody>
          <a:bodyPr anchorCtr="0" anchor="ctr" bIns="45700" lIns="91425" spcFirstLastPara="1" rIns="91425" wrap="square" tIns="45700">
            <a:spAutoFit/>
          </a:bodyPr>
          <a:lstStyle/>
          <a:p>
            <a:pPr indent="-228600" lvl="0" marL="228600" marR="0" rtl="0" algn="l">
              <a:lnSpc>
                <a:spcPct val="100000"/>
              </a:lnSpc>
              <a:spcBef>
                <a:spcPts val="0"/>
              </a:spcBef>
              <a:spcAft>
                <a:spcPts val="0"/>
              </a:spcAft>
              <a:buClr>
                <a:schemeClr val="dk1"/>
              </a:buClr>
              <a:buSzPts val="1600"/>
              <a:buFont typeface="Noto Sans Symbols"/>
              <a:buChar char="⮚"/>
            </a:pPr>
            <a:r>
              <a:rPr b="1" i="0" lang="en-US" sz="1600" u="none" cap="none" strike="noStrike">
                <a:solidFill>
                  <a:schemeClr val="dk1"/>
                </a:solidFill>
                <a:highlight>
                  <a:srgbClr val="FFFF00"/>
                </a:highlight>
                <a:latin typeface="Arial"/>
                <a:ea typeface="Arial"/>
                <a:cs typeface="Arial"/>
                <a:sym typeface="Arial"/>
              </a:rPr>
              <a:t>Convolutional Neural Network (CNN)</a:t>
            </a:r>
            <a:r>
              <a:rPr b="0" i="0" lang="en-US" sz="1600" u="none" cap="none" strike="noStrike">
                <a:solidFill>
                  <a:schemeClr val="dk1"/>
                </a:solidFill>
                <a:highlight>
                  <a:srgbClr val="FFFF00"/>
                </a:highlight>
                <a:latin typeface="Arial"/>
                <a:ea typeface="Arial"/>
                <a:cs typeface="Arial"/>
                <a:sym typeface="Arial"/>
              </a:rPr>
              <a:t>: </a:t>
            </a:r>
            <a:r>
              <a:rPr b="0" i="0" lang="en-US" sz="1600" u="none" cap="none" strike="noStrike">
                <a:solidFill>
                  <a:schemeClr val="dk1"/>
                </a:solidFill>
                <a:latin typeface="Arial"/>
                <a:ea typeface="Arial"/>
                <a:cs typeface="Arial"/>
                <a:sym typeface="Arial"/>
              </a:rPr>
              <a:t>A deep learning model designed for processing structured grid data like images.</a:t>
            </a:r>
            <a:endParaRPr/>
          </a:p>
          <a:p>
            <a:pPr indent="-228600" lvl="0" marL="228600" marR="0" rtl="0" algn="l">
              <a:lnSpc>
                <a:spcPct val="100000"/>
              </a:lnSpc>
              <a:spcBef>
                <a:spcPts val="0"/>
              </a:spcBef>
              <a:spcAft>
                <a:spcPts val="0"/>
              </a:spcAft>
              <a:buClr>
                <a:schemeClr val="dk1"/>
              </a:buClr>
              <a:buSzPts val="1600"/>
              <a:buFont typeface="Noto Sans Symbols"/>
              <a:buChar char="⮚"/>
            </a:pPr>
            <a:r>
              <a:rPr b="1" i="0" lang="en-US" sz="1600" u="none" cap="none" strike="noStrike">
                <a:solidFill>
                  <a:schemeClr val="dk1"/>
                </a:solidFill>
                <a:highlight>
                  <a:srgbClr val="FFFF00"/>
                </a:highlight>
                <a:latin typeface="Arial"/>
                <a:ea typeface="Arial"/>
                <a:cs typeface="Arial"/>
                <a:sym typeface="Arial"/>
              </a:rPr>
              <a:t>Success in Computer Vision</a:t>
            </a:r>
            <a:r>
              <a:rPr b="0" i="0" lang="en-US" sz="1600" u="none" cap="none" strike="noStrike">
                <a:solidFill>
                  <a:schemeClr val="dk1"/>
                </a:solidFill>
                <a:highlight>
                  <a:srgbClr val="FFFF00"/>
                </a:highlight>
                <a:latin typeface="Arial"/>
                <a:ea typeface="Arial"/>
                <a:cs typeface="Arial"/>
                <a:sym typeface="Arial"/>
              </a:rPr>
              <a:t>: </a:t>
            </a:r>
            <a:r>
              <a:rPr b="0" i="0" lang="en-US" sz="1600" u="none" cap="none" strike="noStrike">
                <a:solidFill>
                  <a:schemeClr val="dk1"/>
                </a:solidFill>
                <a:latin typeface="Arial"/>
                <a:ea typeface="Arial"/>
                <a:cs typeface="Arial"/>
                <a:sym typeface="Arial"/>
              </a:rPr>
              <a:t>Highly effective in tasks such as:</a:t>
            </a:r>
            <a:endParaRPr/>
          </a:p>
          <a:p>
            <a:pPr indent="-228600" lvl="0" marL="228600" marR="0" rtl="0" algn="l">
              <a:lnSpc>
                <a:spcPct val="100000"/>
              </a:lnSpc>
              <a:spcBef>
                <a:spcPts val="0"/>
              </a:spcBef>
              <a:spcAft>
                <a:spcPts val="0"/>
              </a:spcAft>
              <a:buClr>
                <a:schemeClr val="dk1"/>
              </a:buClr>
              <a:buSzPts val="1600"/>
              <a:buChar char="•"/>
            </a:pPr>
            <a:r>
              <a:rPr b="0" i="0" lang="en-US" sz="1600" u="none" cap="none" strike="noStrike">
                <a:solidFill>
                  <a:schemeClr val="dk1"/>
                </a:solidFill>
                <a:latin typeface="Arial"/>
                <a:ea typeface="Arial"/>
                <a:cs typeface="Arial"/>
                <a:sym typeface="Arial"/>
              </a:rPr>
              <a:t>Image classification</a:t>
            </a:r>
            <a:endParaRPr/>
          </a:p>
          <a:p>
            <a:pPr indent="-228600" lvl="0" marL="228600" marR="0" rtl="0" algn="l">
              <a:lnSpc>
                <a:spcPct val="100000"/>
              </a:lnSpc>
              <a:spcBef>
                <a:spcPts val="0"/>
              </a:spcBef>
              <a:spcAft>
                <a:spcPts val="0"/>
              </a:spcAft>
              <a:buClr>
                <a:schemeClr val="dk1"/>
              </a:buClr>
              <a:buSzPts val="1600"/>
              <a:buChar char="•"/>
            </a:pPr>
            <a:r>
              <a:rPr b="0" i="0" lang="en-US" sz="1600" u="none" cap="none" strike="noStrike">
                <a:solidFill>
                  <a:schemeClr val="dk1"/>
                </a:solidFill>
                <a:latin typeface="Arial"/>
                <a:ea typeface="Arial"/>
                <a:cs typeface="Arial"/>
                <a:sym typeface="Arial"/>
              </a:rPr>
              <a:t>Object detection</a:t>
            </a:r>
            <a:endParaRPr/>
          </a:p>
          <a:p>
            <a:pPr indent="-228600" lvl="0" marL="228600" marR="0" rtl="0" algn="l">
              <a:lnSpc>
                <a:spcPct val="100000"/>
              </a:lnSpc>
              <a:spcBef>
                <a:spcPts val="0"/>
              </a:spcBef>
              <a:spcAft>
                <a:spcPts val="0"/>
              </a:spcAft>
              <a:buClr>
                <a:schemeClr val="dk1"/>
              </a:buClr>
              <a:buSzPts val="1600"/>
              <a:buChar char="•"/>
            </a:pPr>
            <a:r>
              <a:rPr b="0" i="0" lang="en-US" sz="1600" u="none" cap="none" strike="noStrike">
                <a:solidFill>
                  <a:schemeClr val="dk1"/>
                </a:solidFill>
                <a:latin typeface="Arial"/>
                <a:ea typeface="Arial"/>
                <a:cs typeface="Arial"/>
                <a:sym typeface="Arial"/>
              </a:rPr>
              <a:t>Image segmentation</a:t>
            </a:r>
            <a:endParaRPr/>
          </a:p>
          <a:p>
            <a:pPr indent="-114300" lvl="0" marL="22860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250"/>
                                        <p:tgtEl>
                                          <p:spTgt spid="138">
                                            <p:txEl>
                                              <p:pRg end="0" st="0"/>
                                            </p:txEl>
                                          </p:spTgt>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250"/>
                                        <p:tgtEl>
                                          <p:spTgt spid="13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250"/>
                                        <p:tgtEl>
                                          <p:spTgt spid="138">
                                            <p:txEl>
                                              <p:pRg end="2" st="2"/>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250"/>
                                        <p:tgtEl>
                                          <p:spTgt spid="138">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250"/>
                                        <p:tgtEl>
                                          <p:spTgt spid="138">
                                            <p:txEl>
                                              <p:pRg end="4" st="4"/>
                                            </p:txEl>
                                          </p:spTgt>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250"/>
                                        <p:tgtEl>
                                          <p:spTgt spid="138">
                                            <p:txEl>
                                              <p:pRg end="5" st="5"/>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5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4215032" y="353935"/>
            <a:ext cx="6279466" cy="1209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wentieth Century"/>
              <a:buNone/>
            </a:pPr>
            <a:r>
              <a:rPr b="1" lang="en-US" sz="2800">
                <a:latin typeface="Twentieth Century"/>
                <a:ea typeface="Twentieth Century"/>
                <a:cs typeface="Twentieth Century"/>
                <a:sym typeface="Twentieth Century"/>
              </a:rPr>
              <a:t>Visual Geometric Group(VGG7)</a:t>
            </a:r>
            <a:endParaRPr sz="2800"/>
          </a:p>
        </p:txBody>
      </p:sp>
      <p:pic>
        <p:nvPicPr>
          <p:cNvPr id="144" name="Google Shape;144;p17"/>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145" name="Google Shape;145;p17"/>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146" name="Google Shape;146;p17"/>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147" name="Google Shape;147;p17"/>
          <p:cNvSpPr txBox="1"/>
          <p:nvPr>
            <p:ph idx="1" type="body"/>
          </p:nvPr>
        </p:nvSpPr>
        <p:spPr>
          <a:xfrm>
            <a:off x="0" y="1898979"/>
            <a:ext cx="5613009" cy="3657759"/>
          </a:xfrm>
          <a:prstGeom prst="rect">
            <a:avLst/>
          </a:prstGeom>
          <a:noFill/>
          <a:ln>
            <a:noFill/>
          </a:ln>
        </p:spPr>
        <p:txBody>
          <a:bodyPr anchorCtr="0" anchor="t" bIns="45700" lIns="91425" spcFirstLastPara="1" rIns="91425" wrap="square" tIns="45700">
            <a:normAutofit fontScale="92500" lnSpcReduction="10000"/>
          </a:bodyPr>
          <a:lstStyle/>
          <a:p>
            <a:pPr indent="-111125" lvl="0" marL="228600" marR="0" rtl="0" algn="just">
              <a:lnSpc>
                <a:spcPct val="100000"/>
              </a:lnSpc>
              <a:spcBef>
                <a:spcPts val="0"/>
              </a:spcBef>
              <a:spcAft>
                <a:spcPts val="0"/>
              </a:spcAft>
              <a:buClr>
                <a:schemeClr val="dk1"/>
              </a:buClr>
              <a:buSzPct val="100000"/>
              <a:buFont typeface="Noto Sans Symbols"/>
              <a:buNone/>
            </a:pPr>
            <a:r>
              <a:t/>
            </a:r>
            <a:endParaRPr i="0" sz="2000" u="none" cap="none" strike="noStrike">
              <a:solidFill>
                <a:schemeClr val="dk1"/>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Clr>
                <a:schemeClr val="dk1"/>
              </a:buClr>
              <a:buSzPct val="100000"/>
              <a:buFont typeface="Noto Sans Symbols"/>
              <a:buChar char="⮚"/>
            </a:pPr>
            <a:r>
              <a:rPr b="1" lang="en-US" sz="2000">
                <a:highlight>
                  <a:srgbClr val="FFFF00"/>
                </a:highlight>
                <a:latin typeface="Times New Roman"/>
                <a:ea typeface="Times New Roman"/>
                <a:cs typeface="Times New Roman"/>
                <a:sym typeface="Times New Roman"/>
              </a:rPr>
              <a:t>VGG-7: </a:t>
            </a:r>
            <a:r>
              <a:rPr lang="en-US" sz="2000">
                <a:latin typeface="Times New Roman"/>
                <a:ea typeface="Times New Roman"/>
                <a:cs typeface="Times New Roman"/>
                <a:sym typeface="Times New Roman"/>
              </a:rPr>
              <a:t>A variant of the VGG (Visual Geometry Group) network</a:t>
            </a:r>
            <a:endParaRPr/>
          </a:p>
          <a:p>
            <a:pPr indent="0" lvl="0" marL="0" rtl="0" algn="just">
              <a:lnSpc>
                <a:spcPct val="100000"/>
              </a:lnSpc>
              <a:spcBef>
                <a:spcPts val="0"/>
              </a:spcBef>
              <a:spcAft>
                <a:spcPts val="0"/>
              </a:spcAft>
              <a:buClr>
                <a:schemeClr val="dk1"/>
              </a:buClr>
              <a:buSzPct val="100000"/>
              <a:buNone/>
            </a:pPr>
            <a:r>
              <a:t/>
            </a:r>
            <a:endParaRPr sz="2000">
              <a:latin typeface="Times New Roman"/>
              <a:ea typeface="Times New Roman"/>
              <a:cs typeface="Times New Roman"/>
              <a:sym typeface="Times New Roman"/>
            </a:endParaRPr>
          </a:p>
          <a:p>
            <a:pPr indent="-228600" lvl="0" marL="228600" rtl="0" algn="just">
              <a:lnSpc>
                <a:spcPct val="100000"/>
              </a:lnSpc>
              <a:spcBef>
                <a:spcPts val="0"/>
              </a:spcBef>
              <a:spcAft>
                <a:spcPts val="0"/>
              </a:spcAft>
              <a:buClr>
                <a:schemeClr val="dk1"/>
              </a:buClr>
              <a:buSzPct val="100000"/>
              <a:buFont typeface="Noto Sans Symbols"/>
              <a:buChar char="⮚"/>
            </a:pPr>
            <a:r>
              <a:rPr b="1" lang="en-US" sz="2000">
                <a:highlight>
                  <a:srgbClr val="FFFF00"/>
                </a:highlight>
                <a:latin typeface="Times New Roman"/>
                <a:ea typeface="Times New Roman"/>
                <a:cs typeface="Times New Roman"/>
                <a:sym typeface="Times New Roman"/>
              </a:rPr>
              <a:t>Architecture</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Consists of 7 layers, 5 convolutional layers, and 2 fully connected layers</a:t>
            </a:r>
            <a:r>
              <a:rPr i="0" lang="en-US" sz="2000" u="none" cap="none" strike="noStrike">
                <a:solidFill>
                  <a:schemeClr val="dk1"/>
                </a:solidFill>
                <a:latin typeface="Times New Roman"/>
                <a:ea typeface="Times New Roman"/>
                <a:cs typeface="Times New Roman"/>
                <a:sym typeface="Times New Roman"/>
              </a:rPr>
              <a:t>. </a:t>
            </a:r>
            <a:endParaRPr/>
          </a:p>
          <a:p>
            <a:pPr indent="0" lvl="0" marL="0" rtl="0" algn="just">
              <a:lnSpc>
                <a:spcPct val="100000"/>
              </a:lnSpc>
              <a:spcBef>
                <a:spcPts val="0"/>
              </a:spcBef>
              <a:spcAft>
                <a:spcPts val="0"/>
              </a:spcAft>
              <a:buClr>
                <a:schemeClr val="dk1"/>
              </a:buClr>
              <a:buSzPct val="100000"/>
              <a:buNone/>
            </a:pPr>
            <a:r>
              <a:t/>
            </a:r>
            <a:endParaRPr i="0" sz="2000" u="none" cap="none" strike="noStrike">
              <a:solidFill>
                <a:schemeClr val="dk1"/>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Clr>
                <a:schemeClr val="dk1"/>
              </a:buClr>
              <a:buSzPct val="100000"/>
              <a:buFont typeface="Noto Sans Symbols"/>
              <a:buChar char="⮚"/>
            </a:pPr>
            <a:r>
              <a:rPr b="1" lang="en-US" sz="2000">
                <a:highlight>
                  <a:srgbClr val="FFFF00"/>
                </a:highlight>
                <a:latin typeface="Times New Roman"/>
                <a:ea typeface="Times New Roman"/>
                <a:cs typeface="Times New Roman"/>
                <a:sym typeface="Times New Roman"/>
              </a:rPr>
              <a:t>Convolutional Layers</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Each is followed by ReLU activation function.</a:t>
            </a:r>
            <a:endParaRPr/>
          </a:p>
          <a:p>
            <a:pPr indent="-111125" lvl="0" marL="228600" rtl="0" algn="just">
              <a:lnSpc>
                <a:spcPct val="100000"/>
              </a:lnSpc>
              <a:spcBef>
                <a:spcPts val="0"/>
              </a:spcBef>
              <a:spcAft>
                <a:spcPts val="0"/>
              </a:spcAft>
              <a:buClr>
                <a:schemeClr val="dk1"/>
              </a:buClr>
              <a:buSzPct val="100000"/>
              <a:buFont typeface="Noto Sans Symbols"/>
              <a:buNone/>
            </a:pPr>
            <a:r>
              <a:t/>
            </a:r>
            <a:endParaRPr sz="2000">
              <a:latin typeface="Times New Roman"/>
              <a:ea typeface="Times New Roman"/>
              <a:cs typeface="Times New Roman"/>
              <a:sym typeface="Times New Roman"/>
            </a:endParaRPr>
          </a:p>
          <a:p>
            <a:pPr indent="-228600" lvl="0" marL="228600" rtl="0" algn="l">
              <a:lnSpc>
                <a:spcPct val="100000"/>
              </a:lnSpc>
              <a:spcBef>
                <a:spcPts val="0"/>
              </a:spcBef>
              <a:spcAft>
                <a:spcPts val="0"/>
              </a:spcAft>
              <a:buClr>
                <a:schemeClr val="dk1"/>
              </a:buClr>
              <a:buSzPct val="100000"/>
              <a:buFont typeface="Noto Sans Symbols"/>
              <a:buChar char="⮚"/>
            </a:pPr>
            <a:r>
              <a:rPr b="1" lang="en-US" sz="2000">
                <a:highlight>
                  <a:srgbClr val="FFFF00"/>
                </a:highlight>
              </a:rPr>
              <a:t>Max-Pooling Layers</a:t>
            </a:r>
            <a:r>
              <a:rPr lang="en-US" sz="2000">
                <a:highlight>
                  <a:srgbClr val="FFFF00"/>
                </a:highlight>
              </a:rPr>
              <a:t>: </a:t>
            </a:r>
            <a:r>
              <a:rPr lang="en-US" sz="2000"/>
              <a:t>May be included after convolutional layers to reduce the spatial dimensions of feature maps.</a:t>
            </a:r>
            <a:endParaRPr i="0" sz="2000" u="none" cap="none" strike="noStrike">
              <a:solidFill>
                <a:schemeClr val="dk1"/>
              </a:solidFill>
              <a:latin typeface="Times New Roman"/>
              <a:ea typeface="Times New Roman"/>
              <a:cs typeface="Times New Roman"/>
              <a:sym typeface="Times New Roman"/>
            </a:endParaRPr>
          </a:p>
          <a:p>
            <a:pPr indent="-111125" lvl="0" marL="228600" rtl="0" algn="just">
              <a:lnSpc>
                <a:spcPct val="90000"/>
              </a:lnSpc>
              <a:spcBef>
                <a:spcPts val="1000"/>
              </a:spcBef>
              <a:spcAft>
                <a:spcPts val="0"/>
              </a:spcAft>
              <a:buClr>
                <a:schemeClr val="dk1"/>
              </a:buClr>
              <a:buSzPct val="100000"/>
              <a:buFont typeface="Noto Sans Symbols"/>
              <a:buNone/>
            </a:pPr>
            <a:r>
              <a:t/>
            </a:r>
            <a:endParaRPr sz="2000">
              <a:latin typeface="Times New Roman"/>
              <a:ea typeface="Times New Roman"/>
              <a:cs typeface="Times New Roman"/>
              <a:sym typeface="Times New Roman"/>
            </a:endParaRPr>
          </a:p>
          <a:p>
            <a:pPr indent="-111125" lvl="0" marL="228600" rtl="0" algn="just">
              <a:lnSpc>
                <a:spcPct val="90000"/>
              </a:lnSpc>
              <a:spcBef>
                <a:spcPts val="1000"/>
              </a:spcBef>
              <a:spcAft>
                <a:spcPts val="0"/>
              </a:spcAft>
              <a:buClr>
                <a:schemeClr val="dk1"/>
              </a:buClr>
              <a:buSzPct val="100000"/>
              <a:buFont typeface="Noto Sans Symbols"/>
              <a:buNone/>
            </a:pPr>
            <a:r>
              <a:t/>
            </a:r>
            <a:endParaRPr sz="2000">
              <a:latin typeface="Times New Roman"/>
              <a:ea typeface="Times New Roman"/>
              <a:cs typeface="Times New Roman"/>
              <a:sym typeface="Times New Roman"/>
            </a:endParaRPr>
          </a:p>
        </p:txBody>
      </p:sp>
      <p:pic>
        <p:nvPicPr>
          <p:cNvPr id="148" name="Google Shape;148;p17"/>
          <p:cNvPicPr preferRelativeResize="0"/>
          <p:nvPr/>
        </p:nvPicPr>
        <p:blipFill rotWithShape="1">
          <a:blip r:embed="rId4">
            <a:alphaModFix/>
          </a:blip>
          <a:srcRect b="0" l="0" r="0" t="0"/>
          <a:stretch/>
        </p:blipFill>
        <p:spPr>
          <a:xfrm>
            <a:off x="5809957" y="2834472"/>
            <a:ext cx="6382043" cy="1498546"/>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3736731" y="141423"/>
            <a:ext cx="471853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wentieth Century"/>
              <a:buNone/>
            </a:pPr>
            <a:r>
              <a:rPr b="1" lang="en-US" sz="2800">
                <a:latin typeface="Twentieth Century"/>
                <a:ea typeface="Twentieth Century"/>
                <a:cs typeface="Twentieth Century"/>
                <a:sym typeface="Twentieth Century"/>
              </a:rPr>
              <a:t>What is Explanable AI(XAI)?</a:t>
            </a:r>
            <a:endParaRPr/>
          </a:p>
        </p:txBody>
      </p:sp>
      <p:sp>
        <p:nvSpPr>
          <p:cNvPr id="154" name="Google Shape;154;p18"/>
          <p:cNvSpPr txBox="1"/>
          <p:nvPr>
            <p:ph idx="1" type="body"/>
          </p:nvPr>
        </p:nvSpPr>
        <p:spPr>
          <a:xfrm>
            <a:off x="32939" y="1741854"/>
            <a:ext cx="5720747" cy="40887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t>Explainable Artificial Intelligence (XAI)</a:t>
            </a:r>
            <a:r>
              <a:rPr lang="en-US" sz="2000"/>
              <a:t> refers to techniques and methods that make AI systems behavior and predictions understandable to humans.</a:t>
            </a:r>
            <a:endParaRPr/>
          </a:p>
          <a:p>
            <a:pPr indent="0" lvl="0" marL="0" rtl="0" algn="l">
              <a:lnSpc>
                <a:spcPct val="90000"/>
              </a:lnSpc>
              <a:spcBef>
                <a:spcPts val="1000"/>
              </a:spcBef>
              <a:spcAft>
                <a:spcPts val="0"/>
              </a:spcAft>
              <a:buClr>
                <a:schemeClr val="dk1"/>
              </a:buClr>
              <a:buSzPts val="2000"/>
              <a:buNone/>
            </a:pPr>
            <a:r>
              <a:rPr b="1" lang="en-US" sz="2000"/>
              <a:t>XAI Methods Used</a:t>
            </a:r>
            <a:r>
              <a:rPr lang="en-US" sz="2000"/>
              <a:t>: </a:t>
            </a:r>
            <a:endParaRPr/>
          </a:p>
          <a:p>
            <a:pPr indent="-228600" lvl="0" marL="228600" rtl="0" algn="l">
              <a:lnSpc>
                <a:spcPct val="90000"/>
              </a:lnSpc>
              <a:spcBef>
                <a:spcPts val="1000"/>
              </a:spcBef>
              <a:spcAft>
                <a:spcPts val="0"/>
              </a:spcAft>
              <a:buClr>
                <a:schemeClr val="dk1"/>
              </a:buClr>
              <a:buSzPts val="2000"/>
              <a:buChar char="•"/>
            </a:pPr>
            <a:r>
              <a:rPr b="1" lang="en-US" sz="2000">
                <a:highlight>
                  <a:srgbClr val="FFFF00"/>
                </a:highlight>
              </a:rPr>
              <a:t>GradCAM (Gradient Class Activation Map): </a:t>
            </a:r>
            <a:r>
              <a:rPr lang="en-US" sz="2000"/>
              <a:t>Visualizes the regions in an image that are important for a model's decision.</a:t>
            </a:r>
            <a:endParaRPr/>
          </a:p>
          <a:p>
            <a:pPr indent="-228600" lvl="0" marL="228600" rtl="0" algn="l">
              <a:lnSpc>
                <a:spcPct val="90000"/>
              </a:lnSpc>
              <a:spcBef>
                <a:spcPts val="1000"/>
              </a:spcBef>
              <a:spcAft>
                <a:spcPts val="0"/>
              </a:spcAft>
              <a:buClr>
                <a:schemeClr val="dk1"/>
              </a:buClr>
              <a:buSzPts val="2000"/>
              <a:buChar char="•"/>
            </a:pPr>
            <a:r>
              <a:rPr b="1" lang="en-US" sz="2000">
                <a:highlight>
                  <a:srgbClr val="FFFF00"/>
                </a:highlight>
              </a:rPr>
              <a:t>IntGRAD (Integrated Gradient)</a:t>
            </a:r>
            <a:r>
              <a:rPr lang="en-US" sz="2000">
                <a:highlight>
                  <a:srgbClr val="FFFF00"/>
                </a:highlight>
              </a:rPr>
              <a:t>:</a:t>
            </a:r>
            <a:r>
              <a:rPr lang="en-US" sz="2000"/>
              <a:t> Attributes the prediction of a model to its input features by integrating gradients.</a:t>
            </a:r>
            <a:endParaRPr/>
          </a:p>
          <a:p>
            <a:pPr indent="0" lvl="0" marL="0" rtl="0" algn="just">
              <a:lnSpc>
                <a:spcPct val="9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p:txBody>
      </p:sp>
      <p:pic>
        <p:nvPicPr>
          <p:cNvPr id="155" name="Google Shape;155;p18"/>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156" name="Google Shape;156;p18"/>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157" name="Google Shape;157;p18"/>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pic>
        <p:nvPicPr>
          <p:cNvPr id="158" name="Google Shape;158;p18"/>
          <p:cNvPicPr preferRelativeResize="0"/>
          <p:nvPr/>
        </p:nvPicPr>
        <p:blipFill rotWithShape="1">
          <a:blip r:embed="rId4">
            <a:alphaModFix/>
          </a:blip>
          <a:srcRect b="0" l="0" r="0" t="0"/>
          <a:stretch/>
        </p:blipFill>
        <p:spPr>
          <a:xfrm>
            <a:off x="6012180" y="1706138"/>
            <a:ext cx="5915894" cy="3850601"/>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000"/>
                                        <p:tgtEl>
                                          <p:spTgt spid="15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9"/>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164" name="Google Shape;164;p19"/>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165" name="Google Shape;165;p19"/>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166" name="Google Shape;166;p19"/>
          <p:cNvSpPr txBox="1"/>
          <p:nvPr/>
        </p:nvSpPr>
        <p:spPr>
          <a:xfrm>
            <a:off x="2042825" y="3892388"/>
            <a:ext cx="8206644" cy="2389145"/>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dk1"/>
              </a:buClr>
              <a:buSzPts val="1800"/>
              <a:buFont typeface="Arial"/>
              <a:buNone/>
            </a:pPr>
            <a:r>
              <a:t/>
            </a:r>
            <a:endParaRPr sz="1800" cap="none">
              <a:solidFill>
                <a:schemeClr val="dk1"/>
              </a:solidFill>
              <a:latin typeface="Times New Roman"/>
              <a:ea typeface="Times New Roman"/>
              <a:cs typeface="Times New Roman"/>
              <a:sym typeface="Times New Roman"/>
            </a:endParaRPr>
          </a:p>
        </p:txBody>
      </p:sp>
      <p:grpSp>
        <p:nvGrpSpPr>
          <p:cNvPr id="167" name="Google Shape;167;p19"/>
          <p:cNvGrpSpPr/>
          <p:nvPr/>
        </p:nvGrpSpPr>
        <p:grpSpPr>
          <a:xfrm>
            <a:off x="1840324" y="1042086"/>
            <a:ext cx="2695011" cy="5087538"/>
            <a:chOff x="45178" y="0"/>
            <a:chExt cx="2695011" cy="5087538"/>
          </a:xfrm>
        </p:grpSpPr>
        <p:sp>
          <p:nvSpPr>
            <p:cNvPr id="168" name="Google Shape;168;p19"/>
            <p:cNvSpPr/>
            <p:nvPr/>
          </p:nvSpPr>
          <p:spPr>
            <a:xfrm>
              <a:off x="56236" y="0"/>
              <a:ext cx="2683953" cy="5087538"/>
            </a:xfrm>
            <a:prstGeom prst="roundRect">
              <a:avLst>
                <a:gd fmla="val 10000" name="adj"/>
              </a:avLst>
            </a:prstGeom>
            <a:solidFill>
              <a:srgbClr val="FF0000"/>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nvSpPr>
          <p:spPr>
            <a:xfrm>
              <a:off x="45178" y="1900061"/>
              <a:ext cx="2683953" cy="2035015"/>
            </a:xfrm>
            <a:prstGeom prst="rect">
              <a:avLst/>
            </a:prstGeom>
            <a:solidFill>
              <a:srgbClr val="FF0000"/>
            </a:solid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lt1"/>
                </a:buClr>
                <a:buSzPts val="1600"/>
                <a:buFont typeface="Calibri"/>
                <a:buNone/>
              </a:pPr>
              <a:r>
                <a:rPr b="1" lang="en-US" sz="1600">
                  <a:solidFill>
                    <a:schemeClr val="lt1"/>
                  </a:solidFill>
                  <a:latin typeface="Calibri"/>
                  <a:ea typeface="Calibri"/>
                  <a:cs typeface="Calibri"/>
                  <a:sym typeface="Calibri"/>
                </a:rPr>
                <a:t>The accurate and efficient diagnosis of medical conditions from imaging data is critical in modern healthcare. Traditional methods for analyzing medical images, such as HMT, and histopathological slides, often rely on subjective human interpretation, which can lead to inconsistencies and diagnostic errors.</a:t>
              </a:r>
              <a:endParaRPr b="1" i="0" sz="1600">
                <a:solidFill>
                  <a:schemeClr val="lt1"/>
                </a:solidFill>
                <a:latin typeface="Calibri"/>
                <a:ea typeface="Calibri"/>
                <a:cs typeface="Calibri"/>
                <a:sym typeface="Calibri"/>
              </a:endParaRPr>
            </a:p>
          </p:txBody>
        </p:sp>
      </p:grpSp>
      <p:sp>
        <p:nvSpPr>
          <p:cNvPr id="170" name="Google Shape;170;p19"/>
          <p:cNvSpPr/>
          <p:nvPr/>
        </p:nvSpPr>
        <p:spPr>
          <a:xfrm>
            <a:off x="2648390" y="1252422"/>
            <a:ext cx="1060639" cy="1096047"/>
          </a:xfrm>
          <a:prstGeom prst="ellipse">
            <a:avLst/>
          </a:prstGeom>
          <a:blipFill rotWithShape="1">
            <a:blip r:embed="rId4">
              <a:alphaModFix/>
            </a:blip>
            <a:stretch>
              <a:fillRect b="-999" l="0" r="0" t="-99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9"/>
          <p:cNvGrpSpPr/>
          <p:nvPr/>
        </p:nvGrpSpPr>
        <p:grpSpPr>
          <a:xfrm>
            <a:off x="4881563" y="1042086"/>
            <a:ext cx="2683953" cy="5087538"/>
            <a:chOff x="3295473" y="-188313"/>
            <a:chExt cx="2683953" cy="5087538"/>
          </a:xfrm>
        </p:grpSpPr>
        <p:sp>
          <p:nvSpPr>
            <p:cNvPr id="172" name="Google Shape;172;p19"/>
            <p:cNvSpPr/>
            <p:nvPr/>
          </p:nvSpPr>
          <p:spPr>
            <a:xfrm>
              <a:off x="3295473" y="-188313"/>
              <a:ext cx="2683953" cy="5087538"/>
            </a:xfrm>
            <a:prstGeom prst="roundRect">
              <a:avLst>
                <a:gd fmla="val 10000" name="adj"/>
              </a:avLst>
            </a:prstGeom>
            <a:solidFill>
              <a:schemeClr val="dk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txBox="1"/>
            <p:nvPr/>
          </p:nvSpPr>
          <p:spPr>
            <a:xfrm>
              <a:off x="3407941" y="2198601"/>
              <a:ext cx="2505447" cy="1548162"/>
            </a:xfrm>
            <a:prstGeom prst="rect">
              <a:avLst/>
            </a:prstGeom>
            <a:noFill/>
            <a:ln>
              <a:noFill/>
            </a:ln>
          </p:spPr>
          <p:txBody>
            <a:bodyPr anchorCtr="0" anchor="ctr" bIns="128000" lIns="128000" spcFirstLastPara="1" rIns="128000" wrap="square" tIns="128000">
              <a:noAutofit/>
            </a:bodyPr>
            <a:lstStyle/>
            <a:p>
              <a:pPr indent="0" lvl="0" marL="0" marR="0" rtl="0" algn="ctr">
                <a:spcBef>
                  <a:spcPts val="0"/>
                </a:spcBef>
                <a:spcAft>
                  <a:spcPts val="0"/>
                </a:spcAft>
                <a:buNone/>
              </a:pPr>
              <a:r>
                <a:rPr b="1" lang="en-US" sz="1500">
                  <a:solidFill>
                    <a:schemeClr val="lt1"/>
                  </a:solidFill>
                  <a:latin typeface="Calibri"/>
                  <a:ea typeface="Calibri"/>
                  <a:cs typeface="Calibri"/>
                  <a:sym typeface="Calibri"/>
                </a:rPr>
                <a:t>CNN have demonstrated significant potential in automating image analysis and tissue classification, but their "black-box" nature poses challenges in trustworthiness.</a:t>
              </a:r>
              <a:endParaRPr/>
            </a:p>
            <a:p>
              <a:pPr indent="0" lvl="0" marL="0" marR="0" rtl="0" algn="ctr">
                <a:spcBef>
                  <a:spcPts val="0"/>
                </a:spcBef>
                <a:spcAft>
                  <a:spcPts val="0"/>
                </a:spcAft>
                <a:buNone/>
              </a:pPr>
              <a:r>
                <a:rPr b="1" lang="en-US" sz="1500">
                  <a:solidFill>
                    <a:schemeClr val="lt1"/>
                  </a:solidFill>
                  <a:latin typeface="Calibri"/>
                  <a:ea typeface="Calibri"/>
                  <a:cs typeface="Calibri"/>
                  <a:sym typeface="Calibri"/>
                </a:rPr>
                <a:t>There is a need for developing a CNN-based framework for medical image processing and tissue classification that integrates (XAI) techniques to enhance interpretability, reliability, and acceptance among healthcare professionals</a:t>
              </a:r>
              <a:endParaRPr/>
            </a:p>
          </p:txBody>
        </p:sp>
      </p:grpSp>
      <p:grpSp>
        <p:nvGrpSpPr>
          <p:cNvPr id="174" name="Google Shape;174;p19"/>
          <p:cNvGrpSpPr/>
          <p:nvPr/>
        </p:nvGrpSpPr>
        <p:grpSpPr>
          <a:xfrm>
            <a:off x="7747957" y="1042086"/>
            <a:ext cx="2849981" cy="5087538"/>
            <a:chOff x="5461663" y="0"/>
            <a:chExt cx="2726468" cy="5087538"/>
          </a:xfrm>
        </p:grpSpPr>
        <p:sp>
          <p:nvSpPr>
            <p:cNvPr id="175" name="Google Shape;175;p19"/>
            <p:cNvSpPr/>
            <p:nvPr/>
          </p:nvSpPr>
          <p:spPr>
            <a:xfrm>
              <a:off x="5504178" y="0"/>
              <a:ext cx="2683953" cy="5087538"/>
            </a:xfrm>
            <a:prstGeom prst="roundRect">
              <a:avLst>
                <a:gd fmla="val 10000" name="adj"/>
              </a:avLst>
            </a:prstGeom>
            <a:gradFill>
              <a:gsLst>
                <a:gs pos="0">
                  <a:srgbClr val="5E697B"/>
                </a:gs>
                <a:gs pos="50000">
                  <a:srgbClr val="42536A"/>
                </a:gs>
                <a:gs pos="100000">
                  <a:srgbClr val="38495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5461663" y="2182331"/>
              <a:ext cx="2683953" cy="1893880"/>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chemeClr val="lt1"/>
                </a:buClr>
                <a:buSzPts val="1600"/>
                <a:buFont typeface="Calibri"/>
                <a:buNone/>
              </a:pPr>
              <a:r>
                <a:rPr b="1" lang="en-US" sz="1600">
                  <a:solidFill>
                    <a:schemeClr val="lt1"/>
                  </a:solidFill>
                  <a:latin typeface="Calibri"/>
                  <a:ea typeface="Calibri"/>
                  <a:cs typeface="Calibri"/>
                  <a:sym typeface="Calibri"/>
                </a:rPr>
                <a:t>The key features include:</a:t>
              </a:r>
              <a:endParaRPr/>
            </a:p>
            <a:p>
              <a:pPr indent="-285750" lvl="0" marL="285750" marR="0" rtl="0" algn="ctr">
                <a:lnSpc>
                  <a:spcPct val="90000"/>
                </a:lnSpc>
                <a:spcBef>
                  <a:spcPts val="560"/>
                </a:spcBef>
                <a:spcAft>
                  <a:spcPts val="0"/>
                </a:spcAft>
                <a:buClr>
                  <a:schemeClr val="lt1"/>
                </a:buClr>
                <a:buSzPts val="1600"/>
                <a:buFont typeface="Noto Sans Symbols"/>
                <a:buChar char="✔"/>
              </a:pPr>
              <a:r>
                <a:rPr b="1" lang="en-US" sz="1600">
                  <a:solidFill>
                    <a:schemeClr val="lt1"/>
                  </a:solidFill>
                  <a:latin typeface="Calibri"/>
                  <a:ea typeface="Calibri"/>
                  <a:cs typeface="Calibri"/>
                  <a:sym typeface="Calibri"/>
                </a:rPr>
                <a:t>Developing a robust CNN architecture for accurate tissue classification</a:t>
              </a:r>
              <a:endParaRPr/>
            </a:p>
            <a:p>
              <a:pPr indent="-285750" lvl="0" marL="285750" marR="0" rtl="0" algn="ctr">
                <a:lnSpc>
                  <a:spcPct val="90000"/>
                </a:lnSpc>
                <a:spcBef>
                  <a:spcPts val="560"/>
                </a:spcBef>
                <a:spcAft>
                  <a:spcPts val="0"/>
                </a:spcAft>
                <a:buClr>
                  <a:schemeClr val="lt1"/>
                </a:buClr>
                <a:buSzPts val="1600"/>
                <a:buFont typeface="Noto Sans Symbols"/>
                <a:buChar char="✔"/>
              </a:pPr>
              <a:r>
                <a:rPr b="1" lang="en-US" sz="1600">
                  <a:solidFill>
                    <a:schemeClr val="lt1"/>
                  </a:solidFill>
                  <a:latin typeface="Calibri"/>
                  <a:ea typeface="Calibri"/>
                  <a:cs typeface="Calibri"/>
                  <a:sym typeface="Calibri"/>
                </a:rPr>
                <a:t>Integrating XAI techniques to visualize and explain model decisions effectively</a:t>
              </a:r>
              <a:endParaRPr/>
            </a:p>
            <a:p>
              <a:pPr indent="-285750" lvl="0" marL="285750" marR="0" rtl="0" algn="ctr">
                <a:lnSpc>
                  <a:spcPct val="90000"/>
                </a:lnSpc>
                <a:spcBef>
                  <a:spcPts val="560"/>
                </a:spcBef>
                <a:spcAft>
                  <a:spcPts val="0"/>
                </a:spcAft>
                <a:buClr>
                  <a:schemeClr val="lt1"/>
                </a:buClr>
                <a:buSzPts val="1600"/>
                <a:buFont typeface="Noto Sans Symbols"/>
                <a:buChar char="✔"/>
              </a:pPr>
              <a:r>
                <a:rPr b="1" lang="en-US" sz="1600">
                  <a:solidFill>
                    <a:schemeClr val="lt1"/>
                  </a:solidFill>
                  <a:latin typeface="Calibri"/>
                  <a:ea typeface="Calibri"/>
                  <a:cs typeface="Calibri"/>
                  <a:sym typeface="Calibri"/>
                </a:rPr>
                <a:t>Ensuring that the model maintains a balance between interpretability and predictive performance to be clinically useful.</a:t>
              </a:r>
              <a:endParaRPr/>
            </a:p>
            <a:p>
              <a:pPr indent="-184150" lvl="0" marL="285750" marR="0" rtl="0" algn="ctr">
                <a:lnSpc>
                  <a:spcPct val="90000"/>
                </a:lnSpc>
                <a:spcBef>
                  <a:spcPts val="560"/>
                </a:spcBef>
                <a:spcAft>
                  <a:spcPts val="0"/>
                </a:spcAft>
                <a:buClr>
                  <a:schemeClr val="dk1"/>
                </a:buClr>
                <a:buSzPts val="1600"/>
                <a:buFont typeface="Arial"/>
                <a:buNone/>
              </a:pPr>
              <a:r>
                <a:t/>
              </a:r>
              <a:endParaRPr b="1" sz="1600">
                <a:solidFill>
                  <a:schemeClr val="lt1"/>
                </a:solidFill>
                <a:latin typeface="Calibri"/>
                <a:ea typeface="Calibri"/>
                <a:cs typeface="Calibri"/>
                <a:sym typeface="Calibri"/>
              </a:endParaRPr>
            </a:p>
          </p:txBody>
        </p:sp>
      </p:grpSp>
      <p:sp>
        <p:nvSpPr>
          <p:cNvPr id="177" name="Google Shape;177;p19"/>
          <p:cNvSpPr/>
          <p:nvPr/>
        </p:nvSpPr>
        <p:spPr>
          <a:xfrm>
            <a:off x="8712353" y="1139878"/>
            <a:ext cx="1096233" cy="1128117"/>
          </a:xfrm>
          <a:prstGeom prst="ellipse">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nvSpPr>
        <p:spPr>
          <a:xfrm>
            <a:off x="4654683" y="311423"/>
            <a:ext cx="3824297" cy="820062"/>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400"/>
              <a:buFont typeface="Twentieth Century"/>
              <a:buNone/>
            </a:pPr>
            <a:r>
              <a:rPr b="1" lang="en-US" sz="2400" cap="none">
                <a:solidFill>
                  <a:schemeClr val="dk1"/>
                </a:solidFill>
                <a:latin typeface="Twentieth Century"/>
                <a:ea typeface="Twentieth Century"/>
                <a:cs typeface="Twentieth Century"/>
                <a:sym typeface="Twentieth Century"/>
              </a:rPr>
              <a:t>Problem Statement</a:t>
            </a:r>
            <a:endParaRPr b="1" sz="2400" cap="none">
              <a:solidFill>
                <a:srgbClr val="000000"/>
              </a:solidFill>
              <a:latin typeface="Twentieth Century"/>
              <a:ea typeface="Twentieth Century"/>
              <a:cs typeface="Twentieth Century"/>
              <a:sym typeface="Twentieth Century"/>
            </a:endParaRPr>
          </a:p>
        </p:txBody>
      </p:sp>
      <p:sp>
        <p:nvSpPr>
          <p:cNvPr id="179" name="Google Shape;179;p19"/>
          <p:cNvSpPr/>
          <p:nvPr/>
        </p:nvSpPr>
        <p:spPr>
          <a:xfrm>
            <a:off x="5616328" y="1180869"/>
            <a:ext cx="1113158" cy="1101621"/>
          </a:xfrm>
          <a:prstGeom prst="ellipse">
            <a:avLst/>
          </a:prstGeom>
          <a:blipFill rotWithShape="1">
            <a:blip r:embed="rId6">
              <a:alphaModFix/>
            </a:blip>
            <a:stretch>
              <a:fillRect b="-999" l="0" r="0" t="-99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par>
                          <p:cTn fill="hold">
                            <p:stCondLst>
                              <p:cond delay="1500"/>
                            </p:stCondLst>
                            <p:childTnLst>
                              <p:par>
                                <p:cTn fill="hold" nodeType="afterEffect" presetClass="entr" presetID="10" presetSubtype="0">
                                  <p:stCondLst>
                                    <p:cond delay="50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0"/>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185" name="Google Shape;185;p20"/>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186" name="Google Shape;186;p20"/>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sp>
        <p:nvSpPr>
          <p:cNvPr id="187" name="Google Shape;187;p20"/>
          <p:cNvSpPr txBox="1"/>
          <p:nvPr/>
        </p:nvSpPr>
        <p:spPr>
          <a:xfrm>
            <a:off x="2525985" y="1698647"/>
            <a:ext cx="7772870" cy="415098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Introduction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Literature Review</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Proposed System</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Implementation and evaluation</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Conclusion and future Scopes</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References</a:t>
            </a:r>
            <a:endParaRPr/>
          </a:p>
        </p:txBody>
      </p:sp>
      <p:sp>
        <p:nvSpPr>
          <p:cNvPr id="188" name="Google Shape;188;p20"/>
          <p:cNvSpPr txBox="1"/>
          <p:nvPr/>
        </p:nvSpPr>
        <p:spPr>
          <a:xfrm>
            <a:off x="4786847" y="480235"/>
            <a:ext cx="2618306" cy="828060"/>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Clr>
                <a:srgbClr val="000000"/>
              </a:buClr>
              <a:buSzPts val="2800"/>
              <a:buFont typeface="Twentieth Century"/>
              <a:buNone/>
            </a:pPr>
            <a:r>
              <a:rPr b="1" lang="en-US" sz="2800">
                <a:solidFill>
                  <a:srgbClr val="000000"/>
                </a:solidFill>
                <a:latin typeface="Twentieth Century"/>
                <a:ea typeface="Twentieth Century"/>
                <a:cs typeface="Twentieth Century"/>
                <a:sym typeface="Twentieth Century"/>
              </a:rPr>
              <a:t>Outlines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4397912" y="268225"/>
            <a:ext cx="376193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Literature Review</a:t>
            </a:r>
            <a:endParaRPr/>
          </a:p>
        </p:txBody>
      </p:sp>
      <p:pic>
        <p:nvPicPr>
          <p:cNvPr id="194" name="Google Shape;194;p21"/>
          <p:cNvPicPr preferRelativeResize="0"/>
          <p:nvPr/>
        </p:nvPicPr>
        <p:blipFill rotWithShape="1">
          <a:blip r:embed="rId3">
            <a:alphaModFix/>
          </a:blip>
          <a:srcRect b="0" l="0" r="0" t="0"/>
          <a:stretch/>
        </p:blipFill>
        <p:spPr>
          <a:xfrm>
            <a:off x="13252" y="6289846"/>
            <a:ext cx="489605" cy="576465"/>
          </a:xfrm>
          <a:prstGeom prst="rect">
            <a:avLst/>
          </a:prstGeom>
          <a:noFill/>
          <a:ln>
            <a:noFill/>
          </a:ln>
        </p:spPr>
      </p:pic>
      <p:sp>
        <p:nvSpPr>
          <p:cNvPr id="195" name="Google Shape;195;p21"/>
          <p:cNvSpPr txBox="1"/>
          <p:nvPr/>
        </p:nvSpPr>
        <p:spPr>
          <a:xfrm>
            <a:off x="444668" y="6439578"/>
            <a:ext cx="20813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2060"/>
                </a:solidFill>
                <a:latin typeface="Times New Roman"/>
                <a:ea typeface="Times New Roman"/>
                <a:cs typeface="Times New Roman"/>
                <a:sym typeface="Times New Roman"/>
              </a:rPr>
              <a:t>Jahangirnagar University</a:t>
            </a:r>
            <a:endParaRPr/>
          </a:p>
        </p:txBody>
      </p:sp>
      <p:sp>
        <p:nvSpPr>
          <p:cNvPr id="196" name="Google Shape;196;p21"/>
          <p:cNvSpPr txBox="1"/>
          <p:nvPr/>
        </p:nvSpPr>
        <p:spPr>
          <a:xfrm>
            <a:off x="4064893" y="6408800"/>
            <a:ext cx="4748061"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cap="none">
                <a:solidFill>
                  <a:srgbClr val="323F4F"/>
                </a:solidFill>
                <a:latin typeface="Times New Roman"/>
                <a:ea typeface="Times New Roman"/>
                <a:cs typeface="Times New Roman"/>
                <a:sym typeface="Times New Roman"/>
              </a:rPr>
              <a:t>Department of Computer Science and Engineering</a:t>
            </a:r>
            <a:endParaRPr/>
          </a:p>
        </p:txBody>
      </p:sp>
      <p:graphicFrame>
        <p:nvGraphicFramePr>
          <p:cNvPr id="197" name="Google Shape;197;p21"/>
          <p:cNvGraphicFramePr/>
          <p:nvPr/>
        </p:nvGraphicFramePr>
        <p:xfrm>
          <a:off x="630702" y="1160023"/>
          <a:ext cx="3000000" cy="3000000"/>
        </p:xfrm>
        <a:graphic>
          <a:graphicData uri="http://schemas.openxmlformats.org/drawingml/2006/table">
            <a:tbl>
              <a:tblPr bandRow="1" firstRow="1">
                <a:noFill/>
                <a:tableStyleId>{65D89D7F-F084-4D7C-8CC8-31CF2AD98992}</a:tableStyleId>
              </a:tblPr>
              <a:tblGrid>
                <a:gridCol w="3765450"/>
                <a:gridCol w="3747300"/>
                <a:gridCol w="3783600"/>
              </a:tblGrid>
              <a:tr h="352075">
                <a:tc>
                  <a:txBody>
                    <a:bodyPr/>
                    <a:lstStyle/>
                    <a:p>
                      <a:pPr indent="0" lvl="0" marL="0" marR="0" rtl="0" algn="ctr">
                        <a:spcBef>
                          <a:spcPts val="0"/>
                        </a:spcBef>
                        <a:spcAft>
                          <a:spcPts val="0"/>
                        </a:spcAft>
                        <a:buNone/>
                      </a:pPr>
                      <a:r>
                        <a:rPr lang="en-US" sz="1800" u="none" cap="none" strike="noStrike">
                          <a:latin typeface="Twentieth Century"/>
                          <a:ea typeface="Twentieth Century"/>
                          <a:cs typeface="Twentieth Century"/>
                          <a:sym typeface="Twentieth Century"/>
                        </a:rPr>
                        <a:t>Author</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wentieth Century"/>
                          <a:ea typeface="Twentieth Century"/>
                          <a:cs typeface="Twentieth Century"/>
                          <a:sym typeface="Twentieth Century"/>
                        </a:rPr>
                        <a:t>Title</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wentieth Century"/>
                          <a:ea typeface="Twentieth Century"/>
                          <a:cs typeface="Twentieth Century"/>
                          <a:sym typeface="Twentieth Century"/>
                        </a:rPr>
                        <a:t>Findings</a:t>
                      </a:r>
                      <a:endParaRPr/>
                    </a:p>
                  </a:txBody>
                  <a:tcPr marT="45725" marB="45725" marR="91450" marL="91450"/>
                </a:tc>
              </a:tr>
              <a:tr h="1672350">
                <a:tc>
                  <a:txBody>
                    <a:bodyPr/>
                    <a:lstStyle/>
                    <a:p>
                      <a:pPr indent="0" lvl="0" marL="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A. W. Salehi, S. Khan, G. Gupta, B. I. Alabduallah, A. Almjally, H. Alsolai,</a:t>
                      </a:r>
                      <a:endParaRPr/>
                    </a:p>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T. Siddiqui, and A. Mellit</a:t>
                      </a:r>
                      <a:endParaRPr sz="1800">
                        <a:latin typeface="Twentieth Century"/>
                        <a:ea typeface="Twentieth Century"/>
                        <a:cs typeface="Twentieth Century"/>
                        <a:sym typeface="Twentieth Century"/>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“A study of CNN and transfer learning in medical imaging:</a:t>
                      </a:r>
                      <a:endParaRPr/>
                    </a:p>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Advantages, challenges, future scope</a:t>
                      </a:r>
                      <a:r>
                        <a:rPr lang="en-US" sz="1800">
                          <a:solidFill>
                            <a:schemeClr val="dk1"/>
                          </a:solidFill>
                          <a:latin typeface="Twentieth Century"/>
                          <a:ea typeface="Twentieth Century"/>
                          <a:cs typeface="Twentieth Century"/>
                          <a:sym typeface="Twentieth Century"/>
                        </a:rPr>
                        <a:t>. </a:t>
                      </a:r>
                      <a:r>
                        <a:rPr baseline="30000" lang="en-US" sz="1800">
                          <a:solidFill>
                            <a:schemeClr val="dk1"/>
                          </a:solidFill>
                          <a:latin typeface="Twentieth Century"/>
                          <a:ea typeface="Twentieth Century"/>
                          <a:cs typeface="Twentieth Century"/>
                          <a:sym typeface="Twentieth Century"/>
                        </a:rPr>
                        <a:t>[1]</a:t>
                      </a:r>
                      <a:endParaRPr baseline="30000" sz="1800">
                        <a:latin typeface="Twentieth Century"/>
                        <a:ea typeface="Twentieth Century"/>
                        <a:cs typeface="Twentieth Century"/>
                        <a:sym typeface="Twentieth Century"/>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wentieth Century"/>
                          <a:ea typeface="Twentieth Century"/>
                          <a:cs typeface="Twentieth Century"/>
                          <a:sym typeface="Twentieth Century"/>
                        </a:rPr>
                        <a:t>This paper reviews :</a:t>
                      </a:r>
                      <a:endParaRPr/>
                    </a:p>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Twentieth Century"/>
                          <a:ea typeface="Twentieth Century"/>
                          <a:cs typeface="Twentieth Century"/>
                          <a:sym typeface="Twentieth Century"/>
                        </a:rPr>
                        <a:t>the advantages of CNN and transfer learning in medical imaging, include improved accuracy, reduced time and resource requirements, and the ability to address class imbalances</a:t>
                      </a:r>
                      <a:endParaRPr sz="1800">
                        <a:latin typeface="Twentieth Century"/>
                        <a:ea typeface="Twentieth Century"/>
                        <a:cs typeface="Twentieth Century"/>
                        <a:sym typeface="Twentieth Century"/>
                      </a:endParaRPr>
                    </a:p>
                  </a:txBody>
                  <a:tcPr marT="45725" marB="45725" marR="91450" marL="91450"/>
                </a:tc>
              </a:tr>
              <a:tr h="1408300">
                <a:tc>
                  <a:txBody>
                    <a:bodyPr/>
                    <a:lstStyle/>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A. Adadi and M. Berrada,</a:t>
                      </a:r>
                      <a:endParaRPr sz="1800">
                        <a:latin typeface="Twentieth Century"/>
                        <a:ea typeface="Twentieth Century"/>
                        <a:cs typeface="Twentieth Century"/>
                        <a:sym typeface="Twentieth Century"/>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Peeking inside the black-box: a survey on explainable</a:t>
                      </a:r>
                      <a:endParaRPr/>
                    </a:p>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artificial intelligence (XAI)</a:t>
                      </a:r>
                      <a:r>
                        <a:rPr lang="en-US" sz="1800">
                          <a:solidFill>
                            <a:schemeClr val="dk1"/>
                          </a:solidFill>
                          <a:latin typeface="Twentieth Century"/>
                          <a:ea typeface="Twentieth Century"/>
                          <a:cs typeface="Twentieth Century"/>
                          <a:sym typeface="Twentieth Century"/>
                        </a:rPr>
                        <a:t>.</a:t>
                      </a:r>
                      <a:r>
                        <a:rPr baseline="30000" lang="en-US" sz="1800">
                          <a:solidFill>
                            <a:schemeClr val="dk1"/>
                          </a:solidFill>
                          <a:latin typeface="Twentieth Century"/>
                          <a:ea typeface="Twentieth Century"/>
                          <a:cs typeface="Twentieth Century"/>
                          <a:sym typeface="Twentieth Century"/>
                        </a:rPr>
                        <a:t> [2]</a:t>
                      </a:r>
                      <a:endParaRPr baseline="30000" sz="1800">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latin typeface="Twentieth Century"/>
                        <a:ea typeface="Twentieth Century"/>
                        <a:cs typeface="Twentieth Century"/>
                        <a:sym typeface="Twentieth Century"/>
                      </a:endParaRPr>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Twentieth Century"/>
                          <a:ea typeface="Twentieth Century"/>
                          <a:cs typeface="Twentieth Century"/>
                          <a:sym typeface="Twentieth Century"/>
                        </a:rPr>
                        <a:t>review the existing approaches regarding the topic, discuss trends surrounding its sphere, and present major research trajectories of XAI.</a:t>
                      </a:r>
                      <a:endParaRPr sz="1800">
                        <a:latin typeface="Twentieth Century"/>
                        <a:ea typeface="Twentieth Century"/>
                        <a:cs typeface="Twentieth Century"/>
                        <a:sym typeface="Twentieth Century"/>
                      </a:endParaRPr>
                    </a:p>
                  </a:txBody>
                  <a:tcPr marT="45725" marB="45725" marR="91450" marL="91450"/>
                </a:tc>
              </a:tr>
              <a:tr h="1408300">
                <a:tc>
                  <a:txBody>
                    <a:bodyPr/>
                    <a:lstStyle/>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S. Munquad, T. Si, S. Mallik, A. B. Das, and Z. Zhao,</a:t>
                      </a:r>
                      <a:endParaRPr sz="1800">
                        <a:latin typeface="Twentieth Century"/>
                        <a:ea typeface="Twentieth Century"/>
                        <a:cs typeface="Twentieth Century"/>
                        <a:sym typeface="Twentieth Century"/>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A deep learning–based</a:t>
                      </a:r>
                      <a:endParaRPr/>
                    </a:p>
                    <a:p>
                      <a:pPr indent="0" lvl="0" marL="0" marR="0" rtl="0" algn="l">
                        <a:spcBef>
                          <a:spcPts val="0"/>
                        </a:spcBef>
                        <a:spcAft>
                          <a:spcPts val="0"/>
                        </a:spcAft>
                        <a:buNone/>
                      </a:pPr>
                      <a:r>
                        <a:rPr b="0" i="0" lang="en-US" sz="1800" u="none" strike="noStrike">
                          <a:solidFill>
                            <a:schemeClr val="dk1"/>
                          </a:solidFill>
                          <a:latin typeface="Twentieth Century"/>
                          <a:ea typeface="Twentieth Century"/>
                          <a:cs typeface="Twentieth Century"/>
                          <a:sym typeface="Twentieth Century"/>
                        </a:rPr>
                        <a:t>framework for supporting clinical diagnosis of glioblastoma subtypes</a:t>
                      </a:r>
                      <a:r>
                        <a:rPr lang="en-US" sz="1800">
                          <a:solidFill>
                            <a:schemeClr val="dk1"/>
                          </a:solidFill>
                          <a:latin typeface="Twentieth Century"/>
                          <a:ea typeface="Twentieth Century"/>
                          <a:cs typeface="Twentieth Century"/>
                          <a:sym typeface="Twentieth Century"/>
                        </a:rPr>
                        <a:t>.</a:t>
                      </a:r>
                      <a:r>
                        <a:rPr baseline="30000" lang="en-US" sz="1800">
                          <a:solidFill>
                            <a:schemeClr val="dk1"/>
                          </a:solidFill>
                          <a:latin typeface="Twentieth Century"/>
                          <a:ea typeface="Twentieth Century"/>
                          <a:cs typeface="Twentieth Century"/>
                          <a:sym typeface="Twentieth Century"/>
                        </a:rPr>
                        <a:t> [3]</a:t>
                      </a:r>
                      <a:endParaRPr baseline="30000" sz="1800">
                        <a:latin typeface="Twentieth Century"/>
                        <a:ea typeface="Twentieth Century"/>
                        <a:cs typeface="Twentieth Century"/>
                        <a:sym typeface="Twentieth Century"/>
                      </a:endParaRPr>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Twentieth Century"/>
                          <a:ea typeface="Twentieth Century"/>
                          <a:cs typeface="Twentieth Century"/>
                          <a:sym typeface="Twentieth Century"/>
                        </a:rPr>
                        <a:t>develop a biologically interpretable and highly efficient deep learning framework based on a convolutional neural network for subtype identification</a:t>
                      </a:r>
                      <a:endParaRPr sz="1800">
                        <a:latin typeface="Twentieth Century"/>
                        <a:ea typeface="Twentieth Century"/>
                        <a:cs typeface="Twentieth Century"/>
                        <a:sym typeface="Twentieth Century"/>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