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0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6858000" cx="12192000"/>
  <p:notesSz cx="6954825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EF26C6-0A01-476B-BE46-12C450F38D74}">
  <a:tblStyle styleId="{39EF26C6-0A01-476B-BE46-12C450F38D7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40175" y="0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74650" y="698500"/>
            <a:ext cx="6205537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375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40175" y="8842375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74650" y="698500"/>
            <a:ext cx="6205538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 txBox="1"/>
          <p:nvPr/>
        </p:nvSpPr>
        <p:spPr>
          <a:xfrm>
            <a:off x="3940175" y="8842375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74650" y="698500"/>
            <a:ext cx="6205538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74650" y="698500"/>
            <a:ext cx="6205538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374650" y="698500"/>
            <a:ext cx="6205538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/>
          <p:nvPr>
            <p:ph idx="2" type="sldImg"/>
          </p:nvPr>
        </p:nvSpPr>
        <p:spPr>
          <a:xfrm>
            <a:off x="374650" y="698500"/>
            <a:ext cx="6205537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 txBox="1"/>
          <p:nvPr/>
        </p:nvSpPr>
        <p:spPr>
          <a:xfrm>
            <a:off x="3940175" y="8842375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24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374650" y="698500"/>
            <a:ext cx="6205538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7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8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9:notes"/>
          <p:cNvSpPr/>
          <p:nvPr>
            <p:ph idx="2" type="sldImg"/>
          </p:nvPr>
        </p:nvSpPr>
        <p:spPr>
          <a:xfrm>
            <a:off x="374650" y="698500"/>
            <a:ext cx="6205538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 txBox="1"/>
          <p:nvPr/>
        </p:nvSpPr>
        <p:spPr>
          <a:xfrm>
            <a:off x="3940175" y="8842375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25" spcFirstLastPara="1" rIns="92925" wrap="square" tIns="46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32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374650" y="698500"/>
            <a:ext cx="6205537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374650" y="698500"/>
            <a:ext cx="6205537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374650" y="698500"/>
            <a:ext cx="6205537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374650" y="698500"/>
            <a:ext cx="62055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374650" y="698500"/>
            <a:ext cx="6205537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95325" y="4421187"/>
            <a:ext cx="5564187" cy="4189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374650" y="698500"/>
            <a:ext cx="6205537" cy="34909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95325" y="4421187"/>
            <a:ext cx="55641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25" spcFirstLastPara="1" rIns="92925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74650" y="698500"/>
            <a:ext cx="6205538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1430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3886200"/>
            <a:ext cx="5181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366092"/>
              </a:buClr>
              <a:buSzPts val="2700"/>
              <a:buNone/>
              <a:defRPr sz="2700">
                <a:solidFill>
                  <a:srgbClr val="366092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2" type="body"/>
          </p:nvPr>
        </p:nvSpPr>
        <p:spPr>
          <a:xfrm>
            <a:off x="6400800" y="3886200"/>
            <a:ext cx="5283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70C0"/>
              </a:buClr>
              <a:buSzPts val="2700"/>
              <a:buNone/>
              <a:defRPr sz="2700">
                <a:solidFill>
                  <a:srgbClr val="0070C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4166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165600" y="64166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737600" y="64166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09600" y="995362"/>
            <a:ext cx="10972800" cy="5346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Char char="•"/>
              <a:defRPr>
                <a:solidFill>
                  <a:srgbClr val="366092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Char char="–"/>
              <a:defRPr>
                <a:solidFill>
                  <a:srgbClr val="31859B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Char char="•"/>
              <a:defRPr>
                <a:solidFill>
                  <a:srgbClr val="953734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Char char="–"/>
              <a:defRPr>
                <a:solidFill>
                  <a:srgbClr val="E36C09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609600" y="274638"/>
            <a:ext cx="10972800" cy="560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36609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9042400" y="64801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914400" y="3200400"/>
            <a:ext cx="5080000" cy="53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6400800" y="3200400"/>
            <a:ext cx="5283200" cy="53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7702550" cy="9604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600" y="1600200"/>
            <a:ext cx="10972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609600" y="64166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4165600" y="641667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737600" y="64166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3644900" y="6516687"/>
            <a:ext cx="5092700" cy="2524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M.Sc. Thesis Defense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5412" y="6342062"/>
            <a:ext cx="2617787" cy="50323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09600" y="1600200"/>
            <a:ext cx="10972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9042400" y="64801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Relationship Id="rId5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ctrTitle"/>
          </p:nvPr>
        </p:nvSpPr>
        <p:spPr>
          <a:xfrm>
            <a:off x="914400" y="11430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US" sz="4000">
                <a:solidFill>
                  <a:schemeClr val="dk2"/>
                </a:solidFill>
              </a:rPr>
              <a:t>FEDERATED LEARNING AND NLP FOR ADVANCED EMAIL FORENSICS: A PRIVACY-PRESERVING APPROACH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914400" y="3886200"/>
            <a:ext cx="5105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2400"/>
              <a:buNone/>
            </a:pPr>
            <a:r>
              <a:rPr lang="en-US" sz="2400">
                <a:solidFill>
                  <a:srgbClr val="376092"/>
                </a:solidFill>
              </a:rPr>
              <a:t>Nazma Sarker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76092"/>
              </a:buClr>
              <a:buSzPts val="2400"/>
              <a:buNone/>
            </a:pPr>
            <a:r>
              <a:rPr b="0" i="0" lang="en-US" sz="2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Reg. no.: </a:t>
            </a:r>
            <a:r>
              <a:rPr lang="en-US" sz="2400">
                <a:solidFill>
                  <a:srgbClr val="376092"/>
                </a:solidFill>
              </a:rPr>
              <a:t>46289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76092"/>
              </a:buClr>
              <a:buSzPts val="2400"/>
              <a:buNone/>
            </a:pPr>
            <a:r>
              <a:rPr b="0" i="0" lang="en-US" sz="2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Session: 20</a:t>
            </a:r>
            <a:r>
              <a:rPr lang="en-US" sz="2400">
                <a:solidFill>
                  <a:srgbClr val="376092"/>
                </a:solidFill>
              </a:rPr>
              <a:t>21</a:t>
            </a:r>
            <a:r>
              <a:rPr b="0" i="0" lang="en-US" sz="2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-20</a:t>
            </a:r>
            <a:r>
              <a:rPr lang="en-US" sz="2400">
                <a:solidFill>
                  <a:srgbClr val="376092"/>
                </a:solidFill>
              </a:rPr>
              <a:t>22</a:t>
            </a:r>
            <a:r>
              <a:rPr b="0" i="0" lang="en-US" sz="2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6400800" y="3886200"/>
            <a:ext cx="5334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2"/>
                </a:solidFill>
              </a:rPr>
              <a:t>Dr. Abu Sayed Md. Mostafizur Rahaman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4876800" y="6362700"/>
            <a:ext cx="309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 September, 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Proposed Methodology (Cont. 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828800"/>
            <a:ext cx="69627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/>
        </p:nvSpPr>
        <p:spPr>
          <a:xfrm>
            <a:off x="694625" y="1207000"/>
            <a:ext cx="39690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221325" y="5642400"/>
            <a:ext cx="589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Text Pre-processing Techniques for NLP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Proposed Methodology (Cont. 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625" y="1932700"/>
            <a:ext cx="809625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558325" y="1068350"/>
            <a:ext cx="7753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Modeling using Latent Dirichlet Allocation (LDA)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3221325" y="5642400"/>
            <a:ext cx="589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Latent Dirichlet Allocation for Topic modeling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Proposed Methodology (Cont. 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516900" y="1024550"/>
            <a:ext cx="52242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Topical Feature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27650" y="1818350"/>
            <a:ext cx="11057700" cy="4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probability distributions over topics for each document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distribution reflects the proportion of a document assigned to various topics.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topics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each document gets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T-dimensional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 vector.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as input features for tasks like classification.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Proposed Methodology (Cont. 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516900" y="1024550"/>
            <a:ext cx="52242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Model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627650" y="1818350"/>
            <a:ext cx="11057700" cy="4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Model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Model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7168" y="2353457"/>
            <a:ext cx="4572000" cy="4119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Proposed Methodology (Cont. 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16900" y="1024550"/>
            <a:ext cx="52242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Model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27650" y="1818350"/>
            <a:ext cx="11057700" cy="4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neural network model with three fully connected layers, designed in PyTorch.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Layer: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input with 15 features and maps to 256 neurons.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Layer: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Maps 256 neurons to 128 neurons.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Layer: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Maps 128 neurons to 2 output classes.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using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(Teaching-Learning Based Optimization), where multiple teacher models are trained on local data, and the best-performing teacher model is used to update the global model's weights.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Proposed Methodology (Cont. 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516900" y="1024550"/>
            <a:ext cx="6147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Learning Based Optimization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27650" y="1818350"/>
            <a:ext cx="11057700" cy="4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a random population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 phase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the best solution (teacher) updates the rest of the population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Learner phase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students improve by learning from each other.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until a good solution is found or stopping criteria are met.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Proposed Methodology (Cont. 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475" y="1650077"/>
            <a:ext cx="5943601" cy="477097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443050" y="936975"/>
            <a:ext cx="729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Learning based Optimization Flowchart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Proposed Methodology (Cont. 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516900" y="1024550"/>
            <a:ext cx="52242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Model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627650" y="1753725"/>
            <a:ext cx="11039400" cy="4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instances of the neural network architecture.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dataset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is never shared with other clients or the server.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models that train independently and are evaluated at each iteration.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local model is trained on the client’s own data for a set number of epochs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ocal model updates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computed.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training, instead of sending the raw data, each client sends its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model parameters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(model updates) to a central server.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Proposed Methodology (Cont. 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516900" y="1024550"/>
            <a:ext cx="52242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Global Model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627650" y="1753725"/>
            <a:ext cx="11039400" cy="4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aggregation of the updates from all clients, the global model gets updated.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updated global model is sent back to all clients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 process to refine the model further with local training.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until the global model converges to a desirable accuracy.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Proposed Methodology (Cont. 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426800"/>
            <a:ext cx="6850301" cy="497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396900" y="973675"/>
            <a:ext cx="54090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 of the System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" type="body"/>
          </p:nvPr>
        </p:nvSpPr>
        <p:spPr>
          <a:xfrm>
            <a:off x="1143000" y="1300150"/>
            <a:ext cx="9617400" cy="4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Problem Statement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</a:rPr>
              <a:t>Related Work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</a:t>
            </a:r>
            <a:r>
              <a:rPr lang="en-US" sz="2400">
                <a:solidFill>
                  <a:schemeClr val="dk1"/>
                </a:solidFill>
              </a:rPr>
              <a:t>Methodology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Reference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609600" y="274637"/>
            <a:ext cx="10972800" cy="560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Slide Outline</a:t>
            </a:r>
            <a:endParaRPr/>
          </a:p>
        </p:txBody>
      </p:sp>
      <p:sp>
        <p:nvSpPr>
          <p:cNvPr id="52" name="Google Shape;52;p6"/>
          <p:cNvSpPr txBox="1"/>
          <p:nvPr/>
        </p:nvSpPr>
        <p:spPr>
          <a:xfrm>
            <a:off x="9042400" y="64801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Experimental Result 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572275" y="1218375"/>
            <a:ext cx="4864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Number of Topic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5674" y="4382850"/>
            <a:ext cx="7379201" cy="130351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 txBox="1"/>
          <p:nvPr/>
        </p:nvSpPr>
        <p:spPr>
          <a:xfrm>
            <a:off x="818950" y="1869000"/>
            <a:ext cx="109728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Perplexity Score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Measures how well a language model predicts the next word in a sequence. Lower perplexity means the model is better at predicting the words.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Coherence Score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Evaluates the quality of topics in topic modeling (e.g., LDA). Higher coherence means the topics are more interpretable and the words within each topic make more sense together.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2219750" y="5764125"/>
            <a:ext cx="78825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Table: Computed perplexity score &amp; coherence score for different # topic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Experimental Result (Cont.)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150" y="1942950"/>
            <a:ext cx="3629875" cy="28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2825" y="1942950"/>
            <a:ext cx="3463527" cy="283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5">
            <a:alphaModFix/>
          </a:blip>
          <a:srcRect b="0" l="0" r="2351" t="0"/>
          <a:stretch/>
        </p:blipFill>
        <p:spPr>
          <a:xfrm>
            <a:off x="8217725" y="2034350"/>
            <a:ext cx="3586500" cy="29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/>
        </p:nvSpPr>
        <p:spPr>
          <a:xfrm>
            <a:off x="572275" y="1218375"/>
            <a:ext cx="2844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Extraction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25"/>
          <p:cNvCxnSpPr/>
          <p:nvPr/>
        </p:nvCxnSpPr>
        <p:spPr>
          <a:xfrm>
            <a:off x="4218175" y="1995875"/>
            <a:ext cx="0" cy="29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5"/>
          <p:cNvCxnSpPr/>
          <p:nvPr/>
        </p:nvCxnSpPr>
        <p:spPr>
          <a:xfrm>
            <a:off x="7951975" y="1995875"/>
            <a:ext cx="0" cy="29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Experimental Result (Cont.)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825" y="2060175"/>
            <a:ext cx="3717401" cy="29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5638" y="2068071"/>
            <a:ext cx="3770763" cy="293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5825" y="2109236"/>
            <a:ext cx="3770750" cy="274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572275" y="1218375"/>
            <a:ext cx="2787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Extraction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26"/>
          <p:cNvCxnSpPr/>
          <p:nvPr/>
        </p:nvCxnSpPr>
        <p:spPr>
          <a:xfrm>
            <a:off x="4065775" y="2072075"/>
            <a:ext cx="0" cy="29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26"/>
          <p:cNvCxnSpPr/>
          <p:nvPr/>
        </p:nvCxnSpPr>
        <p:spPr>
          <a:xfrm>
            <a:off x="8180575" y="2072075"/>
            <a:ext cx="0" cy="29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Experimental Result (Cont.)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5600" y="2259900"/>
            <a:ext cx="3629374" cy="28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4">
            <a:alphaModFix/>
          </a:blip>
          <a:srcRect b="0" l="0" r="0" t="1302"/>
          <a:stretch/>
        </p:blipFill>
        <p:spPr>
          <a:xfrm>
            <a:off x="399675" y="2259901"/>
            <a:ext cx="3629374" cy="282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1525" y="2295900"/>
            <a:ext cx="3629375" cy="28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/>
        </p:nvSpPr>
        <p:spPr>
          <a:xfrm>
            <a:off x="572275" y="1218375"/>
            <a:ext cx="2844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Extraction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27"/>
          <p:cNvCxnSpPr/>
          <p:nvPr/>
        </p:nvCxnSpPr>
        <p:spPr>
          <a:xfrm>
            <a:off x="4218175" y="2224475"/>
            <a:ext cx="0" cy="29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27"/>
          <p:cNvCxnSpPr/>
          <p:nvPr/>
        </p:nvCxnSpPr>
        <p:spPr>
          <a:xfrm>
            <a:off x="8028175" y="2224475"/>
            <a:ext cx="0" cy="29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Experimental Result (Cont.)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125" y="2418274"/>
            <a:ext cx="3599749" cy="28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1025" y="2418275"/>
            <a:ext cx="3599750" cy="28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7550" y="2418275"/>
            <a:ext cx="3599750" cy="28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 txBox="1"/>
          <p:nvPr/>
        </p:nvSpPr>
        <p:spPr>
          <a:xfrm>
            <a:off x="572275" y="1218375"/>
            <a:ext cx="2769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Extraction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28"/>
          <p:cNvCxnSpPr/>
          <p:nvPr/>
        </p:nvCxnSpPr>
        <p:spPr>
          <a:xfrm>
            <a:off x="4218175" y="2224475"/>
            <a:ext cx="0" cy="29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28"/>
          <p:cNvCxnSpPr/>
          <p:nvPr/>
        </p:nvCxnSpPr>
        <p:spPr>
          <a:xfrm>
            <a:off x="8104375" y="2224475"/>
            <a:ext cx="0" cy="29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Experimental Result (Cont.)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975" y="2270075"/>
            <a:ext cx="3378249" cy="27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6775" y="2270075"/>
            <a:ext cx="3378250" cy="27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7100" y="2300325"/>
            <a:ext cx="3378251" cy="27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 txBox="1"/>
          <p:nvPr/>
        </p:nvSpPr>
        <p:spPr>
          <a:xfrm>
            <a:off x="572275" y="1218375"/>
            <a:ext cx="2972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Extraction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29"/>
          <p:cNvCxnSpPr/>
          <p:nvPr/>
        </p:nvCxnSpPr>
        <p:spPr>
          <a:xfrm>
            <a:off x="4218175" y="2224475"/>
            <a:ext cx="0" cy="29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29"/>
          <p:cNvCxnSpPr/>
          <p:nvPr/>
        </p:nvCxnSpPr>
        <p:spPr>
          <a:xfrm>
            <a:off x="8104375" y="2224475"/>
            <a:ext cx="0" cy="29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Experimental Result (Cont.)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4200" y="1955375"/>
            <a:ext cx="5500475" cy="42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/>
          <p:nvPr/>
        </p:nvSpPr>
        <p:spPr>
          <a:xfrm>
            <a:off x="871950" y="1292025"/>
            <a:ext cx="695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Federated Learning with TLBO Training Accuracy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Experimental Result (Cont.)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9875" y="2062163"/>
            <a:ext cx="4962525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 txBox="1"/>
          <p:nvPr/>
        </p:nvSpPr>
        <p:spPr>
          <a:xfrm>
            <a:off x="871950" y="1292025"/>
            <a:ext cx="442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Confusion Matrix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Experimental Result (Cont.)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2"/>
          <p:cNvPicPr preferRelativeResize="0"/>
          <p:nvPr/>
        </p:nvPicPr>
        <p:blipFill rotWithShape="1">
          <a:blip r:embed="rId3">
            <a:alphaModFix/>
          </a:blip>
          <a:srcRect b="0" l="5196" r="9047" t="0"/>
          <a:stretch/>
        </p:blipFill>
        <p:spPr>
          <a:xfrm>
            <a:off x="1781425" y="2245025"/>
            <a:ext cx="7970351" cy="206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2"/>
          <p:cNvSpPr txBox="1"/>
          <p:nvPr/>
        </p:nvSpPr>
        <p:spPr>
          <a:xfrm>
            <a:off x="871950" y="1292025"/>
            <a:ext cx="879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Federated Learning Models Classification Report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Experimental Result (Cont.)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762000" y="1066800"/>
            <a:ext cx="755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LIME result of Federated Learning Model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3164600" y="5941850"/>
            <a:ext cx="7808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LIME explanation of an instance using Federated Learning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3731" y="1852663"/>
            <a:ext cx="8244590" cy="369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" type="body"/>
          </p:nvPr>
        </p:nvSpPr>
        <p:spPr>
          <a:xfrm>
            <a:off x="533400" y="1300149"/>
            <a:ext cx="11158800" cy="4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Email forensics is essential for detecting unlawful activities in personal and professional exchanges.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Sophisticated methods are needed to analyze vast volumes of emails and detect malware, fraud, suspicious behavior, or anomalies.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Natural Language Processing and file analysis help uncover hidden threats in email content.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Adaptive approaches are crucial to keep pace with evolving threats.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Federated learning and Teaching Learning Based Optimization (TLBO) enhance threat detection while protecting privacy.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Overview</a:t>
            </a:r>
            <a:endParaRPr/>
          </a:p>
        </p:txBody>
      </p:sp>
      <p:sp>
        <p:nvSpPr>
          <p:cNvPr id="60" name="Google Shape;60;p7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idx="1" type="body"/>
          </p:nvPr>
        </p:nvSpPr>
        <p:spPr>
          <a:xfrm>
            <a:off x="685800" y="1452550"/>
            <a:ext cx="109728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NLP-based email forensics with federated learning enhances privacy by decentralizing sensitive data.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</a:rPr>
              <a:t>Combining neural networks and TLBO automates classification tasks while improving model performance.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</a:rPr>
              <a:t>Federated learning provides better data security compared to traditional machine learning.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</a:rPr>
              <a:t>XAI techniques like LIME are essential for improving interpretability and building trust in model decisions.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98" name="Google Shape;298;p34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Conclusion 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idx="1" type="body"/>
          </p:nvPr>
        </p:nvSpPr>
        <p:spPr>
          <a:xfrm>
            <a:off x="685800" y="1452550"/>
            <a:ext cx="109728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Integration of email attachments into forensic analysis, enhancing cybersecurity by providing a more comprehensive approach to detecting and classifying suspicious emails.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Enhancement of the models' application in cybersecurity and digital forensics by using advanced NLP techniques.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The combination of TLBO, federated learning, and advanced NLP will make email forensics safer, more effective, and transparent.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05" name="Google Shape;305;p35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Future scope 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>
            <p:ph idx="1" type="body"/>
          </p:nvPr>
        </p:nvSpPr>
        <p:spPr>
          <a:xfrm>
            <a:off x="609600" y="1147750"/>
            <a:ext cx="10972800" cy="48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400">
                <a:solidFill>
                  <a:schemeClr val="dk1"/>
                </a:solidFill>
              </a:rPr>
              <a:t>[1]   D. Sun, X. Zhang, K.-K. R. Choo, L. Hu, and F. Wang, “Nlp-based digital forensic investigation platform for online communications,” </a:t>
            </a:r>
            <a:r>
              <a:rPr i="1" lang="en-US" sz="2400">
                <a:solidFill>
                  <a:schemeClr val="dk1"/>
                </a:solidFill>
              </a:rPr>
              <a:t>computers &amp; security</a:t>
            </a:r>
            <a:r>
              <a:rPr lang="en-US" sz="2400">
                <a:solidFill>
                  <a:schemeClr val="dk1"/>
                </a:solidFill>
              </a:rPr>
              <a:t>, vol. 104, p. 102210, 202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400">
                <a:solidFill>
                  <a:schemeClr val="dk1"/>
                </a:solidFill>
              </a:rPr>
              <a:t>[2]   Z. Shahbazi and Y.-C. Byun, “Nlp-based digital forensic analysis for online social network based on system security,” </a:t>
            </a:r>
            <a:r>
              <a:rPr i="1" lang="en-US" sz="2400">
                <a:solidFill>
                  <a:schemeClr val="dk1"/>
                </a:solidFill>
              </a:rPr>
              <a:t>International Journal of Environmental Research and Public Health</a:t>
            </a:r>
            <a:r>
              <a:rPr lang="en-US" sz="2400">
                <a:solidFill>
                  <a:schemeClr val="dk1"/>
                </a:solidFill>
              </a:rPr>
              <a:t>, vol. 19, no. 12, p. 7027, 2022.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400">
                <a:solidFill>
                  <a:schemeClr val="dk1"/>
                </a:solidFill>
              </a:rPr>
              <a:t>[3]   K. S. Babu, G. Murali, and P. J. Maddala, “Using machine learning and nlp techniques for efficient spam email detection,” 2023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US" sz="2400">
                <a:solidFill>
                  <a:schemeClr val="dk1"/>
                </a:solidFill>
              </a:rPr>
              <a:t>[4]   I. Ul Haq, P. Black, I. Gondal, J. Kamruzzaman, P. Watters, and A. Kayes, “Spam email categorization with nlp and using federated deep learning,” in </a:t>
            </a:r>
            <a:r>
              <a:rPr i="1" lang="en-US" sz="2400">
                <a:solidFill>
                  <a:schemeClr val="dk1"/>
                </a:solidFill>
              </a:rPr>
              <a:t>International Conference on Advanced Data Mining and Applications</a:t>
            </a:r>
            <a:r>
              <a:rPr lang="en-US" sz="2400">
                <a:solidFill>
                  <a:schemeClr val="dk1"/>
                </a:solidFill>
              </a:rPr>
              <a:t>. Springer, 2022, pp.15–27.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12" name="Google Shape;312;p36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Reference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313" name="Google Shape;313;p36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>
            <p:ph type="title"/>
          </p:nvPr>
        </p:nvSpPr>
        <p:spPr>
          <a:xfrm>
            <a:off x="1981200" y="2514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319" name="Google Shape;319;p37"/>
          <p:cNvSpPr txBox="1"/>
          <p:nvPr/>
        </p:nvSpPr>
        <p:spPr>
          <a:xfrm>
            <a:off x="9042400" y="64801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" type="body"/>
          </p:nvPr>
        </p:nvSpPr>
        <p:spPr>
          <a:xfrm>
            <a:off x="609600" y="1300153"/>
            <a:ext cx="109728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</a:rPr>
              <a:t>Erroneous patterns in email communication may indicate security threats like phishing.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</a:rPr>
              <a:t>Unusual attachments, suspicious links, and inconsistent language or tone are key warning signs.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</a:rPr>
              <a:t>Unexpected requests for sensitive information are strong indicators of phishing attempts.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</a:rPr>
              <a:t>Verifying unexpected emails and being cautious with links or attachments is essential for security.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</a:rPr>
              <a:t>User education and robust email security protocols can reduce the risk of email-based attacks.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66" name="Google Shape;66;p8"/>
          <p:cNvSpPr txBox="1"/>
          <p:nvPr>
            <p:ph type="title"/>
          </p:nvPr>
        </p:nvSpPr>
        <p:spPr>
          <a:xfrm>
            <a:off x="609600" y="274637"/>
            <a:ext cx="10972800" cy="560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67" name="Google Shape;67;p8"/>
          <p:cNvSpPr txBox="1"/>
          <p:nvPr/>
        </p:nvSpPr>
        <p:spPr>
          <a:xfrm>
            <a:off x="9042400" y="64801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" type="body"/>
          </p:nvPr>
        </p:nvSpPr>
        <p:spPr>
          <a:xfrm>
            <a:off x="609600" y="1300152"/>
            <a:ext cx="10972800" cy="4635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objectives of this thesis are to: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framework for forensic analysis of email content using Natural Language Processing (NLP) techniques to 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extract valuable information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federated learning with </a:t>
            </a:r>
            <a:r>
              <a:rPr lang="en-US" sz="2400">
                <a:solidFill>
                  <a:schemeClr val="dk1"/>
                </a:solidFill>
              </a:rPr>
              <a:t>Teaching learning based optimization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(TLBO)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2400" u="none" cap="none" strike="noStrike">
                <a:solidFill>
                  <a:schemeClr val="dk1"/>
                </a:solidFill>
              </a:rPr>
              <a:t>decentralized and efficient learning in distributed environments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federated learning and X</a:t>
            </a:r>
            <a:r>
              <a:rPr lang="en-US" sz="2400">
                <a:solidFill>
                  <a:schemeClr val="dk1"/>
                </a:solidFill>
              </a:rPr>
              <a:t>AI (i.e LIME)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to ensure </a:t>
            </a:r>
            <a:r>
              <a:rPr b="1" lang="en-US" sz="2400">
                <a:solidFill>
                  <a:schemeClr val="dk1"/>
                </a:solidFill>
              </a:rPr>
              <a:t>privacy while providing transparent and interpretable model predictions.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the detection and understanding of intricate threats in email content, enhancing cybersecurity.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609600" y="274637"/>
            <a:ext cx="10972800" cy="560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74" name="Google Shape;74;p9"/>
          <p:cNvSpPr txBox="1"/>
          <p:nvPr/>
        </p:nvSpPr>
        <p:spPr>
          <a:xfrm>
            <a:off x="9042400" y="64801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609600" y="995362"/>
            <a:ext cx="10972800" cy="53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Related Work</a:t>
            </a:r>
            <a:endParaRPr b="1">
              <a:solidFill>
                <a:srgbClr val="366092"/>
              </a:solidFill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0"/>
          <p:cNvGraphicFramePr/>
          <p:nvPr/>
        </p:nvGraphicFramePr>
        <p:xfrm>
          <a:off x="9525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{39EF26C6-0A01-476B-BE46-12C450F38D74}</a:tableStyleId>
              </a:tblPr>
              <a:tblGrid>
                <a:gridCol w="2079550"/>
                <a:gridCol w="2079550"/>
                <a:gridCol w="2079550"/>
                <a:gridCol w="2079550"/>
                <a:gridCol w="2079550"/>
              </a:tblGrid>
              <a:tr h="501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Used Techniques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Advantages</a:t>
                      </a:r>
                      <a:r>
                        <a:rPr lang="en-US" sz="1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Limitation</a:t>
                      </a:r>
                      <a:endParaRPr sz="15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3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[1]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Nlp-based digital forensic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investigation platform for online communications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NLP, Machine learning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study uses real world dataset and includes comparative study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study used an imbalance  Dataset and the performance is not very satisfactory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4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[2]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Nlp-based digital forensic analysis for online social network based on system security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Blockchain, Machine Learning, NLP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this study, security is improved and performance is very satisfactory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study lacks comparative analysis  for different research.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83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[3]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Using machine learning and nlp techniques for efficient spam email detection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 learning, NLP, Neural Network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study shows better performance with similar technology 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study includes smaller and not so diverse dataset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4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[4]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Spam Email Categorization with NLP and using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Federated Deep Learning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Federated deep learning, NLP, Machine Learning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study performs better and use a privacy preserving technique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study has limited discussion on feature selection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609600" y="1223951"/>
            <a:ext cx="10972800" cy="4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</a:rPr>
              <a:t>A privacy-preserving email forensic framework using federated learning and Teaching-Learning-Based Optimization (TLBO) to ensure decentralized data processing.</a:t>
            </a:r>
            <a:endParaRPr sz="2400">
              <a:solidFill>
                <a:srgbClr val="000000"/>
              </a:solidFill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00000"/>
                </a:solidFill>
              </a:rPr>
              <a:t>Robust forensic analysis using </a:t>
            </a:r>
            <a:r>
              <a:rPr lang="en-US" sz="2400">
                <a:solidFill>
                  <a:schemeClr val="dk1"/>
                </a:solidFill>
              </a:rPr>
              <a:t>NLP techniques </a:t>
            </a:r>
            <a:r>
              <a:rPr lang="en-US" sz="2400">
                <a:solidFill>
                  <a:srgbClr val="000000"/>
                </a:solidFill>
              </a:rPr>
              <a:t>to enable more accurate anomaly detection in email content.</a:t>
            </a:r>
            <a:endParaRPr sz="2400">
              <a:solidFill>
                <a:srgbClr val="000000"/>
              </a:solidFill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</a:rPr>
              <a:t>Explainable AI techniques to enhance interpretability of forensic models, ensuring transparency in decision-making.</a:t>
            </a:r>
            <a:endParaRPr i="0" sz="2400" u="none">
              <a:solidFill>
                <a:srgbClr val="000000"/>
              </a:solidFill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000000"/>
                </a:solidFill>
              </a:rPr>
              <a:t>Improved scalability and robustness by combining federated learning with TLBO, making models more resilient to adversarial attacks across diverse datasets.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609600" y="274637"/>
            <a:ext cx="10972800" cy="560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Contributions</a:t>
            </a:r>
            <a:endParaRPr/>
          </a:p>
        </p:txBody>
      </p:sp>
      <p:sp>
        <p:nvSpPr>
          <p:cNvPr id="89" name="Google Shape;89;p11"/>
          <p:cNvSpPr txBox="1"/>
          <p:nvPr/>
        </p:nvSpPr>
        <p:spPr>
          <a:xfrm>
            <a:off x="9042400" y="64801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609600" y="274637"/>
            <a:ext cx="10972800" cy="560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Proposed Methodology 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9042400" y="648017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1225" y="1076025"/>
            <a:ext cx="2844801" cy="49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87775" y="5910575"/>
            <a:ext cx="59628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Fig. Overview of Email Forensic using Federated Learning and NLP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609600" y="274637"/>
            <a:ext cx="109728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400"/>
              <a:buFont typeface="Calibri"/>
              <a:buNone/>
            </a:pPr>
            <a:r>
              <a:rPr lang="en-US">
                <a:solidFill>
                  <a:srgbClr val="376092"/>
                </a:solidFill>
              </a:rPr>
              <a:t>Proposed Methodology (Cont. )</a:t>
            </a:r>
            <a:endParaRPr>
              <a:solidFill>
                <a:srgbClr val="376092"/>
              </a:solidFill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9042400" y="6480175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821475" y="1301450"/>
            <a:ext cx="4975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581500" y="1163000"/>
            <a:ext cx="37014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❏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Collection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729175" y="2187550"/>
            <a:ext cx="10660800" cy="3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Enron email dataset which includes sender, recipient, date, subject, body and label.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Publicly available in both Kaggle and CS Data Repository.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Around 500k emails from the 150 employees of Enron, including the executives.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is guaranteed to comply with data usage agreements and ethical issues.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