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5"/>
    <p:sldMasterId id="2147483651" r:id="rId6"/>
    <p:sldMasterId id="214748365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8EE627-9E87-4CD3-BD9C-D9028853CE88}">
  <a:tblStyle styleId="{D88EE627-9E87-4CD3-BD9C-D9028853CE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0175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/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1143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3886200"/>
            <a:ext cx="388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  <a:defRPr sz="2700">
                <a:solidFill>
                  <a:srgbClr val="36609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4800600" y="3886200"/>
            <a:ext cx="396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4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  <a:defRPr sz="2700">
                <a:solidFill>
                  <a:srgbClr val="0070C0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6609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85800" y="3200400"/>
            <a:ext cx="38100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800600" y="3200400"/>
            <a:ext cx="39624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by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76912" cy="9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2733675" y="6516687"/>
            <a:ext cx="3819525" cy="252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M.Sc. Thesis Defense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662" y="6342062"/>
            <a:ext cx="1963737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685800" y="13716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Cyberbullying Detection in Bangla Facebook Comments Using Pre-Trained Transformer Models</a:t>
            </a:r>
            <a:r>
              <a:rPr b="1" i="0" lang="en-US" sz="2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685800" y="3886200"/>
            <a:ext cx="3886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None/>
            </a:pPr>
            <a:r>
              <a:rPr b="0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Rama Kundu Prova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None/>
            </a:pPr>
            <a:r>
              <a:rPr b="0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Reg. no.: 47832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None/>
            </a:pPr>
            <a:r>
              <a:rPr b="0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Session: 2021-2022 </a:t>
            </a:r>
            <a:endParaRPr/>
          </a:p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00600" y="3886200"/>
            <a:ext cx="396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Sarnali Basak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3581400" y="6362700"/>
            <a:ext cx="2916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Tuesday, 17 September,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3709987"/>
            <a:ext cx="23241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>
            <p:ph type="title"/>
          </p:nvPr>
        </p:nvSpPr>
        <p:spPr>
          <a:xfrm>
            <a:off x="381000" y="236537"/>
            <a:ext cx="82296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" y="915987"/>
            <a:ext cx="2919412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5925" y="1143000"/>
            <a:ext cx="58578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2912" y="4640262"/>
            <a:ext cx="54292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381000" y="3052762"/>
            <a:ext cx="23241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distribution in imbalanced dataset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236537" y="5710237"/>
            <a:ext cx="20415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distribution in balanced dataset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922712" y="873125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Bangla bullying texts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844925" y="4356100"/>
            <a:ext cx="3735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and Preprocessed Texts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19200"/>
            <a:ext cx="5592762" cy="478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647700" y="5780087"/>
            <a:ext cx="7848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and classification technique of Bangla BERT 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43000"/>
            <a:ext cx="5686425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685800" y="5545137"/>
            <a:ext cx="7848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and classification technique of Mixed Distil BERT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18"/>
          <p:cNvGraphicFramePr/>
          <p:nvPr/>
        </p:nvGraphicFramePr>
        <p:xfrm>
          <a:off x="10668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{D88EE627-9E87-4CD3-BD9C-D9028853CE88}</a:tableStyleId>
              </a:tblPr>
              <a:tblGrid>
                <a:gridCol w="2009775"/>
                <a:gridCol w="9620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7D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batches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5e-5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7D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 decay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sequence length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5472112" y="2560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{D88EE627-9E87-4CD3-BD9C-D9028853CE88}</a:tableStyleId>
              </a:tblPr>
              <a:tblGrid>
                <a:gridCol w="1250950"/>
                <a:gridCol w="1368425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Time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Bangla BERT BASE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 hours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DCF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Mixed Distil BERT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5.24 hours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18"/>
          <p:cNvSpPr txBox="1"/>
          <p:nvPr/>
        </p:nvSpPr>
        <p:spPr>
          <a:xfrm>
            <a:off x="609600" y="1757362"/>
            <a:ext cx="426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tuning parameter values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5257800" y="2101850"/>
            <a:ext cx="3276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 of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037" y="1500187"/>
            <a:ext cx="5980112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76200" y="1752600"/>
            <a:ext cx="29479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of test results using Bangla BERT Base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28600" y="3113087"/>
            <a:ext cx="2057400" cy="392112"/>
          </a:xfrm>
          <a:prstGeom prst="rightArrow">
            <a:avLst>
              <a:gd fmla="val 19542" name="adj1"/>
              <a:gd fmla="val 50000" name="adj2"/>
            </a:avLst>
          </a:prstGeom>
          <a:solidFill>
            <a:srgbClr val="93CDDD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62" y="1579562"/>
            <a:ext cx="5980112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228600" y="1905000"/>
            <a:ext cx="2819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of test results using Mixed Distil BERT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81000" y="3225800"/>
            <a:ext cx="1905000" cy="369887"/>
          </a:xfrm>
          <a:prstGeom prst="rightArrow">
            <a:avLst>
              <a:gd fmla="val 19503" name="adj1"/>
              <a:gd fmla="val 50000" name="adj2"/>
            </a:avLst>
          </a:prstGeom>
          <a:solidFill>
            <a:srgbClr val="93CDDD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21"/>
          <p:cNvGraphicFramePr/>
          <p:nvPr/>
        </p:nvGraphicFramePr>
        <p:xfrm>
          <a:off x="2133600" y="1173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{D88EE627-9E87-4CD3-BD9C-D9028853CE88}</a:tableStyleId>
              </a:tblPr>
              <a:tblGrid>
                <a:gridCol w="1828800"/>
                <a:gridCol w="1295400"/>
                <a:gridCol w="1371600"/>
                <a:gridCol w="1066800"/>
                <a:gridCol w="1219200"/>
              </a:tblGrid>
              <a:tr h="350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Accuracy(%)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Precision(%)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Recall(%)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F1score(%)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Bangla BERT Base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78.25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78.74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78.25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78.39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Mixed Distil BERT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76.43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76.25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1"/>
          <p:cNvSpPr txBox="1"/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50" y="3097212"/>
            <a:ext cx="561975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190500" y="1085850"/>
            <a:ext cx="22098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report of Bangla BERT Base and Mixed Distil BERT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42900" y="2439987"/>
            <a:ext cx="1562100" cy="303212"/>
          </a:xfrm>
          <a:prstGeom prst="rightArrow">
            <a:avLst>
              <a:gd fmla="val 19504" name="adj1"/>
              <a:gd fmla="val 50000" name="adj2"/>
            </a:avLst>
          </a:prstGeom>
          <a:solidFill>
            <a:srgbClr val="D99694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609600" y="3562350"/>
            <a:ext cx="30480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result comparison between Bangla BERT Base and Mixed Distil BERT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762000" y="4892675"/>
            <a:ext cx="2133600" cy="304800"/>
          </a:xfrm>
          <a:prstGeom prst="rightArrow">
            <a:avLst>
              <a:gd fmla="val 20057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97" name="Google Shape;19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" y="1092200"/>
            <a:ext cx="3835400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887" y="1081087"/>
            <a:ext cx="43688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587" y="3933825"/>
            <a:ext cx="4391025" cy="19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5029200" y="4800600"/>
            <a:ext cx="4114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Sign of overfitting after epoch 3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181600" y="5241925"/>
            <a:ext cx="37338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Solution of overfitting: </a:t>
            </a:r>
            <a:r>
              <a:rPr b="0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Reducing number of epochs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560387" y="3268662"/>
            <a:ext cx="3924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 vs loss curve for training and validation of Bangla BERT Base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4991100" y="3271837"/>
            <a:ext cx="3581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 vs loss curve for training and validation of Mixed Distil BERT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647700" y="5654675"/>
            <a:ext cx="39354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 vs test accuracy curve of Bangla BERT Base and Mixed Distil BERT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 balanced dataset comprising 10,000 samples is constructed manually from a publicly available Bangla cyberbullying dataset.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We reviewed several existing researches on cyberbullying detection in Bangla and assessed the limitations.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E46C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focused on how Bangla BERT Base and Mixed Distil BERT perform on a balanced Bangla cyberbullying dataset.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To ensure unbiased evaluation, a balanced dataset is manually constructed.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Our dataset consists of 10,000 data labeled with five classes- bully, not bully, religious, sexual, threat, and troll.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Rigorous preprocessing is applied.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We experimented with two transformer models Bangla BERT Base and Mixed Distil BERT.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Both models demonstrated comparable and satisfactory performance on our dataset.</a:t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984807"/>
                </a:solidFill>
                <a:latin typeface="Calibri"/>
                <a:ea typeface="Calibri"/>
                <a:cs typeface="Calibri"/>
                <a:sym typeface="Calibri"/>
              </a:rPr>
              <a:t>Hate comments and bullying on Facebook is a common scenario.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Cyberbullying is defined as willful and repeated harm inflicted through the medium of electronic text.[1]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45237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245237"/>
                </a:solidFill>
                <a:latin typeface="Calibri"/>
                <a:ea typeface="Calibri"/>
                <a:cs typeface="Calibri"/>
                <a:sym typeface="Calibri"/>
              </a:rPr>
              <a:t>To detect cyberbullying in Bangla we propose two pre-trained transformer models Bangla BERT Base and Mixed Distil BERT.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used a balanced dataset of 10,000 data labeled with five classes.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To pre-train a transformer-based model with a huge Bangla cyberbullying corpus and tune the model for meticulous identification of cyberbullying in Bangla.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84807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rgbClr val="984807"/>
                </a:solidFill>
                <a:latin typeface="Calibri"/>
                <a:ea typeface="Calibri"/>
                <a:cs typeface="Calibri"/>
                <a:sym typeface="Calibri"/>
              </a:rPr>
              <a:t>To implement a transformer-based detection model on Facebook.</a:t>
            </a:r>
            <a:endParaRPr/>
          </a:p>
        </p:txBody>
      </p:sp>
      <p:sp>
        <p:nvSpPr>
          <p:cNvPr id="224" name="Google Shape;22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Future Research Direction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600"/>
              <a:buFont typeface="Calibri"/>
              <a:buAutoNum type="arabicPeriod"/>
            </a:pPr>
            <a:r>
              <a:rPr b="0" i="0" lang="en-US" sz="16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Patchin, J.W., Hinduja, S.: Bullies move beyond the schoolyard: A preliminary look at cyber-bullying. Youth Violence and Juvenile Justice 4(2), 148–169 (2006)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76092"/>
              </a:buClr>
              <a:buSzPts val="1600"/>
              <a:buFont typeface="Calibri"/>
              <a:buAutoNum type="arabicPeriod"/>
            </a:pPr>
            <a:r>
              <a:rPr b="0" i="0" lang="en-US" sz="16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Emon, M.I.H., Iqbal, K.N., Mehedi, M.H.K., Mahbub, M.J.A., Rasel, A.A. Detection of Bangla Hate Comments and Cyberbullying in Social Media Using NLP and Transformer Models. In: Singh,  M., Tyagi, V., Gupta, P.K., Flusser, J., Ören, T. (eds) Advances in Computing and Data Sciences. ICACDS 2022. Communications in Computer and Information Science, vol 1613. Springer, Cham (2022)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76092"/>
              </a:buClr>
              <a:buSzPts val="1600"/>
              <a:buFont typeface="Calibri"/>
              <a:buAutoNum type="arabicPeriod"/>
            </a:pPr>
            <a:r>
              <a:rPr b="0" i="0" lang="en-US" sz="16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Aurpa, T. T., Sadik, R., Ahmed, M. S..: Abusive Bangla comments detection on Facebook using transformer-based deep learning models. Soc. Netw. Anal. Min. 12, 24 (2022)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76092"/>
              </a:buClr>
              <a:buSzPts val="1600"/>
              <a:buFont typeface="Calibri"/>
              <a:buAutoNum type="arabicPeriod"/>
            </a:pPr>
            <a:r>
              <a:rPr b="0" i="0" lang="en-US" sz="16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Saifullah, K., Khan, M. I., Jamal, S., Sarker, I. H.: Cyberbullying Text Identification based on Deep Learning and Transformer-based Language Models. EAI Endorsed Transactions on Industrial Networks and Intelligent Systems, 11(1), e5 (2024)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7086600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Publication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2247900" y="2605087"/>
            <a:ext cx="487680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paper on this research has been accepted for presentation at the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MIET 2024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for publication in the conference proceedings published by 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Springer Nature Book Series: Lecture Notes in Networks and Systems (LNNS)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This series is indexed in DBLP, EI Compendex, INSPEC, SCImago, and Scopus.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304800" y="2514600"/>
            <a:ext cx="8382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  <p:sp>
        <p:nvSpPr>
          <p:cNvPr id="246" name="Google Shape;24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2279650"/>
            <a:ext cx="2841625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3300" y="2298700"/>
            <a:ext cx="28225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762000" y="1728787"/>
            <a:ext cx="2405062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3897312" y="1768475"/>
            <a:ext cx="1752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ACC6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rPr>
              <a:t>Victims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4BAC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6378575" y="1717675"/>
            <a:ext cx="25177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933C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77933C"/>
                </a:solidFill>
                <a:latin typeface="Calibri"/>
                <a:ea typeface="Calibri"/>
                <a:cs typeface="Calibri"/>
                <a:sym typeface="Calibri"/>
              </a:rPr>
              <a:t>Consequences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3684587" y="2208212"/>
            <a:ext cx="2209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953735"/>
                </a:solidFill>
                <a:latin typeface="Calibri"/>
                <a:ea typeface="Calibri"/>
                <a:cs typeface="Calibri"/>
                <a:sym typeface="Calibri"/>
              </a:rPr>
              <a:t>Teenager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Young Adults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Women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Public Figure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Emon </a:t>
            </a:r>
            <a:r>
              <a:rPr b="0" i="1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 al.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used -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Bangla BERT, Bengali Distil BERT, XLM Roberta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44,001 Bangla Facebook comments labeled with 5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- 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Accuracy of 85% with XLM Roberta, 82.64% with Bangla Bert, 82.73% with Bengali DistilBERT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Imbalanced dataset. Hence accuracy is biased.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our study- 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manually curated a balanced dataset  from the imbalanced dataset they used.</a:t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5334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Aurpa </a:t>
            </a:r>
            <a:r>
              <a:rPr b="0" i="1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 al.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b="0" i="0" sz="2400" u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used –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BERT and ELECTRA</a:t>
            </a:r>
            <a:endParaRPr b="0" i="0" sz="2400" u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44,001 Bangla Facebook comments labeled with 5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- 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Accuracy of 85% with BERT</a:t>
            </a:r>
            <a:endParaRPr b="0" i="0" sz="2400" u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Imbalanced dataset. Hence accuracy is biased.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our study- 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manually curated a balanced dataset from the imbalanced dataset they used.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</p:txBody>
      </p:sp>
      <p:sp>
        <p:nvSpPr>
          <p:cNvPr id="83" name="Google Shape;83;p10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Khalid </a:t>
            </a:r>
            <a:r>
              <a:rPr b="0" i="1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 al.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used –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Bangla BERT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Balanced dataset with 34,422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- 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Accuracy of 88.04%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Limited Category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our study- </a:t>
            </a:r>
            <a:r>
              <a:rPr b="0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They did binary classification of texts unlike multiclass classification in our study</a:t>
            </a:r>
            <a:endParaRPr/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228600" y="1792287"/>
            <a:ext cx="2870200" cy="3698875"/>
          </a:xfrm>
          <a:prstGeom prst="roundRect">
            <a:avLst>
              <a:gd fmla="val 16667" name="adj"/>
            </a:avLst>
          </a:prstGeom>
          <a:solidFill>
            <a:srgbClr val="EBF1DE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>
            <p:ph idx="1" type="body"/>
          </p:nvPr>
        </p:nvSpPr>
        <p:spPr>
          <a:xfrm>
            <a:off x="3317875" y="1792287"/>
            <a:ext cx="2727325" cy="3698875"/>
          </a:xfrm>
          <a:prstGeom prst="roundRect">
            <a:avLst>
              <a:gd fmla="val 3600" name="adj"/>
            </a:avLst>
          </a:prstGeom>
          <a:solidFill>
            <a:srgbClr val="FDEADA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6264275" y="1792287"/>
            <a:ext cx="2651125" cy="3698875"/>
          </a:xfrm>
          <a:prstGeom prst="roundRect">
            <a:avLst>
              <a:gd fmla="val 16667" name="adj"/>
            </a:avLst>
          </a:prstGeom>
          <a:solidFill>
            <a:srgbClr val="DBEEF4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225550" y="1914525"/>
            <a:ext cx="876300" cy="838200"/>
          </a:xfrm>
          <a:prstGeom prst="ellipse">
            <a:avLst/>
          </a:prstGeom>
          <a:solidFill>
            <a:srgbClr val="A6A6A6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7151687" y="1914525"/>
            <a:ext cx="876300" cy="838200"/>
          </a:xfrm>
          <a:prstGeom prst="ellipse">
            <a:avLst/>
          </a:prstGeom>
          <a:solidFill>
            <a:srgbClr val="4BACC6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4243387" y="1914525"/>
            <a:ext cx="876300" cy="838200"/>
          </a:xfrm>
          <a:prstGeom prst="ellipse">
            <a:avLst/>
          </a:prstGeom>
          <a:solidFill>
            <a:srgbClr val="D99694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312737" y="2911475"/>
            <a:ext cx="3055937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existing models for cyberbullying detection in Bengali, and what are their limitations?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3436937" y="3013075"/>
            <a:ext cx="2278062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unbiased evaluation is needed?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6481762" y="3048000"/>
            <a:ext cx="2652712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 proposed models overcome the limitations of existing models?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" y="1390650"/>
            <a:ext cx="7967662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828800"/>
            <a:ext cx="7353300" cy="325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3276600" y="5468937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