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7315200" cy="9601200"/>
  <p:embeddedFontLst>
    <p:embeddedFont>
      <p:font typeface="Arimo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27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-regular.fntdata"/><Relationship Id="rId25" Type="http://schemas.openxmlformats.org/officeDocument/2006/relationships/slide" Target="slides/slide19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3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125" spcFirstLastPara="1" rIns="201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5" y="3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125" spcFirstLastPara="1" rIns="201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1" y="9121777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144965" y="912177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275" spcFirstLastPara="1" rIns="97275" wrap="square" tIns="486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3283114" y="9144000"/>
            <a:ext cx="747385" cy="274909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2250" spcFirstLastPara="1" rIns="92250" wrap="square" tIns="46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like to stop here and ask students to spend 5 or 10 minutes designing tests. Based on either the description or the implementation, what tests would you want to run.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Test values are enough.</a:t>
            </a:r>
            <a:endParaRPr/>
          </a:p>
        </p:txBody>
      </p:sp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4144965" y="912177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 txBox="1"/>
          <p:nvPr>
            <p:ph idx="12" type="sldNum"/>
          </p:nvPr>
        </p:nvSpPr>
        <p:spPr>
          <a:xfrm>
            <a:off x="4144965" y="912177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 txBox="1"/>
          <p:nvPr>
            <p:ph idx="12" type="sldNum"/>
          </p:nvPr>
        </p:nvSpPr>
        <p:spPr>
          <a:xfrm>
            <a:off x="4144965" y="912177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125" spcFirstLastPara="1" rIns="201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974726" y="4559300"/>
            <a:ext cx="5365750" cy="4319588"/>
          </a:xfrm>
          <a:prstGeom prst="rect">
            <a:avLst/>
          </a:prstGeom>
        </p:spPr>
        <p:txBody>
          <a:bodyPr anchorCtr="0" anchor="t" bIns="48650" lIns="97275" spcFirstLastPara="1" rIns="97275" wrap="square" tIns="48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260475" y="720725"/>
            <a:ext cx="4794250" cy="3595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1790700" y="-723900"/>
            <a:ext cx="5562600" cy="8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867275" y="2085975"/>
            <a:ext cx="58674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485775" y="9525"/>
            <a:ext cx="5867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8900" y="829994"/>
            <a:ext cx="8966200" cy="57312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lvl="1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38113" y="1085850"/>
            <a:ext cx="4357687" cy="529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48200" y="1085850"/>
            <a:ext cx="4357688" cy="529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 sz="1800"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9pPr>
          </a:lstStyle>
          <a:p/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1600"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–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14400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 rot="5400000">
            <a:off x="1793666" y="-795545"/>
            <a:ext cx="5556668" cy="904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 rot="5400000">
            <a:off x="4757738" y="2128838"/>
            <a:ext cx="6280150" cy="221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 rot="5400000">
            <a:off x="247651" y="-12700"/>
            <a:ext cx="628015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66700" y="1524000"/>
            <a:ext cx="422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524000"/>
            <a:ext cx="422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7818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3048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9342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3810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858000" y="6400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ill Sa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6200" y="990600"/>
            <a:ext cx="8991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2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5391" y="6568158"/>
            <a:ext cx="38449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105275" y="656022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AFD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194550" y="6552283"/>
            <a:ext cx="19050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–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6350" y="6350"/>
            <a:ext cx="9118600" cy="6832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AF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-1" y="729143"/>
            <a:ext cx="9118833" cy="0"/>
          </a:xfrm>
          <a:prstGeom prst="straightConnector1">
            <a:avLst/>
          </a:prstGeom>
          <a:noFill/>
          <a:ln cap="flat" cmpd="sng" w="5715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685800" y="17510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br>
              <a:rPr b="1" lang="en-US" sz="8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(CSE 403)</a:t>
            </a:r>
            <a:endParaRPr b="1"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1371600" y="4114800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Lecture 11 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(Junit Example)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JUnit Example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20638" y="817563"/>
            <a:ext cx="5069836" cy="2677656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class Calc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static public int add (int a, int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 return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3536331" y="2166874"/>
            <a:ext cx="5645381" cy="4524315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import org.junit.Test;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import static org.junit.Assert.*;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AFD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class CalcTest</a:t>
            </a:r>
            <a:endParaRPr b="1" i="0" sz="2400" u="none" cap="none" strike="noStrike">
              <a:solidFill>
                <a:srgbClr val="FAFD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@Test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public void testAdd()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  assertTrue (“Calc sum incorrect”,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        5 == Calc.add (2, 3));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7282203" y="1040860"/>
            <a:ext cx="1342417" cy="74903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values</a:t>
            </a:r>
            <a:endParaRPr/>
          </a:p>
        </p:txBody>
      </p:sp>
      <p:cxnSp>
        <p:nvCxnSpPr>
          <p:cNvPr id="232" name="Google Shape;232;p34"/>
          <p:cNvCxnSpPr>
            <a:stCxn id="231" idx="4"/>
          </p:cNvCxnSpPr>
          <p:nvPr/>
        </p:nvCxnSpPr>
        <p:spPr>
          <a:xfrm flipH="1">
            <a:off x="7136212" y="1789890"/>
            <a:ext cx="817200" cy="38001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34"/>
          <p:cNvSpPr/>
          <p:nvPr/>
        </p:nvSpPr>
        <p:spPr>
          <a:xfrm>
            <a:off x="243191" y="5262664"/>
            <a:ext cx="1887166" cy="82360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Expected output</a:t>
            </a:r>
            <a:endParaRPr/>
          </a:p>
        </p:txBody>
      </p:sp>
      <p:cxnSp>
        <p:nvCxnSpPr>
          <p:cNvPr id="234" name="Google Shape;234;p34"/>
          <p:cNvCxnSpPr>
            <a:stCxn id="233" idx="6"/>
          </p:cNvCxnSpPr>
          <p:nvPr/>
        </p:nvCxnSpPr>
        <p:spPr>
          <a:xfrm>
            <a:off x="2130357" y="5674469"/>
            <a:ext cx="2573100" cy="117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34"/>
          <p:cNvSpPr/>
          <p:nvPr/>
        </p:nvSpPr>
        <p:spPr>
          <a:xfrm>
            <a:off x="171855" y="3848911"/>
            <a:ext cx="2075234" cy="82360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Printed if assert fails</a:t>
            </a:r>
            <a:endParaRPr/>
          </a:p>
        </p:txBody>
      </p:sp>
      <p:cxnSp>
        <p:nvCxnSpPr>
          <p:cNvPr id="236" name="Google Shape;236;p34"/>
          <p:cNvCxnSpPr>
            <a:stCxn id="235" idx="6"/>
          </p:cNvCxnSpPr>
          <p:nvPr/>
        </p:nvCxnSpPr>
        <p:spPr>
          <a:xfrm>
            <a:off x="2247089" y="4260716"/>
            <a:ext cx="4116000" cy="9147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the Min Class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206477" y="776730"/>
            <a:ext cx="8121445" cy="4247317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import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class 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/**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Returns the mininum element in a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@param list Comparable list of elements to search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@return the minimum element in the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@throws NullPointerException if list is null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        if any list elements are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@throws ClassCastException if list elements are not mutually comparable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 @throws IllegalArgumentException if list is 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550607" y="839511"/>
            <a:ext cx="8367252" cy="590931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static &lt;T extends Comparable&lt;? super T&gt;&gt; T min (List&lt;? extends T&gt; 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if (list.size()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throw new IllegalArgumentException ("Min.min");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Iterator&lt;? extends T&gt; itr = list.iterator();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T result = itr.next();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if (result == null) throw new NullPointerException ("Min.min");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while (itr.hasNext())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{   // throws NPE, CCE as needed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T comp = itr.next();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if (comp.compareTo (result)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result = comp;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return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MinTest Class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70140" y="829994"/>
            <a:ext cx="3835985" cy="10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Standard imports for all JUnit classes :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3868503" y="844550"/>
            <a:ext cx="5091145" cy="923330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import static org.junit.Assert.*;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import org.junit.*;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import java.util.*;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70140" y="2107809"/>
            <a:ext cx="3835985" cy="10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fixture and pre-test setup method (prefix) :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70140" y="4679851"/>
            <a:ext cx="3835985" cy="10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Post test teardown method (postfix) :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3858878" y="2094564"/>
            <a:ext cx="5100771" cy="2308324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private List&lt;String&gt; list;   // Test fixture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AFD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// Set up - Called before every test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@Before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public void setUp()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list = new ArrayList&lt;String&gt;();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}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3868503" y="4683125"/>
            <a:ext cx="5052644" cy="1754326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// Tear down - Called after every test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@After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void tearDown()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list = null;   // redundant in this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Min Test Cases: NullPointerException</a:t>
            </a:r>
            <a:endParaRPr sz="3200"/>
          </a:p>
        </p:txBody>
      </p:sp>
      <p:sp>
        <p:nvSpPr>
          <p:cNvPr id="261" name="Google Shape;261;p37"/>
          <p:cNvSpPr txBox="1"/>
          <p:nvPr/>
        </p:nvSpPr>
        <p:spPr>
          <a:xfrm>
            <a:off x="154005" y="916289"/>
            <a:ext cx="4759325" cy="3139321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void testForNullList()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list = 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} catch (NullPointerException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fail (“NullPointerException expected”);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3969369" y="2262078"/>
            <a:ext cx="5001377" cy="2031325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@Test (expected = NullPointerException.class)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void testForNullElement()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list.add (null);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list.add ("cat");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257325" y="4092774"/>
            <a:ext cx="3506153" cy="707886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NullPointerException test uses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assertion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050705" y="831256"/>
            <a:ext cx="3946150" cy="1323439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NullPointerException test decorates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@Test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annotation with the class of the exception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411330" y="5362860"/>
            <a:ext cx="3409899" cy="101566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NullPointerException test catches an easily overlooked special case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3978994" y="4657942"/>
            <a:ext cx="5001377" cy="175432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@Test (expected = NullPointerException.class)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void testForSoloNullElement()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list.add (null);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Exception Test Cases for Min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154004" y="926799"/>
            <a:ext cx="5341823" cy="2862322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@Test (expected = ClassCastException.class)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@SuppressWarnings ("unchecked")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void testMutuallyIncomparable()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List list = new ArrayList();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list.add ("cat");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list.add ("dog");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list.add 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3060834" y="4154221"/>
            <a:ext cx="5909913" cy="1477328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@Test (expected = IllegalArgumentException.class)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void testEmptyList()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5665509" y="1015739"/>
            <a:ext cx="3305238" cy="101566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 that Java generics don’t prevent clients from using raw types!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5050705" y="5739190"/>
            <a:ext cx="3871913" cy="707886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Special case: Testing for the empty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Test Cases for Min</a:t>
            </a: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4889634" y="5779535"/>
            <a:ext cx="2714324" cy="707886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Finally! A couple of “Happy Path” tests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259883" y="891095"/>
            <a:ext cx="6527416" cy="4524315"/>
          </a:xfrm>
          <a:prstGeom prst="rect">
            <a:avLst/>
          </a:prstGeom>
          <a:solidFill>
            <a:srgbClr val="2929FF"/>
          </a:solidFill>
          <a:ln cap="flat" cmpd="sng" w="38100">
            <a:solidFill>
              <a:srgbClr val="99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public void testSingleElement()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list.add ("cat");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Object obj =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assertTrue ("Single Element List", obj.equals ("cat"));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AFD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@Test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public void testDoubleElement()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list.add ("dog");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list.add ("cat");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Object obj = Min.min (list);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    assertTrue ("Double Element List", obj.equals ("cat"));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D00"/>
                </a:solidFill>
                <a:latin typeface="Arimo"/>
                <a:ea typeface="Arimo"/>
                <a:cs typeface="Arimo"/>
                <a:sym typeface="Arimo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Seven Tests for Min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34838" y="1248748"/>
            <a:ext cx="7164955" cy="446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Five tests with exceptions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null list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null element with multiple elements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null single element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incomparable types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/>
              <a:t>empty elements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Two without exceptions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US"/>
              <a:t>single element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US"/>
              <a:t>two elements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Run Tests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88900" y="898525"/>
            <a:ext cx="8966200" cy="54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provides </a:t>
            </a:r>
            <a:r>
              <a:rPr lang="en-US">
                <a:solidFill>
                  <a:srgbClr val="C00000"/>
                </a:solidFill>
              </a:rPr>
              <a:t>test drivers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C00000"/>
                </a:solidFill>
              </a:rPr>
              <a:t>Character-based</a:t>
            </a:r>
            <a:r>
              <a:rPr lang="en-US"/>
              <a:t> test driver runs from the command 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GUI-based test driver-</a:t>
            </a:r>
            <a:r>
              <a:rPr i="1" lang="en-US">
                <a:solidFill>
                  <a:srgbClr val="C00000"/>
                </a:solidFill>
              </a:rPr>
              <a:t>junit.swingui.TestRunner</a:t>
            </a:r>
            <a:r>
              <a:rPr lang="en-US">
                <a:solidFill>
                  <a:srgbClr val="C00000"/>
                </a:solidFill>
              </a:rPr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lang="en-US"/>
              <a:t>Allows programmer to specify the test class to run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rPr lang="en-US"/>
              <a:t>Creates a “</a:t>
            </a:r>
            <a:r>
              <a:rPr lang="en-US">
                <a:solidFill>
                  <a:srgbClr val="C00000"/>
                </a:solidFill>
              </a:rPr>
              <a:t>Run</a:t>
            </a:r>
            <a:r>
              <a:rPr lang="en-US"/>
              <a:t>” button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If a test fails, JUnit gives the </a:t>
            </a:r>
            <a:r>
              <a:rPr lang="en-US">
                <a:solidFill>
                  <a:srgbClr val="C00000"/>
                </a:solidFill>
              </a:rPr>
              <a:t>location </a:t>
            </a:r>
            <a:r>
              <a:rPr lang="en-US"/>
              <a:t>of the failure and any </a:t>
            </a:r>
            <a:r>
              <a:rPr lang="en-US">
                <a:solidFill>
                  <a:srgbClr val="C00000"/>
                </a:solidFill>
              </a:rPr>
              <a:t>exceptions </a:t>
            </a:r>
            <a:r>
              <a:rPr lang="en-US"/>
              <a:t>that were thrown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JUnit Resources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88900" y="898525"/>
            <a:ext cx="8966200" cy="54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 JUnit tutorials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0000CC"/>
                </a:solidFill>
              </a:rPr>
              <a:t>http://open.ncsu.edu/se/tutorials/junit/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-US"/>
              <a:t>	(Laurie Williams, Dright Ho, and Sarah Smith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0000CC"/>
                </a:solidFill>
              </a:rPr>
              <a:t>http://www.laliluna.de/eclipse-junit-testing-tutorial.html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-US"/>
              <a:t>	(Sascha Wolski and Sebastian Hennebrueder)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0000CC"/>
                </a:solidFill>
              </a:rPr>
              <a:t>http://www.diasparsoftware.com/template.php?content=jUnitStarterGuide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/>
              <a:t>(Diaspar software)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0000CC"/>
                </a:solidFill>
              </a:rPr>
              <a:t>http://www.clarkware.com/articles/JUnitPrimer.html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/>
              <a:t>(Clarkware consulting)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JUnit: Download, Documentation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0000CC"/>
                </a:solidFill>
              </a:rPr>
              <a:t>http://www.junit.org/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133350" y="898525"/>
            <a:ext cx="8966200" cy="208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The only way to make testing </a:t>
            </a:r>
            <a:r>
              <a:rPr lang="en-US">
                <a:solidFill>
                  <a:schemeClr val="dk2"/>
                </a:solidFill>
              </a:rPr>
              <a:t>efficient</a:t>
            </a:r>
            <a:r>
              <a:rPr lang="en-US"/>
              <a:t> as well as </a:t>
            </a:r>
            <a:r>
              <a:rPr lang="en-US">
                <a:solidFill>
                  <a:schemeClr val="dk2"/>
                </a:solidFill>
              </a:rPr>
              <a:t>effective</a:t>
            </a:r>
            <a:r>
              <a:rPr lang="en-US"/>
              <a:t> is to </a:t>
            </a:r>
            <a:r>
              <a:rPr lang="en-US">
                <a:solidFill>
                  <a:schemeClr val="dk2"/>
                </a:solidFill>
              </a:rPr>
              <a:t>automate</a:t>
            </a:r>
            <a:r>
              <a:rPr lang="en-US"/>
              <a:t> as much as possible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Test frameworks provide very simple ways to </a:t>
            </a:r>
            <a:r>
              <a:rPr lang="en-US">
                <a:solidFill>
                  <a:schemeClr val="dk2"/>
                </a:solidFill>
              </a:rPr>
              <a:t>automate</a:t>
            </a:r>
            <a:r>
              <a:rPr lang="en-US"/>
              <a:t> our tests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It is no “</a:t>
            </a:r>
            <a:r>
              <a:rPr lang="en-US">
                <a:solidFill>
                  <a:schemeClr val="dk2"/>
                </a:solidFill>
              </a:rPr>
              <a:t>silver bullet</a:t>
            </a:r>
            <a:r>
              <a:rPr lang="en-US"/>
              <a:t>” however … it does not solve the hard problem of testing :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2015137" y="3601272"/>
            <a:ext cx="5099050" cy="523875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test values to use ?</a:t>
            </a:r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133350" y="4299389"/>
            <a:ext cx="89662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Gill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is test design … the purpose of </a:t>
            </a:r>
            <a:r>
              <a:rPr b="0" i="0" lang="en-US" sz="2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test criteria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Principles of S/W Testing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177421" y="842986"/>
            <a:ext cx="8836404" cy="552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Testing Shows Presence of Defects: </a:t>
            </a:r>
            <a:r>
              <a:rPr lang="en-US"/>
              <a:t>Testing shows the presence of defects in the software. The </a:t>
            </a:r>
            <a:r>
              <a:rPr lang="en-US">
                <a:solidFill>
                  <a:srgbClr val="C00000"/>
                </a:solidFill>
              </a:rPr>
              <a:t>goal of testing is to make the software fail</a:t>
            </a:r>
            <a:r>
              <a:rPr lang="en-US"/>
              <a:t>. Sufficient testing reduces the presence of defects. In case </a:t>
            </a:r>
            <a:r>
              <a:rPr lang="en-US">
                <a:solidFill>
                  <a:srgbClr val="C00000"/>
                </a:solidFill>
              </a:rPr>
              <a:t>testers are unable to find defects</a:t>
            </a:r>
            <a:r>
              <a:rPr lang="en-US"/>
              <a:t> after repeated regression testing </a:t>
            </a:r>
            <a:r>
              <a:rPr lang="en-US">
                <a:solidFill>
                  <a:srgbClr val="C00000"/>
                </a:solidFill>
              </a:rPr>
              <a:t>doesn’t mean that the software is bug-free</a:t>
            </a:r>
            <a:r>
              <a:rPr lang="en-US"/>
              <a:t>.</a:t>
            </a:r>
            <a:endParaRPr/>
          </a:p>
          <a:p>
            <a:pPr indent="-219075" lvl="0" marL="28575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400"/>
          </a:p>
          <a:p>
            <a:pPr indent="-285750" lvl="0" marL="28575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Exhaustive Testing is Impossible: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Testing all the functionalities using all valid and invalid inputs and preconditions is known as Exhaustive testing</a:t>
            </a:r>
            <a:r>
              <a:rPr lang="en-US"/>
              <a:t>. If we keep on testing </a:t>
            </a:r>
            <a:r>
              <a:rPr lang="en-US">
                <a:solidFill>
                  <a:srgbClr val="C00000"/>
                </a:solidFill>
              </a:rPr>
              <a:t>all possible test</a:t>
            </a:r>
            <a:r>
              <a:rPr lang="en-US"/>
              <a:t> conditions then the software </a:t>
            </a:r>
            <a:r>
              <a:rPr lang="en-US">
                <a:solidFill>
                  <a:srgbClr val="C00000"/>
                </a:solidFill>
              </a:rPr>
              <a:t>execution time and costs will rise</a:t>
            </a:r>
            <a:r>
              <a:rPr lang="en-US"/>
              <a:t>. So instead of doing exhaustive testing, </a:t>
            </a:r>
            <a:r>
              <a:rPr lang="en-US">
                <a:solidFill>
                  <a:srgbClr val="0070C0"/>
                </a:solidFill>
              </a:rPr>
              <a:t>risks and priorities </a:t>
            </a:r>
            <a:r>
              <a:rPr lang="en-US"/>
              <a:t>will be taken into consideration whilst doing testing and estimating testing efforts.</a:t>
            </a:r>
            <a:endParaRPr/>
          </a:p>
          <a:p>
            <a:pPr indent="-152400" lvl="0" marL="28575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a Test Case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8900" y="829994"/>
            <a:ext cx="8966200" cy="57312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800"/>
              <a:t>A test case is a </a:t>
            </a:r>
            <a:r>
              <a:rPr lang="en-US" sz="2800">
                <a:solidFill>
                  <a:schemeClr val="dk2"/>
                </a:solidFill>
              </a:rPr>
              <a:t>multipart artifact</a:t>
            </a:r>
            <a:r>
              <a:rPr lang="en-US" sz="2800"/>
              <a:t> with a definite structure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800"/>
              <a:t>Test case values</a:t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800"/>
              <a:t>Expected results	</a:t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 sz="2400"/>
              <a:t>A </a:t>
            </a:r>
            <a:r>
              <a:rPr i="1" lang="en-US" sz="2400">
                <a:solidFill>
                  <a:srgbClr val="FF0000"/>
                </a:solidFill>
              </a:rPr>
              <a:t>test oracle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uses expected results </a:t>
            </a:r>
            <a:r>
              <a:rPr lang="en-US"/>
              <a:t>to decide whether </a:t>
            </a:r>
            <a:r>
              <a:rPr lang="en-US" sz="2400"/>
              <a:t>a test passed or failed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98692" y="4292255"/>
            <a:ext cx="8727311" cy="954107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The result that will be produced by the test if the software behaves as expected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98691" y="2355155"/>
            <a:ext cx="8727311" cy="954107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The input values needed to complete an execution of the software under 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7625" y="96837"/>
            <a:ext cx="9048750" cy="1412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Affecting Controllability and Observability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88900" y="1266978"/>
            <a:ext cx="8966200" cy="475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Prefix values</a:t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Postfix values</a:t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800"/>
          </a:p>
          <a:p>
            <a:pPr indent="-342900" lvl="1" marL="8001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ill Sans"/>
              <a:buAutoNum type="arabicPeriod"/>
            </a:pPr>
            <a:r>
              <a:rPr i="1" lang="en-US">
                <a:solidFill>
                  <a:schemeClr val="dk2"/>
                </a:solidFill>
              </a:rPr>
              <a:t>Verification Values</a:t>
            </a:r>
            <a:r>
              <a:rPr lang="en-US"/>
              <a:t> : Values needed to see the results of the test case values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ill Sans"/>
              <a:buAutoNum type="arabicPeriod"/>
            </a:pPr>
            <a:r>
              <a:rPr i="1" lang="en-US">
                <a:solidFill>
                  <a:schemeClr val="dk2"/>
                </a:solidFill>
              </a:rPr>
              <a:t>Exit Values</a:t>
            </a:r>
            <a:r>
              <a:rPr lang="en-US"/>
              <a:t> : Values or commands needed to terminate the program or otherwise return it to a stable state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198692" y="3326039"/>
            <a:ext cx="8727311" cy="954107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Any inputs that need to be sent to the software after the test case values are sent</a:t>
            </a:r>
            <a:endParaRPr b="0" i="0" sz="2800" u="none" cap="none" strike="noStrike">
              <a:solidFill>
                <a:srgbClr val="0000C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98691" y="1812459"/>
            <a:ext cx="8727311" cy="954107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Inputs necessary to put the software into the appropriate state to receive the test case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Tests Together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88900" y="829994"/>
            <a:ext cx="8966200" cy="57312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case</a:t>
            </a:r>
            <a:endParaRPr/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set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Executable test script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09728" y="1334779"/>
            <a:ext cx="8912351" cy="138499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The test case values, prefix values, postfix values, and expected results necessary for a complete execution and evaluation of the software under test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103632" y="3502891"/>
            <a:ext cx="8912351" cy="52322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A set of test cases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103632" y="4830487"/>
            <a:ext cx="8912351" cy="954107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case that is prepared in a form to be executed automatically on the test software and produce a report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JUnit?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88900" y="898525"/>
            <a:ext cx="8966200" cy="54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Open source Java testing framework used to write and run repeatable </a:t>
            </a:r>
            <a:r>
              <a:rPr lang="en-US">
                <a:solidFill>
                  <a:srgbClr val="C00000"/>
                </a:solidFill>
              </a:rPr>
              <a:t>automated tests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is open source (</a:t>
            </a: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junit.org</a:t>
            </a:r>
            <a:r>
              <a:rPr lang="en-US"/>
              <a:t>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structure for writing </a:t>
            </a:r>
            <a:r>
              <a:rPr lang="en-US">
                <a:solidFill>
                  <a:schemeClr val="dk2"/>
                </a:solidFill>
              </a:rPr>
              <a:t>test drivers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</a:t>
            </a:r>
            <a:r>
              <a:rPr lang="en-US">
                <a:solidFill>
                  <a:srgbClr val="C00000"/>
                </a:solidFill>
              </a:rPr>
              <a:t>features </a:t>
            </a:r>
            <a:r>
              <a:rPr lang="en-US"/>
              <a:t>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C00000"/>
                </a:solidFill>
              </a:rPr>
              <a:t>Assertions </a:t>
            </a:r>
            <a:r>
              <a:rPr lang="en-US"/>
              <a:t>for testing expected results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Test features for sharing </a:t>
            </a:r>
            <a:r>
              <a:rPr lang="en-US">
                <a:solidFill>
                  <a:srgbClr val="C00000"/>
                </a:solidFill>
              </a:rPr>
              <a:t>common test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Test </a:t>
            </a:r>
            <a:r>
              <a:rPr lang="en-US">
                <a:solidFill>
                  <a:srgbClr val="C00000"/>
                </a:solidFill>
              </a:rPr>
              <a:t>suites </a:t>
            </a:r>
            <a:r>
              <a:rPr lang="en-US"/>
              <a:t>for easily organizing and running tests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Graphical and textual </a:t>
            </a:r>
            <a:r>
              <a:rPr lang="en-US">
                <a:solidFill>
                  <a:srgbClr val="C00000"/>
                </a:solidFill>
              </a:rPr>
              <a:t>test runners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is </a:t>
            </a:r>
            <a:r>
              <a:rPr lang="en-US">
                <a:solidFill>
                  <a:srgbClr val="C00000"/>
                </a:solidFill>
              </a:rPr>
              <a:t>widely used </a:t>
            </a:r>
            <a:r>
              <a:rPr lang="en-US"/>
              <a:t>in industry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can be used as </a:t>
            </a:r>
            <a:r>
              <a:rPr lang="en-US">
                <a:solidFill>
                  <a:srgbClr val="C00000"/>
                </a:solidFill>
              </a:rPr>
              <a:t>stand alone </a:t>
            </a:r>
            <a:r>
              <a:rPr lang="en-US"/>
              <a:t>Java programs (from the command line) or </a:t>
            </a:r>
            <a:r>
              <a:rPr lang="en-US">
                <a:solidFill>
                  <a:srgbClr val="C00000"/>
                </a:solidFill>
              </a:rPr>
              <a:t>within an IDE </a:t>
            </a:r>
            <a:r>
              <a:rPr lang="en-US"/>
              <a:t>such as Eclipse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JUnit Tests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88900" y="898525"/>
            <a:ext cx="8966200" cy="54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JUnit can be used </a:t>
            </a:r>
            <a:r>
              <a:rPr lang="en-US">
                <a:solidFill>
                  <a:srgbClr val="C00000"/>
                </a:solidFill>
              </a:rPr>
              <a:t>to test</a:t>
            </a:r>
            <a:r>
              <a:rPr lang="en-US"/>
              <a:t> -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 an entire object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 part of an object – a method or some interacting methods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 interaction between several objects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It is primarily </a:t>
            </a:r>
            <a:r>
              <a:rPr lang="en-US">
                <a:solidFill>
                  <a:srgbClr val="C00000"/>
                </a:solidFill>
              </a:rPr>
              <a:t>intended for unit and integration testing</a:t>
            </a:r>
            <a:r>
              <a:rPr lang="en-US"/>
              <a:t>, not system testing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Each test is embedded into one </a:t>
            </a:r>
            <a:r>
              <a:rPr lang="en-US">
                <a:solidFill>
                  <a:srgbClr val="C00000"/>
                </a:solidFill>
              </a:rPr>
              <a:t>test method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test class </a:t>
            </a:r>
            <a:r>
              <a:rPr lang="en-US"/>
              <a:t>contains one or more test methods</a:t>
            </a:r>
            <a:endParaRPr>
              <a:solidFill>
                <a:schemeClr val="dk2"/>
              </a:solidFill>
            </a:endParaRPr>
          </a:p>
          <a:p>
            <a:pPr indent="-285750" lvl="0" marL="285750" rtl="0" algn="l">
              <a:lnSpc>
                <a:spcPct val="7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Test classes </a:t>
            </a:r>
            <a:r>
              <a:rPr lang="en-US">
                <a:solidFill>
                  <a:srgbClr val="C00000"/>
                </a:solidFill>
              </a:rPr>
              <a:t>include 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A collection of </a:t>
            </a:r>
            <a:r>
              <a:rPr lang="en-US">
                <a:solidFill>
                  <a:srgbClr val="C00000"/>
                </a:solidFill>
              </a:rPr>
              <a:t>test methods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Methods to </a:t>
            </a:r>
            <a:r>
              <a:rPr lang="en-US">
                <a:solidFill>
                  <a:srgbClr val="C00000"/>
                </a:solidFill>
              </a:rPr>
              <a:t>set up</a:t>
            </a:r>
            <a:r>
              <a:rPr lang="en-US"/>
              <a:t> the state before and </a:t>
            </a:r>
            <a:r>
              <a:rPr lang="en-US">
                <a:solidFill>
                  <a:srgbClr val="C00000"/>
                </a:solidFill>
              </a:rPr>
              <a:t>update </a:t>
            </a:r>
            <a:r>
              <a:rPr lang="en-US"/>
              <a:t>the state after each test and before and after all tests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Get started at </a:t>
            </a:r>
            <a:r>
              <a:rPr lang="en-US">
                <a:solidFill>
                  <a:srgbClr val="C00000"/>
                </a:solidFill>
              </a:rPr>
              <a:t>junit.org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Tests for JUnit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88900" y="898525"/>
            <a:ext cx="8966200" cy="547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Need to use the methods of the</a:t>
            </a:r>
            <a:r>
              <a:rPr lang="en-US">
                <a:solidFill>
                  <a:srgbClr val="C00000"/>
                </a:solidFill>
              </a:rPr>
              <a:t> junit.framework.assert </a:t>
            </a:r>
            <a:r>
              <a:rPr lang="en-US"/>
              <a:t>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ill Sans"/>
              <a:buChar char="–"/>
            </a:pPr>
            <a:r>
              <a:rPr lang="en-US">
                <a:solidFill>
                  <a:srgbClr val="FF0000"/>
                </a:solidFill>
              </a:rPr>
              <a:t>javadoc gives a complete description of its capabilities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Each test method checks a condition (</a:t>
            </a:r>
            <a:r>
              <a:rPr lang="en-US">
                <a:solidFill>
                  <a:srgbClr val="C00000"/>
                </a:solidFill>
              </a:rPr>
              <a:t>assertion</a:t>
            </a:r>
            <a:r>
              <a:rPr lang="en-US"/>
              <a:t>) and reports to the test runner whether the test failed or succeeded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The test runner uses the result to </a:t>
            </a:r>
            <a:r>
              <a:rPr lang="en-US">
                <a:solidFill>
                  <a:srgbClr val="C00000"/>
                </a:solidFill>
              </a:rPr>
              <a:t>report to the user </a:t>
            </a:r>
            <a:r>
              <a:rPr lang="en-US"/>
              <a:t>(in command line mode) or update the display (in an IDE)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All of the methods </a:t>
            </a:r>
            <a:r>
              <a:rPr lang="en-US">
                <a:solidFill>
                  <a:srgbClr val="C00000"/>
                </a:solidFill>
              </a:rPr>
              <a:t>return void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few representative methods of </a:t>
            </a:r>
            <a:r>
              <a:rPr lang="en-US">
                <a:solidFill>
                  <a:srgbClr val="C00000"/>
                </a:solidFill>
              </a:rPr>
              <a:t>junit.framework.assert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i="1" lang="en-US"/>
              <a:t>assertTrue (boolean)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i="1" lang="en-US"/>
              <a:t>assertTrue (String, boolean)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i="1" lang="en-US"/>
              <a:t>fail (String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JUnit Test Fixtures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88900" y="968375"/>
            <a:ext cx="8966200" cy="540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test fixture </a:t>
            </a:r>
            <a:r>
              <a:rPr lang="en-US"/>
              <a:t>is the </a:t>
            </a:r>
            <a:r>
              <a:rPr lang="en-US" u="sng">
                <a:solidFill>
                  <a:srgbClr val="C00000"/>
                </a:solidFill>
              </a:rPr>
              <a:t>state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of the test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Objects and variables that are used by more than one test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Initializations (</a:t>
            </a:r>
            <a:r>
              <a:rPr i="1" lang="en-US"/>
              <a:t>prefix</a:t>
            </a:r>
            <a:r>
              <a:rPr lang="en-US"/>
              <a:t> values)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–"/>
            </a:pPr>
            <a:r>
              <a:rPr lang="en-US"/>
              <a:t>Reset values (</a:t>
            </a:r>
            <a:r>
              <a:rPr i="1" lang="en-US"/>
              <a:t>postfix</a:t>
            </a:r>
            <a:r>
              <a:rPr lang="en-US"/>
              <a:t> values)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Different tests can </a:t>
            </a:r>
            <a:r>
              <a:rPr lang="en-US">
                <a:solidFill>
                  <a:srgbClr val="C00000"/>
                </a:solidFill>
              </a:rPr>
              <a:t>use </a:t>
            </a:r>
            <a:r>
              <a:rPr lang="en-US"/>
              <a:t>the objects without sharing the state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Objects used in test fixtures should be declared as </a:t>
            </a:r>
            <a:r>
              <a:rPr lang="en-US">
                <a:solidFill>
                  <a:srgbClr val="C00000"/>
                </a:solidFill>
              </a:rPr>
              <a:t>instance variables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They should be initialized in a </a:t>
            </a:r>
            <a:r>
              <a:rPr lang="en-US">
                <a:solidFill>
                  <a:srgbClr val="C00000"/>
                </a:solidFill>
              </a:rPr>
              <a:t>@Before</a:t>
            </a:r>
            <a:r>
              <a:rPr lang="en-US"/>
              <a:t> method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Can be deallocated or reset in an </a:t>
            </a:r>
            <a:r>
              <a:rPr lang="en-US">
                <a:solidFill>
                  <a:srgbClr val="C00000"/>
                </a:solidFill>
              </a:rPr>
              <a:t>@After </a:t>
            </a:r>
            <a:r>
              <a:rPr lang="en-US"/>
              <a:t>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