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E4E386C-CC3E-4D2B-9D52-7CEA67A5793C}">
  <a:tblStyle styleId="{EE4E386C-CC3E-4D2B-9D52-7CEA67A5793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slide" Target="slides/slide42.xml"/><Relationship Id="rId25" Type="http://schemas.openxmlformats.org/officeDocument/2006/relationships/slide" Target="slides/slide19.xml"/><Relationship Id="rId47" Type="http://schemas.openxmlformats.org/officeDocument/2006/relationships/slide" Target="slides/slide41.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3" name="Google Shape;73;p1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4" name="Google Shape;74;p1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5"/>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 name="Google Shape;36;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6"/>
          <p:cNvSpPr/>
          <p:nvPr>
            <p:ph idx="2" type="pic"/>
          </p:nvPr>
        </p:nvSpPr>
        <p:spPr>
          <a:xfrm>
            <a:off x="1792288" y="612775"/>
            <a:ext cx="5486400" cy="4114800"/>
          </a:xfrm>
          <a:prstGeom prst="rect">
            <a:avLst/>
          </a:prstGeom>
          <a:noFill/>
          <a:ln>
            <a:noFill/>
          </a:ln>
        </p:spPr>
      </p:sp>
      <p:sp>
        <p:nvSpPr>
          <p:cNvPr id="42" name="Google Shape;42;p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3" name="Google Shape;43;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6" name="Shape 46"/>
        <p:cNvGrpSpPr/>
        <p:nvPr/>
      </p:nvGrpSpPr>
      <p:grpSpPr>
        <a:xfrm>
          <a:off x="0" y="0"/>
          <a:ext cx="0" cy="0"/>
          <a:chOff x="0" y="0"/>
          <a:chExt cx="0" cy="0"/>
        </a:xfrm>
      </p:grpSpPr>
      <p:sp>
        <p:nvSpPr>
          <p:cNvPr id="47" name="Google Shape;47;p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9" name="Google Shape;49;p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1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5" name="Google Shape;65;p1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6" name="Google Shape;66;p1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7" name="Google Shape;67;p1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8" name="Google Shape;6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www.bom.gov.au/vic/forecasts/melbourne.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685800" y="180657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8000"/>
              <a:buFont typeface="Calibri"/>
              <a:buNone/>
            </a:pPr>
            <a:r>
              <a:rPr b="1" i="0" lang="en-US" sz="8000" u="none">
                <a:solidFill>
                  <a:schemeClr val="dk1"/>
                </a:solidFill>
                <a:latin typeface="Calibri"/>
                <a:ea typeface="Calibri"/>
                <a:cs typeface="Calibri"/>
                <a:sym typeface="Calibri"/>
              </a:rPr>
              <a:t>SW ENG &amp; ISD</a:t>
            </a:r>
            <a:br>
              <a:rPr b="1" i="0" lang="en-US" sz="8000" u="none">
                <a:solidFill>
                  <a:schemeClr val="dk1"/>
                </a:solidFill>
                <a:latin typeface="Calibri"/>
                <a:ea typeface="Calibri"/>
                <a:cs typeface="Calibri"/>
                <a:sym typeface="Calibri"/>
              </a:rPr>
            </a:br>
            <a:r>
              <a:rPr b="1" i="0" lang="en-US" sz="6000" u="none">
                <a:solidFill>
                  <a:schemeClr val="dk1"/>
                </a:solidFill>
                <a:latin typeface="Calibri"/>
                <a:ea typeface="Calibri"/>
                <a:cs typeface="Calibri"/>
                <a:sym typeface="Calibri"/>
              </a:rPr>
              <a:t>(CSE 403)</a:t>
            </a:r>
            <a:endParaRPr/>
          </a:p>
        </p:txBody>
      </p:sp>
      <p:sp>
        <p:nvSpPr>
          <p:cNvPr id="89" name="Google Shape;89;p13"/>
          <p:cNvSpPr txBox="1"/>
          <p:nvPr>
            <p:ph idx="1" type="subTitle"/>
          </p:nvPr>
        </p:nvSpPr>
        <p:spPr>
          <a:xfrm>
            <a:off x="1371600" y="4114800"/>
            <a:ext cx="6400800" cy="1752600"/>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Clr>
                <a:srgbClr val="888888"/>
              </a:buClr>
              <a:buSzPts val="3800"/>
              <a:buNone/>
            </a:pPr>
            <a:r>
              <a:t/>
            </a:r>
            <a:endParaRPr b="1" i="0" sz="3800" u="none">
              <a:solidFill>
                <a:srgbClr val="898989"/>
              </a:solidFill>
              <a:latin typeface="Calibri"/>
              <a:ea typeface="Calibri"/>
              <a:cs typeface="Calibri"/>
              <a:sym typeface="Calibri"/>
            </a:endParaRPr>
          </a:p>
          <a:p>
            <a:pPr indent="0" lvl="0" marL="0" rtl="0" algn="ctr">
              <a:lnSpc>
                <a:spcPct val="80000"/>
              </a:lnSpc>
              <a:spcBef>
                <a:spcPts val="600"/>
              </a:spcBef>
              <a:spcAft>
                <a:spcPts val="0"/>
              </a:spcAft>
              <a:buClr>
                <a:srgbClr val="898989"/>
              </a:buClr>
              <a:buSzPts val="8700"/>
              <a:buNone/>
            </a:pPr>
            <a:r>
              <a:rPr b="1" i="0" lang="en-US" sz="8700" u="none">
                <a:solidFill>
                  <a:srgbClr val="898989"/>
                </a:solidFill>
                <a:latin typeface="Calibri"/>
                <a:ea typeface="Calibri"/>
                <a:cs typeface="Calibri"/>
                <a:sym typeface="Calibri"/>
              </a:rPr>
              <a:t>Lecture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457200" y="274637"/>
            <a:ext cx="8229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1" i="0" lang="en-US" sz="3600" u="none">
                <a:solidFill>
                  <a:schemeClr val="dk1"/>
                </a:solidFill>
                <a:latin typeface="Calibri"/>
                <a:ea typeface="Calibri"/>
                <a:cs typeface="Calibri"/>
                <a:sym typeface="Calibri"/>
              </a:rPr>
              <a:t>What constraints are you dealing with?</a:t>
            </a:r>
            <a:endParaRPr/>
          </a:p>
        </p:txBody>
      </p:sp>
      <p:sp>
        <p:nvSpPr>
          <p:cNvPr id="143" name="Google Shape;143;p22"/>
          <p:cNvSpPr txBox="1"/>
          <p:nvPr>
            <p:ph idx="1" type="body"/>
          </p:nvPr>
        </p:nvSpPr>
        <p:spPr>
          <a:xfrm>
            <a:off x="457200" y="1219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Constraints restrict your choices on how problems can be solved</a:t>
            </a:r>
            <a:endParaRPr/>
          </a:p>
          <a:p>
            <a:pPr indent="-342900" lvl="0" marL="34290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Example:</a:t>
            </a:r>
            <a:endParaRPr/>
          </a:p>
          <a:p>
            <a:pPr indent="-285750" lvl="1" marL="74295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You must solve the problem in 2 months with $X</a:t>
            </a:r>
            <a:endParaRPr/>
          </a:p>
          <a:p>
            <a:pPr indent="-285750" lvl="1" marL="74295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You are asked to improve performance of the current system, which was written in the Cobol language</a:t>
            </a:r>
            <a:endParaRPr/>
          </a:p>
          <a:p>
            <a:pPr indent="-285750" lvl="1" marL="74295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developed system must work in the client’s operating environment, which is Linux</a:t>
            </a:r>
            <a:endParaRPr/>
          </a:p>
          <a:p>
            <a:pPr indent="-342900" lvl="0" marL="34290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Some other constraints could be</a:t>
            </a:r>
            <a:endParaRPr/>
          </a:p>
          <a:p>
            <a:pPr indent="-285750" lvl="1" marL="74295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Laws/regulations</a:t>
            </a:r>
            <a:endParaRPr/>
          </a:p>
          <a:p>
            <a:pPr indent="-285750" lvl="1" marL="74295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User’s current training/education level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457200" y="274637"/>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Problem domain</a:t>
            </a:r>
            <a:endParaRPr/>
          </a:p>
        </p:txBody>
      </p:sp>
      <p:sp>
        <p:nvSpPr>
          <p:cNvPr id="149" name="Google Shape;149;p23"/>
          <p:cNvSpPr txBox="1"/>
          <p:nvPr>
            <p:ph idx="1" type="body"/>
          </p:nvPr>
        </p:nvSpPr>
        <p:spPr>
          <a:xfrm>
            <a:off x="457200" y="1219200"/>
            <a:ext cx="83058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Identify actors</a:t>
            </a:r>
            <a:endParaRPr/>
          </a:p>
          <a:p>
            <a:pPr indent="-342900" lvl="0" marL="342900" marR="0" rtl="0" algn="just">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Understand the need/impact of each actor</a:t>
            </a:r>
            <a:endParaRPr/>
          </a:p>
          <a:p>
            <a:pPr indent="-342900" lvl="0" marL="342900" marR="0" rtl="0" algn="just">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Write down the goals of each actor</a:t>
            </a:r>
            <a:endParaRPr/>
          </a:p>
          <a:p>
            <a:pPr indent="-342900" lvl="0" marL="342900" marR="0" rtl="0" algn="just">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What are the constraints that we have to work with?</a:t>
            </a:r>
            <a:endParaRPr/>
          </a:p>
          <a:p>
            <a:pPr indent="-342900" lvl="0" marL="342900" marR="0" rtl="0" algn="just">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What is the domain vocabulary?</a:t>
            </a:r>
            <a:endParaRPr/>
          </a:p>
          <a:p>
            <a:pPr indent="-215900" lvl="0" marL="342900" marR="0" rtl="0" algn="just">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342900" lvl="0" marL="342900" marR="0" rtl="0" algn="just">
              <a:lnSpc>
                <a:spcPct val="100000"/>
              </a:lnSpc>
              <a:spcBef>
                <a:spcPts val="640"/>
              </a:spcBef>
              <a:spcAft>
                <a:spcPts val="0"/>
              </a:spcAft>
              <a:buClr>
                <a:srgbClr val="17375E"/>
              </a:buClr>
              <a:buSzPts val="3200"/>
              <a:buFont typeface="Arial"/>
              <a:buNone/>
            </a:pPr>
            <a:r>
              <a:rPr b="0" i="0" lang="en-US" sz="3200" u="none" cap="none" strike="noStrike">
                <a:solidFill>
                  <a:srgbClr val="17375E"/>
                </a:solidFill>
                <a:latin typeface="Calibri"/>
                <a:ea typeface="Calibri"/>
                <a:cs typeface="Calibri"/>
                <a:sym typeface="Calibri"/>
              </a:rPr>
              <a:t>Analysing the problem to figure out a direction of solving this problem (“</a:t>
            </a:r>
            <a:r>
              <a:rPr b="1" i="0" lang="en-US" sz="3200" u="none" cap="none" strike="noStrike">
                <a:solidFill>
                  <a:srgbClr val="17375E"/>
                </a:solidFill>
                <a:latin typeface="Calibri"/>
                <a:ea typeface="Calibri"/>
                <a:cs typeface="Calibri"/>
                <a:sym typeface="Calibri"/>
              </a:rPr>
              <a:t>solution direction</a:t>
            </a:r>
            <a:r>
              <a:rPr b="0" i="0" lang="en-US" sz="3200" u="none" cap="none" strike="noStrike">
                <a:solidFill>
                  <a:srgbClr val="17375E"/>
                </a:solidFill>
                <a:latin typeface="Calibri"/>
                <a:ea typeface="Calibri"/>
                <a:cs typeface="Calibri"/>
                <a:sym typeface="Calibri"/>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457200" y="274637"/>
            <a:ext cx="8229600" cy="1020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Assumptions</a:t>
            </a:r>
            <a:endParaRPr/>
          </a:p>
        </p:txBody>
      </p:sp>
      <p:sp>
        <p:nvSpPr>
          <p:cNvPr id="155" name="Google Shape;155;p2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When we develop solutions, we often make assumptions on the problem domain</a:t>
            </a:r>
            <a:endParaRPr/>
          </a:p>
          <a:p>
            <a:pPr indent="-342900" lvl="0" marL="342900" marR="0" rtl="0" algn="just">
              <a:lnSpc>
                <a:spcPct val="100000"/>
              </a:lnSpc>
              <a:spcBef>
                <a:spcPts val="640"/>
              </a:spcBef>
              <a:spcAft>
                <a:spcPts val="0"/>
              </a:spcAft>
              <a:buClr>
                <a:schemeClr val="dk1"/>
              </a:buClr>
              <a:buSzPts val="3200"/>
              <a:buFont typeface="Arial"/>
              <a:buChar char="•"/>
            </a:pPr>
            <a:r>
              <a:rPr b="0" i="1" lang="en-US" sz="3200" u="sng" cap="none" strike="noStrike">
                <a:solidFill>
                  <a:schemeClr val="dk1"/>
                </a:solidFill>
                <a:latin typeface="Calibri"/>
                <a:ea typeface="Calibri"/>
                <a:cs typeface="Calibri"/>
                <a:sym typeface="Calibri"/>
              </a:rPr>
              <a:t>Example: </a:t>
            </a:r>
            <a:r>
              <a:rPr b="0" i="0" lang="en-US" sz="3200" u="none" cap="none" strike="noStrike">
                <a:solidFill>
                  <a:schemeClr val="dk1"/>
                </a:solidFill>
                <a:latin typeface="Calibri"/>
                <a:ea typeface="Calibri"/>
                <a:cs typeface="Calibri"/>
                <a:sym typeface="Calibri"/>
              </a:rPr>
              <a:t>The users understand English, so the instructions given to the users are written in English</a:t>
            </a:r>
            <a:endParaRPr/>
          </a:p>
          <a:p>
            <a:pPr indent="-342900" lvl="0" marL="342900" marR="0" rtl="0" algn="just">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Should we verify the validity of our assumptions?</a:t>
            </a:r>
            <a:endParaRPr/>
          </a:p>
          <a:p>
            <a:pPr indent="-285750" lvl="1" marL="74295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Better do so, otherwise, we may waste our time in developing useless solutions for the clients/users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457200" y="274637"/>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Solution development</a:t>
            </a:r>
            <a:endParaRPr/>
          </a:p>
        </p:txBody>
      </p:sp>
      <p:sp>
        <p:nvSpPr>
          <p:cNvPr id="161" name="Google Shape;161;p25"/>
          <p:cNvSpPr txBox="1"/>
          <p:nvPr>
            <p:ph idx="1" type="body"/>
          </p:nvPr>
        </p:nvSpPr>
        <p:spPr>
          <a:xfrm>
            <a:off x="457200" y="13716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Choose the best solution out of potential solutions (requires decision making)</a:t>
            </a:r>
            <a:endParaRPr/>
          </a:p>
          <a:p>
            <a:pPr indent="-342900" lvl="0" marL="34290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Decision making is influenced by</a:t>
            </a:r>
            <a:endParaRPr/>
          </a:p>
          <a:p>
            <a:pPr indent="-285750" lvl="1" marL="74295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Constraints (including some environmental factors)</a:t>
            </a:r>
            <a:endParaRPr/>
          </a:p>
          <a:p>
            <a:pPr indent="-285750" lvl="1" marL="74295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Habits and Personality</a:t>
            </a:r>
            <a:endParaRPr/>
          </a:p>
          <a:p>
            <a:pPr indent="-342900" lvl="0" marL="34290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Questions to ask</a:t>
            </a:r>
            <a:endParaRPr/>
          </a:p>
          <a:p>
            <a:pPr indent="-285750" lvl="1" marL="74295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Are these reasonable choices?</a:t>
            </a:r>
            <a:endParaRPr/>
          </a:p>
          <a:p>
            <a:pPr indent="-228600" lvl="2" marL="1143000" marR="0" rtl="0" algn="just">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Can we defend the decisions/choices that we have made?</a:t>
            </a:r>
            <a:endParaRPr/>
          </a:p>
          <a:p>
            <a:pPr indent="-285750" lvl="1" marL="74295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What is the impact of each choice?</a:t>
            </a:r>
            <a:endParaRPr/>
          </a:p>
          <a:p>
            <a:pPr indent="-228600" lvl="2" marL="1143000" marR="0" rtl="0" algn="just">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Constraints of our next steps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457200" y="274637"/>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Solution domain</a:t>
            </a:r>
            <a:endParaRPr/>
          </a:p>
        </p:txBody>
      </p:sp>
      <p:sp>
        <p:nvSpPr>
          <p:cNvPr id="167" name="Google Shape;167;p26"/>
          <p:cNvSpPr txBox="1"/>
          <p:nvPr>
            <p:ph idx="1" type="body"/>
          </p:nvPr>
        </p:nvSpPr>
        <p:spPr>
          <a:xfrm>
            <a:off x="457200" y="12954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Initially, we may just have a solution direction</a:t>
            </a:r>
            <a:endParaRPr/>
          </a:p>
          <a:p>
            <a:pPr indent="-342900" lvl="0" marL="342900" marR="0" rtl="0" algn="just">
              <a:lnSpc>
                <a:spcPct val="100000"/>
              </a:lnSpc>
              <a:spcBef>
                <a:spcPts val="72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Throughout the software development process, we keep refining the solutions based on</a:t>
            </a:r>
            <a:endParaRPr/>
          </a:p>
          <a:p>
            <a:pPr indent="-285750" lvl="1" marL="742950" marR="0" rtl="0" algn="just">
              <a:lnSpc>
                <a:spcPct val="100000"/>
              </a:lnSpc>
              <a:spcBef>
                <a:spcPts val="640"/>
              </a:spcBef>
              <a:spcAft>
                <a:spcPts val="0"/>
              </a:spcAft>
              <a:buClr>
                <a:srgbClr val="17375E"/>
              </a:buClr>
              <a:buSzPts val="3200"/>
              <a:buFont typeface="Arial"/>
              <a:buChar char="–"/>
            </a:pPr>
            <a:r>
              <a:rPr b="0" i="0" lang="en-US" sz="3200" u="none" cap="none" strike="noStrike">
                <a:solidFill>
                  <a:srgbClr val="17375E"/>
                </a:solidFill>
                <a:latin typeface="Calibri"/>
                <a:ea typeface="Calibri"/>
                <a:cs typeface="Calibri"/>
                <a:sym typeface="Calibri"/>
              </a:rPr>
              <a:t>Our understanding of the problem domain</a:t>
            </a:r>
            <a:endParaRPr/>
          </a:p>
          <a:p>
            <a:pPr indent="-285750" lvl="1" marL="742950" marR="0" rtl="0" algn="just">
              <a:lnSpc>
                <a:spcPct val="100000"/>
              </a:lnSpc>
              <a:spcBef>
                <a:spcPts val="640"/>
              </a:spcBef>
              <a:spcAft>
                <a:spcPts val="0"/>
              </a:spcAft>
              <a:buClr>
                <a:srgbClr val="17375E"/>
              </a:buClr>
              <a:buSzPts val="3200"/>
              <a:buFont typeface="Arial"/>
              <a:buChar char="–"/>
            </a:pPr>
            <a:r>
              <a:rPr b="0" i="0" lang="en-US" sz="3200" u="none" cap="none" strike="noStrike">
                <a:solidFill>
                  <a:srgbClr val="17375E"/>
                </a:solidFill>
                <a:latin typeface="Calibri"/>
                <a:ea typeface="Calibri"/>
                <a:cs typeface="Calibri"/>
                <a:sym typeface="Calibri"/>
              </a:rPr>
              <a:t>Previous decisions made for the solution</a:t>
            </a:r>
            <a:endParaRPr/>
          </a:p>
          <a:p>
            <a:pPr indent="-228600" lvl="2" marL="114300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Note: Some of the decisions we made in the past will restrict what we do next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200"/>
              <a:buFont typeface="Calibri"/>
              <a:buNone/>
            </a:pPr>
            <a:r>
              <a:rPr b="1" i="0" lang="en-US" sz="4200" u="none">
                <a:solidFill>
                  <a:schemeClr val="dk1"/>
                </a:solidFill>
                <a:latin typeface="Calibri"/>
                <a:ea typeface="Calibri"/>
                <a:cs typeface="Calibri"/>
                <a:sym typeface="Calibri"/>
              </a:rPr>
              <a:t>Problem domain vs Solution domain</a:t>
            </a:r>
            <a:endParaRPr/>
          </a:p>
        </p:txBody>
      </p:sp>
      <p:sp>
        <p:nvSpPr>
          <p:cNvPr id="173" name="Google Shape;173;p2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174" name="Google Shape;174;p27"/>
          <p:cNvPicPr preferRelativeResize="0"/>
          <p:nvPr/>
        </p:nvPicPr>
        <p:blipFill rotWithShape="1">
          <a:blip r:embed="rId3">
            <a:alphaModFix/>
          </a:blip>
          <a:srcRect b="0" l="0" r="0" t="0"/>
          <a:stretch/>
        </p:blipFill>
        <p:spPr>
          <a:xfrm>
            <a:off x="230187" y="1752600"/>
            <a:ext cx="8366125" cy="4191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Some useful statements</a:t>
            </a:r>
            <a:endParaRPr/>
          </a:p>
        </p:txBody>
      </p:sp>
      <p:sp>
        <p:nvSpPr>
          <p:cNvPr id="180" name="Google Shape;180;p28"/>
          <p:cNvSpPr txBox="1"/>
          <p:nvPr>
            <p:ph idx="1" type="body"/>
          </p:nvPr>
        </p:nvSpPr>
        <p:spPr>
          <a:xfrm>
            <a:off x="304800" y="1600200"/>
            <a:ext cx="85344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dk1"/>
              </a:buClr>
              <a:buSzPts val="3600"/>
              <a:buFont typeface="Arial"/>
              <a:buChar char="•"/>
            </a:pPr>
            <a:r>
              <a:rPr b="0" i="0" lang="en-US" sz="3600" u="none">
                <a:solidFill>
                  <a:schemeClr val="dk1"/>
                </a:solidFill>
                <a:latin typeface="Calibri"/>
                <a:ea typeface="Calibri"/>
                <a:cs typeface="Calibri"/>
                <a:sym typeface="Calibri"/>
              </a:rPr>
              <a:t>In an early stage of software development, it is useful to have/make the following two statements</a:t>
            </a:r>
            <a:endParaRPr/>
          </a:p>
          <a:p>
            <a:pPr indent="-285750" lvl="1" marL="742950" marR="0" rtl="0" algn="l">
              <a:lnSpc>
                <a:spcPct val="150000"/>
              </a:lnSpc>
              <a:spcBef>
                <a:spcPts val="640"/>
              </a:spcBef>
              <a:spcAft>
                <a:spcPts val="0"/>
              </a:spcAft>
              <a:buClr>
                <a:schemeClr val="dk1"/>
              </a:buClr>
              <a:buSzPts val="3200"/>
              <a:buFont typeface="Arial"/>
              <a:buChar char="–"/>
            </a:pPr>
            <a:r>
              <a:rPr b="1" i="0" lang="en-US" sz="3200" u="none" cap="none" strike="noStrike">
                <a:solidFill>
                  <a:schemeClr val="dk1"/>
                </a:solidFill>
                <a:latin typeface="Calibri"/>
                <a:ea typeface="Calibri"/>
                <a:cs typeface="Calibri"/>
                <a:sym typeface="Calibri"/>
              </a:rPr>
              <a:t>Problem statement</a:t>
            </a:r>
            <a:endParaRPr/>
          </a:p>
          <a:p>
            <a:pPr indent="-285750" lvl="1" marL="742950" marR="0" rtl="0" algn="l">
              <a:lnSpc>
                <a:spcPct val="150000"/>
              </a:lnSpc>
              <a:spcBef>
                <a:spcPts val="640"/>
              </a:spcBef>
              <a:spcAft>
                <a:spcPts val="0"/>
              </a:spcAft>
              <a:buClr>
                <a:schemeClr val="dk1"/>
              </a:buClr>
              <a:buSzPts val="3200"/>
              <a:buFont typeface="Arial"/>
              <a:buChar char="–"/>
            </a:pPr>
            <a:r>
              <a:rPr b="1" i="0" lang="en-US" sz="3200" u="none" cap="none" strike="noStrike">
                <a:solidFill>
                  <a:schemeClr val="dk1"/>
                </a:solidFill>
                <a:latin typeface="Calibri"/>
                <a:ea typeface="Calibri"/>
                <a:cs typeface="Calibri"/>
                <a:sym typeface="Calibri"/>
              </a:rPr>
              <a:t>Vision statement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Problem statement</a:t>
            </a:r>
            <a:endParaRPr/>
          </a:p>
        </p:txBody>
      </p:sp>
      <p:sp>
        <p:nvSpPr>
          <p:cNvPr id="186" name="Google Shape;186;p2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Describes </a:t>
            </a:r>
            <a:r>
              <a:rPr b="1" i="0" lang="en-US" sz="3200" u="none">
                <a:solidFill>
                  <a:schemeClr val="dk1"/>
                </a:solidFill>
                <a:latin typeface="Calibri"/>
                <a:ea typeface="Calibri"/>
                <a:cs typeface="Calibri"/>
                <a:sym typeface="Calibri"/>
              </a:rPr>
              <a:t>what </a:t>
            </a:r>
            <a:r>
              <a:rPr b="0" i="0" lang="en-US" sz="3200" u="none">
                <a:solidFill>
                  <a:schemeClr val="dk1"/>
                </a:solidFill>
                <a:latin typeface="Calibri"/>
                <a:ea typeface="Calibri"/>
                <a:cs typeface="Calibri"/>
                <a:sym typeface="Calibri"/>
              </a:rPr>
              <a:t>needs to be done without describing </a:t>
            </a:r>
            <a:r>
              <a:rPr b="1" i="0" lang="en-US" sz="3200" u="none">
                <a:solidFill>
                  <a:schemeClr val="dk1"/>
                </a:solidFill>
                <a:latin typeface="Calibri"/>
                <a:ea typeface="Calibri"/>
                <a:cs typeface="Calibri"/>
                <a:sym typeface="Calibri"/>
              </a:rPr>
              <a:t>how</a:t>
            </a:r>
            <a:endParaRPr/>
          </a:p>
          <a:p>
            <a:pPr indent="-342900" lvl="0" marL="342900" marR="0" rtl="0" algn="just">
              <a:lnSpc>
                <a:spcPct val="100000"/>
              </a:lnSpc>
              <a:spcBef>
                <a:spcPts val="120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Agreed by all members in the project</a:t>
            </a:r>
            <a:endParaRPr/>
          </a:p>
          <a:p>
            <a:pPr indent="-342900" lvl="0" marL="342900" marR="0" rtl="0" algn="just">
              <a:lnSpc>
                <a:spcPct val="100000"/>
              </a:lnSpc>
              <a:spcBef>
                <a:spcPts val="120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 description of a problem that helps the non-technical and technical personnel communicate</a:t>
            </a:r>
            <a:endParaRPr/>
          </a:p>
          <a:p>
            <a:pPr indent="-285750" lvl="1" marL="742950" marR="0" rtl="0" algn="just">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Technical terms should be explained if used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457200" y="274637"/>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Problem statement</a:t>
            </a:r>
            <a:endParaRPr/>
          </a:p>
        </p:txBody>
      </p:sp>
      <p:graphicFrame>
        <p:nvGraphicFramePr>
          <p:cNvPr id="192" name="Google Shape;192;p30"/>
          <p:cNvGraphicFramePr/>
          <p:nvPr/>
        </p:nvGraphicFramePr>
        <p:xfrm>
          <a:off x="457200" y="1295400"/>
          <a:ext cx="3000000" cy="3000000"/>
        </p:xfrm>
        <a:graphic>
          <a:graphicData uri="http://schemas.openxmlformats.org/drawingml/2006/table">
            <a:tbl>
              <a:tblPr>
                <a:noFill/>
                <a:tableStyleId>{EE4E386C-CC3E-4D2B-9D52-7CEA67A5793C}</a:tableStyleId>
              </a:tblPr>
              <a:tblGrid>
                <a:gridCol w="2971800"/>
                <a:gridCol w="5410200"/>
              </a:tblGrid>
              <a:tr h="822325">
                <a:tc>
                  <a:txBody>
                    <a:bodyPr/>
                    <a:lstStyle/>
                    <a:p>
                      <a:pPr indent="0" lvl="0" marL="0" marR="0" rtl="0" algn="l">
                        <a:lnSpc>
                          <a:spcPct val="100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The problem of</a:t>
                      </a:r>
                      <a:endParaRPr/>
                    </a:p>
                  </a:txBody>
                  <a:tcPr marT="45725" marB="45725" marR="91450" marL="91450" anchor="ctr">
                    <a:lnL cap="flat" cmpd="sng" w="12700">
                      <a:solidFill>
                        <a:srgbClr val="9BBB59"/>
                      </a:solidFill>
                      <a:prstDash val="solid"/>
                      <a:round/>
                      <a:headEnd len="sm" w="sm" type="none"/>
                      <a:tailEnd len="sm" w="sm" type="none"/>
                    </a:lnL>
                    <a:lnR cap="flat" cmpd="sng" w="12700">
                      <a:solidFill>
                        <a:srgbClr val="9BBB59"/>
                      </a:solidFill>
                      <a:prstDash val="solid"/>
                      <a:round/>
                      <a:headEnd len="sm" w="sm" type="none"/>
                      <a:tailEnd len="sm" w="sm" type="none"/>
                    </a:lnR>
                    <a:lnT cap="flat" cmpd="sng" w="12700">
                      <a:solidFill>
                        <a:srgbClr val="9BBB59"/>
                      </a:solidFill>
                      <a:prstDash val="solid"/>
                      <a:round/>
                      <a:headEnd len="sm" w="sm" type="none"/>
                      <a:tailEnd len="sm" w="sm" type="none"/>
                    </a:lnT>
                    <a:lnB cap="flat" cmpd="sng" w="12700">
                      <a:solidFill>
                        <a:srgbClr val="9BBB59"/>
                      </a:solidFill>
                      <a:prstDash val="solid"/>
                      <a:round/>
                      <a:headEnd len="sm" w="sm" type="none"/>
                      <a:tailEnd len="sm" w="sm" type="none"/>
                    </a:lnB>
                    <a:solidFill>
                      <a:srgbClr val="EFF3EA"/>
                    </a:solidFill>
                  </a:tcPr>
                </a:tc>
                <a:tc>
                  <a:txBody>
                    <a:bodyPr/>
                    <a:lstStyle/>
                    <a:p>
                      <a:pPr indent="0" lvl="0" marL="0" marR="0" rtl="0" algn="just">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people not being able to communicate properly as they get older</a:t>
                      </a:r>
                      <a:endParaRPr/>
                    </a:p>
                  </a:txBody>
                  <a:tcPr marT="45725" marB="45725" marR="91450" marL="91450">
                    <a:lnL cap="flat" cmpd="sng" w="12700">
                      <a:solidFill>
                        <a:srgbClr val="9BBB59"/>
                      </a:solidFill>
                      <a:prstDash val="solid"/>
                      <a:round/>
                      <a:headEnd len="sm" w="sm" type="none"/>
                      <a:tailEnd len="sm" w="sm" type="none"/>
                    </a:lnL>
                    <a:lnR cap="flat" cmpd="sng" w="12700">
                      <a:solidFill>
                        <a:srgbClr val="9BBB59"/>
                      </a:solidFill>
                      <a:prstDash val="solid"/>
                      <a:round/>
                      <a:headEnd len="sm" w="sm" type="none"/>
                      <a:tailEnd len="sm" w="sm" type="none"/>
                    </a:lnR>
                    <a:lnT cap="flat" cmpd="sng" w="12700">
                      <a:solidFill>
                        <a:srgbClr val="9BBB59"/>
                      </a:solidFill>
                      <a:prstDash val="solid"/>
                      <a:round/>
                      <a:headEnd len="sm" w="sm" type="none"/>
                      <a:tailEnd len="sm" w="sm" type="none"/>
                    </a:lnT>
                    <a:lnB cap="flat" cmpd="sng" w="12700">
                      <a:solidFill>
                        <a:srgbClr val="9BBB59"/>
                      </a:solidFill>
                      <a:prstDash val="solid"/>
                      <a:round/>
                      <a:headEnd len="sm" w="sm" type="none"/>
                      <a:tailEnd len="sm" w="sm" type="none"/>
                    </a:lnB>
                    <a:solidFill>
                      <a:srgbClr val="EFF3EA"/>
                    </a:solidFill>
                  </a:tcPr>
                </a:tc>
              </a:tr>
              <a:tr h="823900">
                <a:tc>
                  <a:txBody>
                    <a:bodyPr/>
                    <a:lstStyle/>
                    <a:p>
                      <a:pPr indent="0" lvl="0" marL="0" marR="0" rtl="0" algn="l">
                        <a:lnSpc>
                          <a:spcPct val="100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affects</a:t>
                      </a:r>
                      <a:endParaRPr/>
                    </a:p>
                  </a:txBody>
                  <a:tcPr marT="45725" marB="45725" marR="91450" marL="91450" anchor="ctr">
                    <a:lnL cap="flat" cmpd="sng" w="12700">
                      <a:solidFill>
                        <a:srgbClr val="9BBB59"/>
                      </a:solidFill>
                      <a:prstDash val="solid"/>
                      <a:round/>
                      <a:headEnd len="sm" w="sm" type="none"/>
                      <a:tailEnd len="sm" w="sm" type="none"/>
                    </a:lnL>
                    <a:lnR cap="flat" cmpd="sng" w="12700">
                      <a:solidFill>
                        <a:srgbClr val="9BBB59"/>
                      </a:solidFill>
                      <a:prstDash val="solid"/>
                      <a:round/>
                      <a:headEnd len="sm" w="sm" type="none"/>
                      <a:tailEnd len="sm" w="sm" type="none"/>
                    </a:lnR>
                    <a:lnT cap="flat" cmpd="sng" w="12700">
                      <a:solidFill>
                        <a:srgbClr val="9BBB59"/>
                      </a:solidFill>
                      <a:prstDash val="solid"/>
                      <a:round/>
                      <a:headEnd len="sm" w="sm" type="none"/>
                      <a:tailEnd len="sm" w="sm" type="none"/>
                    </a:lnT>
                    <a:lnB cap="flat" cmpd="sng" w="12700">
                      <a:solidFill>
                        <a:srgbClr val="9BBB59"/>
                      </a:solidFill>
                      <a:prstDash val="solid"/>
                      <a:round/>
                      <a:headEnd len="sm" w="sm" type="none"/>
                      <a:tailEnd len="sm" w="sm" type="none"/>
                    </a:lnB>
                    <a:solidFill>
                      <a:srgbClr val="DEE7D1"/>
                    </a:solidFill>
                  </a:tcPr>
                </a:tc>
                <a:tc>
                  <a:txBody>
                    <a:bodyPr/>
                    <a:lstStyle/>
                    <a:p>
                      <a:pPr indent="0" lvl="0" marL="0" marR="0" rtl="0" algn="just">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the elderly and people with speech, hearing, and memory disabilities</a:t>
                      </a:r>
                      <a:endParaRPr/>
                    </a:p>
                  </a:txBody>
                  <a:tcPr marT="45725" marB="45725" marR="91450" marL="91450">
                    <a:lnL cap="flat" cmpd="sng" w="12700">
                      <a:solidFill>
                        <a:srgbClr val="9BBB59"/>
                      </a:solidFill>
                      <a:prstDash val="solid"/>
                      <a:round/>
                      <a:headEnd len="sm" w="sm" type="none"/>
                      <a:tailEnd len="sm" w="sm" type="none"/>
                    </a:lnL>
                    <a:lnR cap="flat" cmpd="sng" w="12700">
                      <a:solidFill>
                        <a:srgbClr val="9BBB59"/>
                      </a:solidFill>
                      <a:prstDash val="solid"/>
                      <a:round/>
                      <a:headEnd len="sm" w="sm" type="none"/>
                      <a:tailEnd len="sm" w="sm" type="none"/>
                    </a:lnR>
                    <a:lnT cap="flat" cmpd="sng" w="12700">
                      <a:solidFill>
                        <a:srgbClr val="9BBB59"/>
                      </a:solidFill>
                      <a:prstDash val="solid"/>
                      <a:round/>
                      <a:headEnd len="sm" w="sm" type="none"/>
                      <a:tailEnd len="sm" w="sm" type="none"/>
                    </a:lnT>
                    <a:lnB cap="flat" cmpd="sng" w="12700">
                      <a:solidFill>
                        <a:srgbClr val="9BBB59"/>
                      </a:solidFill>
                      <a:prstDash val="solid"/>
                      <a:round/>
                      <a:headEnd len="sm" w="sm" type="none"/>
                      <a:tailEnd len="sm" w="sm" type="none"/>
                    </a:lnB>
                    <a:solidFill>
                      <a:srgbClr val="DEE7D1"/>
                    </a:solidFill>
                  </a:tcPr>
                </a:tc>
              </a:tr>
              <a:tr h="1189025">
                <a:tc>
                  <a:txBody>
                    <a:bodyPr/>
                    <a:lstStyle/>
                    <a:p>
                      <a:pPr indent="0" lvl="0" marL="0" marR="0" rtl="0" algn="l">
                        <a:lnSpc>
                          <a:spcPct val="100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the impact of which is</a:t>
                      </a:r>
                      <a:endParaRPr/>
                    </a:p>
                  </a:txBody>
                  <a:tcPr marT="45725" marB="45725" marR="91450" marL="91450" anchor="ctr">
                    <a:lnL cap="flat" cmpd="sng" w="12700">
                      <a:solidFill>
                        <a:srgbClr val="9BBB59"/>
                      </a:solidFill>
                      <a:prstDash val="solid"/>
                      <a:round/>
                      <a:headEnd len="sm" w="sm" type="none"/>
                      <a:tailEnd len="sm" w="sm" type="none"/>
                    </a:lnL>
                    <a:lnR cap="flat" cmpd="sng" w="12700">
                      <a:solidFill>
                        <a:srgbClr val="9BBB59"/>
                      </a:solidFill>
                      <a:prstDash val="solid"/>
                      <a:round/>
                      <a:headEnd len="sm" w="sm" type="none"/>
                      <a:tailEnd len="sm" w="sm" type="none"/>
                    </a:lnR>
                    <a:lnT cap="flat" cmpd="sng" w="12700">
                      <a:solidFill>
                        <a:srgbClr val="9BBB59"/>
                      </a:solidFill>
                      <a:prstDash val="solid"/>
                      <a:round/>
                      <a:headEnd len="sm" w="sm" type="none"/>
                      <a:tailEnd len="sm" w="sm" type="none"/>
                    </a:lnT>
                    <a:lnB cap="flat" cmpd="sng" w="12700">
                      <a:solidFill>
                        <a:srgbClr val="9BBB59"/>
                      </a:solidFill>
                      <a:prstDash val="solid"/>
                      <a:round/>
                      <a:headEnd len="sm" w="sm" type="none"/>
                      <a:tailEnd len="sm" w="sm" type="none"/>
                    </a:lnB>
                    <a:solidFill>
                      <a:srgbClr val="EFF3EA"/>
                    </a:solidFill>
                  </a:tcPr>
                </a:tc>
                <a:tc>
                  <a:txBody>
                    <a:bodyPr/>
                    <a:lstStyle/>
                    <a:p>
                      <a:pPr indent="0" lvl="0" marL="0" marR="0" rtl="0" algn="just">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difficulty in communicating with other people and difficulty in seeking help in emergency situations</a:t>
                      </a:r>
                      <a:endParaRPr/>
                    </a:p>
                  </a:txBody>
                  <a:tcPr marT="45725" marB="45725" marR="91450" marL="91450">
                    <a:lnL cap="flat" cmpd="sng" w="12700">
                      <a:solidFill>
                        <a:srgbClr val="9BBB59"/>
                      </a:solidFill>
                      <a:prstDash val="solid"/>
                      <a:round/>
                      <a:headEnd len="sm" w="sm" type="none"/>
                      <a:tailEnd len="sm" w="sm" type="none"/>
                    </a:lnL>
                    <a:lnR cap="flat" cmpd="sng" w="12700">
                      <a:solidFill>
                        <a:srgbClr val="9BBB59"/>
                      </a:solidFill>
                      <a:prstDash val="solid"/>
                      <a:round/>
                      <a:headEnd len="sm" w="sm" type="none"/>
                      <a:tailEnd len="sm" w="sm" type="none"/>
                    </a:lnR>
                    <a:lnT cap="flat" cmpd="sng" w="12700">
                      <a:solidFill>
                        <a:srgbClr val="9BBB59"/>
                      </a:solidFill>
                      <a:prstDash val="solid"/>
                      <a:round/>
                      <a:headEnd len="sm" w="sm" type="none"/>
                      <a:tailEnd len="sm" w="sm" type="none"/>
                    </a:lnT>
                    <a:lnB cap="flat" cmpd="sng" w="12700">
                      <a:solidFill>
                        <a:srgbClr val="9BBB59"/>
                      </a:solidFill>
                      <a:prstDash val="solid"/>
                      <a:round/>
                      <a:headEnd len="sm" w="sm" type="none"/>
                      <a:tailEnd len="sm" w="sm" type="none"/>
                    </a:lnB>
                    <a:solidFill>
                      <a:srgbClr val="EFF3EA"/>
                    </a:solidFill>
                  </a:tcPr>
                </a:tc>
              </a:tr>
              <a:tr h="2286000">
                <a:tc>
                  <a:txBody>
                    <a:bodyPr/>
                    <a:lstStyle/>
                    <a:p>
                      <a:pPr indent="0" lvl="0" marL="0" marR="0" rtl="0" algn="l">
                        <a:lnSpc>
                          <a:spcPct val="100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a successful solution would be</a:t>
                      </a:r>
                      <a:endParaRPr/>
                    </a:p>
                  </a:txBody>
                  <a:tcPr marT="45725" marB="45725" marR="91450" marL="91450" anchor="ctr">
                    <a:lnL cap="flat" cmpd="sng" w="12700">
                      <a:solidFill>
                        <a:srgbClr val="9BBB59"/>
                      </a:solidFill>
                      <a:prstDash val="solid"/>
                      <a:round/>
                      <a:headEnd len="sm" w="sm" type="none"/>
                      <a:tailEnd len="sm" w="sm" type="none"/>
                    </a:lnL>
                    <a:lnR cap="flat" cmpd="sng" w="12700">
                      <a:solidFill>
                        <a:srgbClr val="9BBB59"/>
                      </a:solidFill>
                      <a:prstDash val="solid"/>
                      <a:round/>
                      <a:headEnd len="sm" w="sm" type="none"/>
                      <a:tailEnd len="sm" w="sm" type="none"/>
                    </a:lnR>
                    <a:lnT cap="flat" cmpd="sng" w="12700">
                      <a:solidFill>
                        <a:srgbClr val="9BBB59"/>
                      </a:solidFill>
                      <a:prstDash val="solid"/>
                      <a:round/>
                      <a:headEnd len="sm" w="sm" type="none"/>
                      <a:tailEnd len="sm" w="sm" type="none"/>
                    </a:lnT>
                    <a:lnB cap="flat" cmpd="sng" w="12700">
                      <a:solidFill>
                        <a:srgbClr val="9BBB59"/>
                      </a:solidFill>
                      <a:prstDash val="solid"/>
                      <a:round/>
                      <a:headEnd len="sm" w="sm" type="none"/>
                      <a:tailEnd len="sm" w="sm" type="none"/>
                    </a:lnB>
                    <a:solidFill>
                      <a:srgbClr val="DEE7D1"/>
                    </a:solidFill>
                  </a:tcPr>
                </a:tc>
                <a:tc>
                  <a:txBody>
                    <a:bodyPr/>
                    <a:lstStyle/>
                    <a:p>
                      <a:pPr indent="0" lvl="0" marL="0" marR="0" rtl="0" algn="just">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a simple, mobile application that will provide users with means of expressing themselves, and more easily understanding others. The product would also support efficient means of reaching emergency contacts.</a:t>
                      </a:r>
                      <a:endParaRPr/>
                    </a:p>
                  </a:txBody>
                  <a:tcPr marT="45725" marB="45725" marR="91450" marL="91450">
                    <a:lnL cap="flat" cmpd="sng" w="12700">
                      <a:solidFill>
                        <a:srgbClr val="9BBB59"/>
                      </a:solidFill>
                      <a:prstDash val="solid"/>
                      <a:round/>
                      <a:headEnd len="sm" w="sm" type="none"/>
                      <a:tailEnd len="sm" w="sm" type="none"/>
                    </a:lnL>
                    <a:lnR cap="flat" cmpd="sng" w="12700">
                      <a:solidFill>
                        <a:srgbClr val="9BBB59"/>
                      </a:solidFill>
                      <a:prstDash val="solid"/>
                      <a:round/>
                      <a:headEnd len="sm" w="sm" type="none"/>
                      <a:tailEnd len="sm" w="sm" type="none"/>
                    </a:lnR>
                    <a:lnT cap="flat" cmpd="sng" w="12700">
                      <a:solidFill>
                        <a:srgbClr val="9BBB59"/>
                      </a:solidFill>
                      <a:prstDash val="solid"/>
                      <a:round/>
                      <a:headEnd len="sm" w="sm" type="none"/>
                      <a:tailEnd len="sm" w="sm" type="none"/>
                    </a:lnT>
                    <a:lnB cap="flat" cmpd="sng" w="12700">
                      <a:solidFill>
                        <a:srgbClr val="9BBB59"/>
                      </a:solidFill>
                      <a:prstDash val="solid"/>
                      <a:round/>
                      <a:headEnd len="sm" w="sm" type="none"/>
                      <a:tailEnd len="sm" w="sm" type="none"/>
                    </a:lnB>
                    <a:solidFill>
                      <a:srgbClr val="DEE7D1"/>
                    </a:solidFill>
                  </a:tcPr>
                </a:tc>
              </a:tr>
            </a:tbl>
          </a:graphicData>
        </a:graphic>
      </p:graphicFrame>
      <p:sp>
        <p:nvSpPr>
          <p:cNvPr id="193" name="Google Shape;193;p30"/>
          <p:cNvSpPr txBox="1"/>
          <p:nvPr/>
        </p:nvSpPr>
        <p:spPr>
          <a:xfrm>
            <a:off x="381000" y="2133600"/>
            <a:ext cx="8610600" cy="8350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4" name="Google Shape;194;p30"/>
          <p:cNvSpPr txBox="1"/>
          <p:nvPr/>
        </p:nvSpPr>
        <p:spPr>
          <a:xfrm>
            <a:off x="381000" y="2971800"/>
            <a:ext cx="8610600" cy="1143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5" name="Google Shape;195;p30"/>
          <p:cNvSpPr txBox="1"/>
          <p:nvPr/>
        </p:nvSpPr>
        <p:spPr>
          <a:xfrm>
            <a:off x="425450" y="4117975"/>
            <a:ext cx="8566150" cy="24352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9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9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9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457200" y="274637"/>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Vision statement</a:t>
            </a:r>
            <a:endParaRPr/>
          </a:p>
        </p:txBody>
      </p:sp>
      <p:sp>
        <p:nvSpPr>
          <p:cNvPr id="201" name="Google Shape;201;p31"/>
          <p:cNvSpPr txBox="1"/>
          <p:nvPr>
            <p:ph idx="1" type="body"/>
          </p:nvPr>
        </p:nvSpPr>
        <p:spPr>
          <a:xfrm>
            <a:off x="457200" y="11430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It aims to </a:t>
            </a:r>
            <a:endParaRPr/>
          </a:p>
          <a:p>
            <a:pPr indent="-285750" lvl="1" marL="74295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Cover the essence of the new system</a:t>
            </a:r>
            <a:endParaRPr/>
          </a:p>
          <a:p>
            <a:pPr indent="-285750" lvl="1" marL="74295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Market the software</a:t>
            </a:r>
            <a:endParaRPr/>
          </a:p>
          <a:p>
            <a:pPr indent="-285750" lvl="1" marL="74295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Keep the developers focused on the “</a:t>
            </a:r>
            <a:r>
              <a:rPr b="1" i="0" lang="en-US" sz="2400" u="none" cap="none" strike="noStrike">
                <a:solidFill>
                  <a:schemeClr val="dk1"/>
                </a:solidFill>
                <a:latin typeface="Calibri"/>
                <a:ea typeface="Calibri"/>
                <a:cs typeface="Calibri"/>
                <a:sym typeface="Calibri"/>
              </a:rPr>
              <a:t>core</a:t>
            </a:r>
            <a:r>
              <a:rPr b="0" i="0" lang="en-US" sz="2400" u="none" cap="none" strike="noStrike">
                <a:solidFill>
                  <a:schemeClr val="dk1"/>
                </a:solidFill>
                <a:latin typeface="Calibri"/>
                <a:ea typeface="Calibri"/>
                <a:cs typeface="Calibri"/>
                <a:sym typeface="Calibri"/>
              </a:rPr>
              <a:t>” essence of the system</a:t>
            </a:r>
            <a:endParaRPr/>
          </a:p>
          <a:p>
            <a:pPr indent="-342900" lvl="0" marL="342900" marR="0" rtl="0" algn="just">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It should be brief</a:t>
            </a:r>
            <a:endParaRPr/>
          </a:p>
          <a:p>
            <a:pPr indent="-342900" lvl="0" marL="342900" marR="0" rtl="0" algn="just">
              <a:lnSpc>
                <a:spcPct val="100000"/>
              </a:lnSpc>
              <a:spcBef>
                <a:spcPts val="560"/>
              </a:spcBef>
              <a:spcAft>
                <a:spcPts val="0"/>
              </a:spcAft>
              <a:buClr>
                <a:schemeClr val="dk1"/>
              </a:buClr>
              <a:buSzPts val="2800"/>
              <a:buFont typeface="Arial"/>
              <a:buChar char="•"/>
            </a:pPr>
            <a:r>
              <a:rPr b="0" i="0" lang="en-US" sz="2800" u="sng">
                <a:solidFill>
                  <a:schemeClr val="dk1"/>
                </a:solidFill>
                <a:latin typeface="Calibri"/>
                <a:ea typeface="Calibri"/>
                <a:cs typeface="Calibri"/>
                <a:sym typeface="Calibri"/>
              </a:rPr>
              <a:t>Example</a:t>
            </a:r>
            <a:r>
              <a:rPr b="0" i="0" lang="en-US" sz="2800" u="none">
                <a:solidFill>
                  <a:schemeClr val="dk1"/>
                </a:solidFill>
                <a:latin typeface="Calibri"/>
                <a:ea typeface="Calibri"/>
                <a:cs typeface="Calibri"/>
                <a:sym typeface="Calibri"/>
              </a:rPr>
              <a:t> -&gt; </a:t>
            </a:r>
            <a:r>
              <a:rPr b="1" i="0" lang="en-US" sz="2800" u="none">
                <a:solidFill>
                  <a:schemeClr val="dk1"/>
                </a:solidFill>
                <a:latin typeface="Calibri"/>
                <a:ea typeface="Calibri"/>
                <a:cs typeface="Calibri"/>
                <a:sym typeface="Calibri"/>
              </a:rPr>
              <a:t>JU vision</a:t>
            </a:r>
            <a:r>
              <a:rPr b="0" i="0" lang="en-US" sz="2800" u="none">
                <a:solidFill>
                  <a:schemeClr val="dk1"/>
                </a:solidFill>
                <a:latin typeface="Calibri"/>
                <a:ea typeface="Calibri"/>
                <a:cs typeface="Calibri"/>
                <a:sym typeface="Calibri"/>
              </a:rPr>
              <a:t>:</a:t>
            </a:r>
            <a:endParaRPr/>
          </a:p>
          <a:p>
            <a:pPr indent="-342900" lvl="0" marL="342900" marR="0" rtl="0" algn="just">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	At JU, we are passionate about excellence in higher education, vocational training and research. As an institution we are flexible in our teaching and learning, focused in our research and engaged with both industry and the community. We are committed to a sustainable JU.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SW Engineering …….</a:t>
            </a:r>
            <a:endParaRPr/>
          </a:p>
        </p:txBody>
      </p:sp>
      <p:sp>
        <p:nvSpPr>
          <p:cNvPr id="95" name="Google Shape;95;p1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Noto Sans Symbols"/>
              <a:buChar char="❑"/>
            </a:pPr>
            <a:r>
              <a:rPr b="1" i="0" lang="en-US" sz="3200" u="none" cap="none" strike="noStrike">
                <a:solidFill>
                  <a:schemeClr val="dk1"/>
                </a:solidFill>
                <a:latin typeface="Calibri"/>
                <a:ea typeface="Calibri"/>
                <a:cs typeface="Calibri"/>
                <a:sym typeface="Calibri"/>
              </a:rPr>
              <a:t>A large project …….</a:t>
            </a:r>
            <a:endParaRPr/>
          </a:p>
          <a:p>
            <a:pPr indent="-285750" lvl="1" marL="742950" marR="0" rtl="0" algn="l">
              <a:lnSpc>
                <a:spcPct val="100000"/>
              </a:lnSpc>
              <a:spcBef>
                <a:spcPts val="18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Break it up into </a:t>
            </a:r>
            <a:r>
              <a:rPr b="0" i="0" lang="en-US" sz="2800" u="none" cap="none" strike="noStrike">
                <a:solidFill>
                  <a:srgbClr val="0070C0"/>
                </a:solidFill>
                <a:latin typeface="Calibri"/>
                <a:ea typeface="Calibri"/>
                <a:cs typeface="Calibri"/>
                <a:sym typeface="Calibri"/>
              </a:rPr>
              <a:t>sub-problems</a:t>
            </a:r>
            <a:endParaRPr/>
          </a:p>
          <a:p>
            <a:pPr indent="-285750" lvl="1" marL="742950" marR="0" rtl="0" algn="l">
              <a:lnSpc>
                <a:spcPct val="100000"/>
              </a:lnSpc>
              <a:spcBef>
                <a:spcPts val="18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Solve each sub-problem</a:t>
            </a:r>
            <a:endParaRPr/>
          </a:p>
          <a:p>
            <a:pPr indent="-285750" lvl="1" marL="742950" marR="0" rtl="0" algn="l">
              <a:lnSpc>
                <a:spcPct val="100000"/>
              </a:lnSpc>
              <a:spcBef>
                <a:spcPts val="18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 </a:t>
            </a:r>
            <a:r>
              <a:rPr b="0" i="0" lang="en-US" sz="2800" u="none" cap="none" strike="noStrike">
                <a:solidFill>
                  <a:srgbClr val="0070C0"/>
                </a:solidFill>
                <a:latin typeface="Calibri"/>
                <a:ea typeface="Calibri"/>
                <a:cs typeface="Calibri"/>
                <a:sym typeface="Calibri"/>
              </a:rPr>
              <a:t>teams</a:t>
            </a:r>
            <a:endParaRPr/>
          </a:p>
          <a:p>
            <a:pPr indent="-285750" lvl="1" marL="742950" marR="0" rtl="0" algn="l">
              <a:lnSpc>
                <a:spcPct val="100000"/>
              </a:lnSpc>
              <a:spcBef>
                <a:spcPts val="18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Remain </a:t>
            </a:r>
            <a:r>
              <a:rPr b="0" i="0" lang="en-US" sz="2800" u="none" cap="none" strike="noStrike">
                <a:solidFill>
                  <a:srgbClr val="FF0000"/>
                </a:solidFill>
                <a:latin typeface="Calibri"/>
                <a:ea typeface="Calibri"/>
                <a:cs typeface="Calibri"/>
                <a:sym typeface="Calibri"/>
              </a:rPr>
              <a:t>consistent</a:t>
            </a:r>
            <a:endParaRPr/>
          </a:p>
          <a:p>
            <a:pPr indent="-285750" lvl="1" marL="742950" marR="0" rtl="0" algn="l">
              <a:lnSpc>
                <a:spcPct val="100000"/>
              </a:lnSpc>
              <a:spcBef>
                <a:spcPts val="1800"/>
              </a:spcBef>
              <a:spcAft>
                <a:spcPts val="0"/>
              </a:spcAft>
              <a:buClr>
                <a:srgbClr val="0070C0"/>
              </a:buClr>
              <a:buSzPts val="2800"/>
              <a:buFont typeface="Arial"/>
              <a:buChar char="–"/>
            </a:pPr>
            <a:r>
              <a:rPr b="0" i="0" lang="en-US" sz="2800" u="none" cap="none" strike="noStrike">
                <a:solidFill>
                  <a:srgbClr val="0070C0"/>
                </a:solidFill>
                <a:latin typeface="Calibri"/>
                <a:ea typeface="Calibri"/>
                <a:cs typeface="Calibri"/>
                <a:sym typeface="Calibri"/>
              </a:rPr>
              <a:t>Cost effective</a:t>
            </a:r>
            <a:endParaRPr/>
          </a:p>
          <a:p>
            <a:pPr indent="-285750" lvl="1" marL="742950" marR="0" rtl="0" algn="l">
              <a:lnSpc>
                <a:spcPct val="100000"/>
              </a:lnSpc>
              <a:spcBef>
                <a:spcPts val="1800"/>
              </a:spcBef>
              <a:spcAft>
                <a:spcPts val="0"/>
              </a:spcAft>
              <a:buClr>
                <a:srgbClr val="FF0000"/>
              </a:buClr>
              <a:buSzPts val="2800"/>
              <a:buFont typeface="Arial"/>
              <a:buChar char="–"/>
            </a:pPr>
            <a:r>
              <a:rPr b="0" i="0" lang="en-US" sz="2800" u="none" cap="none" strike="noStrike">
                <a:solidFill>
                  <a:srgbClr val="FF0000"/>
                </a:solidFill>
                <a:latin typeface="Calibri"/>
                <a:ea typeface="Calibri"/>
                <a:cs typeface="Calibri"/>
                <a:sym typeface="Calibri"/>
              </a:rPr>
              <a:t>Easy</a:t>
            </a:r>
            <a:r>
              <a:rPr b="0" i="0" lang="en-US" sz="2800" u="none" cap="none" strike="noStrike">
                <a:solidFill>
                  <a:schemeClr val="dk1"/>
                </a:solidFill>
                <a:latin typeface="Calibri"/>
                <a:ea typeface="Calibri"/>
                <a:cs typeface="Calibri"/>
                <a:sym typeface="Calibri"/>
              </a:rPr>
              <a:t> to change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Vision statement template</a:t>
            </a:r>
            <a:endParaRPr/>
          </a:p>
        </p:txBody>
      </p:sp>
      <p:sp>
        <p:nvSpPr>
          <p:cNvPr id="207" name="Google Shape;207;p3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various parts of a general vision statement are:</a:t>
            </a:r>
            <a:endParaRPr/>
          </a:p>
          <a:p>
            <a:pPr indent="-285750" lvl="1" marL="742950" marR="0" rtl="0" algn="just">
              <a:lnSpc>
                <a:spcPct val="100000"/>
              </a:lnSpc>
              <a:spcBef>
                <a:spcPts val="1200"/>
              </a:spcBef>
              <a:spcAft>
                <a:spcPts val="0"/>
              </a:spcAft>
              <a:buClr>
                <a:schemeClr val="dk2"/>
              </a:buClr>
              <a:buSzPts val="2800"/>
              <a:buFont typeface="Arial"/>
              <a:buChar char="–"/>
            </a:pPr>
            <a:r>
              <a:rPr b="0" i="0" lang="en-US" sz="2800" u="none" cap="none" strike="noStrike">
                <a:solidFill>
                  <a:schemeClr val="dk2"/>
                </a:solidFill>
                <a:latin typeface="Calibri"/>
                <a:ea typeface="Calibri"/>
                <a:cs typeface="Calibri"/>
                <a:sym typeface="Calibri"/>
              </a:rPr>
              <a:t>For</a:t>
            </a:r>
            <a:r>
              <a:rPr b="0" i="0" lang="en-US" sz="2800" u="none" cap="none" strike="noStrike">
                <a:solidFill>
                  <a:schemeClr val="dk1"/>
                </a:solidFill>
                <a:latin typeface="Calibri"/>
                <a:ea typeface="Calibri"/>
                <a:cs typeface="Calibri"/>
                <a:sym typeface="Calibri"/>
              </a:rPr>
              <a:t> (target user, audience)</a:t>
            </a:r>
            <a:endParaRPr/>
          </a:p>
          <a:p>
            <a:pPr indent="-285750" lvl="1" marL="742950" marR="0" rtl="0" algn="just">
              <a:lnSpc>
                <a:spcPct val="100000"/>
              </a:lnSpc>
              <a:spcBef>
                <a:spcPts val="1200"/>
              </a:spcBef>
              <a:spcAft>
                <a:spcPts val="0"/>
              </a:spcAft>
              <a:buClr>
                <a:schemeClr val="dk2"/>
              </a:buClr>
              <a:buSzPts val="2800"/>
              <a:buFont typeface="Arial"/>
              <a:buChar char="–"/>
            </a:pPr>
            <a:r>
              <a:rPr b="0" i="0" lang="en-US" sz="2800" u="none" cap="none" strike="noStrike">
                <a:solidFill>
                  <a:schemeClr val="dk2"/>
                </a:solidFill>
                <a:latin typeface="Calibri"/>
                <a:ea typeface="Calibri"/>
                <a:cs typeface="Calibri"/>
                <a:sym typeface="Calibri"/>
              </a:rPr>
              <a:t>Who</a:t>
            </a:r>
            <a:r>
              <a:rPr b="0" i="0" lang="en-US" sz="2800" u="none" cap="none" strike="noStrike">
                <a:solidFill>
                  <a:schemeClr val="dk1"/>
                </a:solidFill>
                <a:latin typeface="Calibri"/>
                <a:ea typeface="Calibri"/>
                <a:cs typeface="Calibri"/>
                <a:sym typeface="Calibri"/>
              </a:rPr>
              <a:t> (statement of the need or opportunity)</a:t>
            </a:r>
            <a:endParaRPr/>
          </a:p>
          <a:p>
            <a:pPr indent="-285750" lvl="1" marL="742950" marR="0" rtl="0" algn="just">
              <a:lnSpc>
                <a:spcPct val="100000"/>
              </a:lnSpc>
              <a:spcBef>
                <a:spcPts val="1200"/>
              </a:spcBef>
              <a:spcAft>
                <a:spcPts val="0"/>
              </a:spcAft>
              <a:buClr>
                <a:schemeClr val="dk2"/>
              </a:buClr>
              <a:buSzPts val="2800"/>
              <a:buFont typeface="Arial"/>
              <a:buChar char="–"/>
            </a:pPr>
            <a:r>
              <a:rPr b="0" i="0" lang="en-US" sz="2800" u="none" cap="none" strike="noStrike">
                <a:solidFill>
                  <a:schemeClr val="dk2"/>
                </a:solidFill>
                <a:latin typeface="Calibri"/>
                <a:ea typeface="Calibri"/>
                <a:cs typeface="Calibri"/>
                <a:sym typeface="Calibri"/>
              </a:rPr>
              <a:t>The</a:t>
            </a:r>
            <a:r>
              <a:rPr b="0" i="0" lang="en-US" sz="2800" u="none" cap="none" strike="noStrike">
                <a:solidFill>
                  <a:schemeClr val="dk1"/>
                </a:solidFill>
                <a:latin typeface="Calibri"/>
                <a:ea typeface="Calibri"/>
                <a:cs typeface="Calibri"/>
                <a:sym typeface="Calibri"/>
              </a:rPr>
              <a:t> (product name) is a (product category)</a:t>
            </a:r>
            <a:endParaRPr/>
          </a:p>
          <a:p>
            <a:pPr indent="-285750" lvl="1" marL="742950" marR="0" rtl="0" algn="just">
              <a:lnSpc>
                <a:spcPct val="100000"/>
              </a:lnSpc>
              <a:spcBef>
                <a:spcPts val="1200"/>
              </a:spcBef>
              <a:spcAft>
                <a:spcPts val="0"/>
              </a:spcAft>
              <a:buClr>
                <a:schemeClr val="dk2"/>
              </a:buClr>
              <a:buSzPts val="2800"/>
              <a:buFont typeface="Arial"/>
              <a:buChar char="–"/>
            </a:pPr>
            <a:r>
              <a:rPr b="0" i="0" lang="en-US" sz="2800" u="none" cap="none" strike="noStrike">
                <a:solidFill>
                  <a:schemeClr val="dk2"/>
                </a:solidFill>
                <a:latin typeface="Calibri"/>
                <a:ea typeface="Calibri"/>
                <a:cs typeface="Calibri"/>
                <a:sym typeface="Calibri"/>
              </a:rPr>
              <a:t>That</a:t>
            </a:r>
            <a:r>
              <a:rPr b="0" i="0" lang="en-US" sz="2800" u="none" cap="none" strike="noStrike">
                <a:solidFill>
                  <a:schemeClr val="dk1"/>
                </a:solidFill>
                <a:latin typeface="Calibri"/>
                <a:ea typeface="Calibri"/>
                <a:cs typeface="Calibri"/>
                <a:sym typeface="Calibri"/>
              </a:rPr>
              <a:t> (key benefit, compelling reason to build/buy)</a:t>
            </a:r>
            <a:endParaRPr/>
          </a:p>
          <a:p>
            <a:pPr indent="-285750" lvl="1" marL="742950" marR="0" rtl="0" algn="just">
              <a:lnSpc>
                <a:spcPct val="100000"/>
              </a:lnSpc>
              <a:spcBef>
                <a:spcPts val="1200"/>
              </a:spcBef>
              <a:spcAft>
                <a:spcPts val="0"/>
              </a:spcAft>
              <a:buClr>
                <a:schemeClr val="dk2"/>
              </a:buClr>
              <a:buSzPts val="2800"/>
              <a:buFont typeface="Arial"/>
              <a:buChar char="–"/>
            </a:pPr>
            <a:r>
              <a:rPr b="0" i="0" lang="en-US" sz="2800" u="none" cap="none" strike="noStrike">
                <a:solidFill>
                  <a:schemeClr val="dk2"/>
                </a:solidFill>
                <a:latin typeface="Calibri"/>
                <a:ea typeface="Calibri"/>
                <a:cs typeface="Calibri"/>
                <a:sym typeface="Calibri"/>
              </a:rPr>
              <a:t>Unlike</a:t>
            </a:r>
            <a:r>
              <a:rPr b="0" i="0" lang="en-US" sz="2800" u="none" cap="none" strike="noStrike">
                <a:solidFill>
                  <a:schemeClr val="dk1"/>
                </a:solidFill>
                <a:latin typeface="Calibri"/>
                <a:ea typeface="Calibri"/>
                <a:cs typeface="Calibri"/>
                <a:sym typeface="Calibri"/>
              </a:rPr>
              <a:t> (primary competitive alternative)</a:t>
            </a:r>
            <a:endParaRPr/>
          </a:p>
          <a:p>
            <a:pPr indent="-285750" lvl="1" marL="742950" marR="0" rtl="0" algn="just">
              <a:lnSpc>
                <a:spcPct val="100000"/>
              </a:lnSpc>
              <a:spcBef>
                <a:spcPts val="1200"/>
              </a:spcBef>
              <a:spcAft>
                <a:spcPts val="0"/>
              </a:spcAft>
              <a:buClr>
                <a:schemeClr val="dk2"/>
              </a:buClr>
              <a:buSzPts val="2800"/>
              <a:buFont typeface="Arial"/>
              <a:buChar char="–"/>
            </a:pPr>
            <a:r>
              <a:rPr b="0" i="0" lang="en-US" sz="2800" u="none" cap="none" strike="noStrike">
                <a:solidFill>
                  <a:schemeClr val="dk2"/>
                </a:solidFill>
                <a:latin typeface="Calibri"/>
                <a:ea typeface="Calibri"/>
                <a:cs typeface="Calibri"/>
                <a:sym typeface="Calibri"/>
              </a:rPr>
              <a:t>Our product </a:t>
            </a:r>
            <a:r>
              <a:rPr b="0" i="0" lang="en-US" sz="2800" u="none" cap="none" strike="noStrike">
                <a:solidFill>
                  <a:schemeClr val="dk1"/>
                </a:solidFill>
                <a:latin typeface="Calibri"/>
                <a:ea typeface="Calibri"/>
                <a:cs typeface="Calibri"/>
                <a:sym typeface="Calibri"/>
              </a:rPr>
              <a:t>(statement of primary differentiation)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graphicFrame>
        <p:nvGraphicFramePr>
          <p:cNvPr id="212" name="Google Shape;212;p33"/>
          <p:cNvGraphicFramePr/>
          <p:nvPr/>
        </p:nvGraphicFramePr>
        <p:xfrm>
          <a:off x="228600" y="228600"/>
          <a:ext cx="3000000" cy="3000000"/>
        </p:xfrm>
        <a:graphic>
          <a:graphicData uri="http://schemas.openxmlformats.org/drawingml/2006/table">
            <a:tbl>
              <a:tblPr>
                <a:noFill/>
                <a:tableStyleId>{EE4E386C-CC3E-4D2B-9D52-7CEA67A5793C}</a:tableStyleId>
              </a:tblPr>
              <a:tblGrid>
                <a:gridCol w="2209800"/>
                <a:gridCol w="6477000"/>
              </a:tblGrid>
              <a:tr h="762000">
                <a:tc>
                  <a:txBody>
                    <a:bodyPr/>
                    <a:lstStyle/>
                    <a:p>
                      <a:pPr indent="0" lvl="0" marL="0" marR="0" rtl="0" algn="l">
                        <a:lnSpc>
                          <a:spcPct val="100000"/>
                        </a:lnSpc>
                        <a:spcBef>
                          <a:spcPts val="0"/>
                        </a:spcBef>
                        <a:spcAft>
                          <a:spcPts val="0"/>
                        </a:spcAft>
                        <a:buClr>
                          <a:schemeClr val="dk1"/>
                        </a:buClr>
                        <a:buSzPts val="2200"/>
                        <a:buFont typeface="Calibri"/>
                        <a:buNone/>
                      </a:pPr>
                      <a:r>
                        <a:rPr b="1" i="0" lang="en-US" sz="2200" u="none" cap="none" strike="noStrike">
                          <a:solidFill>
                            <a:schemeClr val="dk1"/>
                          </a:solidFill>
                          <a:latin typeface="Calibri"/>
                          <a:ea typeface="Calibri"/>
                          <a:cs typeface="Calibri"/>
                          <a:sym typeface="Calibri"/>
                        </a:rPr>
                        <a:t>For</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elderly or disabled persons with speech, hearing, and </a:t>
                      </a:r>
                      <a:endParaRPr/>
                    </a:p>
                    <a:p>
                      <a:pPr indent="0" lvl="0" marL="0" marR="0" rtl="0" algn="just">
                        <a:lnSpc>
                          <a:spcPct val="10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memory disabilities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27025">
                <a:tc>
                  <a:txBody>
                    <a:bodyPr/>
                    <a:lstStyle/>
                    <a:p>
                      <a:pPr indent="0" lvl="0" marL="0" marR="0" rtl="0" algn="l">
                        <a:lnSpc>
                          <a:spcPct val="100000"/>
                        </a:lnSpc>
                        <a:spcBef>
                          <a:spcPts val="0"/>
                        </a:spcBef>
                        <a:spcAft>
                          <a:spcPts val="0"/>
                        </a:spcAft>
                        <a:buClr>
                          <a:schemeClr val="dk1"/>
                        </a:buClr>
                        <a:buSzPts val="2200"/>
                        <a:buFont typeface="Calibri"/>
                        <a:buNone/>
                      </a:pPr>
                      <a:r>
                        <a:rPr b="1" i="0" lang="en-US" sz="2200" u="none" cap="none" strike="noStrike">
                          <a:solidFill>
                            <a:schemeClr val="dk1"/>
                          </a:solidFill>
                          <a:latin typeface="Calibri"/>
                          <a:ea typeface="Calibri"/>
                          <a:cs typeface="Calibri"/>
                          <a:sym typeface="Calibri"/>
                        </a:rPr>
                        <a:t>Who</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have difficulty communicating with others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96950">
                <a:tc>
                  <a:txBody>
                    <a:bodyPr/>
                    <a:lstStyle/>
                    <a:p>
                      <a:pPr indent="0" lvl="0" marL="0" marR="0" rtl="0" algn="l">
                        <a:lnSpc>
                          <a:spcPct val="100000"/>
                        </a:lnSpc>
                        <a:spcBef>
                          <a:spcPts val="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The HOPE Cellular Phone</a:t>
                      </a:r>
                      <a:endParaRPr/>
                    </a:p>
                    <a:p>
                      <a:pPr indent="0" lvl="0" marL="0" marR="0" rtl="0" algn="l">
                        <a:lnSpc>
                          <a:spcPct val="100000"/>
                        </a:lnSpc>
                        <a:spcBef>
                          <a:spcPts val="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Application (HCPA)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is a software application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96950">
                <a:tc>
                  <a:txBody>
                    <a:bodyPr/>
                    <a:lstStyle/>
                    <a:p>
                      <a:pPr indent="0" lvl="0" marL="0" marR="0" rtl="0" algn="l">
                        <a:lnSpc>
                          <a:spcPct val="100000"/>
                        </a:lnSpc>
                        <a:spcBef>
                          <a:spcPts val="0"/>
                        </a:spcBef>
                        <a:spcAft>
                          <a:spcPts val="0"/>
                        </a:spcAft>
                        <a:buClr>
                          <a:schemeClr val="dk1"/>
                        </a:buClr>
                        <a:buSzPts val="2200"/>
                        <a:buFont typeface="Calibri"/>
                        <a:buNone/>
                      </a:pPr>
                      <a:r>
                        <a:rPr b="1" i="0" lang="en-US" sz="2200" u="none" cap="none" strike="noStrike">
                          <a:solidFill>
                            <a:schemeClr val="dk1"/>
                          </a:solidFill>
                          <a:latin typeface="Calibri"/>
                          <a:ea typeface="Calibri"/>
                          <a:cs typeface="Calibri"/>
                          <a:sym typeface="Calibri"/>
                        </a:rPr>
                        <a:t>That</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provides the ability to communicate more effectively with others, and swiftly contact emergency responders through a simple, intuitive interface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112825">
                <a:tc>
                  <a:txBody>
                    <a:bodyPr/>
                    <a:lstStyle/>
                    <a:p>
                      <a:pPr indent="0" lvl="0" marL="0" marR="0" rtl="0" algn="l">
                        <a:lnSpc>
                          <a:spcPct val="100000"/>
                        </a:lnSpc>
                        <a:spcBef>
                          <a:spcPts val="0"/>
                        </a:spcBef>
                        <a:spcAft>
                          <a:spcPts val="0"/>
                        </a:spcAft>
                        <a:buClr>
                          <a:schemeClr val="dk1"/>
                        </a:buClr>
                        <a:buSzPts val="2200"/>
                        <a:buFont typeface="Calibri"/>
                        <a:buNone/>
                      </a:pPr>
                      <a:r>
                        <a:rPr b="1" i="0" lang="en-US" sz="2200" u="none" cap="none" strike="noStrike">
                          <a:solidFill>
                            <a:schemeClr val="dk1"/>
                          </a:solidFill>
                          <a:latin typeface="Calibri"/>
                          <a:ea typeface="Calibri"/>
                          <a:cs typeface="Calibri"/>
                          <a:sym typeface="Calibri"/>
                        </a:rPr>
                        <a:t>Unlike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currently available systems that have poor interface to communicate with others and do not provide a detailed system for emergency services.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103425">
                <a:tc>
                  <a:txBody>
                    <a:bodyPr/>
                    <a:lstStyle/>
                    <a:p>
                      <a:pPr indent="0" lvl="0" marL="0" marR="0" rtl="0" algn="l">
                        <a:lnSpc>
                          <a:spcPct val="100000"/>
                        </a:lnSpc>
                        <a:spcBef>
                          <a:spcPts val="0"/>
                        </a:spcBef>
                        <a:spcAft>
                          <a:spcPts val="0"/>
                        </a:spcAft>
                        <a:buClr>
                          <a:schemeClr val="dk1"/>
                        </a:buClr>
                        <a:buSzPts val="2200"/>
                        <a:buFont typeface="Calibri"/>
                        <a:buNone/>
                      </a:pPr>
                      <a:r>
                        <a:rPr b="1" i="0" lang="en-US" sz="2200" u="none" cap="none" strike="noStrike">
                          <a:solidFill>
                            <a:schemeClr val="dk1"/>
                          </a:solidFill>
                          <a:latin typeface="Calibri"/>
                          <a:ea typeface="Calibri"/>
                          <a:cs typeface="Calibri"/>
                          <a:sym typeface="Calibri"/>
                        </a:rPr>
                        <a:t>Our product</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provides users with means of expressing themselves,  and more easily understanding others. This is  accomplished by text-to-speech and speech-to-text functionality and other features. The product also supports efficient means of reaching emergency contacts and emergency responders.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457200" y="274637"/>
            <a:ext cx="8229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Vision statement template (cont.)</a:t>
            </a:r>
            <a:endParaRPr/>
          </a:p>
        </p:txBody>
      </p:sp>
      <p:sp>
        <p:nvSpPr>
          <p:cNvPr id="218" name="Google Shape;218;p34"/>
          <p:cNvSpPr txBox="1"/>
          <p:nvPr>
            <p:ph idx="1" type="body"/>
          </p:nvPr>
        </p:nvSpPr>
        <p:spPr>
          <a:xfrm>
            <a:off x="457200" y="1219200"/>
            <a:ext cx="8229600" cy="5257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Example one: Vision statement for the “CSE_Dynamics” game</a:t>
            </a:r>
            <a:endParaRPr/>
          </a:p>
          <a:p>
            <a:pPr indent="-285750" lvl="1" marL="742950" marR="0" rtl="0" algn="just">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For</a:t>
            </a:r>
            <a:r>
              <a:rPr b="0" i="0" lang="en-US" sz="2000" u="none" cap="none" strike="noStrike">
                <a:solidFill>
                  <a:schemeClr val="dk1"/>
                </a:solidFill>
                <a:latin typeface="Calibri"/>
                <a:ea typeface="Calibri"/>
                <a:cs typeface="Calibri"/>
                <a:sym typeface="Calibri"/>
              </a:rPr>
              <a:t>: CSE, JU students</a:t>
            </a:r>
            <a:endParaRPr/>
          </a:p>
          <a:p>
            <a:pPr indent="-285750" lvl="1" marL="742950" marR="0" rtl="0" algn="just">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Who</a:t>
            </a:r>
            <a:r>
              <a:rPr b="0" i="0" lang="en-US" sz="2000" u="none" cap="none" strike="noStrike">
                <a:solidFill>
                  <a:schemeClr val="dk1"/>
                </a:solidFill>
                <a:latin typeface="Calibri"/>
                <a:ea typeface="Calibri"/>
                <a:cs typeface="Calibri"/>
                <a:sym typeface="Calibri"/>
              </a:rPr>
              <a:t>: Are bored in between the lectures </a:t>
            </a:r>
            <a:endParaRPr/>
          </a:p>
          <a:p>
            <a:pPr indent="-285750" lvl="1" marL="742950" marR="0" rtl="0" algn="just">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The</a:t>
            </a:r>
            <a:r>
              <a:rPr b="0" i="0" lang="en-US" sz="2000" u="none" cap="none" strike="noStrike">
                <a:solidFill>
                  <a:schemeClr val="dk1"/>
                </a:solidFill>
                <a:latin typeface="Calibri"/>
                <a:ea typeface="Calibri"/>
                <a:cs typeface="Calibri"/>
                <a:sym typeface="Calibri"/>
              </a:rPr>
              <a:t>: CSE_Dynamics is a real-time strategy game</a:t>
            </a:r>
            <a:endParaRPr/>
          </a:p>
          <a:p>
            <a:pPr indent="-285750" lvl="1" marL="742950" marR="0" rtl="0" algn="just">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That</a:t>
            </a:r>
            <a:r>
              <a:rPr b="0" i="0" lang="en-US" sz="2000" u="none" cap="none" strike="noStrike">
                <a:solidFill>
                  <a:schemeClr val="dk1"/>
                </a:solidFill>
                <a:latin typeface="Calibri"/>
                <a:ea typeface="Calibri"/>
                <a:cs typeface="Calibri"/>
                <a:sym typeface="Calibri"/>
              </a:rPr>
              <a:t>: allows hours of interactive game play</a:t>
            </a:r>
            <a:endParaRPr/>
          </a:p>
          <a:p>
            <a:pPr indent="-285750" lvl="1" marL="742950" marR="0" rtl="0" algn="just">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Unlike</a:t>
            </a:r>
            <a:r>
              <a:rPr b="0" i="0" lang="en-US" sz="2000" u="none" cap="none" strike="noStrike">
                <a:solidFill>
                  <a:schemeClr val="dk1"/>
                </a:solidFill>
                <a:latin typeface="Calibri"/>
                <a:ea typeface="Calibri"/>
                <a:cs typeface="Calibri"/>
                <a:sym typeface="Calibri"/>
              </a:rPr>
              <a:t>: Warcraft</a:t>
            </a:r>
            <a:endParaRPr/>
          </a:p>
          <a:p>
            <a:pPr indent="-285750" lvl="1" marL="742950" marR="0" rtl="0" algn="just">
              <a:lnSpc>
                <a:spcPct val="100000"/>
              </a:lnSpc>
              <a:spcBef>
                <a:spcPts val="40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Our</a:t>
            </a:r>
            <a:r>
              <a:rPr b="0" i="0" lang="en-US" sz="2000" u="none" cap="none" strike="noStrike">
                <a:solidFill>
                  <a:schemeClr val="dk1"/>
                </a:solidFill>
                <a:latin typeface="Calibri"/>
                <a:ea typeface="Calibri"/>
                <a:cs typeface="Calibri"/>
                <a:sym typeface="Calibri"/>
              </a:rPr>
              <a:t>: CSE_Dynamics is custom designed to ensure that you can play with other CSE, JU students</a:t>
            </a:r>
            <a:endParaRPr/>
          </a:p>
          <a:p>
            <a:pPr indent="-342900" lvl="0" marL="342900" marR="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Once the key information is stated as above, it needs to be written up into a single paragraph like:</a:t>
            </a:r>
            <a:endParaRPr/>
          </a:p>
          <a:p>
            <a:pPr indent="-285750" lvl="1" marL="742950" marR="0" rtl="0" algn="just">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“CSE_Dynamics </a:t>
            </a:r>
            <a:r>
              <a:rPr b="1" i="1" lang="en-US" sz="2000" u="none" cap="none" strike="noStrike">
                <a:solidFill>
                  <a:schemeClr val="dk1"/>
                </a:solidFill>
                <a:latin typeface="Calibri"/>
                <a:ea typeface="Calibri"/>
                <a:cs typeface="Calibri"/>
                <a:sym typeface="Calibri"/>
              </a:rPr>
              <a:t>is a </a:t>
            </a:r>
            <a:r>
              <a:rPr b="0" i="1" lang="en-US" sz="2000" u="none" cap="none" strike="noStrike">
                <a:solidFill>
                  <a:schemeClr val="dk1"/>
                </a:solidFill>
                <a:latin typeface="Calibri"/>
                <a:ea typeface="Calibri"/>
                <a:cs typeface="Calibri"/>
                <a:sym typeface="Calibri"/>
              </a:rPr>
              <a:t>{THE} real-time strategy game </a:t>
            </a:r>
            <a:r>
              <a:rPr b="1" i="1" lang="en-US" sz="2000" u="none" cap="none" strike="noStrike">
                <a:solidFill>
                  <a:schemeClr val="dk1"/>
                </a:solidFill>
                <a:latin typeface="Calibri"/>
                <a:ea typeface="Calibri"/>
                <a:cs typeface="Calibri"/>
                <a:sym typeface="Calibri"/>
              </a:rPr>
              <a:t>for </a:t>
            </a:r>
            <a:r>
              <a:rPr b="0" i="1" lang="en-US" sz="2000" u="none" cap="none" strike="noStrike">
                <a:solidFill>
                  <a:schemeClr val="dk1"/>
                </a:solidFill>
                <a:latin typeface="Calibri"/>
                <a:ea typeface="Calibri"/>
                <a:cs typeface="Calibri"/>
                <a:sym typeface="Calibri"/>
              </a:rPr>
              <a:t>(CSE, JU) students </a:t>
            </a:r>
            <a:r>
              <a:rPr b="1" i="1" lang="en-US" sz="2000" u="none" cap="none" strike="noStrike">
                <a:solidFill>
                  <a:schemeClr val="dk1"/>
                </a:solidFill>
                <a:latin typeface="Calibri"/>
                <a:ea typeface="Calibri"/>
                <a:cs typeface="Calibri"/>
                <a:sym typeface="Calibri"/>
              </a:rPr>
              <a:t>who </a:t>
            </a:r>
            <a:r>
              <a:rPr b="0" i="1" lang="en-US" sz="2000" u="none" cap="none" strike="noStrike">
                <a:solidFill>
                  <a:schemeClr val="dk1"/>
                </a:solidFill>
                <a:latin typeface="Calibri"/>
                <a:ea typeface="Calibri"/>
                <a:cs typeface="Calibri"/>
                <a:sym typeface="Calibri"/>
              </a:rPr>
              <a:t>are bored in between classes. </a:t>
            </a:r>
            <a:r>
              <a:rPr b="1" i="1" lang="en-US" sz="2000" u="none" cap="none" strike="noStrike">
                <a:solidFill>
                  <a:schemeClr val="dk1"/>
                </a:solidFill>
                <a:latin typeface="Calibri"/>
                <a:ea typeface="Calibri"/>
                <a:cs typeface="Calibri"/>
                <a:sym typeface="Calibri"/>
              </a:rPr>
              <a:t>Unlike </a:t>
            </a:r>
            <a:r>
              <a:rPr b="0" i="1" lang="en-US" sz="2000" u="none" cap="none" strike="noStrike">
                <a:solidFill>
                  <a:schemeClr val="dk1"/>
                </a:solidFill>
                <a:latin typeface="Calibri"/>
                <a:ea typeface="Calibri"/>
                <a:cs typeface="Calibri"/>
                <a:sym typeface="Calibri"/>
              </a:rPr>
              <a:t>Warcraft, </a:t>
            </a:r>
            <a:r>
              <a:rPr b="0" i="0" lang="en-US" sz="2000" u="none" cap="none" strike="noStrike">
                <a:solidFill>
                  <a:schemeClr val="dk1"/>
                </a:solidFill>
                <a:latin typeface="Calibri"/>
                <a:ea typeface="Calibri"/>
                <a:cs typeface="Calibri"/>
                <a:sym typeface="Calibri"/>
              </a:rPr>
              <a:t>CSE_Dynamics </a:t>
            </a:r>
            <a:r>
              <a:rPr b="1" i="1" lang="en-US" sz="2000" u="none" cap="none" strike="noStrike">
                <a:solidFill>
                  <a:schemeClr val="dk1"/>
                </a:solidFill>
                <a:latin typeface="Calibri"/>
                <a:ea typeface="Calibri"/>
                <a:cs typeface="Calibri"/>
                <a:sym typeface="Calibri"/>
              </a:rPr>
              <a:t>is </a:t>
            </a:r>
            <a:r>
              <a:rPr b="0" i="1" lang="en-US" sz="2000" u="none" cap="none" strike="noStrike">
                <a:solidFill>
                  <a:schemeClr val="dk1"/>
                </a:solidFill>
                <a:latin typeface="Calibri"/>
                <a:ea typeface="Calibri"/>
                <a:cs typeface="Calibri"/>
                <a:sym typeface="Calibri"/>
              </a:rPr>
              <a:t>{OUR} custom designed to {THAT} ensure hours of interactive game play between CSE, JU students.</a:t>
            </a:r>
            <a:r>
              <a:rPr b="0" i="0" lang="en-US" sz="2000" u="none" cap="none" strike="noStrike">
                <a:solidFill>
                  <a:schemeClr val="dk1"/>
                </a:solidFill>
                <a:latin typeface="Calibri"/>
                <a:ea typeface="Calibri"/>
                <a:cs typeface="Calibri"/>
                <a:sym typeface="Calibri"/>
              </a:rPr>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457200" y="274637"/>
            <a:ext cx="8229600" cy="9445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Vision statement template (cont.)</a:t>
            </a:r>
            <a:endParaRPr/>
          </a:p>
        </p:txBody>
      </p:sp>
      <p:sp>
        <p:nvSpPr>
          <p:cNvPr id="224" name="Google Shape;224;p35"/>
          <p:cNvSpPr txBox="1"/>
          <p:nvPr>
            <p:ph idx="1" type="body"/>
          </p:nvPr>
        </p:nvSpPr>
        <p:spPr>
          <a:xfrm>
            <a:off x="304800" y="1219200"/>
            <a:ext cx="8610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Example Two: Vision statement for the MJB online job-board:</a:t>
            </a:r>
            <a:endParaRPr/>
          </a:p>
          <a:p>
            <a:pPr indent="-285750" lvl="1" marL="742950" marR="0" rtl="0" algn="just">
              <a:lnSpc>
                <a:spcPct val="100000"/>
              </a:lnSpc>
              <a:spcBef>
                <a:spcPts val="440"/>
              </a:spcBef>
              <a:spcAft>
                <a:spcPts val="0"/>
              </a:spcAft>
              <a:buClr>
                <a:schemeClr val="dk1"/>
              </a:buClr>
              <a:buSzPts val="2200"/>
              <a:buFont typeface="Arial"/>
              <a:buChar char="–"/>
            </a:pPr>
            <a:r>
              <a:rPr b="1" i="0" lang="en-US" sz="2200" u="none" cap="none" strike="noStrike">
                <a:solidFill>
                  <a:schemeClr val="dk1"/>
                </a:solidFill>
                <a:latin typeface="Calibri"/>
                <a:ea typeface="Calibri"/>
                <a:cs typeface="Calibri"/>
                <a:sym typeface="Calibri"/>
              </a:rPr>
              <a:t>For</a:t>
            </a:r>
            <a:r>
              <a:rPr b="0" i="0" lang="en-US" sz="2200" u="none" cap="none" strike="noStrike">
                <a:solidFill>
                  <a:schemeClr val="dk1"/>
                </a:solidFill>
                <a:latin typeface="Calibri"/>
                <a:ea typeface="Calibri"/>
                <a:cs typeface="Calibri"/>
                <a:sym typeface="Calibri"/>
              </a:rPr>
              <a:t>: Candidates</a:t>
            </a:r>
            <a:endParaRPr/>
          </a:p>
          <a:p>
            <a:pPr indent="-285750" lvl="1" marL="742950" marR="0" rtl="0" algn="just">
              <a:lnSpc>
                <a:spcPct val="100000"/>
              </a:lnSpc>
              <a:spcBef>
                <a:spcPts val="440"/>
              </a:spcBef>
              <a:spcAft>
                <a:spcPts val="0"/>
              </a:spcAft>
              <a:buClr>
                <a:schemeClr val="dk1"/>
              </a:buClr>
              <a:buSzPts val="2200"/>
              <a:buFont typeface="Arial"/>
              <a:buChar char="–"/>
            </a:pPr>
            <a:r>
              <a:rPr b="1" i="0" lang="en-US" sz="2200" u="none" cap="none" strike="noStrike">
                <a:solidFill>
                  <a:schemeClr val="dk1"/>
                </a:solidFill>
                <a:latin typeface="Calibri"/>
                <a:ea typeface="Calibri"/>
                <a:cs typeface="Calibri"/>
                <a:sym typeface="Calibri"/>
              </a:rPr>
              <a:t>Who</a:t>
            </a:r>
            <a:r>
              <a:rPr b="0" i="0" lang="en-US" sz="2200" u="none" cap="none" strike="noStrike">
                <a:solidFill>
                  <a:schemeClr val="dk1"/>
                </a:solidFill>
                <a:latin typeface="Calibri"/>
                <a:ea typeface="Calibri"/>
                <a:cs typeface="Calibri"/>
                <a:sym typeface="Calibri"/>
              </a:rPr>
              <a:t>: Are seeking jobs</a:t>
            </a:r>
            <a:endParaRPr/>
          </a:p>
          <a:p>
            <a:pPr indent="-285750" lvl="1" marL="742950" marR="0" rtl="0" algn="just">
              <a:lnSpc>
                <a:spcPct val="100000"/>
              </a:lnSpc>
              <a:spcBef>
                <a:spcPts val="440"/>
              </a:spcBef>
              <a:spcAft>
                <a:spcPts val="0"/>
              </a:spcAft>
              <a:buClr>
                <a:schemeClr val="dk1"/>
              </a:buClr>
              <a:buSzPts val="2200"/>
              <a:buFont typeface="Arial"/>
              <a:buChar char="–"/>
            </a:pPr>
            <a:r>
              <a:rPr b="1" i="0" lang="en-US" sz="2200" u="none" cap="none" strike="noStrike">
                <a:solidFill>
                  <a:schemeClr val="dk1"/>
                </a:solidFill>
                <a:latin typeface="Calibri"/>
                <a:ea typeface="Calibri"/>
                <a:cs typeface="Calibri"/>
                <a:sym typeface="Calibri"/>
              </a:rPr>
              <a:t>The</a:t>
            </a:r>
            <a:r>
              <a:rPr b="0" i="0" lang="en-US" sz="2200" u="none" cap="none" strike="noStrike">
                <a:solidFill>
                  <a:schemeClr val="dk1"/>
                </a:solidFill>
                <a:latin typeface="Calibri"/>
                <a:ea typeface="Calibri"/>
                <a:cs typeface="Calibri"/>
                <a:sym typeface="Calibri"/>
              </a:rPr>
              <a:t>: MJB is an online job board</a:t>
            </a:r>
            <a:endParaRPr/>
          </a:p>
          <a:p>
            <a:pPr indent="-285750" lvl="1" marL="742950" marR="0" rtl="0" algn="just">
              <a:lnSpc>
                <a:spcPct val="100000"/>
              </a:lnSpc>
              <a:spcBef>
                <a:spcPts val="440"/>
              </a:spcBef>
              <a:spcAft>
                <a:spcPts val="0"/>
              </a:spcAft>
              <a:buClr>
                <a:schemeClr val="dk1"/>
              </a:buClr>
              <a:buSzPts val="2200"/>
              <a:buFont typeface="Arial"/>
              <a:buChar char="–"/>
            </a:pPr>
            <a:r>
              <a:rPr b="1" i="0" lang="en-US" sz="2200" u="none" cap="none" strike="noStrike">
                <a:solidFill>
                  <a:schemeClr val="dk1"/>
                </a:solidFill>
                <a:latin typeface="Calibri"/>
                <a:ea typeface="Calibri"/>
                <a:cs typeface="Calibri"/>
                <a:sym typeface="Calibri"/>
              </a:rPr>
              <a:t>That</a:t>
            </a:r>
            <a:r>
              <a:rPr b="0" i="0" lang="en-US" sz="2200" u="none" cap="none" strike="noStrike">
                <a:solidFill>
                  <a:schemeClr val="dk1"/>
                </a:solidFill>
                <a:latin typeface="Calibri"/>
                <a:ea typeface="Calibri"/>
                <a:cs typeface="Calibri"/>
                <a:sym typeface="Calibri"/>
              </a:rPr>
              <a:t>: Allows recruiters to post vacancies</a:t>
            </a:r>
            <a:endParaRPr/>
          </a:p>
          <a:p>
            <a:pPr indent="-285750" lvl="1" marL="742950" marR="0" rtl="0" algn="just">
              <a:lnSpc>
                <a:spcPct val="100000"/>
              </a:lnSpc>
              <a:spcBef>
                <a:spcPts val="440"/>
              </a:spcBef>
              <a:spcAft>
                <a:spcPts val="0"/>
              </a:spcAft>
              <a:buClr>
                <a:schemeClr val="dk1"/>
              </a:buClr>
              <a:buSzPts val="2200"/>
              <a:buFont typeface="Arial"/>
              <a:buChar char="–"/>
            </a:pPr>
            <a:r>
              <a:rPr b="1" i="0" lang="en-US" sz="2200" u="none" cap="none" strike="noStrike">
                <a:solidFill>
                  <a:schemeClr val="dk1"/>
                </a:solidFill>
                <a:latin typeface="Calibri"/>
                <a:ea typeface="Calibri"/>
                <a:cs typeface="Calibri"/>
                <a:sym typeface="Calibri"/>
              </a:rPr>
              <a:t>Unlike</a:t>
            </a:r>
            <a:r>
              <a:rPr b="0" i="0" lang="en-US" sz="2200" u="none" cap="none" strike="noStrike">
                <a:solidFill>
                  <a:schemeClr val="dk1"/>
                </a:solidFill>
                <a:latin typeface="Calibri"/>
                <a:ea typeface="Calibri"/>
                <a:cs typeface="Calibri"/>
                <a:sym typeface="Calibri"/>
              </a:rPr>
              <a:t>: The classified section of the newspaper</a:t>
            </a:r>
            <a:endParaRPr/>
          </a:p>
          <a:p>
            <a:pPr indent="-285750" lvl="1" marL="742950" marR="0" rtl="0" algn="just">
              <a:lnSpc>
                <a:spcPct val="100000"/>
              </a:lnSpc>
              <a:spcBef>
                <a:spcPts val="440"/>
              </a:spcBef>
              <a:spcAft>
                <a:spcPts val="0"/>
              </a:spcAft>
              <a:buClr>
                <a:schemeClr val="dk1"/>
              </a:buClr>
              <a:buSzPts val="2200"/>
              <a:buFont typeface="Arial"/>
              <a:buChar char="–"/>
            </a:pPr>
            <a:r>
              <a:rPr b="1" i="0" lang="en-US" sz="2200" u="none" cap="none" strike="noStrike">
                <a:solidFill>
                  <a:schemeClr val="dk1"/>
                </a:solidFill>
                <a:latin typeface="Calibri"/>
                <a:ea typeface="Calibri"/>
                <a:cs typeface="Calibri"/>
                <a:sym typeface="Calibri"/>
              </a:rPr>
              <a:t>Our</a:t>
            </a:r>
            <a:r>
              <a:rPr b="0" i="0" lang="en-US" sz="2200" u="none" cap="none" strike="noStrike">
                <a:solidFill>
                  <a:schemeClr val="dk1"/>
                </a:solidFill>
                <a:latin typeface="Calibri"/>
                <a:ea typeface="Calibri"/>
                <a:cs typeface="Calibri"/>
                <a:sym typeface="Calibri"/>
              </a:rPr>
              <a:t>: Job board allows for fast search and real-time access to positions</a:t>
            </a:r>
            <a:endParaRPr/>
          </a:p>
          <a:p>
            <a:pPr indent="-342900" lvl="0" marL="342900" marR="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 final vision statement for the MJB online job-board becomes</a:t>
            </a:r>
            <a:endParaRPr/>
          </a:p>
          <a:p>
            <a:pPr indent="-285750" lvl="1" marL="742950" marR="0" rtl="0" algn="just">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“The MJB </a:t>
            </a:r>
            <a:r>
              <a:rPr b="1" i="0" lang="en-US" sz="2200" u="none" cap="none" strike="noStrike">
                <a:solidFill>
                  <a:schemeClr val="dk1"/>
                </a:solidFill>
                <a:latin typeface="Calibri"/>
                <a:ea typeface="Calibri"/>
                <a:cs typeface="Calibri"/>
                <a:sym typeface="Calibri"/>
              </a:rPr>
              <a:t>is </a:t>
            </a:r>
            <a:r>
              <a:rPr b="0" i="0" lang="en-US" sz="2200" u="none" cap="none" strike="noStrike">
                <a:solidFill>
                  <a:schemeClr val="dk1"/>
                </a:solidFill>
                <a:latin typeface="Calibri"/>
                <a:ea typeface="Calibri"/>
                <a:cs typeface="Calibri"/>
                <a:sym typeface="Calibri"/>
              </a:rPr>
              <a:t>{THE} an online job board </a:t>
            </a:r>
            <a:r>
              <a:rPr b="1" i="0" lang="en-US" sz="2200" u="none" cap="none" strike="noStrike">
                <a:solidFill>
                  <a:schemeClr val="dk1"/>
                </a:solidFill>
                <a:latin typeface="Calibri"/>
                <a:ea typeface="Calibri"/>
                <a:cs typeface="Calibri"/>
                <a:sym typeface="Calibri"/>
              </a:rPr>
              <a:t>for </a:t>
            </a:r>
            <a:r>
              <a:rPr b="0" i="0" lang="en-US" sz="2200" u="none" cap="none" strike="noStrike">
                <a:solidFill>
                  <a:schemeClr val="dk1"/>
                </a:solidFill>
                <a:latin typeface="Calibri"/>
                <a:ea typeface="Calibri"/>
                <a:cs typeface="Calibri"/>
                <a:sym typeface="Calibri"/>
              </a:rPr>
              <a:t>candidates </a:t>
            </a:r>
            <a:r>
              <a:rPr b="1" i="0" lang="en-US" sz="2200" u="none" cap="none" strike="noStrike">
                <a:solidFill>
                  <a:schemeClr val="dk1"/>
                </a:solidFill>
                <a:latin typeface="Calibri"/>
                <a:ea typeface="Calibri"/>
                <a:cs typeface="Calibri"/>
                <a:sym typeface="Calibri"/>
              </a:rPr>
              <a:t>who </a:t>
            </a:r>
            <a:r>
              <a:rPr b="0" i="0" lang="en-US" sz="2200" u="none" cap="none" strike="noStrike">
                <a:solidFill>
                  <a:schemeClr val="dk1"/>
                </a:solidFill>
                <a:latin typeface="Calibri"/>
                <a:ea typeface="Calibri"/>
                <a:cs typeface="Calibri"/>
                <a:sym typeface="Calibri"/>
              </a:rPr>
              <a:t>are seeking jobs. </a:t>
            </a:r>
            <a:r>
              <a:rPr b="1" i="0" lang="en-US" sz="2200" u="none" cap="none" strike="noStrike">
                <a:solidFill>
                  <a:schemeClr val="dk1"/>
                </a:solidFill>
                <a:latin typeface="Calibri"/>
                <a:ea typeface="Calibri"/>
                <a:cs typeface="Calibri"/>
                <a:sym typeface="Calibri"/>
              </a:rPr>
              <a:t>Unlike </a:t>
            </a:r>
            <a:r>
              <a:rPr b="0" i="0" lang="en-US" sz="2200" u="none" cap="none" strike="noStrike">
                <a:solidFill>
                  <a:schemeClr val="dk1"/>
                </a:solidFill>
                <a:latin typeface="Calibri"/>
                <a:ea typeface="Calibri"/>
                <a:cs typeface="Calibri"/>
                <a:sym typeface="Calibri"/>
              </a:rPr>
              <a:t>the classified section of the newspaper, MJB </a:t>
            </a:r>
            <a:r>
              <a:rPr b="1" i="0" lang="en-US" sz="2200" u="none" cap="none" strike="noStrike">
                <a:solidFill>
                  <a:schemeClr val="dk1"/>
                </a:solidFill>
                <a:latin typeface="Calibri"/>
                <a:ea typeface="Calibri"/>
                <a:cs typeface="Calibri"/>
                <a:sym typeface="Calibri"/>
              </a:rPr>
              <a:t>allows </a:t>
            </a:r>
            <a:r>
              <a:rPr b="0" i="0" lang="en-US" sz="2200" u="none" cap="none" strike="noStrike">
                <a:solidFill>
                  <a:schemeClr val="dk1"/>
                </a:solidFill>
                <a:latin typeface="Calibri"/>
                <a:ea typeface="Calibri"/>
                <a:cs typeface="Calibri"/>
                <a:sym typeface="Calibri"/>
              </a:rPr>
              <a:t>{THAT} recruiters to post vacancies and allows {OUR} job hunters to fast search and real-time access to positions.”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Gaps</a:t>
            </a:r>
            <a:endParaRPr/>
          </a:p>
        </p:txBody>
      </p:sp>
      <p:sp>
        <p:nvSpPr>
          <p:cNvPr id="230" name="Google Shape;230;p3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All projects work with gaps -- these gaps cause risks of project failures</a:t>
            </a:r>
            <a:endParaRPr/>
          </a:p>
          <a:p>
            <a:pPr indent="-342900" lvl="0" marL="342900" marR="0" rtl="0" algn="just">
              <a:lnSpc>
                <a:spcPct val="100000"/>
              </a:lnSpc>
              <a:spcBef>
                <a:spcPts val="120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Three possible gaps</a:t>
            </a:r>
            <a:endParaRPr/>
          </a:p>
          <a:p>
            <a:pPr indent="-285750" lvl="1" marL="742950" marR="0" rtl="0" algn="just">
              <a:lnSpc>
                <a:spcPct val="100000"/>
              </a:lnSpc>
              <a:spcBef>
                <a:spcPts val="120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K</a:t>
            </a:r>
            <a:r>
              <a:rPr b="0" i="0" lang="en-US" sz="2800" u="none" cap="none" strike="noStrike">
                <a:solidFill>
                  <a:schemeClr val="dk1"/>
                </a:solidFill>
                <a:latin typeface="Calibri"/>
                <a:ea typeface="Calibri"/>
                <a:cs typeface="Calibri"/>
                <a:sym typeface="Calibri"/>
              </a:rPr>
              <a:t>nowledge gap - Do we know </a:t>
            </a:r>
            <a:r>
              <a:rPr b="1" i="0" lang="en-US" sz="2800" u="none" cap="none" strike="noStrike">
                <a:solidFill>
                  <a:schemeClr val="dk1"/>
                </a:solidFill>
                <a:latin typeface="Calibri"/>
                <a:ea typeface="Calibri"/>
                <a:cs typeface="Calibri"/>
                <a:sym typeface="Calibri"/>
              </a:rPr>
              <a:t>what </a:t>
            </a:r>
            <a:r>
              <a:rPr b="0" i="0" lang="en-US" sz="2800" u="none" cap="none" strike="noStrike">
                <a:solidFill>
                  <a:schemeClr val="dk1"/>
                </a:solidFill>
                <a:latin typeface="Calibri"/>
                <a:ea typeface="Calibri"/>
                <a:cs typeface="Calibri"/>
                <a:sym typeface="Calibri"/>
              </a:rPr>
              <a:t>to do?</a:t>
            </a:r>
            <a:endParaRPr/>
          </a:p>
          <a:p>
            <a:pPr indent="-285750" lvl="1" marL="742950" marR="0" rtl="0" algn="just">
              <a:lnSpc>
                <a:spcPct val="100000"/>
              </a:lnSpc>
              <a:spcBef>
                <a:spcPts val="120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S</a:t>
            </a:r>
            <a:r>
              <a:rPr b="0" i="0" lang="en-US" sz="2800" u="none" cap="none" strike="noStrike">
                <a:solidFill>
                  <a:schemeClr val="dk1"/>
                </a:solidFill>
                <a:latin typeface="Calibri"/>
                <a:ea typeface="Calibri"/>
                <a:cs typeface="Calibri"/>
                <a:sym typeface="Calibri"/>
              </a:rPr>
              <a:t>kill gap - Do we have the </a:t>
            </a:r>
            <a:r>
              <a:rPr b="1" i="0" lang="en-US" sz="2800" u="none" cap="none" strike="noStrike">
                <a:solidFill>
                  <a:schemeClr val="dk1"/>
                </a:solidFill>
                <a:latin typeface="Calibri"/>
                <a:ea typeface="Calibri"/>
                <a:cs typeface="Calibri"/>
                <a:sym typeface="Calibri"/>
              </a:rPr>
              <a:t>skills </a:t>
            </a:r>
            <a:r>
              <a:rPr b="0" i="0" lang="en-US" sz="2800" u="none" cap="none" strike="noStrike">
                <a:solidFill>
                  <a:schemeClr val="dk1"/>
                </a:solidFill>
                <a:latin typeface="Calibri"/>
                <a:ea typeface="Calibri"/>
                <a:cs typeface="Calibri"/>
                <a:sym typeface="Calibri"/>
              </a:rPr>
              <a:t>to do this?</a:t>
            </a:r>
            <a:endParaRPr/>
          </a:p>
          <a:p>
            <a:pPr indent="-285750" lvl="1" marL="742950" marR="0" rtl="0" algn="just">
              <a:lnSpc>
                <a:spcPct val="100000"/>
              </a:lnSpc>
              <a:spcBef>
                <a:spcPts val="120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T</a:t>
            </a:r>
            <a:r>
              <a:rPr b="0" i="0" lang="en-US" sz="2800" u="none" cap="none" strike="noStrike">
                <a:solidFill>
                  <a:schemeClr val="dk1"/>
                </a:solidFill>
                <a:latin typeface="Calibri"/>
                <a:ea typeface="Calibri"/>
                <a:cs typeface="Calibri"/>
                <a:sym typeface="Calibri"/>
              </a:rPr>
              <a:t>echnology gap – Do existing </a:t>
            </a:r>
            <a:r>
              <a:rPr b="1" i="0" lang="en-US" sz="2800" u="none" cap="none" strike="noStrike">
                <a:solidFill>
                  <a:schemeClr val="dk1"/>
                </a:solidFill>
                <a:latin typeface="Calibri"/>
                <a:ea typeface="Calibri"/>
                <a:cs typeface="Calibri"/>
                <a:sym typeface="Calibri"/>
              </a:rPr>
              <a:t>technologies </a:t>
            </a:r>
            <a:r>
              <a:rPr b="0" i="0" lang="en-US" sz="2800" u="none" cap="none" strike="noStrike">
                <a:solidFill>
                  <a:schemeClr val="dk1"/>
                </a:solidFill>
                <a:latin typeface="Calibri"/>
                <a:ea typeface="Calibri"/>
                <a:cs typeface="Calibri"/>
                <a:sym typeface="Calibri"/>
              </a:rPr>
              <a:t>help us solve our problem? Can we afford it?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Knowledge gap</a:t>
            </a:r>
            <a:endParaRPr/>
          </a:p>
        </p:txBody>
      </p:sp>
      <p:sp>
        <p:nvSpPr>
          <p:cNvPr id="236" name="Google Shape;236;p3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This gap exists when your knowledge of an issue or aspect is not complete</a:t>
            </a:r>
            <a:endParaRPr/>
          </a:p>
          <a:p>
            <a:pPr indent="-342900" lvl="0" marL="342900" marR="0" rtl="0" algn="just">
              <a:lnSpc>
                <a:spcPct val="100000"/>
              </a:lnSpc>
              <a:spcBef>
                <a:spcPts val="120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Cause for inability to identify knowledge gaps</a:t>
            </a:r>
            <a:endParaRPr/>
          </a:p>
          <a:p>
            <a:pPr indent="-285750" lvl="1" marL="742950" marR="0" rtl="0" algn="just">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Over self-confident</a:t>
            </a:r>
            <a:endParaRPr/>
          </a:p>
          <a:p>
            <a:pPr indent="-285750" lvl="1" marL="742950" marR="0" rtl="0" algn="just">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ego tends to hide some issues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457200" y="274637"/>
            <a:ext cx="8229600" cy="9445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Skill gap</a:t>
            </a:r>
            <a:endParaRPr/>
          </a:p>
        </p:txBody>
      </p:sp>
      <p:sp>
        <p:nvSpPr>
          <p:cNvPr id="242" name="Google Shape;242;p38"/>
          <p:cNvSpPr txBox="1"/>
          <p:nvPr>
            <p:ph idx="1" type="body"/>
          </p:nvPr>
        </p:nvSpPr>
        <p:spPr>
          <a:xfrm>
            <a:off x="457200" y="14478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You know it, you have seen it done by others</a:t>
            </a:r>
            <a:endParaRPr/>
          </a:p>
          <a:p>
            <a:pPr indent="-342900" lvl="0" marL="342900" marR="0" rtl="0" algn="just">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However, your skill for doing this is not good --“insufficient practice”</a:t>
            </a:r>
            <a:endParaRPr/>
          </a:p>
          <a:p>
            <a:pPr indent="-342900" lvl="0" marL="342900" marR="0" rtl="0" algn="just">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Example: “I do not know how long it will take to do X”</a:t>
            </a:r>
            <a:endParaRPr/>
          </a:p>
          <a:p>
            <a:pPr indent="-342900" lvl="0" marL="342900" marR="0" rtl="0" algn="just">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Skills are difficult to develop without a certain level of practice</a:t>
            </a:r>
            <a:endParaRPr/>
          </a:p>
          <a:p>
            <a:pPr indent="-285750" lvl="1" marL="74295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Again, ego tends to amplify your ability</a:t>
            </a:r>
            <a:endParaRPr/>
          </a:p>
          <a:p>
            <a:pPr indent="-342900" lvl="0" marL="342900" marR="0" rtl="0" algn="just">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Should/Can all tasks be performed by experts?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Technology gap</a:t>
            </a:r>
            <a:endParaRPr/>
          </a:p>
        </p:txBody>
      </p:sp>
      <p:sp>
        <p:nvSpPr>
          <p:cNvPr id="248" name="Google Shape;248;p3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You know what to do, but do you know which technique and technology to use?</a:t>
            </a:r>
            <a:endParaRPr/>
          </a:p>
          <a:p>
            <a:pPr indent="-342900" lvl="0" marL="342900" marR="0" rtl="0" algn="just">
              <a:lnSpc>
                <a:spcPct val="100000"/>
              </a:lnSpc>
              <a:spcBef>
                <a:spcPts val="120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techniques and technologies, that have ever been used to solve similar problems as yours, are more likely to work for your project</a:t>
            </a:r>
            <a:endParaRPr/>
          </a:p>
          <a:p>
            <a:pPr indent="-342900" lvl="0" marL="342900" marR="0" rtl="0" algn="just">
              <a:lnSpc>
                <a:spcPct val="100000"/>
              </a:lnSpc>
              <a:spcBef>
                <a:spcPts val="120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Research and careful analysis are required to close the technology gaps in your project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Impact of gaps</a:t>
            </a:r>
            <a:endParaRPr/>
          </a:p>
        </p:txBody>
      </p:sp>
      <p:sp>
        <p:nvSpPr>
          <p:cNvPr id="254" name="Google Shape;254;p4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If you have any of these gaps (Knowledge, Skill and</a:t>
            </a:r>
            <a:endParaRPr/>
          </a:p>
          <a:p>
            <a:pPr indent="-342900" lvl="0" marL="342900" marR="0" rtl="0" algn="just">
              <a:lnSpc>
                <a:spcPct val="100000"/>
              </a:lnSpc>
              <a:spcBef>
                <a:spcPts val="12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Technology) and do not know </a:t>
            </a:r>
            <a:r>
              <a:rPr b="1" i="0" lang="en-US" sz="2800" u="none">
                <a:solidFill>
                  <a:schemeClr val="dk1"/>
                </a:solidFill>
                <a:latin typeface="Calibri"/>
                <a:ea typeface="Calibri"/>
                <a:cs typeface="Calibri"/>
                <a:sym typeface="Calibri"/>
              </a:rPr>
              <a:t>how to deal with them</a:t>
            </a:r>
            <a:r>
              <a:rPr b="0" i="0" lang="en-US" sz="2800" u="none">
                <a:solidFill>
                  <a:schemeClr val="dk1"/>
                </a:solidFill>
                <a:latin typeface="Calibri"/>
                <a:ea typeface="Calibri"/>
                <a:cs typeface="Calibri"/>
                <a:sym typeface="Calibri"/>
              </a:rPr>
              <a:t>, you are not really ready to start the project</a:t>
            </a:r>
            <a:endParaRPr/>
          </a:p>
          <a:p>
            <a:pPr indent="-342900" lvl="0" marL="342900" marR="0" rtl="0" algn="just">
              <a:lnSpc>
                <a:spcPct val="100000"/>
              </a:lnSpc>
              <a:spcBef>
                <a:spcPts val="12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Gap analysis and spiking</a:t>
            </a:r>
            <a:endParaRPr/>
          </a:p>
          <a:p>
            <a:pPr indent="-285750" lvl="1" marL="742950" marR="0" rtl="0" algn="just">
              <a:lnSpc>
                <a:spcPct val="100000"/>
              </a:lnSpc>
              <a:spcBef>
                <a:spcPts val="12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How </a:t>
            </a:r>
            <a:r>
              <a:rPr b="1" i="0" lang="en-US" sz="2400" u="none" cap="none" strike="noStrike">
                <a:solidFill>
                  <a:schemeClr val="dk1"/>
                </a:solidFill>
                <a:latin typeface="Calibri"/>
                <a:ea typeface="Calibri"/>
                <a:cs typeface="Calibri"/>
                <a:sym typeface="Calibri"/>
              </a:rPr>
              <a:t>critical </a:t>
            </a:r>
            <a:r>
              <a:rPr b="0" i="0" lang="en-US" sz="2400" u="none" cap="none" strike="noStrike">
                <a:solidFill>
                  <a:schemeClr val="dk1"/>
                </a:solidFill>
                <a:latin typeface="Calibri"/>
                <a:ea typeface="Calibri"/>
                <a:cs typeface="Calibri"/>
                <a:sym typeface="Calibri"/>
              </a:rPr>
              <a:t>are these gaps to project success?</a:t>
            </a:r>
            <a:endParaRPr/>
          </a:p>
          <a:p>
            <a:pPr indent="-285750" lvl="1" marL="742950" marR="0" rtl="0" algn="just">
              <a:lnSpc>
                <a:spcPct val="100000"/>
              </a:lnSpc>
              <a:spcBef>
                <a:spcPts val="12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Can you </a:t>
            </a:r>
            <a:r>
              <a:rPr b="1" i="0" lang="en-US" sz="2400" u="none" cap="none" strike="noStrike">
                <a:solidFill>
                  <a:schemeClr val="dk1"/>
                </a:solidFill>
                <a:latin typeface="Calibri"/>
                <a:ea typeface="Calibri"/>
                <a:cs typeface="Calibri"/>
                <a:sym typeface="Calibri"/>
              </a:rPr>
              <a:t>close </a:t>
            </a:r>
            <a:r>
              <a:rPr b="0" i="0" lang="en-US" sz="2400" u="none" cap="none" strike="noStrike">
                <a:solidFill>
                  <a:schemeClr val="dk1"/>
                </a:solidFill>
                <a:latin typeface="Calibri"/>
                <a:ea typeface="Calibri"/>
                <a:cs typeface="Calibri"/>
                <a:sym typeface="Calibri"/>
              </a:rPr>
              <a:t>these gaps? How to close them? A plan is required to spike each gap out …</a:t>
            </a:r>
            <a:endParaRPr/>
          </a:p>
          <a:p>
            <a:pPr indent="-285750" lvl="1" marL="742950" marR="0" rtl="0" algn="just">
              <a:lnSpc>
                <a:spcPct val="100000"/>
              </a:lnSpc>
              <a:spcBef>
                <a:spcPts val="12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Without an early spiking, the project is more likely to fail</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ph type="title"/>
          </p:nvPr>
        </p:nvSpPr>
        <p:spPr>
          <a:xfrm>
            <a:off x="457200" y="274637"/>
            <a:ext cx="8229600" cy="9445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Capturing gaps</a:t>
            </a:r>
            <a:endParaRPr/>
          </a:p>
        </p:txBody>
      </p:sp>
      <p:sp>
        <p:nvSpPr>
          <p:cNvPr id="260" name="Google Shape;260;p41"/>
          <p:cNvSpPr txBox="1"/>
          <p:nvPr>
            <p:ph idx="1" type="body"/>
          </p:nvPr>
        </p:nvSpPr>
        <p:spPr>
          <a:xfrm>
            <a:off x="457200" y="12954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Along the development, more and more gaps will start to appear</a:t>
            </a:r>
            <a:endParaRPr/>
          </a:p>
          <a:p>
            <a:pPr indent="-342900" lvl="0" marL="342900" marR="0" rtl="0" algn="just">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For example, the following new questions will come up:</a:t>
            </a:r>
            <a:endParaRPr/>
          </a:p>
          <a:p>
            <a:pPr indent="-285750" lvl="1" marL="74295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Do we have a library that will do X for us?</a:t>
            </a:r>
            <a:endParaRPr/>
          </a:p>
          <a:p>
            <a:pPr indent="-285750" lvl="1" marL="74295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Is there a framework that will solve Y for me?</a:t>
            </a:r>
            <a:endParaRPr/>
          </a:p>
          <a:p>
            <a:pPr indent="-285750" lvl="1" marL="74295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Can we deliver the quality goals with our current technology?</a:t>
            </a:r>
            <a:endParaRPr/>
          </a:p>
          <a:p>
            <a:pPr indent="-342900" lvl="0" marL="342900" marR="0" rtl="0" algn="just">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You need to ask yourself which gap is motivating you towards these questions</a:t>
            </a:r>
            <a:endParaRPr/>
          </a:p>
          <a:p>
            <a:pPr indent="-285750" lvl="1" marL="74295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This will help you define the spiking plan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457200" y="274637"/>
            <a:ext cx="8229600" cy="89058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Why is software built?</a:t>
            </a:r>
            <a:endParaRPr/>
          </a:p>
        </p:txBody>
      </p:sp>
      <p:sp>
        <p:nvSpPr>
          <p:cNvPr id="101" name="Google Shape;101;p15"/>
          <p:cNvSpPr txBox="1"/>
          <p:nvPr>
            <p:ph idx="1" type="body"/>
          </p:nvPr>
        </p:nvSpPr>
        <p:spPr>
          <a:xfrm>
            <a:off x="457200" y="12192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Noto Sans Symbols"/>
              <a:buChar char="❑"/>
            </a:pPr>
            <a:r>
              <a:rPr b="0" i="0" lang="en-US" sz="2800" u="none" cap="none" strike="noStrike">
                <a:solidFill>
                  <a:schemeClr val="dk1"/>
                </a:solidFill>
                <a:latin typeface="Calibri"/>
                <a:ea typeface="Calibri"/>
                <a:cs typeface="Calibri"/>
                <a:sym typeface="Calibri"/>
              </a:rPr>
              <a:t>Software is often built to help the business clients or users solve their problems (called “</a:t>
            </a:r>
            <a:r>
              <a:rPr b="0" i="0" lang="en-US" sz="2800" u="none" cap="none" strike="noStrike">
                <a:solidFill>
                  <a:schemeClr val="dk2"/>
                </a:solidFill>
                <a:latin typeface="Calibri"/>
                <a:ea typeface="Calibri"/>
                <a:cs typeface="Calibri"/>
                <a:sym typeface="Calibri"/>
              </a:rPr>
              <a:t>pain points</a:t>
            </a:r>
            <a:r>
              <a:rPr b="0" i="0" lang="en-US" sz="2800" u="none" cap="none" strike="noStrike">
                <a:solidFill>
                  <a:schemeClr val="dk1"/>
                </a:solidFill>
                <a:latin typeface="Calibri"/>
                <a:ea typeface="Calibri"/>
                <a:cs typeface="Calibri"/>
                <a:sym typeface="Calibri"/>
              </a:rPr>
              <a:t>”)</a:t>
            </a:r>
            <a:endParaRPr/>
          </a:p>
          <a:p>
            <a:pPr indent="-285750" lvl="1" marL="742950" marR="0" rtl="0" algn="just">
              <a:lnSpc>
                <a:spcPct val="100000"/>
              </a:lnSpc>
              <a:spcBef>
                <a:spcPts val="1200"/>
              </a:spcBef>
              <a:spcAft>
                <a:spcPts val="0"/>
              </a:spcAft>
              <a:buClr>
                <a:schemeClr val="dk1"/>
              </a:buClr>
              <a:buSzPts val="2400"/>
              <a:buFont typeface="Courier New"/>
              <a:buChar char="o"/>
            </a:pPr>
            <a:r>
              <a:rPr b="0" i="0" lang="en-US" sz="2400" u="none" cap="none" strike="noStrike">
                <a:solidFill>
                  <a:schemeClr val="dk1"/>
                </a:solidFill>
                <a:latin typeface="Calibri"/>
                <a:ea typeface="Calibri"/>
                <a:cs typeface="Calibri"/>
                <a:sym typeface="Calibri"/>
              </a:rPr>
              <a:t>What is not working properly?</a:t>
            </a:r>
            <a:endParaRPr/>
          </a:p>
          <a:p>
            <a:pPr indent="-285750" lvl="1" marL="742950" marR="0" rtl="0" algn="just">
              <a:lnSpc>
                <a:spcPct val="100000"/>
              </a:lnSpc>
              <a:spcBef>
                <a:spcPts val="1200"/>
              </a:spcBef>
              <a:spcAft>
                <a:spcPts val="0"/>
              </a:spcAft>
              <a:buClr>
                <a:schemeClr val="dk1"/>
              </a:buClr>
              <a:buSzPts val="2400"/>
              <a:buFont typeface="Courier New"/>
              <a:buChar char="o"/>
            </a:pPr>
            <a:r>
              <a:rPr b="0" i="0" lang="en-US" sz="2400" u="none" cap="none" strike="noStrike">
                <a:solidFill>
                  <a:schemeClr val="dk1"/>
                </a:solidFill>
                <a:latin typeface="Calibri"/>
                <a:ea typeface="Calibri"/>
                <a:cs typeface="Calibri"/>
                <a:sym typeface="Calibri"/>
              </a:rPr>
              <a:t>What is hurting them?</a:t>
            </a:r>
            <a:endParaRPr/>
          </a:p>
          <a:p>
            <a:pPr indent="-285750" lvl="1" marL="742950" marR="0" rtl="0" algn="just">
              <a:lnSpc>
                <a:spcPct val="100000"/>
              </a:lnSpc>
              <a:spcBef>
                <a:spcPts val="1200"/>
              </a:spcBef>
              <a:spcAft>
                <a:spcPts val="0"/>
              </a:spcAft>
              <a:buClr>
                <a:schemeClr val="dk1"/>
              </a:buClr>
              <a:buSzPts val="2400"/>
              <a:buFont typeface="Courier New"/>
              <a:buChar char="o"/>
            </a:pPr>
            <a:r>
              <a:rPr b="0" i="0" lang="en-US" sz="2400" u="none" cap="none" strike="noStrike">
                <a:solidFill>
                  <a:schemeClr val="dk1"/>
                </a:solidFill>
                <a:latin typeface="Calibri"/>
                <a:ea typeface="Calibri"/>
                <a:cs typeface="Calibri"/>
                <a:sym typeface="Calibri"/>
              </a:rPr>
              <a:t>How serious is the pain?</a:t>
            </a:r>
            <a:endParaRPr/>
          </a:p>
          <a:p>
            <a:pPr indent="-342900" lvl="0" marL="342900" marR="0" rtl="0" algn="just">
              <a:lnSpc>
                <a:spcPct val="100000"/>
              </a:lnSpc>
              <a:spcBef>
                <a:spcPts val="1200"/>
              </a:spcBef>
              <a:spcAft>
                <a:spcPts val="0"/>
              </a:spcAft>
              <a:buClr>
                <a:schemeClr val="dk1"/>
              </a:buClr>
              <a:buSzPts val="2800"/>
              <a:buFont typeface="Noto Sans Symbols"/>
              <a:buChar char="❑"/>
            </a:pPr>
            <a:r>
              <a:rPr b="0" i="0" lang="en-US" sz="2800" u="none" cap="none" strike="noStrike">
                <a:solidFill>
                  <a:schemeClr val="dk1"/>
                </a:solidFill>
                <a:latin typeface="Calibri"/>
                <a:ea typeface="Calibri"/>
                <a:cs typeface="Calibri"/>
                <a:sym typeface="Calibri"/>
              </a:rPr>
              <a:t>Example</a:t>
            </a:r>
            <a:endParaRPr/>
          </a:p>
          <a:p>
            <a:pPr indent="-285750" lvl="1" marL="742950" marR="0" rtl="0" algn="just">
              <a:lnSpc>
                <a:spcPct val="100000"/>
              </a:lnSpc>
              <a:spcBef>
                <a:spcPts val="1200"/>
              </a:spcBef>
              <a:spcAft>
                <a:spcPts val="0"/>
              </a:spcAft>
              <a:buClr>
                <a:schemeClr val="dk1"/>
              </a:buClr>
              <a:buSzPts val="2400"/>
              <a:buFont typeface="Courier New"/>
              <a:buChar char="o"/>
            </a:pPr>
            <a:r>
              <a:rPr b="0" i="0" lang="en-US" sz="2400" u="none" cap="none" strike="noStrike">
                <a:solidFill>
                  <a:schemeClr val="dk1"/>
                </a:solidFill>
                <a:latin typeface="Calibri"/>
                <a:ea typeface="Calibri"/>
                <a:cs typeface="Calibri"/>
                <a:sym typeface="Calibri"/>
              </a:rPr>
              <a:t>Unable to respond to changing market conditions quickly</a:t>
            </a:r>
            <a:endParaRPr/>
          </a:p>
          <a:p>
            <a:pPr indent="-342900" lvl="0" marL="342900" marR="0" rtl="0" algn="just">
              <a:lnSpc>
                <a:spcPct val="100000"/>
              </a:lnSpc>
              <a:spcBef>
                <a:spcPts val="1200"/>
              </a:spcBef>
              <a:spcAft>
                <a:spcPts val="0"/>
              </a:spcAft>
              <a:buClr>
                <a:schemeClr val="dk1"/>
              </a:buClr>
              <a:buSzPts val="2800"/>
              <a:buFont typeface="Noto Sans Symbols"/>
              <a:buChar char="❑"/>
            </a:pPr>
            <a:r>
              <a:rPr b="0" i="0" lang="en-US" sz="2800" u="none" cap="none" strike="noStrike">
                <a:solidFill>
                  <a:schemeClr val="dk1"/>
                </a:solidFill>
                <a:latin typeface="Calibri"/>
                <a:ea typeface="Calibri"/>
                <a:cs typeface="Calibri"/>
                <a:sym typeface="Calibri"/>
              </a:rPr>
              <a:t>The clients/users can often express their </a:t>
            </a:r>
            <a:r>
              <a:rPr b="0" i="0" lang="en-US" sz="2800" u="none" cap="none" strike="noStrike">
                <a:solidFill>
                  <a:srgbClr val="17375E"/>
                </a:solidFill>
                <a:latin typeface="Calibri"/>
                <a:ea typeface="Calibri"/>
                <a:cs typeface="Calibri"/>
                <a:sym typeface="Calibri"/>
              </a:rPr>
              <a:t>pain points</a:t>
            </a:r>
            <a:r>
              <a:rPr b="0" i="0" lang="en-US" sz="2800" u="none" cap="none" strike="noStrike">
                <a:solidFill>
                  <a:schemeClr val="dk1"/>
                </a:solidFill>
                <a:latin typeface="Calibri"/>
                <a:ea typeface="Calibri"/>
                <a:cs typeface="Calibri"/>
                <a:sym typeface="Calibri"/>
              </a:rPr>
              <a:t>, but not the solution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266" name="Google Shape;266;p4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8100" lvl="0" marL="342900" marR="0" rtl="0" algn="ctr">
              <a:lnSpc>
                <a:spcPct val="100000"/>
              </a:lnSpc>
              <a:spcBef>
                <a:spcPts val="0"/>
              </a:spcBef>
              <a:spcAft>
                <a:spcPts val="0"/>
              </a:spcAft>
              <a:buClr>
                <a:schemeClr val="dk1"/>
              </a:buClr>
              <a:buSzPts val="4800"/>
              <a:buFont typeface="Arial"/>
              <a:buNone/>
            </a:pPr>
            <a:r>
              <a:t/>
            </a:r>
            <a:endParaRPr b="0" i="0" sz="4800" u="none">
              <a:solidFill>
                <a:schemeClr val="dk1"/>
              </a:solidFill>
              <a:latin typeface="Calibri"/>
              <a:ea typeface="Calibri"/>
              <a:cs typeface="Calibri"/>
              <a:sym typeface="Calibri"/>
            </a:endParaRPr>
          </a:p>
          <a:p>
            <a:pPr indent="-342900" lvl="0" marL="342900" marR="0" rtl="0" algn="ctr">
              <a:lnSpc>
                <a:spcPct val="100000"/>
              </a:lnSpc>
              <a:spcBef>
                <a:spcPts val="1600"/>
              </a:spcBef>
              <a:spcAft>
                <a:spcPts val="0"/>
              </a:spcAft>
              <a:buClr>
                <a:schemeClr val="dk1"/>
              </a:buClr>
              <a:buSzPts val="8000"/>
              <a:buFont typeface="Arial"/>
              <a:buNone/>
            </a:pPr>
            <a:r>
              <a:rPr b="1" i="0" lang="en-US" sz="8000" u="none">
                <a:solidFill>
                  <a:schemeClr val="dk1"/>
                </a:solidFill>
                <a:latin typeface="Calibri"/>
                <a:ea typeface="Calibri"/>
                <a:cs typeface="Calibri"/>
                <a:sym typeface="Calibri"/>
              </a:rPr>
              <a:t>Weather Forecast Example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3"/>
          <p:cNvSpPr txBox="1"/>
          <p:nvPr>
            <p:ph type="title"/>
          </p:nvPr>
        </p:nvSpPr>
        <p:spPr>
          <a:xfrm>
            <a:off x="457200" y="274637"/>
            <a:ext cx="82296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1" i="0" lang="en-US" sz="4000" u="none">
                <a:solidFill>
                  <a:schemeClr val="dk1"/>
                </a:solidFill>
                <a:latin typeface="Calibri"/>
                <a:ea typeface="Calibri"/>
                <a:cs typeface="Calibri"/>
                <a:sym typeface="Calibri"/>
              </a:rPr>
              <a:t>Problem, actor, pain point and goal</a:t>
            </a:r>
            <a:endParaRPr/>
          </a:p>
        </p:txBody>
      </p:sp>
      <p:sp>
        <p:nvSpPr>
          <p:cNvPr id="272" name="Google Shape;272;p43"/>
          <p:cNvSpPr txBox="1"/>
          <p:nvPr>
            <p:ph idx="1" type="body"/>
          </p:nvPr>
        </p:nvSpPr>
        <p:spPr>
          <a:xfrm>
            <a:off x="457200" y="1036637"/>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Arial"/>
              <a:buChar char="•"/>
            </a:pPr>
            <a:r>
              <a:rPr b="1" i="0" lang="en-US" sz="2400" u="none">
                <a:solidFill>
                  <a:schemeClr val="dk1"/>
                </a:solidFill>
                <a:latin typeface="Calibri"/>
                <a:ea typeface="Calibri"/>
                <a:cs typeface="Calibri"/>
                <a:sym typeface="Calibri"/>
              </a:rPr>
              <a:t>Case study problem:</a:t>
            </a:r>
            <a:endParaRPr/>
          </a:p>
          <a:p>
            <a:pPr indent="-285750" lvl="1" marL="74295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“Jerry lives in Melbourne and finds the weather patterns are odd. He is frustrated everyday since he either wears too many or too few clothes. He often gets wet as he is walking to work. This upsets him.”</a:t>
            </a:r>
            <a:endParaRPr/>
          </a:p>
          <a:p>
            <a:pPr indent="-342900" lvl="0" marL="342900" marR="0" rtl="0" algn="just">
              <a:lnSpc>
                <a:spcPct val="100000"/>
              </a:lnSpc>
              <a:spcBef>
                <a:spcPts val="480"/>
              </a:spcBef>
              <a:spcAft>
                <a:spcPts val="0"/>
              </a:spcAft>
              <a:buClr>
                <a:schemeClr val="dk1"/>
              </a:buClr>
              <a:buSzPts val="2400"/>
              <a:buFont typeface="Arial"/>
              <a:buChar char="•"/>
            </a:pPr>
            <a:r>
              <a:rPr b="1" i="0" lang="en-US" sz="2400" u="none">
                <a:solidFill>
                  <a:schemeClr val="dk1"/>
                </a:solidFill>
                <a:latin typeface="Calibri"/>
                <a:ea typeface="Calibri"/>
                <a:cs typeface="Calibri"/>
                <a:sym typeface="Calibri"/>
              </a:rPr>
              <a:t>Actor:</a:t>
            </a:r>
            <a:r>
              <a:rPr b="0" i="0" lang="en-US" sz="2400" u="none">
                <a:solidFill>
                  <a:schemeClr val="dk1"/>
                </a:solidFill>
                <a:latin typeface="Calibri"/>
                <a:ea typeface="Calibri"/>
                <a:cs typeface="Calibri"/>
                <a:sym typeface="Calibri"/>
              </a:rPr>
              <a:t> Jerry</a:t>
            </a:r>
            <a:endParaRPr/>
          </a:p>
          <a:p>
            <a:pPr indent="-342900" lvl="0" marL="342900" marR="0" rtl="0" algn="just">
              <a:lnSpc>
                <a:spcPct val="100000"/>
              </a:lnSpc>
              <a:spcBef>
                <a:spcPts val="480"/>
              </a:spcBef>
              <a:spcAft>
                <a:spcPts val="0"/>
              </a:spcAft>
              <a:buClr>
                <a:schemeClr val="dk1"/>
              </a:buClr>
              <a:buSzPts val="2400"/>
              <a:buFont typeface="Arial"/>
              <a:buChar char="•"/>
            </a:pPr>
            <a:r>
              <a:rPr b="1" i="0" lang="en-US" sz="2400" u="none">
                <a:solidFill>
                  <a:schemeClr val="dk1"/>
                </a:solidFill>
                <a:latin typeface="Calibri"/>
                <a:ea typeface="Calibri"/>
                <a:cs typeface="Calibri"/>
                <a:sym typeface="Calibri"/>
              </a:rPr>
              <a:t>Pain points of Jerry</a:t>
            </a:r>
            <a:endParaRPr/>
          </a:p>
          <a:p>
            <a:pPr indent="-285750" lvl="1" marL="74295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Frustration due to weather patterns</a:t>
            </a:r>
            <a:endParaRPr/>
          </a:p>
          <a:p>
            <a:pPr indent="-285750" lvl="1" marL="74295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Sometimes Jerry gets wet because he didn’t dress for expected showers</a:t>
            </a:r>
            <a:endParaRPr/>
          </a:p>
          <a:p>
            <a:pPr indent="-342900" lvl="0" marL="342900" marR="0" rtl="0" algn="just">
              <a:lnSpc>
                <a:spcPct val="100000"/>
              </a:lnSpc>
              <a:spcBef>
                <a:spcPts val="480"/>
              </a:spcBef>
              <a:spcAft>
                <a:spcPts val="0"/>
              </a:spcAft>
              <a:buClr>
                <a:schemeClr val="dk1"/>
              </a:buClr>
              <a:buSzPts val="2400"/>
              <a:buFont typeface="Arial"/>
              <a:buChar char="•"/>
            </a:pPr>
            <a:r>
              <a:rPr b="1" i="0" lang="en-US" sz="2400" u="none">
                <a:solidFill>
                  <a:schemeClr val="dk1"/>
                </a:solidFill>
                <a:latin typeface="Calibri"/>
                <a:ea typeface="Calibri"/>
                <a:cs typeface="Calibri"/>
                <a:sym typeface="Calibri"/>
              </a:rPr>
              <a:t>GOAL:</a:t>
            </a:r>
            <a:r>
              <a:rPr b="0" i="0" lang="en-US" sz="2400" u="none">
                <a:solidFill>
                  <a:schemeClr val="dk1"/>
                </a:solidFill>
                <a:latin typeface="Calibri"/>
                <a:ea typeface="Calibri"/>
                <a:cs typeface="Calibri"/>
                <a:sym typeface="Calibri"/>
              </a:rPr>
              <a:t> </a:t>
            </a:r>
            <a:endParaRPr/>
          </a:p>
          <a:p>
            <a:pPr indent="-285750" lvl="1" marL="742950" marR="0" rtl="0" algn="just">
              <a:lnSpc>
                <a:spcPct val="100000"/>
              </a:lnSpc>
              <a:spcBef>
                <a:spcPts val="42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"Jerry is unable to dress adequately for the weather conditions in Melbourne. He needs the latest reliable weather forecast information before getting dressed &amp; leaving home”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4"/>
          <p:cNvSpPr txBox="1"/>
          <p:nvPr>
            <p:ph type="title"/>
          </p:nvPr>
        </p:nvSpPr>
        <p:spPr>
          <a:xfrm>
            <a:off x="457200" y="242887"/>
            <a:ext cx="8229600" cy="8239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Problems to be solved</a:t>
            </a:r>
            <a:endParaRPr/>
          </a:p>
        </p:txBody>
      </p:sp>
      <p:sp>
        <p:nvSpPr>
          <p:cNvPr id="278" name="Google Shape;278;p44"/>
          <p:cNvSpPr txBox="1"/>
          <p:nvPr>
            <p:ph idx="1" type="body"/>
          </p:nvPr>
        </p:nvSpPr>
        <p:spPr>
          <a:xfrm>
            <a:off x="457200" y="11430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Presenting the weather information in a way that Jerry can understand and act on it</a:t>
            </a:r>
            <a:endParaRPr/>
          </a:p>
          <a:p>
            <a:pPr indent="-342900" lvl="0" marL="342900" marR="0" rtl="0" algn="just">
              <a:lnSpc>
                <a:spcPct val="100000"/>
              </a:lnSpc>
              <a:spcBef>
                <a:spcPts val="12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Select a reliable weather information provider, i.e. 95% accurate for next day forecast</a:t>
            </a:r>
            <a:endParaRPr/>
          </a:p>
          <a:p>
            <a:pPr indent="-342900" lvl="0" marL="342900" marR="0" rtl="0" algn="just">
              <a:lnSpc>
                <a:spcPct val="100000"/>
              </a:lnSpc>
              <a:spcBef>
                <a:spcPts val="12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Define a mechanism to get the weather information from the provider (Cost?)</a:t>
            </a:r>
            <a:endParaRPr/>
          </a:p>
          <a:p>
            <a:pPr indent="-342900" lvl="0" marL="342900" marR="0" rtl="0" algn="just">
              <a:lnSpc>
                <a:spcPct val="100000"/>
              </a:lnSpc>
              <a:spcBef>
                <a:spcPts val="12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Identify the frequency at which we retrieve the weather information. (Hourly? Daily? Weekly?) This frequency may change the reliability of information.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5"/>
          <p:cNvSpPr txBox="1"/>
          <p:nvPr>
            <p:ph type="title"/>
          </p:nvPr>
        </p:nvSpPr>
        <p:spPr>
          <a:xfrm>
            <a:off x="457200" y="274637"/>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Some knowledge gaps</a:t>
            </a:r>
            <a:endParaRPr/>
          </a:p>
        </p:txBody>
      </p:sp>
      <p:sp>
        <p:nvSpPr>
          <p:cNvPr id="284" name="Google Shape;284;p45"/>
          <p:cNvSpPr txBox="1"/>
          <p:nvPr>
            <p:ph idx="1" type="body"/>
          </p:nvPr>
        </p:nvSpPr>
        <p:spPr>
          <a:xfrm>
            <a:off x="457200" y="10668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Unclear about the following issues</a:t>
            </a:r>
            <a:endParaRPr/>
          </a:p>
          <a:p>
            <a:pPr indent="-285750" lvl="1" marL="74295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What constitutes latest weather?</a:t>
            </a:r>
            <a:endParaRPr/>
          </a:p>
          <a:p>
            <a:pPr indent="-285750" lvl="1" marL="74295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What is the metric for reliability/accuracy of weather forecast?</a:t>
            </a:r>
            <a:endParaRPr/>
          </a:p>
          <a:p>
            <a:pPr indent="-285750" lvl="1" marL="74295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What will happen if we provide the wrong information? Will this be expensive?</a:t>
            </a:r>
            <a:endParaRPr/>
          </a:p>
          <a:p>
            <a:pPr indent="-285750" lvl="1" marL="74295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How much information does Jerry need to dress properly?</a:t>
            </a:r>
            <a:endParaRPr/>
          </a:p>
          <a:p>
            <a:pPr indent="-285750" lvl="1" marL="74295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Do we need to train Jerry in weather vocabulary and interpretation?</a:t>
            </a:r>
            <a:endParaRPr/>
          </a:p>
          <a:p>
            <a:pPr indent="-285750" lvl="1" marL="74295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How do we deliver the information? (SMS/E-mail/Internet etc.)</a:t>
            </a:r>
            <a:endParaRPr/>
          </a:p>
          <a:p>
            <a:pPr indent="-342900" lvl="0" marL="342900" marR="0" rtl="0" algn="just">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How critical are these gaps to project success?</a:t>
            </a:r>
            <a:endParaRPr/>
          </a:p>
          <a:p>
            <a:pPr indent="-342900" lvl="0" marL="342900" marR="0" rtl="0" algn="just">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Plan to close the gaps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6"/>
          <p:cNvSpPr txBox="1"/>
          <p:nvPr>
            <p:ph type="title"/>
          </p:nvPr>
        </p:nvSpPr>
        <p:spPr>
          <a:xfrm>
            <a:off x="457200" y="274637"/>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Potential solutions</a:t>
            </a:r>
            <a:endParaRPr/>
          </a:p>
        </p:txBody>
      </p:sp>
      <p:sp>
        <p:nvSpPr>
          <p:cNvPr id="290" name="Google Shape;290;p46"/>
          <p:cNvSpPr txBox="1"/>
          <p:nvPr>
            <p:ph idx="1" type="body"/>
          </p:nvPr>
        </p:nvSpPr>
        <p:spPr>
          <a:xfrm>
            <a:off x="457200" y="1341437"/>
            <a:ext cx="8229600" cy="4525962"/>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3200"/>
              <a:buFont typeface="Arial"/>
              <a:buNone/>
            </a:pPr>
            <a:r>
              <a:rPr b="1" i="0" lang="en-US" sz="3200" u="none">
                <a:solidFill>
                  <a:schemeClr val="dk1"/>
                </a:solidFill>
                <a:latin typeface="Calibri"/>
                <a:ea typeface="Calibri"/>
                <a:cs typeface="Calibri"/>
                <a:sym typeface="Calibri"/>
              </a:rPr>
              <a:t>1.</a:t>
            </a:r>
            <a:r>
              <a:rPr b="0" i="0" lang="en-US" sz="3200" u="none">
                <a:solidFill>
                  <a:schemeClr val="dk1"/>
                </a:solidFill>
                <a:latin typeface="Calibri"/>
                <a:ea typeface="Calibri"/>
                <a:cs typeface="Calibri"/>
                <a:sym typeface="Calibri"/>
              </a:rPr>
              <a:t> Change the weather patterns in Melbourne </a:t>
            </a:r>
            <a:endParaRPr/>
          </a:p>
          <a:p>
            <a:pPr indent="0" lvl="0" marL="0" marR="0" rtl="0" algn="just">
              <a:lnSpc>
                <a:spcPct val="100000"/>
              </a:lnSpc>
              <a:spcBef>
                <a:spcPts val="2400"/>
              </a:spcBef>
              <a:spcAft>
                <a:spcPts val="0"/>
              </a:spcAft>
              <a:buClr>
                <a:schemeClr val="dk1"/>
              </a:buClr>
              <a:buSzPts val="3200"/>
              <a:buFont typeface="Arial"/>
              <a:buNone/>
            </a:pPr>
            <a:r>
              <a:rPr b="1" i="0" lang="en-US" sz="3200" u="none">
                <a:solidFill>
                  <a:schemeClr val="dk1"/>
                </a:solidFill>
                <a:latin typeface="Calibri"/>
                <a:ea typeface="Calibri"/>
                <a:cs typeface="Calibri"/>
                <a:sym typeface="Calibri"/>
              </a:rPr>
              <a:t>2.</a:t>
            </a:r>
            <a:r>
              <a:rPr b="0" i="0" lang="en-US" sz="3200" u="none">
                <a:solidFill>
                  <a:schemeClr val="dk1"/>
                </a:solidFill>
                <a:latin typeface="Calibri"/>
                <a:ea typeface="Calibri"/>
                <a:cs typeface="Calibri"/>
                <a:sym typeface="Calibri"/>
              </a:rPr>
              <a:t> Brain wash Jerry to live with odd weather patterns</a:t>
            </a:r>
            <a:endParaRPr/>
          </a:p>
          <a:p>
            <a:pPr indent="0" lvl="0" marL="0" marR="0" rtl="0" algn="just">
              <a:lnSpc>
                <a:spcPct val="100000"/>
              </a:lnSpc>
              <a:spcBef>
                <a:spcPts val="2400"/>
              </a:spcBef>
              <a:spcAft>
                <a:spcPts val="0"/>
              </a:spcAft>
              <a:buClr>
                <a:schemeClr val="dk1"/>
              </a:buClr>
              <a:buSzPts val="3200"/>
              <a:buFont typeface="Arial"/>
              <a:buNone/>
            </a:pPr>
            <a:r>
              <a:rPr b="1" i="0" lang="en-US" sz="3200" u="none">
                <a:solidFill>
                  <a:schemeClr val="dk1"/>
                </a:solidFill>
                <a:latin typeface="Calibri"/>
                <a:ea typeface="Calibri"/>
                <a:cs typeface="Calibri"/>
                <a:sym typeface="Calibri"/>
              </a:rPr>
              <a:t>3.</a:t>
            </a:r>
            <a:r>
              <a:rPr b="0" i="0" lang="en-US" sz="3200" u="none">
                <a:solidFill>
                  <a:schemeClr val="dk1"/>
                </a:solidFill>
                <a:latin typeface="Calibri"/>
                <a:ea typeface="Calibri"/>
                <a:cs typeface="Calibri"/>
                <a:sym typeface="Calibri"/>
              </a:rPr>
              <a:t> Provide Jerry with the latest weather forecast before he leaves home allowing him to dress appropriately</a:t>
            </a:r>
            <a:endParaRPr/>
          </a:p>
          <a:p>
            <a:pPr indent="0" lvl="0" marL="0" marR="0" rtl="0" algn="just">
              <a:lnSpc>
                <a:spcPct val="100000"/>
              </a:lnSpc>
              <a:spcBef>
                <a:spcPts val="2400"/>
              </a:spcBef>
              <a:spcAft>
                <a:spcPts val="0"/>
              </a:spcAft>
              <a:buClr>
                <a:schemeClr val="dk1"/>
              </a:buClr>
              <a:buSzPts val="3200"/>
              <a:buFont typeface="Arial"/>
              <a:buNone/>
            </a:pPr>
            <a:r>
              <a:rPr b="1" i="0" lang="en-US" sz="3200" u="none">
                <a:solidFill>
                  <a:schemeClr val="dk1"/>
                </a:solidFill>
                <a:latin typeface="Calibri"/>
                <a:ea typeface="Calibri"/>
                <a:cs typeface="Calibri"/>
                <a:sym typeface="Calibri"/>
              </a:rPr>
              <a:t>4.</a:t>
            </a:r>
            <a:r>
              <a:rPr b="0" i="0" lang="en-US" sz="3200" u="none">
                <a:solidFill>
                  <a:schemeClr val="dk1"/>
                </a:solidFill>
                <a:latin typeface="Calibri"/>
                <a:ea typeface="Calibri"/>
                <a:cs typeface="Calibri"/>
                <a:sym typeface="Calibri"/>
              </a:rPr>
              <a:t> Teach Jerry to wear layers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7"/>
          <p:cNvSpPr txBox="1"/>
          <p:nvPr>
            <p:ph type="title"/>
          </p:nvPr>
        </p:nvSpPr>
        <p:spPr>
          <a:xfrm>
            <a:off x="457200" y="274637"/>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Assumptions</a:t>
            </a:r>
            <a:endParaRPr/>
          </a:p>
        </p:txBody>
      </p:sp>
      <p:sp>
        <p:nvSpPr>
          <p:cNvPr id="296" name="Google Shape;296;p47"/>
          <p:cNvSpPr txBox="1"/>
          <p:nvPr>
            <p:ph idx="1" type="body"/>
          </p:nvPr>
        </p:nvSpPr>
        <p:spPr>
          <a:xfrm>
            <a:off x="457200" y="11430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Some obvious </a:t>
            </a:r>
            <a:r>
              <a:rPr b="1" i="0" lang="en-US" sz="2800" u="none">
                <a:solidFill>
                  <a:schemeClr val="dk1"/>
                </a:solidFill>
                <a:latin typeface="Calibri"/>
                <a:ea typeface="Calibri"/>
                <a:cs typeface="Calibri"/>
                <a:sym typeface="Calibri"/>
              </a:rPr>
              <a:t>assumptions</a:t>
            </a:r>
            <a:endParaRPr/>
          </a:p>
          <a:p>
            <a:pPr indent="-285750" lvl="1" marL="742950" marR="0" rtl="0" algn="just">
              <a:lnSpc>
                <a:spcPct val="100000"/>
              </a:lnSpc>
              <a:spcBef>
                <a:spcPts val="1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Jerry can read English and understand basic weather terminology</a:t>
            </a:r>
            <a:endParaRPr/>
          </a:p>
          <a:p>
            <a:pPr indent="-285750" lvl="1" marL="742950" marR="0" rtl="0" algn="just">
              <a:lnSpc>
                <a:spcPct val="100000"/>
              </a:lnSpc>
              <a:spcBef>
                <a:spcPts val="1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There is a source for weather forecast (i.e. we need not invent the technology and build the infrastructure)</a:t>
            </a:r>
            <a:endParaRPr/>
          </a:p>
          <a:p>
            <a:pPr indent="-342900" lvl="0" marL="342900" marR="0" rtl="0" algn="just">
              <a:lnSpc>
                <a:spcPct val="100000"/>
              </a:lnSpc>
              <a:spcBef>
                <a:spcPts val="15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In order for the (chosen) solution to work, the following assumption is required even though we have no control of it</a:t>
            </a:r>
            <a:endParaRPr/>
          </a:p>
          <a:p>
            <a:pPr indent="-285750" lvl="1" marL="742950" marR="0" rtl="0" algn="just">
              <a:lnSpc>
                <a:spcPct val="100000"/>
              </a:lnSpc>
              <a:spcBef>
                <a:spcPts val="1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Jerry will make wise choices (regarding to what to wear) when provided with an accurate weather forecast</a:t>
            </a:r>
            <a:endParaRPr/>
          </a:p>
          <a:p>
            <a:pPr indent="-342900" lvl="0" marL="342900" marR="0" rtl="0" algn="just">
              <a:lnSpc>
                <a:spcPct val="100000"/>
              </a:lnSpc>
              <a:spcBef>
                <a:spcPts val="15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Check the validity of the above assumptions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8"/>
          <p:cNvSpPr txBox="1"/>
          <p:nvPr>
            <p:ph type="title"/>
          </p:nvPr>
        </p:nvSpPr>
        <p:spPr>
          <a:xfrm>
            <a:off x="457200" y="274637"/>
            <a:ext cx="8229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Solution attributes</a:t>
            </a:r>
            <a:endParaRPr/>
          </a:p>
        </p:txBody>
      </p:sp>
      <p:sp>
        <p:nvSpPr>
          <p:cNvPr id="302" name="Google Shape;302;p48"/>
          <p:cNvSpPr txBox="1"/>
          <p:nvPr>
            <p:ph idx="1" type="body"/>
          </p:nvPr>
        </p:nvSpPr>
        <p:spPr>
          <a:xfrm>
            <a:off x="457200" y="13716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Ways of delivering weather information</a:t>
            </a:r>
            <a:endParaRPr/>
          </a:p>
          <a:p>
            <a:pPr indent="-285750" lvl="1" marL="74295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SMS/E-mail</a:t>
            </a:r>
            <a:endParaRPr/>
          </a:p>
          <a:p>
            <a:pPr indent="-285750" lvl="1" marL="74295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Internet</a:t>
            </a:r>
            <a:endParaRPr/>
          </a:p>
          <a:p>
            <a:pPr indent="-285750" lvl="1" marL="74295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Secure</a:t>
            </a:r>
            <a:endParaRPr/>
          </a:p>
          <a:p>
            <a:pPr indent="-342900" lvl="0" marL="342900" marR="0" rtl="0" algn="just">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Characteristics of the provided information</a:t>
            </a:r>
            <a:endParaRPr/>
          </a:p>
          <a:p>
            <a:pPr indent="-285750" lvl="1" marL="74295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Accurate and reliable</a:t>
            </a:r>
            <a:endParaRPr/>
          </a:p>
          <a:p>
            <a:pPr indent="-285750" lvl="1" marL="74295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Current</a:t>
            </a:r>
            <a:endParaRPr/>
          </a:p>
          <a:p>
            <a:pPr indent="-285750" lvl="1" marL="74295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Simple and Clear</a:t>
            </a:r>
            <a:endParaRPr/>
          </a:p>
          <a:p>
            <a:pPr indent="-342900" lvl="0" marL="342900" marR="0" rtl="0" algn="just">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All of these attributes reflect </a:t>
            </a:r>
            <a:r>
              <a:rPr b="0" i="1" lang="en-US" sz="2800" u="none">
                <a:solidFill>
                  <a:schemeClr val="dk1"/>
                </a:solidFill>
                <a:latin typeface="Calibri"/>
                <a:ea typeface="Calibri"/>
                <a:cs typeface="Calibri"/>
                <a:sym typeface="Calibri"/>
              </a:rPr>
              <a:t>decisions </a:t>
            </a:r>
            <a:r>
              <a:rPr b="0" i="0" lang="en-US" sz="2800" u="none">
                <a:solidFill>
                  <a:schemeClr val="dk1"/>
                </a:solidFill>
                <a:latin typeface="Calibri"/>
                <a:ea typeface="Calibri"/>
                <a:cs typeface="Calibri"/>
                <a:sym typeface="Calibri"/>
              </a:rPr>
              <a:t>made either by Jerry (i.e. user) or by the solution developer</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1" i="0" lang="en-US" sz="4000" u="none">
                <a:solidFill>
                  <a:schemeClr val="dk1"/>
                </a:solidFill>
                <a:latin typeface="Calibri"/>
                <a:ea typeface="Calibri"/>
                <a:cs typeface="Calibri"/>
                <a:sym typeface="Calibri"/>
              </a:rPr>
              <a:t>Elaboration of the solution attributes</a:t>
            </a:r>
            <a:endParaRPr/>
          </a:p>
        </p:txBody>
      </p:sp>
      <p:pic>
        <p:nvPicPr>
          <p:cNvPr id="308" name="Google Shape;308;p49"/>
          <p:cNvPicPr preferRelativeResize="0"/>
          <p:nvPr>
            <p:ph idx="1" type="body"/>
          </p:nvPr>
        </p:nvPicPr>
        <p:blipFill rotWithShape="1">
          <a:blip r:embed="rId3">
            <a:alphaModFix/>
          </a:blip>
          <a:srcRect b="0" l="0" r="0" t="0"/>
          <a:stretch/>
        </p:blipFill>
        <p:spPr>
          <a:xfrm>
            <a:off x="903287" y="1828800"/>
            <a:ext cx="7402512" cy="41941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0"/>
          <p:cNvSpPr txBox="1"/>
          <p:nvPr>
            <p:ph type="title"/>
          </p:nvPr>
        </p:nvSpPr>
        <p:spPr>
          <a:xfrm>
            <a:off x="457200" y="274637"/>
            <a:ext cx="8229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More assumptions</a:t>
            </a:r>
            <a:endParaRPr/>
          </a:p>
        </p:txBody>
      </p:sp>
      <p:sp>
        <p:nvSpPr>
          <p:cNvPr id="314" name="Google Shape;314;p50"/>
          <p:cNvSpPr txBox="1"/>
          <p:nvPr>
            <p:ph idx="1" type="body"/>
          </p:nvPr>
        </p:nvSpPr>
        <p:spPr>
          <a:xfrm>
            <a:off x="457200" y="13716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Jerry has a device capable of receiving an SMS or E-mail</a:t>
            </a:r>
            <a:endParaRPr/>
          </a:p>
          <a:p>
            <a:pPr indent="-342900" lvl="0" marL="342900" marR="0" rtl="0" algn="just">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Jerry can register via the </a:t>
            </a:r>
            <a:r>
              <a:rPr b="1" i="0" lang="en-US" sz="3200" u="none">
                <a:solidFill>
                  <a:schemeClr val="dk1"/>
                </a:solidFill>
                <a:latin typeface="Calibri"/>
                <a:ea typeface="Calibri"/>
                <a:cs typeface="Calibri"/>
                <a:sym typeface="Calibri"/>
              </a:rPr>
              <a:t>Internet</a:t>
            </a:r>
            <a:endParaRPr/>
          </a:p>
          <a:p>
            <a:pPr indent="-342900" lvl="0" marL="342900" marR="0" rtl="0" algn="just">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 reliable weather forecast provider exists at a </a:t>
            </a:r>
            <a:r>
              <a:rPr b="1" i="0" lang="en-US" sz="3200" u="none">
                <a:solidFill>
                  <a:schemeClr val="dk1"/>
                </a:solidFill>
                <a:latin typeface="Calibri"/>
                <a:ea typeface="Calibri"/>
                <a:cs typeface="Calibri"/>
                <a:sym typeface="Calibri"/>
              </a:rPr>
              <a:t>reasonable price</a:t>
            </a:r>
            <a:endParaRPr/>
          </a:p>
          <a:p>
            <a:pPr indent="-184150" lvl="1" marL="742950" marR="0" rtl="0" algn="just">
              <a:lnSpc>
                <a:spcPct val="100000"/>
              </a:lnSpc>
              <a:spcBef>
                <a:spcPts val="32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285750" lvl="1" marL="74295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Bold words are still not clear and need to be refined, for example,</a:t>
            </a:r>
            <a:endParaRPr/>
          </a:p>
          <a:p>
            <a:pPr indent="-228600" lvl="2" marL="114300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Internet → Web application</a:t>
            </a:r>
            <a:endParaRPr/>
          </a:p>
          <a:p>
            <a:pPr indent="-228600" lvl="2" marL="114300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Reasonable price → less than 5c a day</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alibri"/>
              <a:buNone/>
            </a:pPr>
            <a:r>
              <a:rPr b="1" i="0" lang="en-US" sz="3200" u="none">
                <a:solidFill>
                  <a:schemeClr val="dk1"/>
                </a:solidFill>
                <a:latin typeface="Calibri"/>
                <a:ea typeface="Calibri"/>
                <a:cs typeface="Calibri"/>
                <a:sym typeface="Calibri"/>
              </a:rPr>
              <a:t>Decisions made during solution refinement</a:t>
            </a:r>
            <a:endParaRPr/>
          </a:p>
        </p:txBody>
      </p:sp>
      <p:sp>
        <p:nvSpPr>
          <p:cNvPr id="320" name="Google Shape;320;p5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Weather forecast will be taken from the Bureau of Meteorology (BOM). Only freely available data from their web site shall be used  </a:t>
            </a:r>
            <a:r>
              <a:rPr b="0" i="0" lang="en-US" sz="3000" u="sng">
                <a:solidFill>
                  <a:schemeClr val="hlink"/>
                </a:solidFill>
                <a:latin typeface="Calibri"/>
                <a:ea typeface="Calibri"/>
                <a:cs typeface="Calibri"/>
                <a:sym typeface="Calibri"/>
                <a:hlinkClick r:id="rId3"/>
              </a:rPr>
              <a:t>http://www.bom.gov.au/vic/forecasts/melbourne.shtml</a:t>
            </a:r>
            <a:endParaRPr/>
          </a:p>
          <a:p>
            <a:pPr indent="-342900" lvl="0" marL="342900" marR="0" rtl="0" algn="just">
              <a:lnSpc>
                <a:spcPct val="100000"/>
              </a:lnSpc>
              <a:spcBef>
                <a:spcPts val="18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Forecast information shall be sent via an SMS message at 6:00am in the morning. This will be based on the forecast issued at 5:00am by the BOM.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Why is software built?</a:t>
            </a:r>
            <a:endParaRPr/>
          </a:p>
        </p:txBody>
      </p:sp>
      <p:sp>
        <p:nvSpPr>
          <p:cNvPr id="107" name="Google Shape;107;p1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600"/>
              <a:buFont typeface="Arial"/>
              <a:buChar char="•"/>
            </a:pPr>
            <a:r>
              <a:rPr b="0" i="0" lang="en-US" sz="3600" u="none" cap="none" strike="noStrike">
                <a:solidFill>
                  <a:schemeClr val="dk1"/>
                </a:solidFill>
                <a:latin typeface="Calibri"/>
                <a:ea typeface="Calibri"/>
                <a:cs typeface="Calibri"/>
                <a:sym typeface="Calibri"/>
              </a:rPr>
              <a:t>Humans have pain points like - </a:t>
            </a:r>
            <a:r>
              <a:rPr b="0" i="0" lang="en-US" sz="3600" u="none" cap="none" strike="noStrike">
                <a:solidFill>
                  <a:srgbClr val="FF0000"/>
                </a:solidFill>
                <a:latin typeface="Calibri"/>
                <a:ea typeface="Calibri"/>
                <a:cs typeface="Calibri"/>
                <a:sym typeface="Calibri"/>
              </a:rPr>
              <a:t>“I am bored”, “I need inspiration”</a:t>
            </a:r>
            <a:endParaRPr/>
          </a:p>
          <a:p>
            <a:pPr indent="-285750" lvl="1" marL="74295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Many systems are built for these </a:t>
            </a:r>
            <a:r>
              <a:rPr b="1" i="1" lang="en-US" sz="3200" u="none" cap="none" strike="noStrike">
                <a:solidFill>
                  <a:schemeClr val="dk1"/>
                </a:solidFill>
                <a:latin typeface="Calibri"/>
                <a:ea typeface="Calibri"/>
                <a:cs typeface="Calibri"/>
                <a:sym typeface="Calibri"/>
              </a:rPr>
              <a:t>pain points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Some domain vocabulary</a:t>
            </a:r>
            <a:endParaRPr/>
          </a:p>
        </p:txBody>
      </p:sp>
      <p:sp>
        <p:nvSpPr>
          <p:cNvPr id="326" name="Google Shape;326;p5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dk1"/>
              </a:buClr>
              <a:buSzPts val="3200"/>
              <a:buFont typeface="Noto Sans Symbols"/>
              <a:buChar char="❑"/>
            </a:pPr>
            <a:r>
              <a:rPr b="0" i="0" lang="en-US" sz="3200" u="none">
                <a:solidFill>
                  <a:schemeClr val="dk1"/>
                </a:solidFill>
                <a:latin typeface="Calibri"/>
                <a:ea typeface="Calibri"/>
                <a:cs typeface="Calibri"/>
                <a:sym typeface="Calibri"/>
              </a:rPr>
              <a:t>BOM</a:t>
            </a:r>
            <a:endParaRPr/>
          </a:p>
          <a:p>
            <a:pPr indent="-342900" lvl="0" marL="342900" marR="0" rtl="0" algn="l">
              <a:lnSpc>
                <a:spcPct val="150000"/>
              </a:lnSpc>
              <a:spcBef>
                <a:spcPts val="640"/>
              </a:spcBef>
              <a:spcAft>
                <a:spcPts val="0"/>
              </a:spcAft>
              <a:buClr>
                <a:schemeClr val="dk1"/>
              </a:buClr>
              <a:buSzPts val="3200"/>
              <a:buFont typeface="Noto Sans Symbols"/>
              <a:buChar char="❑"/>
            </a:pPr>
            <a:r>
              <a:rPr b="0" i="0" lang="en-US" sz="3200" u="none">
                <a:solidFill>
                  <a:schemeClr val="dk1"/>
                </a:solidFill>
                <a:latin typeface="Calibri"/>
                <a:ea typeface="Calibri"/>
                <a:cs typeface="Calibri"/>
                <a:sym typeface="Calibri"/>
              </a:rPr>
              <a:t>Weather forecast, Current forecast</a:t>
            </a:r>
            <a:endParaRPr/>
          </a:p>
          <a:p>
            <a:pPr indent="-342900" lvl="0" marL="342900" marR="0" rtl="0" algn="l">
              <a:lnSpc>
                <a:spcPct val="150000"/>
              </a:lnSpc>
              <a:spcBef>
                <a:spcPts val="640"/>
              </a:spcBef>
              <a:spcAft>
                <a:spcPts val="0"/>
              </a:spcAft>
              <a:buClr>
                <a:schemeClr val="dk1"/>
              </a:buClr>
              <a:buSzPts val="3200"/>
              <a:buFont typeface="Noto Sans Symbols"/>
              <a:buChar char="❑"/>
            </a:pPr>
            <a:r>
              <a:rPr b="0" i="0" lang="en-US" sz="3200" u="none">
                <a:solidFill>
                  <a:schemeClr val="dk1"/>
                </a:solidFill>
                <a:latin typeface="Calibri"/>
                <a:ea typeface="Calibri"/>
                <a:cs typeface="Calibri"/>
                <a:sym typeface="Calibri"/>
              </a:rPr>
              <a:t>Weather terms: Rain, Showers, Fine, etc</a:t>
            </a:r>
            <a:endParaRPr/>
          </a:p>
          <a:p>
            <a:pPr indent="-342900" lvl="0" marL="342900" marR="0" rtl="0" algn="l">
              <a:lnSpc>
                <a:spcPct val="150000"/>
              </a:lnSpc>
              <a:spcBef>
                <a:spcPts val="640"/>
              </a:spcBef>
              <a:spcAft>
                <a:spcPts val="0"/>
              </a:spcAft>
              <a:buClr>
                <a:schemeClr val="dk1"/>
              </a:buClr>
              <a:buSzPts val="3200"/>
              <a:buFont typeface="Noto Sans Symbols"/>
              <a:buChar char="❑"/>
            </a:pPr>
            <a:r>
              <a:rPr b="0" i="0" lang="en-US" sz="3200" u="none">
                <a:solidFill>
                  <a:schemeClr val="dk1"/>
                </a:solidFill>
                <a:latin typeface="Calibri"/>
                <a:ea typeface="Calibri"/>
                <a:cs typeface="Calibri"/>
                <a:sym typeface="Calibri"/>
              </a:rPr>
              <a:t>SMS</a:t>
            </a:r>
            <a:endParaRPr/>
          </a:p>
          <a:p>
            <a:pPr indent="-342900" lvl="0" marL="342900" marR="0" rtl="0" algn="l">
              <a:lnSpc>
                <a:spcPct val="150000"/>
              </a:lnSpc>
              <a:spcBef>
                <a:spcPts val="640"/>
              </a:spcBef>
              <a:spcAft>
                <a:spcPts val="0"/>
              </a:spcAft>
              <a:buClr>
                <a:schemeClr val="dk1"/>
              </a:buClr>
              <a:buSzPts val="3200"/>
              <a:buFont typeface="Noto Sans Symbols"/>
              <a:buChar char="❑"/>
            </a:pPr>
            <a:r>
              <a:rPr b="0" i="0" lang="en-US" sz="3200" u="none">
                <a:solidFill>
                  <a:schemeClr val="dk1"/>
                </a:solidFill>
                <a:latin typeface="Calibri"/>
                <a:ea typeface="Calibri"/>
                <a:cs typeface="Calibri"/>
                <a:sym typeface="Calibri"/>
              </a:rPr>
              <a:t>Registered user</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3"/>
          <p:cNvSpPr txBox="1"/>
          <p:nvPr>
            <p:ph type="title"/>
          </p:nvPr>
        </p:nvSpPr>
        <p:spPr>
          <a:xfrm>
            <a:off x="457200" y="274637"/>
            <a:ext cx="82296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Data analysis</a:t>
            </a:r>
            <a:endParaRPr/>
          </a:p>
        </p:txBody>
      </p:sp>
      <p:sp>
        <p:nvSpPr>
          <p:cNvPr id="332" name="Google Shape;332;p53"/>
          <p:cNvSpPr txBox="1"/>
          <p:nvPr>
            <p:ph idx="1" type="body"/>
          </p:nvPr>
        </p:nvSpPr>
        <p:spPr>
          <a:xfrm>
            <a:off x="457200" y="9906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What type of information (output) can allow the user to reach their goals?</a:t>
            </a:r>
            <a:endParaRPr/>
          </a:p>
          <a:p>
            <a:pPr indent="-285750" lvl="1" marL="742950" marR="0" rtl="0" algn="just">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Which scale of measurement does Jerry understand? (Celsius or Fahrenheit)</a:t>
            </a:r>
            <a:endParaRPr/>
          </a:p>
          <a:p>
            <a:pPr indent="-342900" lvl="0" marL="342900" marR="0" rtl="0" algn="just">
              <a:lnSpc>
                <a:spcPct val="100000"/>
              </a:lnSpc>
              <a:spcBef>
                <a:spcPts val="52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What is the input that we need to produce this output, and can we get this input data?</a:t>
            </a:r>
            <a:endParaRPr/>
          </a:p>
          <a:p>
            <a:pPr indent="-285750" lvl="1" marL="742950" marR="0" rtl="0" algn="just">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Example: we need to provide the following information in the output:</a:t>
            </a:r>
            <a:endParaRPr/>
          </a:p>
          <a:p>
            <a:pPr indent="-228600" lvl="2" marL="1143000" marR="0" rtl="0" algn="just">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Temperature range</a:t>
            </a:r>
            <a:endParaRPr/>
          </a:p>
          <a:p>
            <a:pPr indent="-228600" lvl="2" marL="1143000" marR="0" rtl="0" algn="just">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Current temperature</a:t>
            </a:r>
            <a:endParaRPr/>
          </a:p>
          <a:p>
            <a:pPr indent="-228600" lvl="2" marL="1143000" marR="0" rtl="0" algn="just">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Wind speed</a:t>
            </a:r>
            <a:endParaRPr/>
          </a:p>
          <a:p>
            <a:pPr indent="-228600" lvl="2" marL="1143000" marR="0" rtl="0" algn="just">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Probability of rain/shower/precipitation, and when it is likely to occur</a:t>
            </a:r>
            <a:endParaRPr/>
          </a:p>
          <a:p>
            <a:pPr indent="-285750" lvl="1" marL="742950" marR="0" rtl="0" algn="just">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Sample output - “Rain in the morning. Fine after. 12</a:t>
            </a:r>
            <a:r>
              <a:rPr b="0" baseline="30000" i="0" lang="en-US" sz="2000" u="none" cap="none" strike="noStrike">
                <a:solidFill>
                  <a:schemeClr val="dk1"/>
                </a:solidFill>
                <a:latin typeface="Calibri"/>
                <a:ea typeface="Calibri"/>
                <a:cs typeface="Calibri"/>
                <a:sym typeface="Calibri"/>
              </a:rPr>
              <a:t>o</a:t>
            </a:r>
            <a:r>
              <a:rPr b="0" i="0" lang="en-US" sz="2000" u="none" cap="none" strike="noStrike">
                <a:solidFill>
                  <a:schemeClr val="dk1"/>
                </a:solidFill>
                <a:latin typeface="Calibri"/>
                <a:ea typeface="Calibri"/>
                <a:cs typeface="Calibri"/>
                <a:sym typeface="Calibri"/>
              </a:rPr>
              <a:t>C– 24</a:t>
            </a:r>
            <a:r>
              <a:rPr b="0" baseline="30000" i="0" lang="en-US" sz="2000" u="none" cap="none" strike="noStrike">
                <a:solidFill>
                  <a:schemeClr val="dk1"/>
                </a:solidFill>
                <a:latin typeface="Calibri"/>
                <a:ea typeface="Calibri"/>
                <a:cs typeface="Calibri"/>
                <a:sym typeface="Calibri"/>
              </a:rPr>
              <a:t>o</a:t>
            </a:r>
            <a:r>
              <a:rPr b="0" i="0" lang="en-US" sz="2000" u="none" cap="none" strike="noStrike">
                <a:solidFill>
                  <a:schemeClr val="dk1"/>
                </a:solidFill>
                <a:latin typeface="Calibri"/>
                <a:ea typeface="Calibri"/>
                <a:cs typeface="Calibri"/>
                <a:sym typeface="Calibri"/>
              </a:rPr>
              <a:t>C. Current temp: 12</a:t>
            </a:r>
            <a:r>
              <a:rPr b="0" baseline="30000" i="0" lang="en-US" sz="2000" u="none" cap="none" strike="noStrike">
                <a:solidFill>
                  <a:schemeClr val="dk1"/>
                </a:solidFill>
                <a:latin typeface="Calibri"/>
                <a:ea typeface="Calibri"/>
                <a:cs typeface="Calibri"/>
                <a:sym typeface="Calibri"/>
              </a:rPr>
              <a:t>o</a:t>
            </a:r>
            <a:r>
              <a:rPr b="0" i="0" lang="en-US" sz="2000" u="none" cap="none" strike="noStrike">
                <a:solidFill>
                  <a:schemeClr val="dk1"/>
                </a:solidFill>
                <a:latin typeface="Calibri"/>
                <a:ea typeface="Calibri"/>
                <a:cs typeface="Calibri"/>
                <a:sym typeface="Calibri"/>
              </a:rPr>
              <a:t>C, Wind: 5 miles/hr north”</a:t>
            </a:r>
            <a:endParaRPr/>
          </a:p>
          <a:p>
            <a:pPr indent="-285750" lvl="1" marL="742950" marR="0" rtl="0" algn="just">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How do we fit the data from BOM into an SMS message? What data can we remove? What is the risk?</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4"/>
          <p:cNvSpPr txBox="1"/>
          <p:nvPr>
            <p:ph type="title"/>
          </p:nvPr>
        </p:nvSpPr>
        <p:spPr>
          <a:xfrm>
            <a:off x="457200" y="274637"/>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Data analysis (cont.)</a:t>
            </a:r>
            <a:endParaRPr/>
          </a:p>
        </p:txBody>
      </p:sp>
      <p:sp>
        <p:nvSpPr>
          <p:cNvPr id="338" name="Google Shape;338;p54"/>
          <p:cNvSpPr txBox="1"/>
          <p:nvPr>
            <p:ph idx="1" type="body"/>
          </p:nvPr>
        </p:nvSpPr>
        <p:spPr>
          <a:xfrm>
            <a:off x="228600" y="1295400"/>
            <a:ext cx="87630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Can we provide this output within the overall scope and constraints identified so far?</a:t>
            </a:r>
            <a:endParaRPr/>
          </a:p>
          <a:p>
            <a:pPr indent="-285750" lvl="1" marL="74295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What happens if Jerry moves to Sydney (or overseas)?</a:t>
            </a:r>
            <a:endParaRPr/>
          </a:p>
          <a:p>
            <a:pPr indent="-285750" lvl="1" marL="74295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What happens if BOM stops providing free weather forecast services?</a:t>
            </a:r>
            <a:endParaRPr/>
          </a:p>
          <a:p>
            <a:pPr indent="-342900" lvl="0" marL="342900" marR="0" rtl="0" algn="just">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What inputs are required from the users?</a:t>
            </a:r>
            <a:endParaRPr/>
          </a:p>
          <a:p>
            <a:pPr indent="-285750" lvl="1" marL="74295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Information required to register Jerry</a:t>
            </a:r>
            <a:endParaRPr/>
          </a:p>
          <a:p>
            <a:pPr indent="-342900" lvl="0" marL="342900" marR="0" rtl="0" algn="just">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Need to identify key inputs and outputs of the software</a:t>
            </a:r>
            <a:endParaRPr/>
          </a:p>
          <a:p>
            <a:pPr indent="-342900" lvl="0" marL="342900" marR="0" rtl="0" algn="just">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Need to design test cases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457200" y="274637"/>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What is the Problem?</a:t>
            </a:r>
            <a:endParaRPr/>
          </a:p>
        </p:txBody>
      </p:sp>
      <p:sp>
        <p:nvSpPr>
          <p:cNvPr id="113" name="Google Shape;113;p17"/>
          <p:cNvSpPr txBox="1"/>
          <p:nvPr>
            <p:ph idx="1" type="body"/>
          </p:nvPr>
        </p:nvSpPr>
        <p:spPr>
          <a:xfrm>
            <a:off x="457200" y="1081087"/>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Software is built to address “</a:t>
            </a:r>
            <a:r>
              <a:rPr b="0" i="0" lang="en-US" sz="2800" u="none" cap="none" strike="noStrike">
                <a:solidFill>
                  <a:srgbClr val="17375E"/>
                </a:solidFill>
                <a:latin typeface="Calibri"/>
                <a:ea typeface="Calibri"/>
                <a:cs typeface="Calibri"/>
                <a:sym typeface="Calibri"/>
              </a:rPr>
              <a:t>pain/pleasure points</a:t>
            </a:r>
            <a:r>
              <a:rPr b="0" i="0" lang="en-US" sz="2800" u="none" cap="none" strike="noStrike">
                <a:solidFill>
                  <a:schemeClr val="dk1"/>
                </a:solidFill>
                <a:latin typeface="Calibri"/>
                <a:ea typeface="Calibri"/>
                <a:cs typeface="Calibri"/>
                <a:sym typeface="Calibri"/>
              </a:rPr>
              <a:t>”</a:t>
            </a:r>
            <a:endParaRPr/>
          </a:p>
          <a:p>
            <a:pPr indent="-342900" lvl="0" marL="34290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better the </a:t>
            </a:r>
            <a:r>
              <a:rPr b="1" i="0" lang="en-US" sz="2800" u="none" cap="none" strike="noStrike">
                <a:solidFill>
                  <a:schemeClr val="dk1"/>
                </a:solidFill>
                <a:latin typeface="Calibri"/>
                <a:ea typeface="Calibri"/>
                <a:cs typeface="Calibri"/>
                <a:sym typeface="Calibri"/>
              </a:rPr>
              <a:t>problem </a:t>
            </a:r>
            <a:r>
              <a:rPr b="0" i="0" lang="en-US" sz="2800" u="none" cap="none" strike="noStrike">
                <a:solidFill>
                  <a:schemeClr val="dk1"/>
                </a:solidFill>
                <a:latin typeface="Calibri"/>
                <a:ea typeface="Calibri"/>
                <a:cs typeface="Calibri"/>
                <a:sym typeface="Calibri"/>
              </a:rPr>
              <a:t>can be stated/framed, the more likely it can be solved</a:t>
            </a:r>
            <a:endParaRPr/>
          </a:p>
          <a:p>
            <a:pPr indent="-342900" lvl="0" marL="34290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To ensure success, we need to pay proper attention to what is not working properly, what is hurting us</a:t>
            </a:r>
            <a:endParaRPr/>
          </a:p>
          <a:p>
            <a:pPr indent="-285750" lvl="1" marL="742950" marR="0" rtl="0" algn="just">
              <a:lnSpc>
                <a:spcPct val="100000"/>
              </a:lnSpc>
              <a:spcBef>
                <a:spcPts val="480"/>
              </a:spcBef>
              <a:spcAft>
                <a:spcPts val="0"/>
              </a:spcAft>
              <a:buClr>
                <a:srgbClr val="FF0000"/>
              </a:buClr>
              <a:buSzPts val="2400"/>
              <a:buFont typeface="Arial"/>
              <a:buChar char="–"/>
            </a:pPr>
            <a:r>
              <a:rPr b="0" i="0" lang="en-US" sz="2400" u="none" cap="none" strike="noStrike">
                <a:solidFill>
                  <a:srgbClr val="FF0000"/>
                </a:solidFill>
                <a:latin typeface="Calibri"/>
                <a:ea typeface="Calibri"/>
                <a:cs typeface="Calibri"/>
                <a:sym typeface="Calibri"/>
              </a:rPr>
              <a:t>pain/pleasure points</a:t>
            </a:r>
            <a:endParaRPr/>
          </a:p>
          <a:p>
            <a:pPr indent="-342900" lvl="0" marL="34290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Once we identify the key high-level </a:t>
            </a:r>
            <a:r>
              <a:rPr b="0" i="0" lang="en-US" sz="2800" u="none" cap="none" strike="noStrike">
                <a:solidFill>
                  <a:srgbClr val="FF0000"/>
                </a:solidFill>
                <a:latin typeface="Calibri"/>
                <a:ea typeface="Calibri"/>
                <a:cs typeface="Calibri"/>
                <a:sym typeface="Calibri"/>
              </a:rPr>
              <a:t>pain/pleasure points</a:t>
            </a:r>
            <a:r>
              <a:rPr b="0" i="0" lang="en-US" sz="2800" u="none" cap="none" strike="noStrike">
                <a:solidFill>
                  <a:schemeClr val="dk1"/>
                </a:solidFill>
                <a:latin typeface="Calibri"/>
                <a:ea typeface="Calibri"/>
                <a:cs typeface="Calibri"/>
                <a:sym typeface="Calibri"/>
              </a:rPr>
              <a:t>, further analysis will result in a detailed view of the problem</a:t>
            </a:r>
            <a:endParaRPr/>
          </a:p>
          <a:p>
            <a:pPr indent="-342900" lvl="0" marL="34290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Problem exists in a context</a:t>
            </a:r>
            <a:endParaRPr/>
          </a:p>
          <a:p>
            <a:pPr indent="-285750" lvl="1" marL="742950" marR="0" rtl="0" algn="just">
              <a:lnSpc>
                <a:spcPct val="100000"/>
              </a:lnSpc>
              <a:spcBef>
                <a:spcPts val="56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We need to understand the context to understand the “</a:t>
            </a:r>
            <a:r>
              <a:rPr b="0" i="0" lang="en-US" sz="2400" u="none" cap="none" strike="noStrike">
                <a:solidFill>
                  <a:srgbClr val="FF0000"/>
                </a:solidFill>
                <a:latin typeface="Calibri"/>
                <a:ea typeface="Calibri"/>
                <a:cs typeface="Calibri"/>
                <a:sym typeface="Calibri"/>
              </a:rPr>
              <a:t>Pain </a:t>
            </a:r>
            <a:r>
              <a:rPr b="0" i="0" lang="en-US" sz="2800" u="none" cap="none" strike="noStrike">
                <a:solidFill>
                  <a:srgbClr val="FF0000"/>
                </a:solidFill>
                <a:latin typeface="Calibri"/>
                <a:ea typeface="Calibri"/>
                <a:cs typeface="Calibri"/>
                <a:sym typeface="Calibri"/>
              </a:rPr>
              <a:t>Points</a:t>
            </a:r>
            <a:r>
              <a:rPr b="0" i="0" lang="en-US" sz="2800" u="none" cap="none" strike="noStrike">
                <a:solidFill>
                  <a:schemeClr val="dk1"/>
                </a:solidFill>
                <a:latin typeface="Calibri"/>
                <a:ea typeface="Calibri"/>
                <a:cs typeface="Calibri"/>
                <a:sym typeface="Calibri"/>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457200" y="274637"/>
            <a:ext cx="8229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400"/>
              <a:buFont typeface="Calibri"/>
              <a:buNone/>
            </a:pPr>
            <a:r>
              <a:rPr b="1" i="0" lang="en-US" sz="3400" u="none">
                <a:solidFill>
                  <a:schemeClr val="dk1"/>
                </a:solidFill>
                <a:latin typeface="Calibri"/>
                <a:ea typeface="Calibri"/>
                <a:cs typeface="Calibri"/>
                <a:sym typeface="Calibri"/>
              </a:rPr>
              <a:t>How much do you understand the problem?</a:t>
            </a:r>
            <a:endParaRPr/>
          </a:p>
        </p:txBody>
      </p:sp>
      <p:sp>
        <p:nvSpPr>
          <p:cNvPr id="119" name="Google Shape;119;p18"/>
          <p:cNvSpPr txBox="1"/>
          <p:nvPr>
            <p:ph idx="1" type="body"/>
          </p:nvPr>
        </p:nvSpPr>
        <p:spPr>
          <a:xfrm>
            <a:off x="457200" y="1095375"/>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To better understand the problem context, we should be familiar with the</a:t>
            </a:r>
            <a:endParaRPr/>
          </a:p>
          <a:p>
            <a:pPr indent="-285750" lvl="1" marL="742950" marR="0" rtl="0" algn="just">
              <a:lnSpc>
                <a:spcPct val="100000"/>
              </a:lnSpc>
              <a:spcBef>
                <a:spcPts val="560"/>
              </a:spcBef>
              <a:spcAft>
                <a:spcPts val="0"/>
              </a:spcAft>
              <a:buClr>
                <a:schemeClr val="dk2"/>
              </a:buClr>
              <a:buSzPts val="2800"/>
              <a:buFont typeface="Arial"/>
              <a:buChar char="–"/>
            </a:pPr>
            <a:r>
              <a:rPr b="0" i="0" lang="en-US" sz="2800" u="none" cap="none" strike="noStrike">
                <a:solidFill>
                  <a:schemeClr val="dk2"/>
                </a:solidFill>
                <a:latin typeface="Calibri"/>
                <a:ea typeface="Calibri"/>
                <a:cs typeface="Calibri"/>
                <a:sym typeface="Calibri"/>
              </a:rPr>
              <a:t>Domain vocabulary</a:t>
            </a:r>
            <a:r>
              <a:rPr b="0" i="0" lang="en-US" sz="2800" u="none" cap="none" strike="noStrike">
                <a:solidFill>
                  <a:schemeClr val="dk1"/>
                </a:solidFill>
                <a:latin typeface="Calibri"/>
                <a:ea typeface="Calibri"/>
                <a:cs typeface="Calibri"/>
                <a:sym typeface="Calibri"/>
              </a:rPr>
              <a:t> (terminologies meaningful to the problem)</a:t>
            </a:r>
            <a:endParaRPr/>
          </a:p>
          <a:p>
            <a:pPr indent="-285750" lvl="1" marL="742950" marR="0" rtl="0" algn="just">
              <a:lnSpc>
                <a:spcPct val="100000"/>
              </a:lnSpc>
              <a:spcBef>
                <a:spcPts val="560"/>
              </a:spcBef>
              <a:spcAft>
                <a:spcPts val="0"/>
              </a:spcAft>
              <a:buClr>
                <a:schemeClr val="dk2"/>
              </a:buClr>
              <a:buSzPts val="2800"/>
              <a:buFont typeface="Arial"/>
              <a:buChar char="–"/>
            </a:pPr>
            <a:r>
              <a:rPr b="0" i="0" lang="en-US" sz="2800" u="none" cap="none" strike="noStrike">
                <a:solidFill>
                  <a:schemeClr val="dk2"/>
                </a:solidFill>
                <a:latin typeface="Calibri"/>
                <a:ea typeface="Calibri"/>
                <a:cs typeface="Calibri"/>
                <a:sym typeface="Calibri"/>
              </a:rPr>
              <a:t>Activities, processes</a:t>
            </a:r>
            <a:r>
              <a:rPr b="0" i="0" lang="en-US" sz="2800" u="none" cap="none" strike="noStrike">
                <a:solidFill>
                  <a:schemeClr val="dk1"/>
                </a:solidFill>
                <a:latin typeface="Calibri"/>
                <a:ea typeface="Calibri"/>
                <a:cs typeface="Calibri"/>
                <a:sym typeface="Calibri"/>
              </a:rPr>
              <a:t> and </a:t>
            </a:r>
            <a:r>
              <a:rPr b="0" i="0" lang="en-US" sz="2800" u="none" cap="none" strike="noStrike">
                <a:solidFill>
                  <a:schemeClr val="dk2"/>
                </a:solidFill>
                <a:latin typeface="Calibri"/>
                <a:ea typeface="Calibri"/>
                <a:cs typeface="Calibri"/>
                <a:sym typeface="Calibri"/>
              </a:rPr>
              <a:t>tasks</a:t>
            </a:r>
            <a:r>
              <a:rPr b="0" i="0" lang="en-US" sz="2800" u="none" cap="none" strike="noStrike">
                <a:solidFill>
                  <a:schemeClr val="dk1"/>
                </a:solidFill>
                <a:latin typeface="Calibri"/>
                <a:ea typeface="Calibri"/>
                <a:cs typeface="Calibri"/>
                <a:sym typeface="Calibri"/>
              </a:rPr>
              <a:t> that require software solutions</a:t>
            </a:r>
            <a:endParaRPr/>
          </a:p>
          <a:p>
            <a:pPr indent="-342900" lvl="0" marL="342900" marR="0" rtl="0" algn="just">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Examples of domain vocabulary:</a:t>
            </a:r>
            <a:endParaRPr/>
          </a:p>
          <a:p>
            <a:pPr indent="-285750" lvl="1" marL="74295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“Credit”, “Debit”, “Account” and “Statement” all have a particular meaning in the banking domain</a:t>
            </a:r>
            <a:endParaRPr/>
          </a:p>
          <a:p>
            <a:pPr indent="-342900" lvl="0" marL="342900" marR="0" rtl="0" algn="just">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Example of the process:</a:t>
            </a:r>
            <a:endParaRPr/>
          </a:p>
          <a:p>
            <a:pPr indent="-285750" lvl="1" marL="74295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Enrolment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457200" y="274637"/>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Actors</a:t>
            </a:r>
            <a:endParaRPr/>
          </a:p>
        </p:txBody>
      </p:sp>
      <p:sp>
        <p:nvSpPr>
          <p:cNvPr id="125" name="Google Shape;125;p19"/>
          <p:cNvSpPr txBox="1"/>
          <p:nvPr>
            <p:ph idx="1" type="body"/>
          </p:nvPr>
        </p:nvSpPr>
        <p:spPr>
          <a:xfrm>
            <a:off x="457200" y="1219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What/who are people/things interacting with the software that we plan to develop?</a:t>
            </a:r>
            <a:endParaRPr/>
          </a:p>
          <a:p>
            <a:pPr indent="-285750" lvl="1" marL="74295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 Software Engineering we call these people/things “</a:t>
            </a:r>
            <a:r>
              <a:rPr b="1" i="0" lang="en-US" sz="2800" u="none" cap="none" strike="noStrike">
                <a:solidFill>
                  <a:schemeClr val="dk1"/>
                </a:solidFill>
                <a:latin typeface="Calibri"/>
                <a:ea typeface="Calibri"/>
                <a:cs typeface="Calibri"/>
                <a:sym typeface="Calibri"/>
              </a:rPr>
              <a:t>Actors</a:t>
            </a:r>
            <a:r>
              <a:rPr b="0" i="0" lang="en-US" sz="2800" u="none" cap="none" strike="noStrike">
                <a:solidFill>
                  <a:schemeClr val="dk1"/>
                </a:solidFill>
                <a:latin typeface="Calibri"/>
                <a:ea typeface="Calibri"/>
                <a:cs typeface="Calibri"/>
                <a:sym typeface="Calibri"/>
              </a:rPr>
              <a:t>”</a:t>
            </a:r>
            <a:endParaRPr/>
          </a:p>
          <a:p>
            <a:pPr indent="-342900" lvl="0" marL="342900" marR="0" rtl="0" algn="just">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Actors can have an impact on how the new software should operate</a:t>
            </a:r>
            <a:endParaRPr/>
          </a:p>
          <a:p>
            <a:pPr indent="-342900" lvl="0" marL="342900" marR="0" rtl="0" algn="just">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Important to analyze these impacts when designing software solutions</a:t>
            </a:r>
            <a:endParaRPr/>
          </a:p>
          <a:p>
            <a:pPr indent="-285750" lvl="1" marL="742950" marR="0" rtl="0" algn="just">
              <a:lnSpc>
                <a:spcPct val="100000"/>
              </a:lnSpc>
              <a:spcBef>
                <a:spcPts val="560"/>
              </a:spcBef>
              <a:spcAft>
                <a:spcPts val="0"/>
              </a:spcAft>
              <a:buClr>
                <a:schemeClr val="dk2"/>
              </a:buClr>
              <a:buSzPts val="2800"/>
              <a:buFont typeface="Arial"/>
              <a:buChar char="–"/>
            </a:pPr>
            <a:r>
              <a:rPr b="0" i="0" lang="en-US" sz="2800" u="none" cap="none" strike="noStrike">
                <a:solidFill>
                  <a:schemeClr val="dk2"/>
                </a:solidFill>
                <a:latin typeface="Calibri"/>
                <a:ea typeface="Calibri"/>
                <a:cs typeface="Calibri"/>
                <a:sym typeface="Calibri"/>
              </a:rPr>
              <a:t>Pain points of the clients/users must be addressed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457200" y="274637"/>
            <a:ext cx="8229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Actors</a:t>
            </a:r>
            <a:endParaRPr/>
          </a:p>
        </p:txBody>
      </p:sp>
      <p:sp>
        <p:nvSpPr>
          <p:cNvPr id="131" name="Google Shape;131;p20"/>
          <p:cNvSpPr txBox="1"/>
          <p:nvPr>
            <p:ph idx="1" type="body"/>
          </p:nvPr>
        </p:nvSpPr>
        <p:spPr>
          <a:xfrm>
            <a:off x="457200" y="1265237"/>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Actors play a role in the software system</a:t>
            </a:r>
            <a:endParaRPr/>
          </a:p>
          <a:p>
            <a:pPr indent="-285750" lvl="1" marL="74295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 single ‘real human’ can take on multiple roles</a:t>
            </a:r>
            <a:endParaRPr/>
          </a:p>
          <a:p>
            <a:pPr indent="-285750" lvl="1" marL="74295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An external system is considered an actor (iPod is an actor in the iTunes system)</a:t>
            </a:r>
            <a:endParaRPr/>
          </a:p>
          <a:p>
            <a:pPr indent="-285750" lvl="1" marL="74295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If it interfaces with the system, then it can be considered an actor</a:t>
            </a:r>
            <a:endParaRPr/>
          </a:p>
          <a:p>
            <a:pPr indent="-342900" lvl="0" marL="34290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Every actor has different pain points</a:t>
            </a:r>
            <a:endParaRPr/>
          </a:p>
          <a:p>
            <a:pPr indent="-285750" lvl="1" marL="74295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This means, the iPod (a non sentient entity) has pain points - - in its case it will be the interface to the iTunes software</a:t>
            </a:r>
            <a:endParaRPr/>
          </a:p>
          <a:p>
            <a:pPr indent="-285750" lvl="1" marL="74295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iPod itself does not have the issue, but the developers of the iPod software will want a simple interface to iTunes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457200" y="242887"/>
            <a:ext cx="8229600" cy="9763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Actor Goals</a:t>
            </a:r>
            <a:endParaRPr/>
          </a:p>
        </p:txBody>
      </p:sp>
      <p:sp>
        <p:nvSpPr>
          <p:cNvPr id="137" name="Google Shape;137;p21"/>
          <p:cNvSpPr txBox="1"/>
          <p:nvPr>
            <p:ph idx="1" type="body"/>
          </p:nvPr>
        </p:nvSpPr>
        <p:spPr>
          <a:xfrm>
            <a:off x="381000" y="1447800"/>
            <a:ext cx="84582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Every actor has a set of </a:t>
            </a:r>
            <a:r>
              <a:rPr b="0" i="0" lang="en-US" sz="2800" u="none" cap="none" strike="noStrike">
                <a:solidFill>
                  <a:srgbClr val="FF0000"/>
                </a:solidFill>
                <a:latin typeface="Calibri"/>
                <a:ea typeface="Calibri"/>
                <a:cs typeface="Calibri"/>
                <a:sym typeface="Calibri"/>
              </a:rPr>
              <a:t>pain/pleasure points </a:t>
            </a:r>
            <a:r>
              <a:rPr b="0" i="0" lang="en-US" sz="2800" u="none" cap="none" strike="noStrike">
                <a:solidFill>
                  <a:schemeClr val="dk1"/>
                </a:solidFill>
                <a:latin typeface="Calibri"/>
                <a:ea typeface="Calibri"/>
                <a:cs typeface="Calibri"/>
                <a:sym typeface="Calibri"/>
              </a:rPr>
              <a:t>-- we build software to address these points</a:t>
            </a:r>
            <a:endParaRPr/>
          </a:p>
          <a:p>
            <a:pPr indent="-342900" lvl="0" marL="342900" marR="0" rtl="0" algn="just">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Actors also have a ‘</a:t>
            </a:r>
            <a:r>
              <a:rPr b="0" i="0" lang="en-US" sz="2800" u="none" cap="none" strike="noStrike">
                <a:solidFill>
                  <a:srgbClr val="FF0000"/>
                </a:solidFill>
                <a:latin typeface="Calibri"/>
                <a:ea typeface="Calibri"/>
                <a:cs typeface="Calibri"/>
                <a:sym typeface="Calibri"/>
              </a:rPr>
              <a:t>GOAL</a:t>
            </a:r>
            <a:r>
              <a:rPr b="0" i="0" lang="en-US" sz="2800" u="none" cap="none" strike="noStrike">
                <a:solidFill>
                  <a:schemeClr val="dk1"/>
                </a:solidFill>
                <a:latin typeface="Calibri"/>
                <a:ea typeface="Calibri"/>
                <a:cs typeface="Calibri"/>
                <a:sym typeface="Calibri"/>
              </a:rPr>
              <a:t>’ state in mind</a:t>
            </a:r>
            <a:endParaRPr/>
          </a:p>
          <a:p>
            <a:pPr indent="-285750" lvl="1" marL="742950" marR="0" rtl="0" algn="just">
              <a:lnSpc>
                <a:spcPct val="100000"/>
              </a:lnSpc>
              <a:spcBef>
                <a:spcPts val="12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Actors use systems to reach their ‘</a:t>
            </a:r>
            <a:r>
              <a:rPr b="0" i="0" lang="en-US" sz="2400" u="none" cap="none" strike="noStrike">
                <a:solidFill>
                  <a:srgbClr val="FF0000"/>
                </a:solidFill>
                <a:latin typeface="Calibri"/>
                <a:ea typeface="Calibri"/>
                <a:cs typeface="Calibri"/>
                <a:sym typeface="Calibri"/>
              </a:rPr>
              <a:t>GOAL</a:t>
            </a:r>
            <a:r>
              <a:rPr b="0" i="0" lang="en-US" sz="2400" u="none" cap="none" strike="noStrike">
                <a:solidFill>
                  <a:schemeClr val="dk1"/>
                </a:solidFill>
                <a:latin typeface="Calibri"/>
                <a:ea typeface="Calibri"/>
                <a:cs typeface="Calibri"/>
                <a:sym typeface="Calibri"/>
              </a:rPr>
              <a:t>’ state</a:t>
            </a:r>
            <a:endParaRPr/>
          </a:p>
          <a:p>
            <a:pPr indent="-342900" lvl="0" marL="342900" marR="0" rtl="0" algn="just">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Example GOALS:</a:t>
            </a:r>
            <a:endParaRPr/>
          </a:p>
          <a:p>
            <a:pPr indent="-285750" lvl="1" marL="742950" marR="0" rtl="0" algn="just">
              <a:lnSpc>
                <a:spcPct val="100000"/>
              </a:lnSpc>
              <a:spcBef>
                <a:spcPts val="12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Get the list of latest books on OOAD</a:t>
            </a:r>
            <a:endParaRPr/>
          </a:p>
          <a:p>
            <a:pPr indent="-285750" lvl="1" marL="742950" marR="0" rtl="0" algn="just">
              <a:lnSpc>
                <a:spcPct val="100000"/>
              </a:lnSpc>
              <a:spcBef>
                <a:spcPts val="12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Purchase a book from the online book store</a:t>
            </a:r>
            <a:endParaRPr/>
          </a:p>
          <a:p>
            <a:pPr indent="-285750" lvl="1" marL="742950" marR="0" rtl="0" algn="just">
              <a:lnSpc>
                <a:spcPct val="100000"/>
              </a:lnSpc>
              <a:spcBef>
                <a:spcPts val="12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View the latest video lectures on OOAD</a:t>
            </a:r>
            <a:endParaRPr/>
          </a:p>
          <a:p>
            <a:pPr indent="-342900" lvl="0" marL="342900" marR="0" rtl="0" algn="just">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Software must allow the actor to achieve their ‘</a:t>
            </a:r>
            <a:r>
              <a:rPr b="0" i="0" lang="en-US" sz="2800" u="none" cap="none" strike="noStrike">
                <a:solidFill>
                  <a:srgbClr val="FF0000"/>
                </a:solidFill>
                <a:latin typeface="Calibri"/>
                <a:ea typeface="Calibri"/>
                <a:cs typeface="Calibri"/>
                <a:sym typeface="Calibri"/>
              </a:rPr>
              <a:t>GOALS</a:t>
            </a:r>
            <a:r>
              <a:rPr b="0" i="0" lang="en-US" sz="2800" u="none" cap="none" strike="noStrike">
                <a:solidFill>
                  <a:schemeClr val="dk1"/>
                </a:solidFill>
                <a:latin typeface="Calibri"/>
                <a:ea typeface="Calibri"/>
                <a:cs typeface="Calibri"/>
                <a:sym typeface="Calibri"/>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