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985000" cy="9271000"/>
  <p:embeddedFontLst>
    <p:embeddedFont>
      <p:font typeface="Garamond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Garamond-bold.fntdata"/><Relationship Id="rId50" Type="http://schemas.openxmlformats.org/officeDocument/2006/relationships/font" Target="fonts/Garamond-regular.fntdata"/><Relationship Id="rId53" Type="http://schemas.openxmlformats.org/officeDocument/2006/relationships/font" Target="fonts/Garamond-boldItalic.fntdata"/><Relationship Id="rId52" Type="http://schemas.openxmlformats.org/officeDocument/2006/relationships/font" Target="fonts/Garamond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0" y="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10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0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" name="Google Shape;313;p1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1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3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6" name="Google Shape;366;p1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1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3" name="Google Shape;373;p14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4" name="Google Shape;374;p14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5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15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15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2" name="Google Shape;442;p16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16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7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74" name="Google Shape;474;p17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17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8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2" name="Google Shape;502;p18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p18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9" name="Google Shape;509;p19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19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0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3" name="Google Shape;553;p20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20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1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1" name="Google Shape;561;p2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2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2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68" name="Google Shape;568;p2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2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3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7" name="Google Shape;587;p2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p2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4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5" name="Google Shape;645;p24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6" name="Google Shape;646;p24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5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2" name="Google Shape;652;p25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25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6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6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7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5" name="Google Shape;685;p27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Google Shape;686;p27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8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3" name="Google Shape;753;p28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p28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1" name="Google Shape;821;p29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2" name="Google Shape;822;p29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0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89" name="Google Shape;889;p30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0" name="Google Shape;890;p30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1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8" name="Google Shape;958;p3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9" name="Google Shape;959;p3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32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27" name="Google Shape;1027;p3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8" name="Google Shape;1028;p3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33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9" name="Google Shape;1099;p3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0" name="Google Shape;1100;p3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4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2" name="Google Shape;1172;p34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3" name="Google Shape;1173;p34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5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0" name="Google Shape;1220;p35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1" name="Google Shape;1221;p35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6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4" name="Google Shape;1274;p36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5" name="Google Shape;1275;p36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37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1" name="Google Shape;1321;p37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2" name="Google Shape;1322;p37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38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28" name="Google Shape;1328;p38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9" name="Google Shape;1329;p38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39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1" name="Google Shape;1341;p39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2" name="Google Shape;1342;p39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0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5" name="Google Shape;1355;p40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6" name="Google Shape;1356;p40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1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3" name="Google Shape;1363;p4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4" name="Google Shape;1364;p4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2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2" name="Google Shape;1372;p4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3" name="Google Shape;1373;p4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43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79" name="Google Shape;1379;p4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0" name="Google Shape;1380;p4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9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 rot="5400000">
            <a:off x="2306638" y="-249237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381000" y="1524000"/>
            <a:ext cx="8686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Garamond"/>
              <a:buNone/>
            </a:pPr>
            <a:r>
              <a:rPr b="1" i="0" lang="en-US" sz="7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Software Engineering</a:t>
            </a:r>
            <a:br>
              <a:rPr b="1" i="0" lang="en-US" sz="7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54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(CSE 403)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1371600" y="4114800"/>
            <a:ext cx="6629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120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2860"/>
              <a:buNone/>
            </a:pPr>
            <a:r>
              <a:rPr b="1" i="0" lang="en-US" sz="4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(White Box Testing)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Example: Minimum Element</a:t>
            </a:r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685800" y="2133600"/>
            <a:ext cx="3352800" cy="3165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5700" spcFirstLastPara="1" rIns="95700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min = A[0];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= 1;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(I &lt; N)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(A[I] &lt; min)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min = A[I];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 = I + 1;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 min</a:t>
            </a:r>
            <a:endParaRPr/>
          </a:p>
        </p:txBody>
      </p:sp>
      <p:grpSp>
        <p:nvGrpSpPr>
          <p:cNvPr id="269" name="Google Shape;269;p25"/>
          <p:cNvGrpSpPr/>
          <p:nvPr/>
        </p:nvGrpSpPr>
        <p:grpSpPr>
          <a:xfrm>
            <a:off x="4038600" y="2286000"/>
            <a:ext cx="609600" cy="609600"/>
            <a:chOff x="4038600" y="2286000"/>
            <a:chExt cx="609600" cy="609600"/>
          </a:xfrm>
        </p:grpSpPr>
        <p:sp>
          <p:nvSpPr>
            <p:cNvPr id="270" name="Google Shape;270;p25"/>
            <p:cNvSpPr/>
            <p:nvPr/>
          </p:nvSpPr>
          <p:spPr>
            <a:xfrm>
              <a:off x="4038600" y="2286000"/>
              <a:ext cx="228600" cy="6096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5"/>
            <p:cNvSpPr txBox="1"/>
            <p:nvPr/>
          </p:nvSpPr>
          <p:spPr>
            <a:xfrm>
              <a:off x="4267200" y="2362200"/>
              <a:ext cx="3810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72" name="Google Shape;272;p25"/>
          <p:cNvGrpSpPr/>
          <p:nvPr/>
        </p:nvGrpSpPr>
        <p:grpSpPr>
          <a:xfrm>
            <a:off x="4038600" y="3124200"/>
            <a:ext cx="609600" cy="381000"/>
            <a:chOff x="4038600" y="3124200"/>
            <a:chExt cx="609600" cy="381000"/>
          </a:xfrm>
        </p:grpSpPr>
        <p:sp>
          <p:nvSpPr>
            <p:cNvPr id="273" name="Google Shape;273;p25"/>
            <p:cNvSpPr/>
            <p:nvPr/>
          </p:nvSpPr>
          <p:spPr>
            <a:xfrm>
              <a:off x="4038600" y="3200400"/>
              <a:ext cx="228600" cy="304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5"/>
            <p:cNvSpPr txBox="1"/>
            <p:nvPr/>
          </p:nvSpPr>
          <p:spPr>
            <a:xfrm>
              <a:off x="4267200" y="3124200"/>
              <a:ext cx="3810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275" name="Google Shape;275;p25"/>
          <p:cNvGrpSpPr/>
          <p:nvPr/>
        </p:nvGrpSpPr>
        <p:grpSpPr>
          <a:xfrm>
            <a:off x="4038600" y="3581400"/>
            <a:ext cx="609600" cy="366712"/>
            <a:chOff x="4038600" y="3581400"/>
            <a:chExt cx="609600" cy="366713"/>
          </a:xfrm>
        </p:grpSpPr>
        <p:sp>
          <p:nvSpPr>
            <p:cNvPr id="276" name="Google Shape;276;p25"/>
            <p:cNvSpPr/>
            <p:nvPr/>
          </p:nvSpPr>
          <p:spPr>
            <a:xfrm>
              <a:off x="4038600" y="3581400"/>
              <a:ext cx="228600" cy="3048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5"/>
            <p:cNvSpPr txBox="1"/>
            <p:nvPr/>
          </p:nvSpPr>
          <p:spPr>
            <a:xfrm>
              <a:off x="4267200" y="3581400"/>
              <a:ext cx="381000" cy="3667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sp>
        <p:nvSpPr>
          <p:cNvPr id="278" name="Google Shape;278;p25"/>
          <p:cNvSpPr/>
          <p:nvPr/>
        </p:nvSpPr>
        <p:spPr>
          <a:xfrm>
            <a:off x="4038600" y="39624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4267200" y="38862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4038600" y="42672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4267200" y="41910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4038600" y="48768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5"/>
          <p:cNvSpPr txBox="1"/>
          <p:nvPr/>
        </p:nvSpPr>
        <p:spPr>
          <a:xfrm>
            <a:off x="4267200" y="48006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4800600" y="1828800"/>
            <a:ext cx="3810000" cy="4187825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25"/>
          <p:cNvCxnSpPr/>
          <p:nvPr/>
        </p:nvCxnSpPr>
        <p:spPr>
          <a:xfrm>
            <a:off x="6400800" y="1828800"/>
            <a:ext cx="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6" name="Google Shape;286;p25"/>
          <p:cNvSpPr txBox="1"/>
          <p:nvPr/>
        </p:nvSpPr>
        <p:spPr>
          <a:xfrm>
            <a:off x="6553200" y="5715000"/>
            <a:ext cx="609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>
            <a:off x="6096000" y="20574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096000" y="28194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cxnSp>
        <p:nvCxnSpPr>
          <p:cNvPr id="289" name="Google Shape;289;p25"/>
          <p:cNvCxnSpPr/>
          <p:nvPr/>
        </p:nvCxnSpPr>
        <p:spPr>
          <a:xfrm>
            <a:off x="6400800" y="25146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0" name="Google Shape;290;p25"/>
          <p:cNvSpPr/>
          <p:nvPr/>
        </p:nvSpPr>
        <p:spPr>
          <a:xfrm>
            <a:off x="6858000" y="35052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291" name="Google Shape;291;p25"/>
          <p:cNvSpPr txBox="1"/>
          <p:nvPr/>
        </p:nvSpPr>
        <p:spPr>
          <a:xfrm>
            <a:off x="6858000" y="3200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92" name="Google Shape;292;p25"/>
          <p:cNvSpPr txBox="1"/>
          <p:nvPr/>
        </p:nvSpPr>
        <p:spPr>
          <a:xfrm>
            <a:off x="5715000" y="3200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7467600" y="41910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cxnSp>
        <p:nvCxnSpPr>
          <p:cNvPr id="294" name="Google Shape;294;p25"/>
          <p:cNvCxnSpPr/>
          <p:nvPr/>
        </p:nvCxnSpPr>
        <p:spPr>
          <a:xfrm>
            <a:off x="6705600" y="3124200"/>
            <a:ext cx="338137" cy="395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95" name="Google Shape;295;p25"/>
          <p:cNvCxnSpPr/>
          <p:nvPr/>
        </p:nvCxnSpPr>
        <p:spPr>
          <a:xfrm flipH="1">
            <a:off x="6705600" y="39624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6" name="Google Shape;296;p25"/>
          <p:cNvSpPr/>
          <p:nvPr/>
        </p:nvSpPr>
        <p:spPr>
          <a:xfrm>
            <a:off x="6400800" y="41910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7391400" y="38862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>
            <a:off x="7315200" y="39624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9" name="Google Shape;299;p25"/>
          <p:cNvSpPr txBox="1"/>
          <p:nvPr/>
        </p:nvSpPr>
        <p:spPr>
          <a:xfrm>
            <a:off x="6477000" y="38862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grpSp>
        <p:nvGrpSpPr>
          <p:cNvPr id="300" name="Google Shape;300;p25"/>
          <p:cNvGrpSpPr/>
          <p:nvPr/>
        </p:nvGrpSpPr>
        <p:grpSpPr>
          <a:xfrm>
            <a:off x="5181600" y="3200400"/>
            <a:ext cx="990600" cy="2362200"/>
            <a:chOff x="5181600" y="3200400"/>
            <a:chExt cx="990600" cy="2362200"/>
          </a:xfrm>
        </p:grpSpPr>
        <p:sp>
          <p:nvSpPr>
            <p:cNvPr id="301" name="Google Shape;301;p25"/>
            <p:cNvSpPr/>
            <p:nvPr/>
          </p:nvSpPr>
          <p:spPr>
            <a:xfrm>
              <a:off x="5181600" y="4800600"/>
              <a:ext cx="609600" cy="466725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</a:t>
              </a:r>
              <a:endParaRPr/>
            </a:p>
          </p:txBody>
        </p:sp>
        <p:cxnSp>
          <p:nvCxnSpPr>
            <p:cNvPr id="302" name="Google Shape;302;p25"/>
            <p:cNvCxnSpPr/>
            <p:nvPr/>
          </p:nvCxnSpPr>
          <p:spPr>
            <a:xfrm flipH="1">
              <a:off x="5486400" y="3200400"/>
              <a:ext cx="685800" cy="1600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03" name="Google Shape;303;p25"/>
            <p:cNvCxnSpPr/>
            <p:nvPr/>
          </p:nvCxnSpPr>
          <p:spPr>
            <a:xfrm>
              <a:off x="5486400" y="5257800"/>
              <a:ext cx="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04" name="Google Shape;304;p25"/>
          <p:cNvSpPr txBox="1"/>
          <p:nvPr/>
        </p:nvSpPr>
        <p:spPr>
          <a:xfrm>
            <a:off x="381000" y="6172200"/>
            <a:ext cx="41148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The CFG is 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INCOMPLETE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Try to complete it</a:t>
            </a:r>
            <a:endParaRPr/>
          </a:p>
        </p:txBody>
      </p:sp>
      <p:sp>
        <p:nvSpPr>
          <p:cNvPr id="305" name="Google Shape;305;p25"/>
          <p:cNvSpPr txBox="1"/>
          <p:nvPr/>
        </p:nvSpPr>
        <p:spPr>
          <a:xfrm>
            <a:off x="838200" y="2263775"/>
            <a:ext cx="3721100" cy="665162"/>
          </a:xfrm>
          <a:prstGeom prst="rect">
            <a:avLst/>
          </a:prstGeom>
          <a:solidFill>
            <a:srgbClr val="0AFF85">
              <a:alpha val="2745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5"/>
          <p:cNvSpPr txBox="1"/>
          <p:nvPr/>
        </p:nvSpPr>
        <p:spPr>
          <a:xfrm>
            <a:off x="927100" y="3138487"/>
            <a:ext cx="3721100" cy="428625"/>
          </a:xfrm>
          <a:prstGeom prst="rect">
            <a:avLst/>
          </a:prstGeom>
          <a:solidFill>
            <a:srgbClr val="0AFF85">
              <a:alpha val="2745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919162" y="3567112"/>
            <a:ext cx="3722687" cy="290512"/>
          </a:xfrm>
          <a:prstGeom prst="rect">
            <a:avLst/>
          </a:prstGeom>
          <a:solidFill>
            <a:srgbClr val="0AFF85">
              <a:alpha val="2745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 txBox="1"/>
          <p:nvPr/>
        </p:nvSpPr>
        <p:spPr>
          <a:xfrm>
            <a:off x="933450" y="3898900"/>
            <a:ext cx="3721100" cy="290512"/>
          </a:xfrm>
          <a:prstGeom prst="rect">
            <a:avLst/>
          </a:prstGeom>
          <a:solidFill>
            <a:srgbClr val="0AFF85">
              <a:alpha val="2745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914400" y="4216400"/>
            <a:ext cx="3721100" cy="290512"/>
          </a:xfrm>
          <a:prstGeom prst="rect">
            <a:avLst/>
          </a:prstGeom>
          <a:solidFill>
            <a:srgbClr val="0AFF85">
              <a:alpha val="2745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 txBox="1"/>
          <p:nvPr/>
        </p:nvSpPr>
        <p:spPr>
          <a:xfrm>
            <a:off x="914400" y="4870450"/>
            <a:ext cx="3721100" cy="290512"/>
          </a:xfrm>
          <a:prstGeom prst="rect">
            <a:avLst/>
          </a:prstGeom>
          <a:solidFill>
            <a:srgbClr val="0AFF85">
              <a:alpha val="27450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Number of Paths through CFG</a:t>
            </a:r>
            <a:endParaRPr/>
          </a:p>
        </p:txBody>
      </p:sp>
      <p:sp>
        <p:nvSpPr>
          <p:cNvPr id="317" name="Google Shape;317;p26"/>
          <p:cNvSpPr txBox="1"/>
          <p:nvPr>
            <p:ph idx="1" type="body"/>
          </p:nvPr>
        </p:nvSpPr>
        <p:spPr>
          <a:xfrm>
            <a:off x="457200" y="1143000"/>
            <a:ext cx="83820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program, how do we exercise all statements and branches at least once?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Translating the program into a CFG, an equivalent question is: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CFG, how do we cover all arcs and nodes at least once?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a path is a trail of nodes linked by arcs, this is similar to ask: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CFG, what is the set of paths that can cover all arcs and nodes?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914400" y="1676400"/>
            <a:ext cx="1755775" cy="1825625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1524000" y="22860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cxnSp>
        <p:nvCxnSpPr>
          <p:cNvPr id="326" name="Google Shape;326;p27"/>
          <p:cNvCxnSpPr/>
          <p:nvPr/>
        </p:nvCxnSpPr>
        <p:spPr>
          <a:xfrm>
            <a:off x="1828800" y="1828800"/>
            <a:ext cx="3175" cy="466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27" name="Google Shape;327;p27"/>
          <p:cNvCxnSpPr/>
          <p:nvPr/>
        </p:nvCxnSpPr>
        <p:spPr>
          <a:xfrm>
            <a:off x="1828800" y="2743200"/>
            <a:ext cx="3175" cy="466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8" name="Google Shape;328;p27"/>
          <p:cNvSpPr txBox="1"/>
          <p:nvPr/>
        </p:nvSpPr>
        <p:spPr>
          <a:xfrm>
            <a:off x="914400" y="3200400"/>
            <a:ext cx="609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grpSp>
        <p:nvGrpSpPr>
          <p:cNvPr id="329" name="Google Shape;329;p27"/>
          <p:cNvGrpSpPr/>
          <p:nvPr/>
        </p:nvGrpSpPr>
        <p:grpSpPr>
          <a:xfrm>
            <a:off x="4419600" y="1676400"/>
            <a:ext cx="3810000" cy="1825625"/>
            <a:chOff x="3072" y="2544"/>
            <a:chExt cx="2400" cy="1150"/>
          </a:xfrm>
        </p:grpSpPr>
        <p:sp>
          <p:nvSpPr>
            <p:cNvPr id="330" name="Google Shape;330;p27"/>
            <p:cNvSpPr txBox="1"/>
            <p:nvPr/>
          </p:nvSpPr>
          <p:spPr>
            <a:xfrm>
              <a:off x="3072" y="2544"/>
              <a:ext cx="2400" cy="1150"/>
            </a:xfrm>
            <a:prstGeom prst="rect">
              <a:avLst/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3264" y="2832"/>
              <a:ext cx="384" cy="294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</a:t>
              </a:r>
              <a:endParaRPr/>
            </a:p>
          </p:txBody>
        </p:sp>
        <p:cxnSp>
          <p:nvCxnSpPr>
            <p:cNvPr id="332" name="Google Shape;332;p27"/>
            <p:cNvCxnSpPr/>
            <p:nvPr/>
          </p:nvCxnSpPr>
          <p:spPr>
            <a:xfrm>
              <a:off x="3141" y="2661"/>
              <a:ext cx="192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33" name="Google Shape;333;p27"/>
            <p:cNvCxnSpPr/>
            <p:nvPr/>
          </p:nvCxnSpPr>
          <p:spPr>
            <a:xfrm>
              <a:off x="3648" y="2976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34" name="Google Shape;334;p27"/>
            <p:cNvSpPr txBox="1"/>
            <p:nvPr/>
          </p:nvSpPr>
          <p:spPr>
            <a:xfrm>
              <a:off x="3120" y="3504"/>
              <a:ext cx="3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CFG</a:t>
              </a: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3984" y="2832"/>
              <a:ext cx="384" cy="294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</a:t>
              </a: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4704" y="2640"/>
              <a:ext cx="384" cy="294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</a:t>
              </a:r>
              <a:endParaRPr/>
            </a:p>
          </p:txBody>
        </p:sp>
        <p:cxnSp>
          <p:nvCxnSpPr>
            <p:cNvPr id="337" name="Google Shape;337;p27"/>
            <p:cNvCxnSpPr/>
            <p:nvPr/>
          </p:nvCxnSpPr>
          <p:spPr>
            <a:xfrm flipH="1" rot="10800000">
              <a:off x="4320" y="2784"/>
              <a:ext cx="384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38" name="Google Shape;338;p27"/>
            <p:cNvSpPr/>
            <p:nvPr/>
          </p:nvSpPr>
          <p:spPr>
            <a:xfrm>
              <a:off x="4704" y="3264"/>
              <a:ext cx="384" cy="294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4</a:t>
              </a:r>
              <a:endParaRPr/>
            </a:p>
          </p:txBody>
        </p:sp>
        <p:cxnSp>
          <p:nvCxnSpPr>
            <p:cNvPr id="339" name="Google Shape;339;p27"/>
            <p:cNvCxnSpPr/>
            <p:nvPr/>
          </p:nvCxnSpPr>
          <p:spPr>
            <a:xfrm>
              <a:off x="4320" y="3120"/>
              <a:ext cx="384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0" name="Google Shape;340;p27"/>
            <p:cNvCxnSpPr/>
            <p:nvPr/>
          </p:nvCxnSpPr>
          <p:spPr>
            <a:xfrm>
              <a:off x="4896" y="2928"/>
              <a:ext cx="0" cy="33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1" name="Google Shape;341;p27"/>
            <p:cNvCxnSpPr/>
            <p:nvPr/>
          </p:nvCxnSpPr>
          <p:spPr>
            <a:xfrm>
              <a:off x="5088" y="340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42" name="Google Shape;342;p27"/>
            <p:cNvSpPr txBox="1"/>
            <p:nvPr/>
          </p:nvSpPr>
          <p:spPr>
            <a:xfrm>
              <a:off x="4416" y="2640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43" name="Google Shape;343;p27"/>
            <p:cNvSpPr txBox="1"/>
            <p:nvPr/>
          </p:nvSpPr>
          <p:spPr>
            <a:xfrm>
              <a:off x="4368" y="3264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  <p:sp>
        <p:nvSpPr>
          <p:cNvPr id="344" name="Google Shape;344;p27"/>
          <p:cNvSpPr txBox="1"/>
          <p:nvPr>
            <p:ph idx="1" type="body"/>
          </p:nvPr>
        </p:nvSpPr>
        <p:spPr>
          <a:xfrm>
            <a:off x="762000" y="3581400"/>
            <a:ext cx="3276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is needed: 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Char char="❑"/>
            </a:pPr>
            <a:r>
              <a:rPr b="1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[ 1 ]</a:t>
            </a:r>
            <a:endParaRPr/>
          </a:p>
        </p:txBody>
      </p:sp>
      <p:grpSp>
        <p:nvGrpSpPr>
          <p:cNvPr id="345" name="Google Shape;345;p27"/>
          <p:cNvGrpSpPr/>
          <p:nvPr/>
        </p:nvGrpSpPr>
        <p:grpSpPr>
          <a:xfrm>
            <a:off x="838200" y="4419600"/>
            <a:ext cx="3810000" cy="1676400"/>
            <a:chOff x="3120" y="2496"/>
            <a:chExt cx="2400" cy="1150"/>
          </a:xfrm>
        </p:grpSpPr>
        <p:sp>
          <p:nvSpPr>
            <p:cNvPr id="346" name="Google Shape;346;p27"/>
            <p:cNvSpPr txBox="1"/>
            <p:nvPr/>
          </p:nvSpPr>
          <p:spPr>
            <a:xfrm>
              <a:off x="3120" y="2496"/>
              <a:ext cx="2400" cy="1150"/>
            </a:xfrm>
            <a:prstGeom prst="rect">
              <a:avLst/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Google Shape;347;p27"/>
            <p:cNvCxnSpPr/>
            <p:nvPr/>
          </p:nvCxnSpPr>
          <p:spPr>
            <a:xfrm>
              <a:off x="3216" y="2928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48" name="Google Shape;348;p27"/>
            <p:cNvSpPr txBox="1"/>
            <p:nvPr/>
          </p:nvSpPr>
          <p:spPr>
            <a:xfrm>
              <a:off x="3216" y="3457"/>
              <a:ext cx="384" cy="1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CFG</a:t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3456" y="2784"/>
              <a:ext cx="384" cy="294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</a:t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4128" y="2592"/>
              <a:ext cx="384" cy="294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</a:t>
              </a:r>
              <a:endParaRPr/>
            </a:p>
          </p:txBody>
        </p:sp>
        <p:cxnSp>
          <p:nvCxnSpPr>
            <p:cNvPr id="351" name="Google Shape;351;p27"/>
            <p:cNvCxnSpPr/>
            <p:nvPr/>
          </p:nvCxnSpPr>
          <p:spPr>
            <a:xfrm flipH="1" rot="10800000">
              <a:off x="3792" y="2736"/>
              <a:ext cx="336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2" name="Google Shape;352;p27"/>
            <p:cNvSpPr/>
            <p:nvPr/>
          </p:nvSpPr>
          <p:spPr>
            <a:xfrm>
              <a:off x="4176" y="3120"/>
              <a:ext cx="384" cy="294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</a:t>
              </a:r>
              <a:endParaRPr/>
            </a:p>
          </p:txBody>
        </p:sp>
        <p:cxnSp>
          <p:nvCxnSpPr>
            <p:cNvPr id="353" name="Google Shape;353;p27"/>
            <p:cNvCxnSpPr/>
            <p:nvPr/>
          </p:nvCxnSpPr>
          <p:spPr>
            <a:xfrm>
              <a:off x="3792" y="3024"/>
              <a:ext cx="384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4" name="Google Shape;354;p27"/>
            <p:cNvCxnSpPr/>
            <p:nvPr/>
          </p:nvCxnSpPr>
          <p:spPr>
            <a:xfrm>
              <a:off x="4512" y="2688"/>
              <a:ext cx="28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55" name="Google Shape;355;p27"/>
            <p:cNvCxnSpPr/>
            <p:nvPr/>
          </p:nvCxnSpPr>
          <p:spPr>
            <a:xfrm flipH="1" rot="10800000">
              <a:off x="4560" y="3120"/>
              <a:ext cx="288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356" name="Google Shape;356;p27"/>
            <p:cNvSpPr txBox="1"/>
            <p:nvPr/>
          </p:nvSpPr>
          <p:spPr>
            <a:xfrm>
              <a:off x="3888" y="2592"/>
              <a:ext cx="288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57" name="Google Shape;357;p27"/>
            <p:cNvSpPr txBox="1"/>
            <p:nvPr/>
          </p:nvSpPr>
          <p:spPr>
            <a:xfrm>
              <a:off x="3840" y="3216"/>
              <a:ext cx="288" cy="2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4752" y="2832"/>
              <a:ext cx="384" cy="294"/>
            </a:xfrm>
            <a:prstGeom prst="ellipse">
              <a:avLst/>
            </a:prstGeom>
            <a:solidFill>
              <a:srgbClr val="00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4</a:t>
              </a:r>
              <a:endParaRPr/>
            </a:p>
          </p:txBody>
        </p:sp>
        <p:cxnSp>
          <p:nvCxnSpPr>
            <p:cNvPr id="359" name="Google Shape;359;p27"/>
            <p:cNvCxnSpPr/>
            <p:nvPr/>
          </p:nvCxnSpPr>
          <p:spPr>
            <a:xfrm>
              <a:off x="5136" y="2976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360" name="Google Shape;360;p27"/>
          <p:cNvSpPr txBox="1"/>
          <p:nvPr/>
        </p:nvSpPr>
        <p:spPr>
          <a:xfrm>
            <a:off x="4800600" y="3505200"/>
            <a:ext cx="3429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Char char="■"/>
            </a:pP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paths are needed: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Char char="❑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4 ]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Char char="❑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3 – 4 ]</a:t>
            </a:r>
            <a:endParaRPr/>
          </a:p>
        </p:txBody>
      </p:sp>
      <p:sp>
        <p:nvSpPr>
          <p:cNvPr id="361" name="Google Shape;361;p27"/>
          <p:cNvSpPr txBox="1"/>
          <p:nvPr/>
        </p:nvSpPr>
        <p:spPr>
          <a:xfrm>
            <a:off x="4724400" y="4953000"/>
            <a:ext cx="3048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Char char="■"/>
            </a:pPr>
            <a:r>
              <a:rPr b="1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paths are needed: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Char char="❑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4 ]</a:t>
            </a:r>
            <a:endParaRPr/>
          </a:p>
          <a:p>
            <a:pPr indent="-325437" lvl="1" marL="669925" marR="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accent2"/>
              </a:buClr>
              <a:buSzPts val="1020"/>
              <a:buFont typeface="Noto Sans Symbols"/>
              <a:buChar char="❑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3 – 4 ]</a:t>
            </a:r>
            <a:endParaRPr/>
          </a:p>
        </p:txBody>
      </p:sp>
      <p:cxnSp>
        <p:nvCxnSpPr>
          <p:cNvPr id="362" name="Google Shape;362;p27"/>
          <p:cNvCxnSpPr/>
          <p:nvPr/>
        </p:nvCxnSpPr>
        <p:spPr>
          <a:xfrm>
            <a:off x="609600" y="4343400"/>
            <a:ext cx="815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3" name="Google Shape;363;p27"/>
          <p:cNvCxnSpPr/>
          <p:nvPr/>
        </p:nvCxnSpPr>
        <p:spPr>
          <a:xfrm>
            <a:off x="4114800" y="1524000"/>
            <a:ext cx="0" cy="2743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White Box Testing: Path Based</a:t>
            </a:r>
            <a:endParaRPr/>
          </a:p>
        </p:txBody>
      </p:sp>
      <p:sp>
        <p:nvSpPr>
          <p:cNvPr id="370" name="Google Shape;370;p28"/>
          <p:cNvSpPr txBox="1"/>
          <p:nvPr>
            <p:ph idx="1" type="body"/>
          </p:nvPr>
        </p:nvSpPr>
        <p:spPr>
          <a:xfrm>
            <a:off x="457200" y="1133475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generalized technique to </a:t>
            </a:r>
            <a:r>
              <a:rPr b="0" i="0" lang="en-US" sz="28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find out the number of paths needed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(known as </a:t>
            </a:r>
            <a:r>
              <a:rPr b="0" i="1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cyclomatic complexity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cover all arcs and nodes in CFG.</a:t>
            </a:r>
            <a:endParaRPr/>
          </a:p>
          <a:p>
            <a:pPr indent="-533400" lvl="0" marL="5334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Steps:</a:t>
            </a:r>
            <a:endParaRPr/>
          </a:p>
          <a:p>
            <a:pPr indent="-495300" lvl="1" marL="9525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the CFG for the code fragment.</a:t>
            </a:r>
            <a:endParaRPr/>
          </a:p>
          <a:p>
            <a:pPr indent="-495300" lvl="1" marL="9525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cyclomatic complexity number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for the CFG.</a:t>
            </a:r>
            <a:endParaRPr/>
          </a:p>
          <a:p>
            <a:pPr indent="-495300" lvl="1" marL="9525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at most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paths that cover the nodes and arcs in a CFG, also known as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Paths Set;</a:t>
            </a:r>
            <a:endParaRPr/>
          </a:p>
          <a:p>
            <a:pPr indent="-495300" lvl="1" marL="9525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AutoNum type="arabicPeriod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test cases to force execution along paths in the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Paths Set.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Path Based Testing: Step 1</a:t>
            </a:r>
            <a:endParaRPr/>
          </a:p>
        </p:txBody>
      </p:sp>
      <p:sp>
        <p:nvSpPr>
          <p:cNvPr id="377" name="Google Shape;377;p29"/>
          <p:cNvSpPr txBox="1"/>
          <p:nvPr/>
        </p:nvSpPr>
        <p:spPr>
          <a:xfrm>
            <a:off x="4876800" y="1603375"/>
            <a:ext cx="3810000" cy="4416425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8" name="Google Shape;378;p29"/>
          <p:cNvCxnSpPr/>
          <p:nvPr/>
        </p:nvCxnSpPr>
        <p:spPr>
          <a:xfrm>
            <a:off x="6477000" y="1752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9" name="Google Shape;379;p29"/>
          <p:cNvSpPr txBox="1"/>
          <p:nvPr/>
        </p:nvSpPr>
        <p:spPr>
          <a:xfrm>
            <a:off x="6324600" y="5257800"/>
            <a:ext cx="1371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6172200" y="21336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6172200" y="28956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cxnSp>
        <p:nvCxnSpPr>
          <p:cNvPr id="382" name="Google Shape;382;p29"/>
          <p:cNvCxnSpPr/>
          <p:nvPr/>
        </p:nvCxnSpPr>
        <p:spPr>
          <a:xfrm>
            <a:off x="6477000" y="2590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3" name="Google Shape;383;p29"/>
          <p:cNvSpPr/>
          <p:nvPr/>
        </p:nvSpPr>
        <p:spPr>
          <a:xfrm>
            <a:off x="6934200" y="35814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384" name="Google Shape;384;p29"/>
          <p:cNvSpPr txBox="1"/>
          <p:nvPr/>
        </p:nvSpPr>
        <p:spPr>
          <a:xfrm>
            <a:off x="6934200" y="3276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385" name="Google Shape;385;p29"/>
          <p:cNvSpPr txBox="1"/>
          <p:nvPr/>
        </p:nvSpPr>
        <p:spPr>
          <a:xfrm>
            <a:off x="5791200" y="3276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7543800" y="42672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cxnSp>
        <p:nvCxnSpPr>
          <p:cNvPr id="387" name="Google Shape;387;p29"/>
          <p:cNvCxnSpPr/>
          <p:nvPr/>
        </p:nvCxnSpPr>
        <p:spPr>
          <a:xfrm>
            <a:off x="6781800" y="3200400"/>
            <a:ext cx="338137" cy="395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88" name="Google Shape;388;p29"/>
          <p:cNvCxnSpPr/>
          <p:nvPr/>
        </p:nvCxnSpPr>
        <p:spPr>
          <a:xfrm flipH="1">
            <a:off x="6781800" y="40386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9" name="Google Shape;389;p29"/>
          <p:cNvSpPr/>
          <p:nvPr/>
        </p:nvSpPr>
        <p:spPr>
          <a:xfrm>
            <a:off x="6477000" y="42672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5257800" y="48768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7467600" y="3962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cxnSp>
        <p:nvCxnSpPr>
          <p:cNvPr id="392" name="Google Shape;392;p29"/>
          <p:cNvCxnSpPr/>
          <p:nvPr/>
        </p:nvCxnSpPr>
        <p:spPr>
          <a:xfrm>
            <a:off x="7391400" y="40386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3" name="Google Shape;393;p29"/>
          <p:cNvSpPr txBox="1"/>
          <p:nvPr/>
        </p:nvSpPr>
        <p:spPr>
          <a:xfrm>
            <a:off x="6553200" y="3962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394" name="Google Shape;394;p29"/>
          <p:cNvCxnSpPr/>
          <p:nvPr/>
        </p:nvCxnSpPr>
        <p:spPr>
          <a:xfrm flipH="1">
            <a:off x="5562600" y="3276600"/>
            <a:ext cx="6858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5" name="Google Shape;395;p29"/>
          <p:cNvCxnSpPr/>
          <p:nvPr/>
        </p:nvCxnSpPr>
        <p:spPr>
          <a:xfrm>
            <a:off x="5562600" y="5334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6" name="Google Shape;396;p29"/>
          <p:cNvCxnSpPr/>
          <p:nvPr/>
        </p:nvCxnSpPr>
        <p:spPr>
          <a:xfrm rot="10800000">
            <a:off x="7086600" y="4572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7" name="Google Shape;397;p29"/>
          <p:cNvCxnSpPr/>
          <p:nvPr/>
        </p:nvCxnSpPr>
        <p:spPr>
          <a:xfrm rot="10800000">
            <a:off x="6477000" y="33528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8" name="Google Shape;398;p29"/>
          <p:cNvSpPr txBox="1"/>
          <p:nvPr/>
        </p:nvSpPr>
        <p:spPr>
          <a:xfrm>
            <a:off x="685800" y="2133600"/>
            <a:ext cx="3352800" cy="3165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5700" spcFirstLastPara="1" rIns="95700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min = A[0];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= 1;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(I &lt; N)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(A[I] &lt; min)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min = A[I];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 = I + 1;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 min</a:t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4038600" y="2286000"/>
            <a:ext cx="228600" cy="609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4267200" y="23622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4038600" y="32004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9"/>
          <p:cNvSpPr txBox="1"/>
          <p:nvPr/>
        </p:nvSpPr>
        <p:spPr>
          <a:xfrm>
            <a:off x="4267200" y="31242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4038600" y="35814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4267200" y="35814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4038600" y="39624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9"/>
          <p:cNvSpPr txBox="1"/>
          <p:nvPr/>
        </p:nvSpPr>
        <p:spPr>
          <a:xfrm>
            <a:off x="4267200" y="38862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4038600" y="42672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9"/>
          <p:cNvSpPr txBox="1"/>
          <p:nvPr/>
        </p:nvSpPr>
        <p:spPr>
          <a:xfrm>
            <a:off x="4267200" y="41910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4038600" y="48768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9"/>
          <p:cNvSpPr txBox="1"/>
          <p:nvPr/>
        </p:nvSpPr>
        <p:spPr>
          <a:xfrm>
            <a:off x="4267200" y="48006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Path Base Testing: Step 2</a:t>
            </a:r>
            <a:endParaRPr/>
          </a:p>
        </p:txBody>
      </p:sp>
      <p:grpSp>
        <p:nvGrpSpPr>
          <p:cNvPr id="417" name="Google Shape;417;p30"/>
          <p:cNvGrpSpPr/>
          <p:nvPr/>
        </p:nvGrpSpPr>
        <p:grpSpPr>
          <a:xfrm>
            <a:off x="457200" y="1600200"/>
            <a:ext cx="3581400" cy="4416425"/>
            <a:chOff x="3072" y="1056"/>
            <a:chExt cx="2400" cy="2782"/>
          </a:xfrm>
        </p:grpSpPr>
        <p:sp>
          <p:nvSpPr>
            <p:cNvPr id="418" name="Google Shape;418;p30"/>
            <p:cNvSpPr txBox="1"/>
            <p:nvPr/>
          </p:nvSpPr>
          <p:spPr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9" name="Google Shape;419;p30"/>
            <p:cNvCxnSpPr/>
            <p:nvPr/>
          </p:nvCxnSpPr>
          <p:spPr>
            <a:xfrm>
              <a:off x="4080" y="1104"/>
              <a:ext cx="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0" name="Google Shape;420;p30"/>
            <p:cNvSpPr txBox="1"/>
            <p:nvPr/>
          </p:nvSpPr>
          <p:spPr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CFG</a:t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</a:t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</a:t>
              </a:r>
              <a:endParaRPr/>
            </a:p>
          </p:txBody>
        </p:sp>
        <p:cxnSp>
          <p:nvCxnSpPr>
            <p:cNvPr id="423" name="Google Shape;423;p30"/>
            <p:cNvCxnSpPr/>
            <p:nvPr/>
          </p:nvCxnSpPr>
          <p:spPr>
            <a:xfrm>
              <a:off x="4080" y="1632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24" name="Google Shape;424;p30"/>
            <p:cNvSpPr/>
            <p:nvPr/>
          </p:nvSpPr>
          <p:spPr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</a:t>
              </a:r>
              <a:endParaRPr/>
            </a:p>
          </p:txBody>
        </p:sp>
        <p:sp>
          <p:nvSpPr>
            <p:cNvPr id="425" name="Google Shape;425;p30"/>
            <p:cNvSpPr txBox="1"/>
            <p:nvPr/>
          </p:nvSpPr>
          <p:spPr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26" name="Google Shape;426;p30"/>
            <p:cNvSpPr txBox="1"/>
            <p:nvPr/>
          </p:nvSpPr>
          <p:spPr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4</a:t>
              </a:r>
              <a:endParaRPr/>
            </a:p>
          </p:txBody>
        </p:sp>
        <p:cxnSp>
          <p:nvCxnSpPr>
            <p:cNvPr id="428" name="Google Shape;428;p30"/>
            <p:cNvCxnSpPr/>
            <p:nvPr/>
          </p:nvCxnSpPr>
          <p:spPr>
            <a:xfrm>
              <a:off x="4272" y="2016"/>
              <a:ext cx="213" cy="2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29" name="Google Shape;429;p30"/>
            <p:cNvCxnSpPr/>
            <p:nvPr/>
          </p:nvCxnSpPr>
          <p:spPr>
            <a:xfrm flipH="1">
              <a:off x="4272" y="2544"/>
              <a:ext cx="19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0" name="Google Shape;430;p30"/>
            <p:cNvSpPr/>
            <p:nvPr/>
          </p:nvSpPr>
          <p:spPr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</a:t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</a:t>
              </a:r>
              <a:endParaRPr/>
            </a:p>
          </p:txBody>
        </p:sp>
        <p:sp>
          <p:nvSpPr>
            <p:cNvPr id="432" name="Google Shape;432;p30"/>
            <p:cNvSpPr txBox="1"/>
            <p:nvPr/>
          </p:nvSpPr>
          <p:spPr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cxnSp>
          <p:nvCxnSpPr>
            <p:cNvPr id="433" name="Google Shape;433;p30"/>
            <p:cNvCxnSpPr/>
            <p:nvPr/>
          </p:nvCxnSpPr>
          <p:spPr>
            <a:xfrm>
              <a:off x="4656" y="2544"/>
              <a:ext cx="19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34" name="Google Shape;434;p30"/>
            <p:cNvSpPr txBox="1"/>
            <p:nvPr/>
          </p:nvSpPr>
          <p:spPr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435" name="Google Shape;435;p30"/>
            <p:cNvCxnSpPr/>
            <p:nvPr/>
          </p:nvCxnSpPr>
          <p:spPr>
            <a:xfrm flipH="1">
              <a:off x="3504" y="2064"/>
              <a:ext cx="432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6" name="Google Shape;436;p30"/>
            <p:cNvCxnSpPr/>
            <p:nvPr/>
          </p:nvCxnSpPr>
          <p:spPr>
            <a:xfrm>
              <a:off x="3504" y="3360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7" name="Google Shape;437;p30"/>
            <p:cNvCxnSpPr/>
            <p:nvPr/>
          </p:nvCxnSpPr>
          <p:spPr>
            <a:xfrm rot="10800000">
              <a:off x="4464" y="288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38" name="Google Shape;438;p30"/>
            <p:cNvCxnSpPr/>
            <p:nvPr/>
          </p:nvCxnSpPr>
          <p:spPr>
            <a:xfrm rot="10800000">
              <a:off x="4080" y="2112"/>
              <a:ext cx="0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39" name="Google Shape;439;p30"/>
          <p:cNvSpPr txBox="1"/>
          <p:nvPr>
            <p:ph idx="1" type="body"/>
          </p:nvPr>
        </p:nvSpPr>
        <p:spPr>
          <a:xfrm>
            <a:off x="4110037" y="2514600"/>
            <a:ext cx="4953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Cyclomatic complexity = 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‘regions’ in the graph;   OR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predicates + 1.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Path Base Testing: Step 2</a:t>
            </a:r>
            <a:endParaRPr/>
          </a:p>
        </p:txBody>
      </p:sp>
      <p:grpSp>
        <p:nvGrpSpPr>
          <p:cNvPr id="446" name="Google Shape;446;p31"/>
          <p:cNvGrpSpPr/>
          <p:nvPr/>
        </p:nvGrpSpPr>
        <p:grpSpPr>
          <a:xfrm>
            <a:off x="838200" y="1676400"/>
            <a:ext cx="3810000" cy="4416425"/>
            <a:chOff x="3072" y="1056"/>
            <a:chExt cx="2400" cy="2782"/>
          </a:xfrm>
        </p:grpSpPr>
        <p:sp>
          <p:nvSpPr>
            <p:cNvPr id="447" name="Google Shape;447;p31"/>
            <p:cNvSpPr txBox="1"/>
            <p:nvPr/>
          </p:nvSpPr>
          <p:spPr>
            <a:xfrm>
              <a:off x="3072" y="1056"/>
              <a:ext cx="2400" cy="2782"/>
            </a:xfrm>
            <a:prstGeom prst="rect">
              <a:avLst/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8" name="Google Shape;448;p31"/>
            <p:cNvCxnSpPr/>
            <p:nvPr/>
          </p:nvCxnSpPr>
          <p:spPr>
            <a:xfrm>
              <a:off x="4080" y="1104"/>
              <a:ext cx="0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49" name="Google Shape;449;p31"/>
            <p:cNvSpPr txBox="1"/>
            <p:nvPr/>
          </p:nvSpPr>
          <p:spPr>
            <a:xfrm>
              <a:off x="4176" y="3648"/>
              <a:ext cx="3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1" i="0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CFG</a:t>
              </a: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3888" y="1344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</a:t>
              </a: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3888" y="1824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</a:t>
              </a:r>
              <a:endParaRPr/>
            </a:p>
          </p:txBody>
        </p:sp>
        <p:cxnSp>
          <p:nvCxnSpPr>
            <p:cNvPr id="452" name="Google Shape;452;p31"/>
            <p:cNvCxnSpPr/>
            <p:nvPr/>
          </p:nvCxnSpPr>
          <p:spPr>
            <a:xfrm>
              <a:off x="4080" y="1632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3" name="Google Shape;453;p31"/>
            <p:cNvSpPr/>
            <p:nvPr/>
          </p:nvSpPr>
          <p:spPr>
            <a:xfrm>
              <a:off x="4368" y="2256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</a:t>
              </a:r>
              <a:endParaRPr/>
            </a:p>
          </p:txBody>
        </p:sp>
        <p:sp>
          <p:nvSpPr>
            <p:cNvPr id="454" name="Google Shape;454;p31"/>
            <p:cNvSpPr txBox="1"/>
            <p:nvPr/>
          </p:nvSpPr>
          <p:spPr>
            <a:xfrm>
              <a:off x="4368" y="2064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455" name="Google Shape;455;p31"/>
            <p:cNvSpPr txBox="1"/>
            <p:nvPr/>
          </p:nvSpPr>
          <p:spPr>
            <a:xfrm>
              <a:off x="3648" y="2064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4752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4</a:t>
              </a:r>
              <a:endParaRPr/>
            </a:p>
          </p:txBody>
        </p:sp>
        <p:cxnSp>
          <p:nvCxnSpPr>
            <p:cNvPr id="457" name="Google Shape;457;p31"/>
            <p:cNvCxnSpPr/>
            <p:nvPr/>
          </p:nvCxnSpPr>
          <p:spPr>
            <a:xfrm>
              <a:off x="4272" y="2016"/>
              <a:ext cx="213" cy="24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58" name="Google Shape;458;p31"/>
            <p:cNvCxnSpPr/>
            <p:nvPr/>
          </p:nvCxnSpPr>
          <p:spPr>
            <a:xfrm flipH="1">
              <a:off x="4272" y="2544"/>
              <a:ext cx="19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59" name="Google Shape;459;p31"/>
            <p:cNvSpPr/>
            <p:nvPr/>
          </p:nvSpPr>
          <p:spPr>
            <a:xfrm>
              <a:off x="4080" y="2688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</a:t>
              </a: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312" y="3072"/>
              <a:ext cx="384" cy="29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7850" lIns="95700" spcFirstLastPara="1" rIns="95700" wrap="square" tIns="47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"/>
                <a:buNone/>
              </a:pPr>
              <a:r>
                <a:rPr b="1" i="0" lang="en-US" sz="25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</a:t>
              </a:r>
              <a:endParaRPr/>
            </a:p>
          </p:txBody>
        </p:sp>
        <p:sp>
          <p:nvSpPr>
            <p:cNvPr id="461" name="Google Shape;461;p31"/>
            <p:cNvSpPr txBox="1"/>
            <p:nvPr/>
          </p:nvSpPr>
          <p:spPr>
            <a:xfrm>
              <a:off x="4704" y="2496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cxnSp>
          <p:nvCxnSpPr>
            <p:cNvPr id="462" name="Google Shape;462;p31"/>
            <p:cNvCxnSpPr/>
            <p:nvPr/>
          </p:nvCxnSpPr>
          <p:spPr>
            <a:xfrm>
              <a:off x="4656" y="2544"/>
              <a:ext cx="19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463" name="Google Shape;463;p31"/>
            <p:cNvSpPr txBox="1"/>
            <p:nvPr/>
          </p:nvSpPr>
          <p:spPr>
            <a:xfrm>
              <a:off x="4128" y="2496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464" name="Google Shape;464;p31"/>
            <p:cNvCxnSpPr/>
            <p:nvPr/>
          </p:nvCxnSpPr>
          <p:spPr>
            <a:xfrm flipH="1">
              <a:off x="3504" y="2064"/>
              <a:ext cx="432" cy="100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5" name="Google Shape;465;p31"/>
            <p:cNvCxnSpPr/>
            <p:nvPr/>
          </p:nvCxnSpPr>
          <p:spPr>
            <a:xfrm>
              <a:off x="3504" y="3360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6" name="Google Shape;466;p31"/>
            <p:cNvCxnSpPr/>
            <p:nvPr/>
          </p:nvCxnSpPr>
          <p:spPr>
            <a:xfrm rot="10800000">
              <a:off x="4464" y="2880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467" name="Google Shape;467;p31"/>
            <p:cNvCxnSpPr/>
            <p:nvPr/>
          </p:nvCxnSpPr>
          <p:spPr>
            <a:xfrm rot="10800000">
              <a:off x="4080" y="2112"/>
              <a:ext cx="0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468" name="Google Shape;468;p31"/>
          <p:cNvSpPr txBox="1"/>
          <p:nvPr>
            <p:ph idx="1" type="body"/>
          </p:nvPr>
        </p:nvSpPr>
        <p:spPr>
          <a:xfrm>
            <a:off x="4800600" y="2133600"/>
            <a:ext cx="4191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Enclosed area in the CFG.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forget the outermost region.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example: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Regions (see the circles with different colors).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Cyclomatic Complexity = 3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Alternative way in next slide.</a:t>
            </a:r>
            <a:endParaRPr/>
          </a:p>
        </p:txBody>
      </p:sp>
      <p:pic>
        <p:nvPicPr>
          <p:cNvPr id="469" name="Google Shape;4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225" y="3409950"/>
            <a:ext cx="287337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5300" y="4143375"/>
            <a:ext cx="4572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562" y="1722437"/>
            <a:ext cx="3287712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Path Base Testing: Step 2</a:t>
            </a:r>
            <a:endParaRPr/>
          </a:p>
        </p:txBody>
      </p:sp>
      <p:sp>
        <p:nvSpPr>
          <p:cNvPr id="478" name="Google Shape;478;p32"/>
          <p:cNvSpPr txBox="1"/>
          <p:nvPr/>
        </p:nvSpPr>
        <p:spPr>
          <a:xfrm>
            <a:off x="838200" y="1676400"/>
            <a:ext cx="3810000" cy="4416425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32"/>
          <p:cNvCxnSpPr/>
          <p:nvPr/>
        </p:nvCxnSpPr>
        <p:spPr>
          <a:xfrm>
            <a:off x="2438400" y="1752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0" name="Google Shape;480;p32"/>
          <p:cNvSpPr txBox="1"/>
          <p:nvPr/>
        </p:nvSpPr>
        <p:spPr>
          <a:xfrm>
            <a:off x="2590800" y="5791200"/>
            <a:ext cx="609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2133600" y="2133600"/>
            <a:ext cx="609600" cy="46672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2133600" y="2895600"/>
            <a:ext cx="609600" cy="4667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cxnSp>
        <p:nvCxnSpPr>
          <p:cNvPr id="483" name="Google Shape;483;p32"/>
          <p:cNvCxnSpPr/>
          <p:nvPr/>
        </p:nvCxnSpPr>
        <p:spPr>
          <a:xfrm>
            <a:off x="2438400" y="2590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4" name="Google Shape;484;p32"/>
          <p:cNvSpPr/>
          <p:nvPr/>
        </p:nvSpPr>
        <p:spPr>
          <a:xfrm>
            <a:off x="2895600" y="3581400"/>
            <a:ext cx="609600" cy="46672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485" name="Google Shape;485;p32"/>
          <p:cNvSpPr txBox="1"/>
          <p:nvPr/>
        </p:nvSpPr>
        <p:spPr>
          <a:xfrm>
            <a:off x="2895600" y="3276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486" name="Google Shape;486;p32"/>
          <p:cNvSpPr txBox="1"/>
          <p:nvPr/>
        </p:nvSpPr>
        <p:spPr>
          <a:xfrm>
            <a:off x="1752600" y="3276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3505200" y="4267200"/>
            <a:ext cx="609600" cy="46672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cxnSp>
        <p:nvCxnSpPr>
          <p:cNvPr id="488" name="Google Shape;488;p32"/>
          <p:cNvCxnSpPr/>
          <p:nvPr/>
        </p:nvCxnSpPr>
        <p:spPr>
          <a:xfrm>
            <a:off x="2743200" y="3200400"/>
            <a:ext cx="338137" cy="395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9" name="Google Shape;489;p32"/>
          <p:cNvCxnSpPr/>
          <p:nvPr/>
        </p:nvCxnSpPr>
        <p:spPr>
          <a:xfrm flipH="1">
            <a:off x="2743200" y="40386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0" name="Google Shape;490;p32"/>
          <p:cNvSpPr/>
          <p:nvPr/>
        </p:nvSpPr>
        <p:spPr>
          <a:xfrm>
            <a:off x="2438400" y="4267200"/>
            <a:ext cx="609600" cy="46672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491" name="Google Shape;491;p32"/>
          <p:cNvSpPr/>
          <p:nvPr/>
        </p:nvSpPr>
        <p:spPr>
          <a:xfrm>
            <a:off x="1219200" y="4876800"/>
            <a:ext cx="609600" cy="46672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492" name="Google Shape;492;p32"/>
          <p:cNvSpPr txBox="1"/>
          <p:nvPr/>
        </p:nvSpPr>
        <p:spPr>
          <a:xfrm>
            <a:off x="3429000" y="3962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cxnSp>
        <p:nvCxnSpPr>
          <p:cNvPr id="493" name="Google Shape;493;p32"/>
          <p:cNvCxnSpPr/>
          <p:nvPr/>
        </p:nvCxnSpPr>
        <p:spPr>
          <a:xfrm>
            <a:off x="3352800" y="40386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4" name="Google Shape;494;p32"/>
          <p:cNvSpPr txBox="1"/>
          <p:nvPr/>
        </p:nvSpPr>
        <p:spPr>
          <a:xfrm>
            <a:off x="2514600" y="3962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495" name="Google Shape;495;p32"/>
          <p:cNvCxnSpPr/>
          <p:nvPr/>
        </p:nvCxnSpPr>
        <p:spPr>
          <a:xfrm flipH="1">
            <a:off x="1524000" y="3276600"/>
            <a:ext cx="6858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6" name="Google Shape;496;p32"/>
          <p:cNvCxnSpPr/>
          <p:nvPr/>
        </p:nvCxnSpPr>
        <p:spPr>
          <a:xfrm>
            <a:off x="1524000" y="5334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7" name="Google Shape;497;p32"/>
          <p:cNvCxnSpPr/>
          <p:nvPr/>
        </p:nvCxnSpPr>
        <p:spPr>
          <a:xfrm rot="10800000">
            <a:off x="3048000" y="4572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98" name="Google Shape;498;p32"/>
          <p:cNvCxnSpPr/>
          <p:nvPr/>
        </p:nvCxnSpPr>
        <p:spPr>
          <a:xfrm rot="10800000">
            <a:off x="2438400" y="33528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9" name="Google Shape;499;p32"/>
          <p:cNvSpPr txBox="1"/>
          <p:nvPr>
            <p:ph idx="1" type="body"/>
          </p:nvPr>
        </p:nvSpPr>
        <p:spPr>
          <a:xfrm>
            <a:off x="4800600" y="1752600"/>
            <a:ext cx="396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1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Predicates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with multiple exit arcs.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Corresponds to branch/conditional statement in program.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example: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Predicates = 2 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(Node 2 and 3)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Cyclomatic Complexity 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= 2 + 1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= 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Path Base Testing: Step 3</a:t>
            </a:r>
            <a:endParaRPr/>
          </a:p>
        </p:txBody>
      </p:sp>
      <p:sp>
        <p:nvSpPr>
          <p:cNvPr id="506" name="Google Shape;506;p33"/>
          <p:cNvSpPr txBox="1"/>
          <p:nvPr>
            <p:ph idx="1" type="body"/>
          </p:nvPr>
        </p:nvSpPr>
        <p:spPr>
          <a:xfrm>
            <a:off x="457200" y="1054100"/>
            <a:ext cx="8382000" cy="498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path: 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executable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realizable path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the graph from the start node to the end node that has not been traversed before.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along 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one arc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has not been yet traversed (an unvisited arc).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objective is to cover all statements in a program by independent paths.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independent paths to discover &lt;= cyclomatic complexity number.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Decide the Basis Path Set: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the maximal set of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paths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flow graph.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unique set.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 txBox="1"/>
          <p:nvPr>
            <p:ph type="title"/>
          </p:nvPr>
        </p:nvSpPr>
        <p:spPr>
          <a:xfrm>
            <a:off x="76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aramond"/>
              <a:buNone/>
            </a:pPr>
            <a:r>
              <a:rPr b="1" i="0" lang="en-US" sz="36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Path Base Testing: Step 3</a:t>
            </a:r>
            <a:endParaRPr/>
          </a:p>
        </p:txBody>
      </p:sp>
      <p:sp>
        <p:nvSpPr>
          <p:cNvPr id="513" name="Google Shape;513;p34"/>
          <p:cNvSpPr txBox="1"/>
          <p:nvPr/>
        </p:nvSpPr>
        <p:spPr>
          <a:xfrm>
            <a:off x="704850" y="1676400"/>
            <a:ext cx="3810000" cy="4416425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4" name="Google Shape;514;p34"/>
          <p:cNvCxnSpPr/>
          <p:nvPr/>
        </p:nvCxnSpPr>
        <p:spPr>
          <a:xfrm>
            <a:off x="2305050" y="1752600"/>
            <a:ext cx="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5" name="Google Shape;515;p34"/>
          <p:cNvSpPr txBox="1"/>
          <p:nvPr/>
        </p:nvSpPr>
        <p:spPr>
          <a:xfrm>
            <a:off x="2457450" y="5791200"/>
            <a:ext cx="609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2000250" y="2133600"/>
            <a:ext cx="609600" cy="46672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1695450" y="2895600"/>
            <a:ext cx="1066800" cy="46672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  </a:t>
            </a:r>
            <a:endParaRPr/>
          </a:p>
        </p:txBody>
      </p:sp>
      <p:cxnSp>
        <p:nvCxnSpPr>
          <p:cNvPr id="518" name="Google Shape;518;p34"/>
          <p:cNvCxnSpPr/>
          <p:nvPr/>
        </p:nvCxnSpPr>
        <p:spPr>
          <a:xfrm>
            <a:off x="2305050" y="25908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19" name="Google Shape;519;p34"/>
          <p:cNvSpPr/>
          <p:nvPr/>
        </p:nvSpPr>
        <p:spPr>
          <a:xfrm>
            <a:off x="2667000" y="3581400"/>
            <a:ext cx="704850" cy="46672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520" name="Google Shape;520;p34"/>
          <p:cNvSpPr txBox="1"/>
          <p:nvPr/>
        </p:nvSpPr>
        <p:spPr>
          <a:xfrm>
            <a:off x="2762250" y="3276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521" name="Google Shape;521;p34"/>
          <p:cNvSpPr txBox="1"/>
          <p:nvPr/>
        </p:nvSpPr>
        <p:spPr>
          <a:xfrm>
            <a:off x="1619250" y="3276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522" name="Google Shape;522;p34"/>
          <p:cNvSpPr/>
          <p:nvPr/>
        </p:nvSpPr>
        <p:spPr>
          <a:xfrm>
            <a:off x="3371850" y="4267200"/>
            <a:ext cx="609600" cy="46672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cxnSp>
        <p:nvCxnSpPr>
          <p:cNvPr id="523" name="Google Shape;523;p34"/>
          <p:cNvCxnSpPr/>
          <p:nvPr/>
        </p:nvCxnSpPr>
        <p:spPr>
          <a:xfrm>
            <a:off x="2609850" y="3200400"/>
            <a:ext cx="338137" cy="395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24" name="Google Shape;524;p34"/>
          <p:cNvCxnSpPr/>
          <p:nvPr/>
        </p:nvCxnSpPr>
        <p:spPr>
          <a:xfrm flipH="1">
            <a:off x="2609850" y="40386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5" name="Google Shape;525;p34"/>
          <p:cNvSpPr/>
          <p:nvPr/>
        </p:nvSpPr>
        <p:spPr>
          <a:xfrm>
            <a:off x="2305050" y="4267200"/>
            <a:ext cx="609600" cy="46672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852487" y="4876800"/>
            <a:ext cx="1147762" cy="46672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527" name="Google Shape;527;p34"/>
          <p:cNvSpPr txBox="1"/>
          <p:nvPr/>
        </p:nvSpPr>
        <p:spPr>
          <a:xfrm>
            <a:off x="3295650" y="3962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cxnSp>
        <p:nvCxnSpPr>
          <p:cNvPr id="528" name="Google Shape;528;p34"/>
          <p:cNvCxnSpPr/>
          <p:nvPr/>
        </p:nvCxnSpPr>
        <p:spPr>
          <a:xfrm>
            <a:off x="3219450" y="40386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9" name="Google Shape;529;p34"/>
          <p:cNvSpPr txBox="1"/>
          <p:nvPr/>
        </p:nvSpPr>
        <p:spPr>
          <a:xfrm>
            <a:off x="2381250" y="3962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530" name="Google Shape;530;p34"/>
          <p:cNvCxnSpPr/>
          <p:nvPr/>
        </p:nvCxnSpPr>
        <p:spPr>
          <a:xfrm flipH="1">
            <a:off x="1390650" y="3276600"/>
            <a:ext cx="6858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1" name="Google Shape;531;p34"/>
          <p:cNvCxnSpPr/>
          <p:nvPr/>
        </p:nvCxnSpPr>
        <p:spPr>
          <a:xfrm>
            <a:off x="1390650" y="53340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2" name="Google Shape;532;p34"/>
          <p:cNvCxnSpPr/>
          <p:nvPr/>
        </p:nvCxnSpPr>
        <p:spPr>
          <a:xfrm rot="10800000">
            <a:off x="2914650" y="4572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33" name="Google Shape;533;p34"/>
          <p:cNvCxnSpPr/>
          <p:nvPr/>
        </p:nvCxnSpPr>
        <p:spPr>
          <a:xfrm rot="10800000">
            <a:off x="2305050" y="335280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34" name="Google Shape;534;p34"/>
          <p:cNvSpPr txBox="1"/>
          <p:nvPr>
            <p:ph idx="1" type="body"/>
          </p:nvPr>
        </p:nvSpPr>
        <p:spPr>
          <a:xfrm>
            <a:off x="4572000" y="3413125"/>
            <a:ext cx="43434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Cyclomatic complexity = 3.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at most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 paths to cover the CFG.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example: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[ 1 – 2 – 6 ]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[ 1 – 2 – 3 – 5 – 2 – 6 ]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[ 1 – 2 – 3 – 4 – 5 – 2 – 6]</a:t>
            </a:r>
            <a:endParaRPr/>
          </a:p>
        </p:txBody>
      </p:sp>
      <p:sp>
        <p:nvSpPr>
          <p:cNvPr id="535" name="Google Shape;535;p34"/>
          <p:cNvSpPr/>
          <p:nvPr/>
        </p:nvSpPr>
        <p:spPr>
          <a:xfrm>
            <a:off x="1271587" y="1771650"/>
            <a:ext cx="1071562" cy="3986212"/>
          </a:xfrm>
          <a:custGeom>
            <a:rect b="b" l="l" r="r" t="t"/>
            <a:pathLst>
              <a:path extrusionOk="0" h="2511" w="675">
                <a:moveTo>
                  <a:pt x="639" y="0"/>
                </a:moveTo>
                <a:lnTo>
                  <a:pt x="675" y="747"/>
                </a:lnTo>
                <a:lnTo>
                  <a:pt x="34" y="2071"/>
                </a:lnTo>
                <a:lnTo>
                  <a:pt x="0" y="2511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4"/>
          <p:cNvSpPr/>
          <p:nvPr/>
        </p:nvSpPr>
        <p:spPr>
          <a:xfrm>
            <a:off x="1447800" y="1757362"/>
            <a:ext cx="1709737" cy="4033837"/>
          </a:xfrm>
          <a:custGeom>
            <a:rect b="b" l="l" r="r" t="t"/>
            <a:pathLst>
              <a:path extrusionOk="0" h="2541" w="1077">
                <a:moveTo>
                  <a:pt x="609" y="0"/>
                </a:moveTo>
                <a:lnTo>
                  <a:pt x="672" y="846"/>
                </a:lnTo>
                <a:lnTo>
                  <a:pt x="1077" y="1305"/>
                </a:lnTo>
                <a:lnTo>
                  <a:pt x="699" y="1584"/>
                </a:lnTo>
                <a:lnTo>
                  <a:pt x="690" y="1593"/>
                </a:lnTo>
                <a:lnTo>
                  <a:pt x="636" y="918"/>
                </a:lnTo>
                <a:lnTo>
                  <a:pt x="573" y="837"/>
                </a:lnTo>
                <a:lnTo>
                  <a:pt x="18" y="2161"/>
                </a:lnTo>
                <a:lnTo>
                  <a:pt x="0" y="2541"/>
                </a:lnTo>
              </a:path>
            </a:pathLst>
          </a:custGeom>
          <a:noFill/>
          <a:ln cap="flat" cmpd="sng" w="38100">
            <a:solidFill>
              <a:srgbClr val="FF33CC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34"/>
          <p:cNvSpPr/>
          <p:nvPr/>
        </p:nvSpPr>
        <p:spPr>
          <a:xfrm>
            <a:off x="1646237" y="1743075"/>
            <a:ext cx="2209800" cy="4043362"/>
          </a:xfrm>
          <a:custGeom>
            <a:rect b="b" l="l" r="r" t="t"/>
            <a:pathLst>
              <a:path extrusionOk="0" h="2547" w="1392">
                <a:moveTo>
                  <a:pt x="519" y="0"/>
                </a:moveTo>
                <a:lnTo>
                  <a:pt x="609" y="828"/>
                </a:lnTo>
                <a:lnTo>
                  <a:pt x="1068" y="1341"/>
                </a:lnTo>
                <a:lnTo>
                  <a:pt x="1392" y="1656"/>
                </a:lnTo>
                <a:lnTo>
                  <a:pt x="1356" y="1827"/>
                </a:lnTo>
                <a:lnTo>
                  <a:pt x="438" y="1800"/>
                </a:lnTo>
                <a:lnTo>
                  <a:pt x="438" y="1008"/>
                </a:lnTo>
                <a:lnTo>
                  <a:pt x="420" y="972"/>
                </a:lnTo>
                <a:lnTo>
                  <a:pt x="18" y="2167"/>
                </a:lnTo>
                <a:lnTo>
                  <a:pt x="0" y="2547"/>
                </a:lnTo>
              </a:path>
            </a:pathLst>
          </a:cu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34"/>
          <p:cNvSpPr txBox="1"/>
          <p:nvPr/>
        </p:nvSpPr>
        <p:spPr>
          <a:xfrm>
            <a:off x="5151437" y="431800"/>
            <a:ext cx="3657600" cy="2917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5700" spcFirstLastPara="1" rIns="95700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min = A[0];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 = 1;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Arial"/>
              <a:buNone/>
            </a:pPr>
            <a:r>
              <a:t/>
            </a:r>
            <a:endParaRPr b="1" i="0" sz="2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(I &lt; N)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(A[I] &lt; min)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min = A[I];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 = I + 1;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 min</a:t>
            </a:r>
            <a:endParaRPr/>
          </a:p>
        </p:txBody>
      </p:sp>
      <p:sp>
        <p:nvSpPr>
          <p:cNvPr id="539" name="Google Shape;539;p34"/>
          <p:cNvSpPr/>
          <p:nvPr/>
        </p:nvSpPr>
        <p:spPr>
          <a:xfrm>
            <a:off x="6994525" y="503237"/>
            <a:ext cx="228600" cy="609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34"/>
          <p:cNvSpPr txBox="1"/>
          <p:nvPr/>
        </p:nvSpPr>
        <p:spPr>
          <a:xfrm>
            <a:off x="7223125" y="57943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41" name="Google Shape;541;p34"/>
          <p:cNvSpPr/>
          <p:nvPr/>
        </p:nvSpPr>
        <p:spPr>
          <a:xfrm>
            <a:off x="7772400" y="12192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4"/>
          <p:cNvSpPr txBox="1"/>
          <p:nvPr/>
        </p:nvSpPr>
        <p:spPr>
          <a:xfrm>
            <a:off x="8001000" y="11430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43" name="Google Shape;543;p34"/>
          <p:cNvSpPr/>
          <p:nvPr/>
        </p:nvSpPr>
        <p:spPr>
          <a:xfrm>
            <a:off x="8229600" y="1570037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34"/>
          <p:cNvSpPr txBox="1"/>
          <p:nvPr/>
        </p:nvSpPr>
        <p:spPr>
          <a:xfrm>
            <a:off x="8458200" y="157003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545" name="Google Shape;545;p34"/>
          <p:cNvSpPr/>
          <p:nvPr/>
        </p:nvSpPr>
        <p:spPr>
          <a:xfrm>
            <a:off x="8093075" y="1965325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34"/>
          <p:cNvSpPr txBox="1"/>
          <p:nvPr/>
        </p:nvSpPr>
        <p:spPr>
          <a:xfrm>
            <a:off x="8321675" y="1889125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7620000" y="2255837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7848600" y="217963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549" name="Google Shape;549;p34"/>
          <p:cNvSpPr/>
          <p:nvPr/>
        </p:nvSpPr>
        <p:spPr>
          <a:xfrm>
            <a:off x="6811962" y="2955925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4"/>
          <p:cNvSpPr txBox="1"/>
          <p:nvPr/>
        </p:nvSpPr>
        <p:spPr>
          <a:xfrm>
            <a:off x="7040562" y="2879725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aramond"/>
              <a:buNone/>
            </a:pPr>
            <a:r>
              <a:rPr b="0" i="0" lang="en-US" sz="5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White Box Testing</a:t>
            </a:r>
            <a:endParaRPr/>
          </a:p>
        </p:txBody>
      </p:sp>
      <p:sp>
        <p:nvSpPr>
          <p:cNvPr id="118" name="Google Shape;118;p17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Path Base Testing: Step 4</a:t>
            </a:r>
            <a:endParaRPr/>
          </a:p>
        </p:txBody>
      </p:sp>
      <p:sp>
        <p:nvSpPr>
          <p:cNvPr id="557" name="Google Shape;557;p35"/>
          <p:cNvSpPr txBox="1"/>
          <p:nvPr>
            <p:ph idx="1" type="body"/>
          </p:nvPr>
        </p:nvSpPr>
        <p:spPr>
          <a:xfrm>
            <a:off x="457200" y="1219200"/>
            <a:ext cx="83820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a test case for each independent path.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example: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[ 1 – 2 – 6 ]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Case:  A = { 5, …}, N = 1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 5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[ 1 – 2 – 3 – 5 – 2 – 6 ]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Case: A = { 5, 9, … }, N = 2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 5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[ 1 – 2 – 3 – 4 – 5 – 2 – 6]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Case: A = { 8, 6, … }, N = 2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17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 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tests will result a complete decision and statement coverage of the code.</a:t>
            </a:r>
            <a:endParaRPr/>
          </a:p>
        </p:txBody>
      </p:sp>
      <p:sp>
        <p:nvSpPr>
          <p:cNvPr id="558" name="Google Shape;558;p35"/>
          <p:cNvSpPr txBox="1"/>
          <p:nvPr/>
        </p:nvSpPr>
        <p:spPr>
          <a:xfrm>
            <a:off x="304800" y="6172200"/>
            <a:ext cx="7391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verify that the test cases actually force execution along a desired path.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Another Example</a:t>
            </a:r>
            <a:endParaRPr/>
          </a:p>
        </p:txBody>
      </p:sp>
      <p:sp>
        <p:nvSpPr>
          <p:cNvPr id="565" name="Google Shape;565;p36"/>
          <p:cNvSpPr txBox="1"/>
          <p:nvPr/>
        </p:nvSpPr>
        <p:spPr>
          <a:xfrm>
            <a:off x="533400" y="1143000"/>
            <a:ext cx="8077200" cy="495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i, totalValid, sum, mean;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while ( i &lt; N &amp;&amp; value[i] != -999 )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(value[i] &gt;= min &amp;&amp; value[i] &lt;= max){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totalValid += 1; sum += value[i];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 += 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&gt; 0)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mean = -999;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mean;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572" name="Google Shape;572;p37"/>
          <p:cNvSpPr txBox="1"/>
          <p:nvPr/>
        </p:nvSpPr>
        <p:spPr>
          <a:xfrm>
            <a:off x="457200" y="990600"/>
            <a:ext cx="8229600" cy="510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i, totalValid, sum, mean;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while ( i &lt; N &amp;&amp; value[i] != -999 )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(value[i] &gt;= min &amp;&amp; value[i] &lt;= max){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totalValid += 1; sum += value[i];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 += 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&gt; 0)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mean = -999;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mean;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6324600" y="1524000"/>
            <a:ext cx="2286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37"/>
          <p:cNvSpPr/>
          <p:nvPr/>
        </p:nvSpPr>
        <p:spPr>
          <a:xfrm>
            <a:off x="6858000" y="15240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575" name="Google Shape;575;p37"/>
          <p:cNvSpPr/>
          <p:nvPr/>
        </p:nvSpPr>
        <p:spPr>
          <a:xfrm>
            <a:off x="2133600" y="22098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4648200" y="22098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577" name="Google Shape;577;p37"/>
          <p:cNvSpPr/>
          <p:nvPr/>
        </p:nvSpPr>
        <p:spPr>
          <a:xfrm>
            <a:off x="3352800" y="23304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>
            <a:off x="6172200" y="231457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7467600" y="2895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2819400" y="35052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>
            <a:off x="5029200" y="44958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3733800" y="41148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3505200" y="51054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2667000" y="54864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591" name="Google Shape;591;p38"/>
          <p:cNvSpPr txBox="1"/>
          <p:nvPr/>
        </p:nvSpPr>
        <p:spPr>
          <a:xfrm>
            <a:off x="457200" y="990600"/>
            <a:ext cx="8229600" cy="518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i, totalValid, sum, mean;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9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 i &lt; N</a:t>
            </a: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0" i="0" lang="en-US" sz="1900" u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value[i] != -999</a:t>
            </a: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)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900" u="none">
                <a:solidFill>
                  <a:srgbClr val="946A32"/>
                </a:solidFill>
                <a:latin typeface="Courier New"/>
                <a:ea typeface="Courier New"/>
                <a:cs typeface="Courier New"/>
                <a:sym typeface="Courier New"/>
              </a:rPr>
              <a:t>value[i] &gt;= min</a:t>
            </a: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0" i="0" lang="en-US" sz="19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value[i] &lt;= max</a:t>
            </a: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totalValid += 1; sum += value[i];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 += 1;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0" i="0" lang="en-US" sz="19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totalValid &gt; 0</a:t>
            </a: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mean = -999;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mean;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6324600" y="1524000"/>
            <a:ext cx="2286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8"/>
          <p:cNvSpPr/>
          <p:nvPr/>
        </p:nvSpPr>
        <p:spPr>
          <a:xfrm>
            <a:off x="6858000" y="13716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594" name="Google Shape;594;p38"/>
          <p:cNvSpPr/>
          <p:nvPr/>
        </p:nvSpPr>
        <p:spPr>
          <a:xfrm>
            <a:off x="2286000" y="1600200"/>
            <a:ext cx="381000" cy="381000"/>
          </a:xfrm>
          <a:prstGeom prst="ellipse">
            <a:avLst/>
          </a:prstGeom>
          <a:solidFill>
            <a:srgbClr val="FF33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4572000" y="1828800"/>
            <a:ext cx="381000" cy="381000"/>
          </a:xfrm>
          <a:prstGeom prst="ellipse">
            <a:avLst/>
          </a:prstGeom>
          <a:solidFill>
            <a:srgbClr val="007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596" name="Google Shape;596;p38"/>
          <p:cNvSpPr/>
          <p:nvPr/>
        </p:nvSpPr>
        <p:spPr>
          <a:xfrm>
            <a:off x="3352800" y="2295525"/>
            <a:ext cx="381000" cy="381000"/>
          </a:xfrm>
          <a:prstGeom prst="ellipse">
            <a:avLst/>
          </a:prstGeom>
          <a:solidFill>
            <a:srgbClr val="946A32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597" name="Google Shape;597;p38"/>
          <p:cNvSpPr/>
          <p:nvPr/>
        </p:nvSpPr>
        <p:spPr>
          <a:xfrm>
            <a:off x="6172200" y="2314575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598" name="Google Shape;598;p38"/>
          <p:cNvSpPr/>
          <p:nvPr/>
        </p:nvSpPr>
        <p:spPr>
          <a:xfrm>
            <a:off x="7467600" y="2895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599" name="Google Shape;599;p38"/>
          <p:cNvSpPr/>
          <p:nvPr/>
        </p:nvSpPr>
        <p:spPr>
          <a:xfrm>
            <a:off x="2819400" y="35052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600" name="Google Shape;600;p38"/>
          <p:cNvSpPr/>
          <p:nvPr/>
        </p:nvSpPr>
        <p:spPr>
          <a:xfrm>
            <a:off x="5029200" y="44958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3733800" y="4114800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3505200" y="51054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603" name="Google Shape;603;p38"/>
          <p:cNvSpPr/>
          <p:nvPr/>
        </p:nvSpPr>
        <p:spPr>
          <a:xfrm>
            <a:off x="2667000" y="54864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cxnSp>
        <p:nvCxnSpPr>
          <p:cNvPr id="604" name="Google Shape;604;p38"/>
          <p:cNvCxnSpPr/>
          <p:nvPr/>
        </p:nvCxnSpPr>
        <p:spPr>
          <a:xfrm flipH="1">
            <a:off x="2611437" y="1519237"/>
            <a:ext cx="4246562" cy="1365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5" name="Google Shape;605;p38"/>
          <p:cNvCxnSpPr/>
          <p:nvPr/>
        </p:nvCxnSpPr>
        <p:spPr>
          <a:xfrm>
            <a:off x="2667000" y="1878012"/>
            <a:ext cx="1905000" cy="1412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6" name="Google Shape;606;p38"/>
          <p:cNvCxnSpPr/>
          <p:nvPr/>
        </p:nvCxnSpPr>
        <p:spPr>
          <a:xfrm flipH="1">
            <a:off x="3678237" y="2154237"/>
            <a:ext cx="949325" cy="1968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7" name="Google Shape;607;p38"/>
          <p:cNvCxnSpPr/>
          <p:nvPr/>
        </p:nvCxnSpPr>
        <p:spPr>
          <a:xfrm>
            <a:off x="3733800" y="2486025"/>
            <a:ext cx="2438400" cy="190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8" name="Google Shape;608;p38"/>
          <p:cNvCxnSpPr/>
          <p:nvPr/>
        </p:nvCxnSpPr>
        <p:spPr>
          <a:xfrm>
            <a:off x="6553200" y="2622550"/>
            <a:ext cx="914400" cy="4635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09" name="Google Shape;609;p38"/>
          <p:cNvCxnSpPr/>
          <p:nvPr/>
        </p:nvCxnSpPr>
        <p:spPr>
          <a:xfrm flipH="1">
            <a:off x="3181350" y="3221037"/>
            <a:ext cx="4341812" cy="49053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0" name="Google Shape;610;p38"/>
          <p:cNvCxnSpPr/>
          <p:nvPr/>
        </p:nvCxnSpPr>
        <p:spPr>
          <a:xfrm flipH="1">
            <a:off x="3144837" y="2695575"/>
            <a:ext cx="3217862" cy="8651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1" name="Google Shape;611;p38"/>
          <p:cNvCxnSpPr/>
          <p:nvPr/>
        </p:nvCxnSpPr>
        <p:spPr>
          <a:xfrm flipH="1">
            <a:off x="3009900" y="2676525"/>
            <a:ext cx="533400" cy="82867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2" name="Google Shape;612;p38"/>
          <p:cNvCxnSpPr/>
          <p:nvPr/>
        </p:nvCxnSpPr>
        <p:spPr>
          <a:xfrm rot="10800000">
            <a:off x="2500312" y="1981200"/>
            <a:ext cx="398462" cy="157956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3" name="Google Shape;613;p38"/>
          <p:cNvCxnSpPr/>
          <p:nvPr/>
        </p:nvCxnSpPr>
        <p:spPr>
          <a:xfrm flipH="1" rot="-5400000">
            <a:off x="1744637" y="2395562"/>
            <a:ext cx="2613000" cy="1476300"/>
          </a:xfrm>
          <a:prstGeom prst="curvedConnector3">
            <a:avLst>
              <a:gd fmla="val 213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4" name="Google Shape;614;p38"/>
          <p:cNvCxnSpPr/>
          <p:nvPr/>
        </p:nvCxnSpPr>
        <p:spPr>
          <a:xfrm>
            <a:off x="4114800" y="4305300"/>
            <a:ext cx="969962" cy="24606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5" name="Google Shape;615;p38"/>
          <p:cNvCxnSpPr/>
          <p:nvPr/>
        </p:nvCxnSpPr>
        <p:spPr>
          <a:xfrm flipH="1">
            <a:off x="3695700" y="4508500"/>
            <a:ext cx="228600" cy="59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6" name="Google Shape;616;p38"/>
          <p:cNvCxnSpPr/>
          <p:nvPr/>
        </p:nvCxnSpPr>
        <p:spPr>
          <a:xfrm flipH="1">
            <a:off x="3009900" y="5295900"/>
            <a:ext cx="495300" cy="2730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7" name="Google Shape;617;p38"/>
          <p:cNvCxnSpPr/>
          <p:nvPr/>
        </p:nvCxnSpPr>
        <p:spPr>
          <a:xfrm flipH="1">
            <a:off x="1811337" y="5822950"/>
            <a:ext cx="949325" cy="19685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18" name="Google Shape;618;p38"/>
          <p:cNvCxnSpPr/>
          <p:nvPr/>
        </p:nvCxnSpPr>
        <p:spPr>
          <a:xfrm flipH="1">
            <a:off x="2992563" y="4821238"/>
            <a:ext cx="2092200" cy="990600"/>
          </a:xfrm>
          <a:prstGeom prst="curvedConnector3">
            <a:avLst>
              <a:gd fmla="val 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19" name="Google Shape;619;p38"/>
          <p:cNvSpPr txBox="1"/>
          <p:nvPr/>
        </p:nvSpPr>
        <p:spPr>
          <a:xfrm>
            <a:off x="4440237" y="4037012"/>
            <a:ext cx="45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620" name="Google Shape;620;p38"/>
          <p:cNvSpPr txBox="1"/>
          <p:nvPr/>
        </p:nvSpPr>
        <p:spPr>
          <a:xfrm>
            <a:off x="3627437" y="1570037"/>
            <a:ext cx="45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621" name="Google Shape;621;p38"/>
          <p:cNvSpPr txBox="1"/>
          <p:nvPr/>
        </p:nvSpPr>
        <p:spPr>
          <a:xfrm>
            <a:off x="4038600" y="2128837"/>
            <a:ext cx="45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622" name="Google Shape;622;p38"/>
          <p:cNvSpPr txBox="1"/>
          <p:nvPr/>
        </p:nvSpPr>
        <p:spPr>
          <a:xfrm>
            <a:off x="5181600" y="2133600"/>
            <a:ext cx="45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623" name="Google Shape;623;p38"/>
          <p:cNvSpPr txBox="1"/>
          <p:nvPr/>
        </p:nvSpPr>
        <p:spPr>
          <a:xfrm>
            <a:off x="6705600" y="2354262"/>
            <a:ext cx="45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624" name="Google Shape;624;p38"/>
          <p:cNvSpPr txBox="1"/>
          <p:nvPr/>
        </p:nvSpPr>
        <p:spPr>
          <a:xfrm>
            <a:off x="3443287" y="4640262"/>
            <a:ext cx="45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625" name="Google Shape;625;p38"/>
          <p:cNvSpPr txBox="1"/>
          <p:nvPr/>
        </p:nvSpPr>
        <p:spPr>
          <a:xfrm>
            <a:off x="2098675" y="3200400"/>
            <a:ext cx="45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626" name="Google Shape;626;p38"/>
          <p:cNvSpPr txBox="1"/>
          <p:nvPr/>
        </p:nvSpPr>
        <p:spPr>
          <a:xfrm>
            <a:off x="4649787" y="3611562"/>
            <a:ext cx="45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627" name="Google Shape;627;p38"/>
          <p:cNvSpPr txBox="1"/>
          <p:nvPr/>
        </p:nvSpPr>
        <p:spPr>
          <a:xfrm>
            <a:off x="3009900" y="2651125"/>
            <a:ext cx="4572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628" name="Google Shape;628;p38"/>
          <p:cNvSpPr txBox="1"/>
          <p:nvPr/>
        </p:nvSpPr>
        <p:spPr>
          <a:xfrm>
            <a:off x="3651250" y="2995612"/>
            <a:ext cx="4572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629" name="Google Shape;629;p38"/>
          <p:cNvCxnSpPr/>
          <p:nvPr/>
        </p:nvCxnSpPr>
        <p:spPr>
          <a:xfrm rot="5400000">
            <a:off x="3419549" y="2735250"/>
            <a:ext cx="2249400" cy="817500"/>
          </a:xfrm>
          <a:prstGeom prst="curvedConnector4">
            <a:avLst>
              <a:gd fmla="val 0" name="adj1"/>
              <a:gd fmla="val 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0" name="Google Shape;630;p38"/>
          <p:cNvSpPr/>
          <p:nvPr/>
        </p:nvSpPr>
        <p:spPr>
          <a:xfrm rot="-900000">
            <a:off x="3430587" y="2678112"/>
            <a:ext cx="1749425" cy="487362"/>
          </a:xfrm>
          <a:custGeom>
            <a:rect b="b" l="l" r="r" t="t"/>
            <a:pathLst>
              <a:path extrusionOk="0" h="405" w="224">
                <a:moveTo>
                  <a:pt x="81" y="393"/>
                </a:moveTo>
                <a:cubicBezTo>
                  <a:pt x="51" y="349"/>
                  <a:pt x="42" y="299"/>
                  <a:pt x="27" y="249"/>
                </a:cubicBezTo>
                <a:cubicBezTo>
                  <a:pt x="22" y="231"/>
                  <a:pt x="15" y="213"/>
                  <a:pt x="9" y="195"/>
                </a:cubicBezTo>
                <a:cubicBezTo>
                  <a:pt x="6" y="186"/>
                  <a:pt x="0" y="168"/>
                  <a:pt x="0" y="168"/>
                </a:cubicBezTo>
                <a:cubicBezTo>
                  <a:pt x="18" y="113"/>
                  <a:pt x="27" y="160"/>
                  <a:pt x="45" y="105"/>
                </a:cubicBezTo>
                <a:cubicBezTo>
                  <a:pt x="48" y="84"/>
                  <a:pt x="34" y="49"/>
                  <a:pt x="54" y="42"/>
                </a:cubicBezTo>
                <a:cubicBezTo>
                  <a:pt x="165" y="0"/>
                  <a:pt x="172" y="26"/>
                  <a:pt x="207" y="78"/>
                </a:cubicBezTo>
                <a:cubicBezTo>
                  <a:pt x="224" y="144"/>
                  <a:pt x="218" y="106"/>
                  <a:pt x="207" y="213"/>
                </a:cubicBezTo>
                <a:cubicBezTo>
                  <a:pt x="203" y="246"/>
                  <a:pt x="210" y="286"/>
                  <a:pt x="189" y="312"/>
                </a:cubicBezTo>
                <a:cubicBezTo>
                  <a:pt x="182" y="320"/>
                  <a:pt x="171" y="324"/>
                  <a:pt x="162" y="330"/>
                </a:cubicBezTo>
                <a:cubicBezTo>
                  <a:pt x="114" y="402"/>
                  <a:pt x="177" y="315"/>
                  <a:pt x="117" y="375"/>
                </a:cubicBezTo>
                <a:cubicBezTo>
                  <a:pt x="109" y="383"/>
                  <a:pt x="109" y="397"/>
                  <a:pt x="99" y="402"/>
                </a:cubicBezTo>
                <a:cubicBezTo>
                  <a:pt x="93" y="405"/>
                  <a:pt x="87" y="396"/>
                  <a:pt x="81" y="393"/>
                </a:cubicBezTo>
                <a:close/>
              </a:path>
            </a:pathLst>
          </a:custGeom>
          <a:noFill/>
          <a:ln cap="flat" cmpd="sng" w="317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38"/>
          <p:cNvSpPr/>
          <p:nvPr/>
        </p:nvSpPr>
        <p:spPr>
          <a:xfrm rot="-300000">
            <a:off x="4146550" y="3022600"/>
            <a:ext cx="2928937" cy="403225"/>
          </a:xfrm>
          <a:custGeom>
            <a:rect b="b" l="l" r="r" t="t"/>
            <a:pathLst>
              <a:path extrusionOk="0" h="492" w="574">
                <a:moveTo>
                  <a:pt x="300" y="79"/>
                </a:moveTo>
                <a:cubicBezTo>
                  <a:pt x="314" y="38"/>
                  <a:pt x="327" y="49"/>
                  <a:pt x="363" y="25"/>
                </a:cubicBezTo>
                <a:cubicBezTo>
                  <a:pt x="495" y="33"/>
                  <a:pt x="574" y="0"/>
                  <a:pt x="525" y="160"/>
                </a:cubicBezTo>
                <a:cubicBezTo>
                  <a:pt x="522" y="170"/>
                  <a:pt x="508" y="174"/>
                  <a:pt x="498" y="178"/>
                </a:cubicBezTo>
                <a:cubicBezTo>
                  <a:pt x="472" y="190"/>
                  <a:pt x="441" y="189"/>
                  <a:pt x="417" y="205"/>
                </a:cubicBezTo>
                <a:cubicBezTo>
                  <a:pt x="390" y="223"/>
                  <a:pt x="363" y="241"/>
                  <a:pt x="336" y="259"/>
                </a:cubicBezTo>
                <a:cubicBezTo>
                  <a:pt x="309" y="277"/>
                  <a:pt x="283" y="289"/>
                  <a:pt x="255" y="304"/>
                </a:cubicBezTo>
                <a:cubicBezTo>
                  <a:pt x="236" y="315"/>
                  <a:pt x="201" y="340"/>
                  <a:pt x="201" y="340"/>
                </a:cubicBezTo>
                <a:cubicBezTo>
                  <a:pt x="190" y="373"/>
                  <a:pt x="151" y="442"/>
                  <a:pt x="129" y="475"/>
                </a:cubicBezTo>
                <a:cubicBezTo>
                  <a:pt x="93" y="472"/>
                  <a:pt x="47" y="492"/>
                  <a:pt x="21" y="466"/>
                </a:cubicBezTo>
                <a:cubicBezTo>
                  <a:pt x="0" y="445"/>
                  <a:pt x="21" y="405"/>
                  <a:pt x="30" y="376"/>
                </a:cubicBezTo>
                <a:cubicBezTo>
                  <a:pt x="42" y="337"/>
                  <a:pt x="78" y="299"/>
                  <a:pt x="111" y="277"/>
                </a:cubicBezTo>
                <a:cubicBezTo>
                  <a:pt x="154" y="147"/>
                  <a:pt x="104" y="310"/>
                  <a:pt x="138" y="151"/>
                </a:cubicBezTo>
                <a:cubicBezTo>
                  <a:pt x="144" y="125"/>
                  <a:pt x="149" y="86"/>
                  <a:pt x="183" y="79"/>
                </a:cubicBezTo>
                <a:cubicBezTo>
                  <a:pt x="284" y="59"/>
                  <a:pt x="267" y="46"/>
                  <a:pt x="300" y="79"/>
                </a:cubicBezTo>
                <a:close/>
              </a:path>
            </a:pathLst>
          </a:custGeom>
          <a:noFill/>
          <a:ln cap="flat" cmpd="sng" w="317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8"/>
          <p:cNvSpPr/>
          <p:nvPr/>
        </p:nvSpPr>
        <p:spPr>
          <a:xfrm rot="2220000">
            <a:off x="2646362" y="2017712"/>
            <a:ext cx="668337" cy="1174750"/>
          </a:xfrm>
          <a:custGeom>
            <a:rect b="b" l="l" r="r" t="t"/>
            <a:pathLst>
              <a:path extrusionOk="0" h="433" w="519">
                <a:moveTo>
                  <a:pt x="445" y="163"/>
                </a:moveTo>
                <a:cubicBezTo>
                  <a:pt x="427" y="110"/>
                  <a:pt x="450" y="159"/>
                  <a:pt x="409" y="118"/>
                </a:cubicBezTo>
                <a:cubicBezTo>
                  <a:pt x="385" y="94"/>
                  <a:pt x="397" y="82"/>
                  <a:pt x="364" y="64"/>
                </a:cubicBezTo>
                <a:cubicBezTo>
                  <a:pt x="339" y="50"/>
                  <a:pt x="302" y="45"/>
                  <a:pt x="274" y="37"/>
                </a:cubicBezTo>
                <a:cubicBezTo>
                  <a:pt x="234" y="25"/>
                  <a:pt x="197" y="11"/>
                  <a:pt x="157" y="1"/>
                </a:cubicBezTo>
                <a:cubicBezTo>
                  <a:pt x="112" y="4"/>
                  <a:pt x="66" y="0"/>
                  <a:pt x="22" y="10"/>
                </a:cubicBezTo>
                <a:cubicBezTo>
                  <a:pt x="11" y="12"/>
                  <a:pt x="5" y="26"/>
                  <a:pt x="4" y="37"/>
                </a:cubicBezTo>
                <a:cubicBezTo>
                  <a:pt x="0" y="97"/>
                  <a:pt x="3" y="152"/>
                  <a:pt x="49" y="190"/>
                </a:cubicBezTo>
                <a:cubicBezTo>
                  <a:pt x="97" y="230"/>
                  <a:pt x="54" y="190"/>
                  <a:pt x="103" y="217"/>
                </a:cubicBezTo>
                <a:cubicBezTo>
                  <a:pt x="153" y="245"/>
                  <a:pt x="183" y="262"/>
                  <a:pt x="238" y="280"/>
                </a:cubicBezTo>
                <a:cubicBezTo>
                  <a:pt x="259" y="287"/>
                  <a:pt x="271" y="309"/>
                  <a:pt x="292" y="316"/>
                </a:cubicBezTo>
                <a:cubicBezTo>
                  <a:pt x="340" y="332"/>
                  <a:pt x="385" y="360"/>
                  <a:pt x="427" y="388"/>
                </a:cubicBezTo>
                <a:cubicBezTo>
                  <a:pt x="494" y="433"/>
                  <a:pt x="417" y="403"/>
                  <a:pt x="481" y="424"/>
                </a:cubicBezTo>
                <a:cubicBezTo>
                  <a:pt x="519" y="366"/>
                  <a:pt x="513" y="345"/>
                  <a:pt x="499" y="262"/>
                </a:cubicBezTo>
                <a:cubicBezTo>
                  <a:pt x="496" y="243"/>
                  <a:pt x="492" y="224"/>
                  <a:pt x="481" y="208"/>
                </a:cubicBezTo>
                <a:cubicBezTo>
                  <a:pt x="443" y="152"/>
                  <a:pt x="445" y="132"/>
                  <a:pt x="445" y="163"/>
                </a:cubicBezTo>
                <a:close/>
              </a:path>
            </a:pathLst>
          </a:custGeom>
          <a:noFill/>
          <a:ln cap="flat" cmpd="sng" w="317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8"/>
          <p:cNvSpPr/>
          <p:nvPr/>
        </p:nvSpPr>
        <p:spPr>
          <a:xfrm>
            <a:off x="354012" y="949325"/>
            <a:ext cx="8305800" cy="5791200"/>
          </a:xfrm>
          <a:prstGeom prst="ellipse">
            <a:avLst/>
          </a:prstGeom>
          <a:noFill/>
          <a:ln cap="flat" cmpd="sng" w="31750">
            <a:solidFill>
              <a:srgbClr val="FF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8"/>
          <p:cNvSpPr/>
          <p:nvPr/>
        </p:nvSpPr>
        <p:spPr>
          <a:xfrm rot="4860000">
            <a:off x="4980781" y="1558131"/>
            <a:ext cx="390525" cy="4287837"/>
          </a:xfrm>
          <a:custGeom>
            <a:rect b="b" l="l" r="r" t="t"/>
            <a:pathLst>
              <a:path extrusionOk="0" h="360" w="246">
                <a:moveTo>
                  <a:pt x="61" y="270"/>
                </a:moveTo>
                <a:cubicBezTo>
                  <a:pt x="68" y="218"/>
                  <a:pt x="59" y="78"/>
                  <a:pt x="97" y="54"/>
                </a:cubicBezTo>
                <a:cubicBezTo>
                  <a:pt x="113" y="44"/>
                  <a:pt x="133" y="42"/>
                  <a:pt x="151" y="36"/>
                </a:cubicBezTo>
                <a:cubicBezTo>
                  <a:pt x="172" y="29"/>
                  <a:pt x="205" y="0"/>
                  <a:pt x="205" y="0"/>
                </a:cubicBezTo>
                <a:cubicBezTo>
                  <a:pt x="246" y="61"/>
                  <a:pt x="232" y="31"/>
                  <a:pt x="232" y="162"/>
                </a:cubicBezTo>
                <a:cubicBezTo>
                  <a:pt x="232" y="234"/>
                  <a:pt x="237" y="316"/>
                  <a:pt x="160" y="342"/>
                </a:cubicBezTo>
                <a:cubicBezTo>
                  <a:pt x="112" y="339"/>
                  <a:pt x="56" y="360"/>
                  <a:pt x="16" y="333"/>
                </a:cubicBezTo>
                <a:cubicBezTo>
                  <a:pt x="0" y="322"/>
                  <a:pt x="30" y="176"/>
                  <a:pt x="61" y="270"/>
                </a:cubicBezTo>
                <a:close/>
              </a:path>
            </a:pathLst>
          </a:custGeom>
          <a:noFill/>
          <a:ln cap="flat" cmpd="sng" w="3175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8"/>
          <p:cNvSpPr/>
          <p:nvPr/>
        </p:nvSpPr>
        <p:spPr>
          <a:xfrm rot="-3060000">
            <a:off x="3733800" y="5184775"/>
            <a:ext cx="1244600" cy="530225"/>
          </a:xfrm>
          <a:custGeom>
            <a:rect b="b" l="l" r="r" t="t"/>
            <a:pathLst>
              <a:path extrusionOk="0" h="2563" w="4483">
                <a:moveTo>
                  <a:pt x="4185" y="655"/>
                </a:moveTo>
                <a:cubicBezTo>
                  <a:pt x="4142" y="590"/>
                  <a:pt x="4096" y="560"/>
                  <a:pt x="4032" y="520"/>
                </a:cubicBezTo>
                <a:cubicBezTo>
                  <a:pt x="3955" y="472"/>
                  <a:pt x="4049" y="508"/>
                  <a:pt x="3978" y="484"/>
                </a:cubicBezTo>
                <a:cubicBezTo>
                  <a:pt x="3973" y="480"/>
                  <a:pt x="3926" y="444"/>
                  <a:pt x="3915" y="439"/>
                </a:cubicBezTo>
                <a:cubicBezTo>
                  <a:pt x="3898" y="431"/>
                  <a:pt x="3877" y="432"/>
                  <a:pt x="3861" y="421"/>
                </a:cubicBezTo>
                <a:cubicBezTo>
                  <a:pt x="3811" y="388"/>
                  <a:pt x="3767" y="361"/>
                  <a:pt x="3708" y="349"/>
                </a:cubicBezTo>
                <a:cubicBezTo>
                  <a:pt x="3580" y="285"/>
                  <a:pt x="3424" y="260"/>
                  <a:pt x="3285" y="232"/>
                </a:cubicBezTo>
                <a:cubicBezTo>
                  <a:pt x="3198" y="215"/>
                  <a:pt x="3108" y="188"/>
                  <a:pt x="3024" y="160"/>
                </a:cubicBezTo>
                <a:cubicBezTo>
                  <a:pt x="2954" y="137"/>
                  <a:pt x="2879" y="130"/>
                  <a:pt x="2808" y="106"/>
                </a:cubicBezTo>
                <a:cubicBezTo>
                  <a:pt x="2754" y="88"/>
                  <a:pt x="2694" y="100"/>
                  <a:pt x="2637" y="97"/>
                </a:cubicBezTo>
                <a:cubicBezTo>
                  <a:pt x="2250" y="0"/>
                  <a:pt x="1837" y="75"/>
                  <a:pt x="1440" y="106"/>
                </a:cubicBezTo>
                <a:cubicBezTo>
                  <a:pt x="1385" y="134"/>
                  <a:pt x="1329" y="163"/>
                  <a:pt x="1269" y="178"/>
                </a:cubicBezTo>
                <a:cubicBezTo>
                  <a:pt x="1228" y="205"/>
                  <a:pt x="1179" y="212"/>
                  <a:pt x="1134" y="232"/>
                </a:cubicBezTo>
                <a:cubicBezTo>
                  <a:pt x="1064" y="264"/>
                  <a:pt x="993" y="307"/>
                  <a:pt x="918" y="322"/>
                </a:cubicBezTo>
                <a:cubicBezTo>
                  <a:pt x="843" y="359"/>
                  <a:pt x="772" y="386"/>
                  <a:pt x="693" y="412"/>
                </a:cubicBezTo>
                <a:cubicBezTo>
                  <a:pt x="683" y="415"/>
                  <a:pt x="676" y="426"/>
                  <a:pt x="666" y="430"/>
                </a:cubicBezTo>
                <a:cubicBezTo>
                  <a:pt x="649" y="438"/>
                  <a:pt x="630" y="442"/>
                  <a:pt x="612" y="448"/>
                </a:cubicBezTo>
                <a:cubicBezTo>
                  <a:pt x="603" y="451"/>
                  <a:pt x="585" y="457"/>
                  <a:pt x="585" y="457"/>
                </a:cubicBezTo>
                <a:cubicBezTo>
                  <a:pt x="576" y="469"/>
                  <a:pt x="569" y="483"/>
                  <a:pt x="558" y="493"/>
                </a:cubicBezTo>
                <a:cubicBezTo>
                  <a:pt x="542" y="507"/>
                  <a:pt x="504" y="529"/>
                  <a:pt x="504" y="529"/>
                </a:cubicBezTo>
                <a:cubicBezTo>
                  <a:pt x="480" y="565"/>
                  <a:pt x="457" y="610"/>
                  <a:pt x="432" y="646"/>
                </a:cubicBezTo>
                <a:cubicBezTo>
                  <a:pt x="425" y="656"/>
                  <a:pt x="412" y="663"/>
                  <a:pt x="405" y="673"/>
                </a:cubicBezTo>
                <a:cubicBezTo>
                  <a:pt x="383" y="704"/>
                  <a:pt x="367" y="742"/>
                  <a:pt x="342" y="772"/>
                </a:cubicBezTo>
                <a:cubicBezTo>
                  <a:pt x="268" y="860"/>
                  <a:pt x="205" y="954"/>
                  <a:pt x="144" y="1051"/>
                </a:cubicBezTo>
                <a:cubicBezTo>
                  <a:pt x="105" y="1114"/>
                  <a:pt x="148" y="1060"/>
                  <a:pt x="108" y="1141"/>
                </a:cubicBezTo>
                <a:cubicBezTo>
                  <a:pt x="87" y="1184"/>
                  <a:pt x="66" y="1225"/>
                  <a:pt x="45" y="1267"/>
                </a:cubicBezTo>
                <a:cubicBezTo>
                  <a:pt x="24" y="1372"/>
                  <a:pt x="0" y="1573"/>
                  <a:pt x="108" y="1645"/>
                </a:cubicBezTo>
                <a:cubicBezTo>
                  <a:pt x="142" y="1714"/>
                  <a:pt x="104" y="1650"/>
                  <a:pt x="171" y="1717"/>
                </a:cubicBezTo>
                <a:cubicBezTo>
                  <a:pt x="220" y="1766"/>
                  <a:pt x="263" y="1829"/>
                  <a:pt x="333" y="1852"/>
                </a:cubicBezTo>
                <a:cubicBezTo>
                  <a:pt x="366" y="1878"/>
                  <a:pt x="392" y="1911"/>
                  <a:pt x="432" y="1924"/>
                </a:cubicBezTo>
                <a:cubicBezTo>
                  <a:pt x="463" y="1947"/>
                  <a:pt x="490" y="1975"/>
                  <a:pt x="522" y="1996"/>
                </a:cubicBezTo>
                <a:cubicBezTo>
                  <a:pt x="553" y="2017"/>
                  <a:pt x="598" y="2029"/>
                  <a:pt x="630" y="2050"/>
                </a:cubicBezTo>
                <a:cubicBezTo>
                  <a:pt x="722" y="2109"/>
                  <a:pt x="625" y="2069"/>
                  <a:pt x="729" y="2104"/>
                </a:cubicBezTo>
                <a:cubicBezTo>
                  <a:pt x="744" y="2116"/>
                  <a:pt x="757" y="2131"/>
                  <a:pt x="774" y="2140"/>
                </a:cubicBezTo>
                <a:cubicBezTo>
                  <a:pt x="811" y="2158"/>
                  <a:pt x="861" y="2157"/>
                  <a:pt x="900" y="2176"/>
                </a:cubicBezTo>
                <a:cubicBezTo>
                  <a:pt x="939" y="2195"/>
                  <a:pt x="975" y="2211"/>
                  <a:pt x="1017" y="2221"/>
                </a:cubicBezTo>
                <a:cubicBezTo>
                  <a:pt x="1105" y="2280"/>
                  <a:pt x="1260" y="2260"/>
                  <a:pt x="1359" y="2266"/>
                </a:cubicBezTo>
                <a:cubicBezTo>
                  <a:pt x="1423" y="2282"/>
                  <a:pt x="1477" y="2317"/>
                  <a:pt x="1539" y="2338"/>
                </a:cubicBezTo>
                <a:cubicBezTo>
                  <a:pt x="1629" y="2368"/>
                  <a:pt x="1717" y="2396"/>
                  <a:pt x="1809" y="2419"/>
                </a:cubicBezTo>
                <a:cubicBezTo>
                  <a:pt x="1840" y="2439"/>
                  <a:pt x="1863" y="2446"/>
                  <a:pt x="1899" y="2455"/>
                </a:cubicBezTo>
                <a:cubicBezTo>
                  <a:pt x="1970" y="2502"/>
                  <a:pt x="2051" y="2493"/>
                  <a:pt x="2133" y="2500"/>
                </a:cubicBezTo>
                <a:cubicBezTo>
                  <a:pt x="2256" y="2511"/>
                  <a:pt x="2379" y="2526"/>
                  <a:pt x="2502" y="2536"/>
                </a:cubicBezTo>
                <a:cubicBezTo>
                  <a:pt x="2571" y="2559"/>
                  <a:pt x="2537" y="2550"/>
                  <a:pt x="2601" y="2563"/>
                </a:cubicBezTo>
                <a:cubicBezTo>
                  <a:pt x="2718" y="2560"/>
                  <a:pt x="2835" y="2559"/>
                  <a:pt x="2952" y="2554"/>
                </a:cubicBezTo>
                <a:cubicBezTo>
                  <a:pt x="3003" y="2552"/>
                  <a:pt x="3050" y="2527"/>
                  <a:pt x="3096" y="2509"/>
                </a:cubicBezTo>
                <a:cubicBezTo>
                  <a:pt x="3114" y="2502"/>
                  <a:pt x="3150" y="2491"/>
                  <a:pt x="3150" y="2491"/>
                </a:cubicBezTo>
                <a:cubicBezTo>
                  <a:pt x="3183" y="2458"/>
                  <a:pt x="3221" y="2438"/>
                  <a:pt x="3258" y="2410"/>
                </a:cubicBezTo>
                <a:cubicBezTo>
                  <a:pt x="3315" y="2367"/>
                  <a:pt x="3370" y="2324"/>
                  <a:pt x="3429" y="2284"/>
                </a:cubicBezTo>
                <a:cubicBezTo>
                  <a:pt x="3480" y="2250"/>
                  <a:pt x="3503" y="2191"/>
                  <a:pt x="3564" y="2176"/>
                </a:cubicBezTo>
                <a:cubicBezTo>
                  <a:pt x="3589" y="2156"/>
                  <a:pt x="3610" y="2132"/>
                  <a:pt x="3636" y="2113"/>
                </a:cubicBezTo>
                <a:cubicBezTo>
                  <a:pt x="3659" y="2096"/>
                  <a:pt x="3701" y="2085"/>
                  <a:pt x="3726" y="2077"/>
                </a:cubicBezTo>
                <a:cubicBezTo>
                  <a:pt x="3755" y="2057"/>
                  <a:pt x="3769" y="2050"/>
                  <a:pt x="3798" y="2023"/>
                </a:cubicBezTo>
                <a:cubicBezTo>
                  <a:pt x="3822" y="2001"/>
                  <a:pt x="3872" y="1932"/>
                  <a:pt x="3906" y="1915"/>
                </a:cubicBezTo>
                <a:cubicBezTo>
                  <a:pt x="3925" y="1905"/>
                  <a:pt x="3952" y="1894"/>
                  <a:pt x="3969" y="1879"/>
                </a:cubicBezTo>
                <a:cubicBezTo>
                  <a:pt x="4009" y="1844"/>
                  <a:pt x="4035" y="1806"/>
                  <a:pt x="4086" y="1789"/>
                </a:cubicBezTo>
                <a:cubicBezTo>
                  <a:pt x="4141" y="1734"/>
                  <a:pt x="4187" y="1674"/>
                  <a:pt x="4230" y="1609"/>
                </a:cubicBezTo>
                <a:cubicBezTo>
                  <a:pt x="4239" y="1595"/>
                  <a:pt x="4255" y="1586"/>
                  <a:pt x="4266" y="1573"/>
                </a:cubicBezTo>
                <a:cubicBezTo>
                  <a:pt x="4289" y="1544"/>
                  <a:pt x="4355" y="1456"/>
                  <a:pt x="4374" y="1420"/>
                </a:cubicBezTo>
                <a:cubicBezTo>
                  <a:pt x="4413" y="1347"/>
                  <a:pt x="4438" y="1256"/>
                  <a:pt x="4464" y="1177"/>
                </a:cubicBezTo>
                <a:cubicBezTo>
                  <a:pt x="4458" y="999"/>
                  <a:pt x="4483" y="890"/>
                  <a:pt x="4392" y="754"/>
                </a:cubicBezTo>
                <a:cubicBezTo>
                  <a:pt x="4360" y="706"/>
                  <a:pt x="4301" y="679"/>
                  <a:pt x="4248" y="664"/>
                </a:cubicBezTo>
                <a:cubicBezTo>
                  <a:pt x="4237" y="661"/>
                  <a:pt x="4185" y="637"/>
                  <a:pt x="4185" y="655"/>
                </a:cubicBezTo>
                <a:close/>
              </a:path>
            </a:pathLst>
          </a:custGeom>
          <a:noFill/>
          <a:ln cap="flat" cmpd="sng" w="31750">
            <a:solidFill>
              <a:srgbClr val="FF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38"/>
          <p:cNvGrpSpPr/>
          <p:nvPr/>
        </p:nvGrpSpPr>
        <p:grpSpPr>
          <a:xfrm>
            <a:off x="6172200" y="4191000"/>
            <a:ext cx="1676400" cy="1219200"/>
            <a:chOff x="9144000" y="4114800"/>
            <a:chExt cx="1676400" cy="1219200"/>
          </a:xfrm>
        </p:grpSpPr>
        <p:sp>
          <p:nvSpPr>
            <p:cNvPr id="637" name="Google Shape;637;p38"/>
            <p:cNvSpPr/>
            <p:nvPr/>
          </p:nvSpPr>
          <p:spPr>
            <a:xfrm>
              <a:off x="9372600" y="4114800"/>
              <a:ext cx="38100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</a:t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9144000" y="4953000"/>
              <a:ext cx="38100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8</a:t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10439400" y="4343400"/>
              <a:ext cx="38100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</a:t>
              </a:r>
              <a:endParaRPr/>
            </a:p>
          </p:txBody>
        </p:sp>
        <p:cxnSp>
          <p:nvCxnSpPr>
            <p:cNvPr id="640" name="Google Shape;640;p38"/>
            <p:cNvCxnSpPr/>
            <p:nvPr/>
          </p:nvCxnSpPr>
          <p:spPr>
            <a:xfrm>
              <a:off x="9742488" y="4376738"/>
              <a:ext cx="696912" cy="157162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41" name="Google Shape;641;p38"/>
            <p:cNvCxnSpPr/>
            <p:nvPr/>
          </p:nvCxnSpPr>
          <p:spPr>
            <a:xfrm flipH="1">
              <a:off x="9334500" y="4533900"/>
              <a:ext cx="228600" cy="419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642" name="Google Shape;642;p38"/>
            <p:cNvCxnSpPr/>
            <p:nvPr/>
          </p:nvCxnSpPr>
          <p:spPr>
            <a:xfrm flipH="1">
              <a:off x="9525000" y="4724400"/>
              <a:ext cx="1104900" cy="4191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9"/>
          <p:cNvSpPr txBox="1"/>
          <p:nvPr>
            <p:ph type="title"/>
          </p:nvPr>
        </p:nvSpPr>
        <p:spPr>
          <a:xfrm>
            <a:off x="457200" y="-3333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649" name="Google Shape;649;p39"/>
          <p:cNvSpPr txBox="1"/>
          <p:nvPr/>
        </p:nvSpPr>
        <p:spPr>
          <a:xfrm>
            <a:off x="26987" y="676275"/>
            <a:ext cx="9040812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i, totalValid, sum,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 i &lt; N &amp;&amp; value[i] != -999 )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(value[i] &gt;= min &amp;&amp; value[i] &lt;= max)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totalValid += 1; sum += value[i];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 += 1;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 &gt;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mean = -999;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0"/>
          <p:cNvSpPr txBox="1"/>
          <p:nvPr>
            <p:ph type="title"/>
          </p:nvPr>
        </p:nvSpPr>
        <p:spPr>
          <a:xfrm>
            <a:off x="457200" y="-3333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656" name="Google Shape;656;p40"/>
          <p:cNvSpPr txBox="1"/>
          <p:nvPr/>
        </p:nvSpPr>
        <p:spPr>
          <a:xfrm>
            <a:off x="26987" y="676275"/>
            <a:ext cx="9040812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totalValid, sum,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i &lt; N &amp;&amp; value[i] != -999 )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(value[i] &gt;= min &amp;&amp; value[i] &lt;= max)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totalValid += 1; sum += value[i];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 += 1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 &gt;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= -999;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57" name="Google Shape;657;p40"/>
          <p:cNvSpPr/>
          <p:nvPr/>
        </p:nvSpPr>
        <p:spPr>
          <a:xfrm>
            <a:off x="4014787" y="1009650"/>
            <a:ext cx="2286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40"/>
          <p:cNvSpPr/>
          <p:nvPr/>
        </p:nvSpPr>
        <p:spPr>
          <a:xfrm>
            <a:off x="4343400" y="990600"/>
            <a:ext cx="381000" cy="381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659" name="Google Shape;659;p40"/>
          <p:cNvSpPr/>
          <p:nvPr/>
        </p:nvSpPr>
        <p:spPr>
          <a:xfrm>
            <a:off x="6083300" y="2057400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660" name="Google Shape;660;p40"/>
          <p:cNvSpPr/>
          <p:nvPr/>
        </p:nvSpPr>
        <p:spPr>
          <a:xfrm>
            <a:off x="1920875" y="2613025"/>
            <a:ext cx="381000" cy="381000"/>
          </a:xfrm>
          <a:prstGeom prst="ellipse">
            <a:avLst/>
          </a:prstGeom>
          <a:solidFill>
            <a:srgbClr val="7030A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661" name="Google Shape;661;p40"/>
          <p:cNvSpPr/>
          <p:nvPr/>
        </p:nvSpPr>
        <p:spPr>
          <a:xfrm>
            <a:off x="3962400" y="3330575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662" name="Google Shape;662;p40"/>
          <p:cNvSpPr/>
          <p:nvPr/>
        </p:nvSpPr>
        <p:spPr>
          <a:xfrm>
            <a:off x="2586037" y="3808412"/>
            <a:ext cx="381000" cy="381000"/>
          </a:xfrm>
          <a:prstGeom prst="ellipse">
            <a:avLst/>
          </a:prstGeom>
          <a:solidFill>
            <a:srgbClr val="7F7F7F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663" name="Google Shape;663;p40"/>
          <p:cNvSpPr/>
          <p:nvPr/>
        </p:nvSpPr>
        <p:spPr>
          <a:xfrm>
            <a:off x="2012950" y="4124325"/>
            <a:ext cx="381000" cy="381000"/>
          </a:xfrm>
          <a:prstGeom prst="ellipse">
            <a:avLst/>
          </a:prstGeom>
          <a:solidFill>
            <a:srgbClr val="FF33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sp>
        <p:nvSpPr>
          <p:cNvPr id="664" name="Google Shape;664;p40"/>
          <p:cNvSpPr/>
          <p:nvPr/>
        </p:nvSpPr>
        <p:spPr>
          <a:xfrm>
            <a:off x="152400" y="1722437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665" name="Google Shape;665;p40"/>
          <p:cNvSpPr/>
          <p:nvPr/>
        </p:nvSpPr>
        <p:spPr>
          <a:xfrm>
            <a:off x="5638800" y="102076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666" name="Google Shape;666;p40"/>
          <p:cNvSpPr/>
          <p:nvPr/>
        </p:nvSpPr>
        <p:spPr>
          <a:xfrm>
            <a:off x="228600" y="225107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667" name="Google Shape;667;p40"/>
          <p:cNvSpPr/>
          <p:nvPr/>
        </p:nvSpPr>
        <p:spPr>
          <a:xfrm>
            <a:off x="6694487" y="1354137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668" name="Google Shape;668;p40"/>
          <p:cNvSpPr/>
          <p:nvPr/>
        </p:nvSpPr>
        <p:spPr>
          <a:xfrm>
            <a:off x="1303337" y="1443037"/>
            <a:ext cx="869950" cy="325437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669" name="Google Shape;669;p40"/>
          <p:cNvCxnSpPr/>
          <p:nvPr/>
        </p:nvCxnSpPr>
        <p:spPr>
          <a:xfrm flipH="1">
            <a:off x="560387" y="1692275"/>
            <a:ext cx="674687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70" name="Google Shape;670;p40"/>
          <p:cNvCxnSpPr/>
          <p:nvPr/>
        </p:nvCxnSpPr>
        <p:spPr>
          <a:xfrm flipH="1">
            <a:off x="628650" y="2236787"/>
            <a:ext cx="1047750" cy="201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1" name="Google Shape;671;p40"/>
          <p:cNvSpPr/>
          <p:nvPr/>
        </p:nvSpPr>
        <p:spPr>
          <a:xfrm>
            <a:off x="1485900" y="1939925"/>
            <a:ext cx="1993900" cy="25876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2" name="Google Shape;672;p40"/>
          <p:cNvSpPr/>
          <p:nvPr/>
        </p:nvSpPr>
        <p:spPr>
          <a:xfrm>
            <a:off x="2508250" y="1381125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673" name="Google Shape;673;p40"/>
          <p:cNvCxnSpPr/>
          <p:nvPr/>
        </p:nvCxnSpPr>
        <p:spPr>
          <a:xfrm flipH="1" rot="10800000">
            <a:off x="4610100" y="1219200"/>
            <a:ext cx="102870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4" name="Google Shape;674;p40"/>
          <p:cNvSpPr/>
          <p:nvPr/>
        </p:nvSpPr>
        <p:spPr>
          <a:xfrm>
            <a:off x="3681412" y="1854200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675" name="Google Shape;675;p40"/>
          <p:cNvCxnSpPr/>
          <p:nvPr/>
        </p:nvCxnSpPr>
        <p:spPr>
          <a:xfrm flipH="1" rot="10800000">
            <a:off x="5473700" y="1570037"/>
            <a:ext cx="1220787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6" name="Google Shape;676;p40"/>
          <p:cNvSpPr/>
          <p:nvPr/>
        </p:nvSpPr>
        <p:spPr>
          <a:xfrm>
            <a:off x="898525" y="3078162"/>
            <a:ext cx="2103437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77" name="Google Shape;677;p40"/>
          <p:cNvSpPr/>
          <p:nvPr/>
        </p:nvSpPr>
        <p:spPr>
          <a:xfrm>
            <a:off x="3203575" y="3016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5" y="182562"/>
            <a:ext cx="6365875" cy="3551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2"/>
          <p:cNvSpPr txBox="1"/>
          <p:nvPr>
            <p:ph type="title"/>
          </p:nvPr>
        </p:nvSpPr>
        <p:spPr>
          <a:xfrm>
            <a:off x="457200" y="-3333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689" name="Google Shape;689;p42"/>
          <p:cNvSpPr txBox="1"/>
          <p:nvPr/>
        </p:nvSpPr>
        <p:spPr>
          <a:xfrm>
            <a:off x="26987" y="676275"/>
            <a:ext cx="9040812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totalValid, sum,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i &lt; N &amp;&amp; value[i] != -999 )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(value[i] &gt;= min &amp;&amp; value[i] &lt;= max)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totalValid += 1; sum += value[i];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 += 1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 &gt;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= -999;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90" name="Google Shape;690;p42"/>
          <p:cNvSpPr/>
          <p:nvPr/>
        </p:nvSpPr>
        <p:spPr>
          <a:xfrm>
            <a:off x="4030662" y="963612"/>
            <a:ext cx="2286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2"/>
          <p:cNvSpPr/>
          <p:nvPr/>
        </p:nvSpPr>
        <p:spPr>
          <a:xfrm>
            <a:off x="4343400" y="990600"/>
            <a:ext cx="381000" cy="381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692" name="Google Shape;692;p42"/>
          <p:cNvSpPr/>
          <p:nvPr/>
        </p:nvSpPr>
        <p:spPr>
          <a:xfrm>
            <a:off x="6083300" y="2057400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1920875" y="2613025"/>
            <a:ext cx="381000" cy="381000"/>
          </a:xfrm>
          <a:prstGeom prst="ellipse">
            <a:avLst/>
          </a:prstGeom>
          <a:solidFill>
            <a:srgbClr val="7030A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694" name="Google Shape;694;p42"/>
          <p:cNvSpPr/>
          <p:nvPr/>
        </p:nvSpPr>
        <p:spPr>
          <a:xfrm>
            <a:off x="3962400" y="3330575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695" name="Google Shape;695;p42"/>
          <p:cNvSpPr/>
          <p:nvPr/>
        </p:nvSpPr>
        <p:spPr>
          <a:xfrm>
            <a:off x="2586037" y="3808412"/>
            <a:ext cx="381000" cy="381000"/>
          </a:xfrm>
          <a:prstGeom prst="ellipse">
            <a:avLst/>
          </a:prstGeom>
          <a:solidFill>
            <a:srgbClr val="7F7F7F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696" name="Google Shape;696;p42"/>
          <p:cNvSpPr/>
          <p:nvPr/>
        </p:nvSpPr>
        <p:spPr>
          <a:xfrm>
            <a:off x="2012950" y="4124325"/>
            <a:ext cx="381000" cy="381000"/>
          </a:xfrm>
          <a:prstGeom prst="ellipse">
            <a:avLst/>
          </a:prstGeom>
          <a:solidFill>
            <a:srgbClr val="FF33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sp>
        <p:nvSpPr>
          <p:cNvPr id="697" name="Google Shape;697;p42"/>
          <p:cNvSpPr/>
          <p:nvPr/>
        </p:nvSpPr>
        <p:spPr>
          <a:xfrm>
            <a:off x="4610100" y="264001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698" name="Google Shape;698;p42"/>
          <p:cNvSpPr/>
          <p:nvPr/>
        </p:nvSpPr>
        <p:spPr>
          <a:xfrm>
            <a:off x="5526087" y="26670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699" name="Google Shape;699;p42"/>
          <p:cNvSpPr/>
          <p:nvPr/>
        </p:nvSpPr>
        <p:spPr>
          <a:xfrm>
            <a:off x="6454775" y="264795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700" name="Google Shape;700;p42"/>
          <p:cNvSpPr/>
          <p:nvPr/>
        </p:nvSpPr>
        <p:spPr>
          <a:xfrm>
            <a:off x="73691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701" name="Google Shape;701;p42"/>
          <p:cNvSpPr/>
          <p:nvPr/>
        </p:nvSpPr>
        <p:spPr>
          <a:xfrm>
            <a:off x="82835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702" name="Google Shape;702;p42"/>
          <p:cNvSpPr/>
          <p:nvPr/>
        </p:nvSpPr>
        <p:spPr>
          <a:xfrm>
            <a:off x="8610600" y="343852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703" name="Google Shape;703;p42"/>
          <p:cNvSpPr/>
          <p:nvPr/>
        </p:nvSpPr>
        <p:spPr>
          <a:xfrm>
            <a:off x="7578725" y="4038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704" name="Google Shape;704;p42"/>
          <p:cNvSpPr/>
          <p:nvPr/>
        </p:nvSpPr>
        <p:spPr>
          <a:xfrm>
            <a:off x="6000750" y="4171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705" name="Google Shape;705;p42"/>
          <p:cNvSpPr/>
          <p:nvPr/>
        </p:nvSpPr>
        <p:spPr>
          <a:xfrm>
            <a:off x="4648200" y="47815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706" name="Google Shape;706;p42"/>
          <p:cNvSpPr/>
          <p:nvPr/>
        </p:nvSpPr>
        <p:spPr>
          <a:xfrm>
            <a:off x="5638800" y="52006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707" name="Google Shape;707;p42"/>
          <p:cNvSpPr/>
          <p:nvPr/>
        </p:nvSpPr>
        <p:spPr>
          <a:xfrm>
            <a:off x="6629400" y="4667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cxnSp>
        <p:nvCxnSpPr>
          <p:cNvPr id="708" name="Google Shape;708;p42"/>
          <p:cNvCxnSpPr/>
          <p:nvPr/>
        </p:nvCxnSpPr>
        <p:spPr>
          <a:xfrm>
            <a:off x="50069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09" name="Google Shape;709;p42"/>
          <p:cNvCxnSpPr/>
          <p:nvPr/>
        </p:nvCxnSpPr>
        <p:spPr>
          <a:xfrm flipH="1">
            <a:off x="7959725" y="3735387"/>
            <a:ext cx="704850" cy="527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0" name="Google Shape;710;p42"/>
          <p:cNvCxnSpPr/>
          <p:nvPr/>
        </p:nvCxnSpPr>
        <p:spPr>
          <a:xfrm>
            <a:off x="59213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1" name="Google Shape;711;p42"/>
          <p:cNvCxnSpPr/>
          <p:nvPr/>
        </p:nvCxnSpPr>
        <p:spPr>
          <a:xfrm>
            <a:off x="68357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2" name="Google Shape;712;p42"/>
          <p:cNvCxnSpPr/>
          <p:nvPr/>
        </p:nvCxnSpPr>
        <p:spPr>
          <a:xfrm>
            <a:off x="77501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3" name="Google Shape;713;p42"/>
          <p:cNvCxnSpPr/>
          <p:nvPr/>
        </p:nvCxnSpPr>
        <p:spPr>
          <a:xfrm>
            <a:off x="8534400" y="3028950"/>
            <a:ext cx="206375" cy="409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4" name="Google Shape;714;p42"/>
          <p:cNvCxnSpPr/>
          <p:nvPr/>
        </p:nvCxnSpPr>
        <p:spPr>
          <a:xfrm flipH="1">
            <a:off x="79041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5" name="Google Shape;715;p42"/>
          <p:cNvCxnSpPr/>
          <p:nvPr/>
        </p:nvCxnSpPr>
        <p:spPr>
          <a:xfrm>
            <a:off x="7559675" y="3048000"/>
            <a:ext cx="22860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6" name="Google Shape;716;p42"/>
          <p:cNvCxnSpPr/>
          <p:nvPr/>
        </p:nvCxnSpPr>
        <p:spPr>
          <a:xfrm flipH="1">
            <a:off x="4927600" y="3028950"/>
            <a:ext cx="1701800" cy="17891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7" name="Google Shape;717;p42"/>
          <p:cNvCxnSpPr/>
          <p:nvPr/>
        </p:nvCxnSpPr>
        <p:spPr>
          <a:xfrm flipH="1" rot="10800000">
            <a:off x="5006975" y="4465637"/>
            <a:ext cx="1012825" cy="428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8" name="Google Shape;718;p42"/>
          <p:cNvCxnSpPr/>
          <p:nvPr/>
        </p:nvCxnSpPr>
        <p:spPr>
          <a:xfrm>
            <a:off x="5029200" y="5048250"/>
            <a:ext cx="6096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19" name="Google Shape;719;p42"/>
          <p:cNvCxnSpPr/>
          <p:nvPr/>
        </p:nvCxnSpPr>
        <p:spPr>
          <a:xfrm>
            <a:off x="6378575" y="4419600"/>
            <a:ext cx="280987" cy="323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20" name="Google Shape;720;p42"/>
          <p:cNvCxnSpPr/>
          <p:nvPr/>
        </p:nvCxnSpPr>
        <p:spPr>
          <a:xfrm flipH="1" rot="10800000">
            <a:off x="6019800" y="497205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21" name="Google Shape;721;p42"/>
          <p:cNvCxnSpPr/>
          <p:nvPr/>
        </p:nvCxnSpPr>
        <p:spPr>
          <a:xfrm>
            <a:off x="7010400" y="4895850"/>
            <a:ext cx="167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22" name="Google Shape;722;p42"/>
          <p:cNvSpPr txBox="1"/>
          <p:nvPr/>
        </p:nvSpPr>
        <p:spPr>
          <a:xfrm>
            <a:off x="4419600" y="2514600"/>
            <a:ext cx="4840287" cy="3497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2"/>
          <p:cNvSpPr txBox="1"/>
          <p:nvPr/>
        </p:nvSpPr>
        <p:spPr>
          <a:xfrm>
            <a:off x="7505700" y="5641975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724" name="Google Shape;724;p42"/>
          <p:cNvSpPr txBox="1"/>
          <p:nvPr/>
        </p:nvSpPr>
        <p:spPr>
          <a:xfrm>
            <a:off x="59213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725" name="Google Shape;725;p42"/>
          <p:cNvSpPr txBox="1"/>
          <p:nvPr/>
        </p:nvSpPr>
        <p:spPr>
          <a:xfrm>
            <a:off x="68357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726" name="Google Shape;726;p42"/>
          <p:cNvSpPr txBox="1"/>
          <p:nvPr/>
        </p:nvSpPr>
        <p:spPr>
          <a:xfrm>
            <a:off x="77501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727" name="Google Shape;727;p42"/>
          <p:cNvSpPr txBox="1"/>
          <p:nvPr/>
        </p:nvSpPr>
        <p:spPr>
          <a:xfrm>
            <a:off x="8515350" y="304800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728" name="Google Shape;728;p42"/>
          <p:cNvSpPr txBox="1"/>
          <p:nvPr/>
        </p:nvSpPr>
        <p:spPr>
          <a:xfrm>
            <a:off x="5429250" y="4341812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729" name="Google Shape;729;p42"/>
          <p:cNvSpPr txBox="1"/>
          <p:nvPr/>
        </p:nvSpPr>
        <p:spPr>
          <a:xfrm>
            <a:off x="5105400" y="48958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730" name="Google Shape;730;p42"/>
          <p:cNvSpPr txBox="1"/>
          <p:nvPr/>
        </p:nvSpPr>
        <p:spPr>
          <a:xfrm>
            <a:off x="4946650" y="3578225"/>
            <a:ext cx="457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731" name="Google Shape;731;p42"/>
          <p:cNvSpPr txBox="1"/>
          <p:nvPr/>
        </p:nvSpPr>
        <p:spPr>
          <a:xfrm>
            <a:off x="7313612" y="334962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732" name="Google Shape;732;p42"/>
          <p:cNvSpPr txBox="1"/>
          <p:nvPr/>
        </p:nvSpPr>
        <p:spPr>
          <a:xfrm>
            <a:off x="7904162" y="3330575"/>
            <a:ext cx="4000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733" name="Google Shape;733;p42"/>
          <p:cNvCxnSpPr/>
          <p:nvPr/>
        </p:nvCxnSpPr>
        <p:spPr>
          <a:xfrm flipH="1">
            <a:off x="4841875" y="3009900"/>
            <a:ext cx="776287" cy="17605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34" name="Google Shape;734;p42"/>
          <p:cNvSpPr txBox="1"/>
          <p:nvPr/>
        </p:nvSpPr>
        <p:spPr>
          <a:xfrm>
            <a:off x="5659437" y="352107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735" name="Google Shape;735;p42"/>
          <p:cNvSpPr/>
          <p:nvPr/>
        </p:nvSpPr>
        <p:spPr>
          <a:xfrm>
            <a:off x="152400" y="1722437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736" name="Google Shape;736;p42"/>
          <p:cNvSpPr/>
          <p:nvPr/>
        </p:nvSpPr>
        <p:spPr>
          <a:xfrm>
            <a:off x="5638800" y="102076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737" name="Google Shape;737;p42"/>
          <p:cNvSpPr/>
          <p:nvPr/>
        </p:nvSpPr>
        <p:spPr>
          <a:xfrm>
            <a:off x="228600" y="225107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738" name="Google Shape;738;p42"/>
          <p:cNvSpPr/>
          <p:nvPr/>
        </p:nvSpPr>
        <p:spPr>
          <a:xfrm>
            <a:off x="6694487" y="1354137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739" name="Google Shape;739;p42"/>
          <p:cNvSpPr/>
          <p:nvPr/>
        </p:nvSpPr>
        <p:spPr>
          <a:xfrm>
            <a:off x="1303337" y="1443037"/>
            <a:ext cx="869950" cy="325437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740" name="Google Shape;740;p42"/>
          <p:cNvCxnSpPr/>
          <p:nvPr/>
        </p:nvCxnSpPr>
        <p:spPr>
          <a:xfrm flipH="1">
            <a:off x="560387" y="1692275"/>
            <a:ext cx="674687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41" name="Google Shape;741;p42"/>
          <p:cNvCxnSpPr/>
          <p:nvPr/>
        </p:nvCxnSpPr>
        <p:spPr>
          <a:xfrm flipH="1">
            <a:off x="628650" y="2236787"/>
            <a:ext cx="1047750" cy="201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2" name="Google Shape;742;p42"/>
          <p:cNvSpPr/>
          <p:nvPr/>
        </p:nvSpPr>
        <p:spPr>
          <a:xfrm>
            <a:off x="1485900" y="1893887"/>
            <a:ext cx="1993900" cy="342900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43" name="Google Shape;743;p42"/>
          <p:cNvSpPr/>
          <p:nvPr/>
        </p:nvSpPr>
        <p:spPr>
          <a:xfrm>
            <a:off x="2508250" y="1381125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744" name="Google Shape;744;p42"/>
          <p:cNvCxnSpPr/>
          <p:nvPr/>
        </p:nvCxnSpPr>
        <p:spPr>
          <a:xfrm flipH="1" rot="10800000">
            <a:off x="4610100" y="1219200"/>
            <a:ext cx="102870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5" name="Google Shape;745;p42"/>
          <p:cNvSpPr/>
          <p:nvPr/>
        </p:nvSpPr>
        <p:spPr>
          <a:xfrm>
            <a:off x="3681412" y="1854200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746" name="Google Shape;746;p42"/>
          <p:cNvCxnSpPr/>
          <p:nvPr/>
        </p:nvCxnSpPr>
        <p:spPr>
          <a:xfrm flipH="1" rot="10800000">
            <a:off x="5473700" y="1570037"/>
            <a:ext cx="1220787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47" name="Google Shape;747;p42"/>
          <p:cNvSpPr/>
          <p:nvPr/>
        </p:nvSpPr>
        <p:spPr>
          <a:xfrm>
            <a:off x="5837237" y="3048000"/>
            <a:ext cx="1752600" cy="1173162"/>
          </a:xfrm>
          <a:custGeom>
            <a:rect b="b" l="l" r="r" t="t"/>
            <a:pathLst>
              <a:path extrusionOk="0" h="1173480" w="1752600">
                <a:moveTo>
                  <a:pt x="1752600" y="1173480"/>
                </a:moveTo>
                <a:cubicBezTo>
                  <a:pt x="1711960" y="1143000"/>
                  <a:pt x="1676117" y="1104758"/>
                  <a:pt x="1630680" y="1082040"/>
                </a:cubicBezTo>
                <a:cubicBezTo>
                  <a:pt x="1603042" y="1068221"/>
                  <a:pt x="1568555" y="1076572"/>
                  <a:pt x="1539240" y="1066800"/>
                </a:cubicBezTo>
                <a:cubicBezTo>
                  <a:pt x="1506911" y="1056024"/>
                  <a:pt x="1477804" y="1037236"/>
                  <a:pt x="1447800" y="1021080"/>
                </a:cubicBezTo>
                <a:cubicBezTo>
                  <a:pt x="1411739" y="1001663"/>
                  <a:pt x="1374243" y="984209"/>
                  <a:pt x="1341120" y="960120"/>
                </a:cubicBezTo>
                <a:cubicBezTo>
                  <a:pt x="1297714" y="928552"/>
                  <a:pt x="1266012" y="880296"/>
                  <a:pt x="1234440" y="838200"/>
                </a:cubicBezTo>
                <a:cubicBezTo>
                  <a:pt x="1229360" y="822960"/>
                  <a:pt x="1226384" y="806848"/>
                  <a:pt x="1219200" y="792480"/>
                </a:cubicBezTo>
                <a:cubicBezTo>
                  <a:pt x="1211009" y="776097"/>
                  <a:pt x="1202504" y="758821"/>
                  <a:pt x="1188720" y="746760"/>
                </a:cubicBezTo>
                <a:cubicBezTo>
                  <a:pt x="1138633" y="702934"/>
                  <a:pt x="1108036" y="685963"/>
                  <a:pt x="1051560" y="670560"/>
                </a:cubicBezTo>
                <a:cubicBezTo>
                  <a:pt x="1011145" y="659538"/>
                  <a:pt x="967108" y="658814"/>
                  <a:pt x="929640" y="640080"/>
                </a:cubicBezTo>
                <a:cubicBezTo>
                  <a:pt x="909320" y="629920"/>
                  <a:pt x="888405" y="620872"/>
                  <a:pt x="868680" y="609600"/>
                </a:cubicBezTo>
                <a:cubicBezTo>
                  <a:pt x="717893" y="523436"/>
                  <a:pt x="946216" y="640748"/>
                  <a:pt x="762000" y="548640"/>
                </a:cubicBezTo>
                <a:cubicBezTo>
                  <a:pt x="688829" y="365712"/>
                  <a:pt x="778311" y="547687"/>
                  <a:pt x="685800" y="441960"/>
                </a:cubicBezTo>
                <a:cubicBezTo>
                  <a:pt x="661677" y="414391"/>
                  <a:pt x="624840" y="350520"/>
                  <a:pt x="624840" y="350520"/>
                </a:cubicBezTo>
                <a:cubicBezTo>
                  <a:pt x="609600" y="355600"/>
                  <a:pt x="593885" y="359432"/>
                  <a:pt x="579120" y="365760"/>
                </a:cubicBezTo>
                <a:cubicBezTo>
                  <a:pt x="558238" y="374709"/>
                  <a:pt x="540850" y="395105"/>
                  <a:pt x="518160" y="396240"/>
                </a:cubicBezTo>
                <a:cubicBezTo>
                  <a:pt x="436823" y="400307"/>
                  <a:pt x="355600" y="386080"/>
                  <a:pt x="274320" y="381000"/>
                </a:cubicBezTo>
                <a:cubicBezTo>
                  <a:pt x="279400" y="360680"/>
                  <a:pt x="274749" y="334851"/>
                  <a:pt x="289560" y="320040"/>
                </a:cubicBezTo>
                <a:cubicBezTo>
                  <a:pt x="304371" y="305229"/>
                  <a:pt x="366876" y="317884"/>
                  <a:pt x="350520" y="304800"/>
                </a:cubicBezTo>
                <a:cubicBezTo>
                  <a:pt x="312888" y="274694"/>
                  <a:pt x="253459" y="285813"/>
                  <a:pt x="213360" y="259080"/>
                </a:cubicBezTo>
                <a:cubicBezTo>
                  <a:pt x="198120" y="248920"/>
                  <a:pt x="181330" y="240769"/>
                  <a:pt x="167640" y="228600"/>
                </a:cubicBezTo>
                <a:cubicBezTo>
                  <a:pt x="131289" y="196288"/>
                  <a:pt x="71199" y="142398"/>
                  <a:pt x="45720" y="91440"/>
                </a:cubicBezTo>
                <a:cubicBezTo>
                  <a:pt x="20930" y="41860"/>
                  <a:pt x="43676" y="43676"/>
                  <a:pt x="0" y="0"/>
                </a:cubicBezTo>
                <a:lnTo>
                  <a:pt x="0" y="1524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42"/>
          <p:cNvSpPr/>
          <p:nvPr/>
        </p:nvSpPr>
        <p:spPr>
          <a:xfrm>
            <a:off x="898525" y="3078162"/>
            <a:ext cx="2103437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49" name="Google Shape;749;p42"/>
          <p:cNvSpPr/>
          <p:nvPr/>
        </p:nvSpPr>
        <p:spPr>
          <a:xfrm>
            <a:off x="3203575" y="3016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cxnSp>
        <p:nvCxnSpPr>
          <p:cNvPr id="750" name="Google Shape;750;p42"/>
          <p:cNvCxnSpPr/>
          <p:nvPr/>
        </p:nvCxnSpPr>
        <p:spPr>
          <a:xfrm>
            <a:off x="4054475" y="2865437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3"/>
          <p:cNvSpPr txBox="1"/>
          <p:nvPr>
            <p:ph type="title"/>
          </p:nvPr>
        </p:nvSpPr>
        <p:spPr>
          <a:xfrm>
            <a:off x="457200" y="-3333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757" name="Google Shape;757;p43"/>
          <p:cNvSpPr txBox="1"/>
          <p:nvPr/>
        </p:nvSpPr>
        <p:spPr>
          <a:xfrm>
            <a:off x="26987" y="676275"/>
            <a:ext cx="9040812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totalValid, sum,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i &lt; N &amp;&amp; value[i] != -999 )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(value[i] &gt;= min &amp;&amp; value[i] &lt;= max)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totalValid += 1; sum += value[i];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 += 1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 &gt;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= -999;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58" name="Google Shape;758;p43"/>
          <p:cNvSpPr/>
          <p:nvPr/>
        </p:nvSpPr>
        <p:spPr>
          <a:xfrm>
            <a:off x="4030662" y="963612"/>
            <a:ext cx="2286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43"/>
          <p:cNvSpPr/>
          <p:nvPr/>
        </p:nvSpPr>
        <p:spPr>
          <a:xfrm>
            <a:off x="4343400" y="990600"/>
            <a:ext cx="381000" cy="381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760" name="Google Shape;760;p43"/>
          <p:cNvSpPr/>
          <p:nvPr/>
        </p:nvSpPr>
        <p:spPr>
          <a:xfrm>
            <a:off x="6083300" y="2057400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761" name="Google Shape;761;p43"/>
          <p:cNvSpPr/>
          <p:nvPr/>
        </p:nvSpPr>
        <p:spPr>
          <a:xfrm>
            <a:off x="1920875" y="2613025"/>
            <a:ext cx="381000" cy="381000"/>
          </a:xfrm>
          <a:prstGeom prst="ellipse">
            <a:avLst/>
          </a:prstGeom>
          <a:solidFill>
            <a:srgbClr val="7030A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762" name="Google Shape;762;p43"/>
          <p:cNvSpPr/>
          <p:nvPr/>
        </p:nvSpPr>
        <p:spPr>
          <a:xfrm>
            <a:off x="3962400" y="3330575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763" name="Google Shape;763;p43"/>
          <p:cNvSpPr/>
          <p:nvPr/>
        </p:nvSpPr>
        <p:spPr>
          <a:xfrm>
            <a:off x="2586037" y="3808412"/>
            <a:ext cx="381000" cy="381000"/>
          </a:xfrm>
          <a:prstGeom prst="ellipse">
            <a:avLst/>
          </a:prstGeom>
          <a:solidFill>
            <a:srgbClr val="7F7F7F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764" name="Google Shape;764;p43"/>
          <p:cNvSpPr/>
          <p:nvPr/>
        </p:nvSpPr>
        <p:spPr>
          <a:xfrm>
            <a:off x="2012950" y="4124325"/>
            <a:ext cx="381000" cy="381000"/>
          </a:xfrm>
          <a:prstGeom prst="ellipse">
            <a:avLst/>
          </a:prstGeom>
          <a:solidFill>
            <a:srgbClr val="FF33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sp>
        <p:nvSpPr>
          <p:cNvPr id="765" name="Google Shape;765;p43"/>
          <p:cNvSpPr/>
          <p:nvPr/>
        </p:nvSpPr>
        <p:spPr>
          <a:xfrm>
            <a:off x="4610100" y="264001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766" name="Google Shape;766;p43"/>
          <p:cNvSpPr/>
          <p:nvPr/>
        </p:nvSpPr>
        <p:spPr>
          <a:xfrm>
            <a:off x="5526087" y="26670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767" name="Google Shape;767;p43"/>
          <p:cNvSpPr/>
          <p:nvPr/>
        </p:nvSpPr>
        <p:spPr>
          <a:xfrm>
            <a:off x="6454775" y="264795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768" name="Google Shape;768;p43"/>
          <p:cNvSpPr/>
          <p:nvPr/>
        </p:nvSpPr>
        <p:spPr>
          <a:xfrm>
            <a:off x="73691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769" name="Google Shape;769;p43"/>
          <p:cNvSpPr/>
          <p:nvPr/>
        </p:nvSpPr>
        <p:spPr>
          <a:xfrm>
            <a:off x="82835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770" name="Google Shape;770;p43"/>
          <p:cNvSpPr/>
          <p:nvPr/>
        </p:nvSpPr>
        <p:spPr>
          <a:xfrm>
            <a:off x="8610600" y="343852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771" name="Google Shape;771;p43"/>
          <p:cNvSpPr/>
          <p:nvPr/>
        </p:nvSpPr>
        <p:spPr>
          <a:xfrm>
            <a:off x="7578725" y="4038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772" name="Google Shape;772;p43"/>
          <p:cNvSpPr/>
          <p:nvPr/>
        </p:nvSpPr>
        <p:spPr>
          <a:xfrm>
            <a:off x="6000750" y="4171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773" name="Google Shape;773;p43"/>
          <p:cNvSpPr/>
          <p:nvPr/>
        </p:nvSpPr>
        <p:spPr>
          <a:xfrm>
            <a:off x="4648200" y="47815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774" name="Google Shape;774;p43"/>
          <p:cNvSpPr/>
          <p:nvPr/>
        </p:nvSpPr>
        <p:spPr>
          <a:xfrm>
            <a:off x="5638800" y="52006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775" name="Google Shape;775;p43"/>
          <p:cNvSpPr/>
          <p:nvPr/>
        </p:nvSpPr>
        <p:spPr>
          <a:xfrm>
            <a:off x="6629400" y="4667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cxnSp>
        <p:nvCxnSpPr>
          <p:cNvPr id="776" name="Google Shape;776;p43"/>
          <p:cNvCxnSpPr/>
          <p:nvPr/>
        </p:nvCxnSpPr>
        <p:spPr>
          <a:xfrm>
            <a:off x="50069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7" name="Google Shape;777;p43"/>
          <p:cNvCxnSpPr/>
          <p:nvPr/>
        </p:nvCxnSpPr>
        <p:spPr>
          <a:xfrm flipH="1">
            <a:off x="7959725" y="3735387"/>
            <a:ext cx="704850" cy="527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8" name="Google Shape;778;p43"/>
          <p:cNvCxnSpPr/>
          <p:nvPr/>
        </p:nvCxnSpPr>
        <p:spPr>
          <a:xfrm>
            <a:off x="59213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9" name="Google Shape;779;p43"/>
          <p:cNvCxnSpPr/>
          <p:nvPr/>
        </p:nvCxnSpPr>
        <p:spPr>
          <a:xfrm>
            <a:off x="68357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0" name="Google Shape;780;p43"/>
          <p:cNvCxnSpPr/>
          <p:nvPr/>
        </p:nvCxnSpPr>
        <p:spPr>
          <a:xfrm>
            <a:off x="77501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1" name="Google Shape;781;p43"/>
          <p:cNvCxnSpPr/>
          <p:nvPr/>
        </p:nvCxnSpPr>
        <p:spPr>
          <a:xfrm>
            <a:off x="8534400" y="3028950"/>
            <a:ext cx="206375" cy="409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2" name="Google Shape;782;p43"/>
          <p:cNvCxnSpPr/>
          <p:nvPr/>
        </p:nvCxnSpPr>
        <p:spPr>
          <a:xfrm flipH="1">
            <a:off x="79041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3" name="Google Shape;783;p43"/>
          <p:cNvCxnSpPr/>
          <p:nvPr/>
        </p:nvCxnSpPr>
        <p:spPr>
          <a:xfrm>
            <a:off x="7559675" y="3048000"/>
            <a:ext cx="22860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4" name="Google Shape;784;p43"/>
          <p:cNvCxnSpPr/>
          <p:nvPr/>
        </p:nvCxnSpPr>
        <p:spPr>
          <a:xfrm flipH="1">
            <a:off x="4927600" y="3028950"/>
            <a:ext cx="1701800" cy="1789112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5" name="Google Shape;785;p43"/>
          <p:cNvCxnSpPr/>
          <p:nvPr/>
        </p:nvCxnSpPr>
        <p:spPr>
          <a:xfrm flipH="1" rot="10800000">
            <a:off x="5006975" y="4465637"/>
            <a:ext cx="1012825" cy="428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6" name="Google Shape;786;p43"/>
          <p:cNvCxnSpPr/>
          <p:nvPr/>
        </p:nvCxnSpPr>
        <p:spPr>
          <a:xfrm>
            <a:off x="5029200" y="5048250"/>
            <a:ext cx="6096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7" name="Google Shape;787;p43"/>
          <p:cNvCxnSpPr/>
          <p:nvPr/>
        </p:nvCxnSpPr>
        <p:spPr>
          <a:xfrm>
            <a:off x="6378575" y="4419600"/>
            <a:ext cx="280987" cy="323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8" name="Google Shape;788;p43"/>
          <p:cNvCxnSpPr/>
          <p:nvPr/>
        </p:nvCxnSpPr>
        <p:spPr>
          <a:xfrm flipH="1" rot="10800000">
            <a:off x="6019800" y="497205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9" name="Google Shape;789;p43"/>
          <p:cNvCxnSpPr/>
          <p:nvPr/>
        </p:nvCxnSpPr>
        <p:spPr>
          <a:xfrm>
            <a:off x="7010400" y="4895850"/>
            <a:ext cx="167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0" name="Google Shape;790;p43"/>
          <p:cNvSpPr txBox="1"/>
          <p:nvPr/>
        </p:nvSpPr>
        <p:spPr>
          <a:xfrm>
            <a:off x="4419600" y="2514600"/>
            <a:ext cx="4840287" cy="3497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3"/>
          <p:cNvSpPr txBox="1"/>
          <p:nvPr/>
        </p:nvSpPr>
        <p:spPr>
          <a:xfrm>
            <a:off x="7505700" y="5641975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792" name="Google Shape;792;p43"/>
          <p:cNvSpPr txBox="1"/>
          <p:nvPr/>
        </p:nvSpPr>
        <p:spPr>
          <a:xfrm>
            <a:off x="59213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793" name="Google Shape;793;p43"/>
          <p:cNvSpPr txBox="1"/>
          <p:nvPr/>
        </p:nvSpPr>
        <p:spPr>
          <a:xfrm>
            <a:off x="68357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794" name="Google Shape;794;p43"/>
          <p:cNvSpPr txBox="1"/>
          <p:nvPr/>
        </p:nvSpPr>
        <p:spPr>
          <a:xfrm>
            <a:off x="77501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795" name="Google Shape;795;p43"/>
          <p:cNvSpPr txBox="1"/>
          <p:nvPr/>
        </p:nvSpPr>
        <p:spPr>
          <a:xfrm>
            <a:off x="8515350" y="304800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796" name="Google Shape;796;p43"/>
          <p:cNvSpPr txBox="1"/>
          <p:nvPr/>
        </p:nvSpPr>
        <p:spPr>
          <a:xfrm>
            <a:off x="5429250" y="4341812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797" name="Google Shape;797;p43"/>
          <p:cNvSpPr txBox="1"/>
          <p:nvPr/>
        </p:nvSpPr>
        <p:spPr>
          <a:xfrm>
            <a:off x="5105400" y="48958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798" name="Google Shape;798;p43"/>
          <p:cNvSpPr txBox="1"/>
          <p:nvPr/>
        </p:nvSpPr>
        <p:spPr>
          <a:xfrm>
            <a:off x="4946650" y="3578225"/>
            <a:ext cx="457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799" name="Google Shape;799;p43"/>
          <p:cNvSpPr txBox="1"/>
          <p:nvPr/>
        </p:nvSpPr>
        <p:spPr>
          <a:xfrm>
            <a:off x="7313612" y="334962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800" name="Google Shape;800;p43"/>
          <p:cNvSpPr txBox="1"/>
          <p:nvPr/>
        </p:nvSpPr>
        <p:spPr>
          <a:xfrm>
            <a:off x="7904162" y="3330575"/>
            <a:ext cx="4000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801" name="Google Shape;801;p43"/>
          <p:cNvCxnSpPr/>
          <p:nvPr/>
        </p:nvCxnSpPr>
        <p:spPr>
          <a:xfrm flipH="1">
            <a:off x="4841875" y="3009900"/>
            <a:ext cx="776287" cy="1760537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02" name="Google Shape;802;p43"/>
          <p:cNvSpPr txBox="1"/>
          <p:nvPr/>
        </p:nvSpPr>
        <p:spPr>
          <a:xfrm>
            <a:off x="5659437" y="352107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803" name="Google Shape;803;p43"/>
          <p:cNvSpPr/>
          <p:nvPr/>
        </p:nvSpPr>
        <p:spPr>
          <a:xfrm>
            <a:off x="152400" y="1722437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804" name="Google Shape;804;p43"/>
          <p:cNvSpPr/>
          <p:nvPr/>
        </p:nvSpPr>
        <p:spPr>
          <a:xfrm>
            <a:off x="5638800" y="102076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805" name="Google Shape;805;p43"/>
          <p:cNvSpPr/>
          <p:nvPr/>
        </p:nvSpPr>
        <p:spPr>
          <a:xfrm>
            <a:off x="228600" y="225107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806" name="Google Shape;806;p43"/>
          <p:cNvSpPr/>
          <p:nvPr/>
        </p:nvSpPr>
        <p:spPr>
          <a:xfrm>
            <a:off x="6694487" y="1354137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807" name="Google Shape;807;p43"/>
          <p:cNvSpPr/>
          <p:nvPr/>
        </p:nvSpPr>
        <p:spPr>
          <a:xfrm>
            <a:off x="1303337" y="1443037"/>
            <a:ext cx="869950" cy="325437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08" name="Google Shape;808;p43"/>
          <p:cNvCxnSpPr/>
          <p:nvPr/>
        </p:nvCxnSpPr>
        <p:spPr>
          <a:xfrm flipH="1">
            <a:off x="560387" y="1692275"/>
            <a:ext cx="674687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09" name="Google Shape;809;p43"/>
          <p:cNvCxnSpPr/>
          <p:nvPr/>
        </p:nvCxnSpPr>
        <p:spPr>
          <a:xfrm flipH="1">
            <a:off x="628650" y="2236787"/>
            <a:ext cx="1047750" cy="201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0" name="Google Shape;810;p43"/>
          <p:cNvSpPr/>
          <p:nvPr/>
        </p:nvSpPr>
        <p:spPr>
          <a:xfrm>
            <a:off x="1485900" y="1893887"/>
            <a:ext cx="1993900" cy="342900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1" name="Google Shape;811;p43"/>
          <p:cNvSpPr/>
          <p:nvPr/>
        </p:nvSpPr>
        <p:spPr>
          <a:xfrm>
            <a:off x="2508250" y="1381125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12" name="Google Shape;812;p43"/>
          <p:cNvCxnSpPr/>
          <p:nvPr/>
        </p:nvCxnSpPr>
        <p:spPr>
          <a:xfrm flipH="1" rot="10800000">
            <a:off x="4610100" y="1219200"/>
            <a:ext cx="102870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3" name="Google Shape;813;p43"/>
          <p:cNvSpPr/>
          <p:nvPr/>
        </p:nvSpPr>
        <p:spPr>
          <a:xfrm>
            <a:off x="3681412" y="1854200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14" name="Google Shape;814;p43"/>
          <p:cNvCxnSpPr/>
          <p:nvPr/>
        </p:nvCxnSpPr>
        <p:spPr>
          <a:xfrm flipH="1" rot="10800000">
            <a:off x="5473700" y="1570037"/>
            <a:ext cx="1220787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15" name="Google Shape;815;p43"/>
          <p:cNvSpPr/>
          <p:nvPr/>
        </p:nvSpPr>
        <p:spPr>
          <a:xfrm>
            <a:off x="5837237" y="3048000"/>
            <a:ext cx="1752600" cy="1173162"/>
          </a:xfrm>
          <a:custGeom>
            <a:rect b="b" l="l" r="r" t="t"/>
            <a:pathLst>
              <a:path extrusionOk="0" h="1173480" w="1752600">
                <a:moveTo>
                  <a:pt x="1752600" y="1173480"/>
                </a:moveTo>
                <a:cubicBezTo>
                  <a:pt x="1711960" y="1143000"/>
                  <a:pt x="1676117" y="1104758"/>
                  <a:pt x="1630680" y="1082040"/>
                </a:cubicBezTo>
                <a:cubicBezTo>
                  <a:pt x="1603042" y="1068221"/>
                  <a:pt x="1568555" y="1076572"/>
                  <a:pt x="1539240" y="1066800"/>
                </a:cubicBezTo>
                <a:cubicBezTo>
                  <a:pt x="1506911" y="1056024"/>
                  <a:pt x="1477804" y="1037236"/>
                  <a:pt x="1447800" y="1021080"/>
                </a:cubicBezTo>
                <a:cubicBezTo>
                  <a:pt x="1411739" y="1001663"/>
                  <a:pt x="1374243" y="984209"/>
                  <a:pt x="1341120" y="960120"/>
                </a:cubicBezTo>
                <a:cubicBezTo>
                  <a:pt x="1297714" y="928552"/>
                  <a:pt x="1266012" y="880296"/>
                  <a:pt x="1234440" y="838200"/>
                </a:cubicBezTo>
                <a:cubicBezTo>
                  <a:pt x="1229360" y="822960"/>
                  <a:pt x="1226384" y="806848"/>
                  <a:pt x="1219200" y="792480"/>
                </a:cubicBezTo>
                <a:cubicBezTo>
                  <a:pt x="1211009" y="776097"/>
                  <a:pt x="1202504" y="758821"/>
                  <a:pt x="1188720" y="746760"/>
                </a:cubicBezTo>
                <a:cubicBezTo>
                  <a:pt x="1138633" y="702934"/>
                  <a:pt x="1108036" y="685963"/>
                  <a:pt x="1051560" y="670560"/>
                </a:cubicBezTo>
                <a:cubicBezTo>
                  <a:pt x="1011145" y="659538"/>
                  <a:pt x="967108" y="658814"/>
                  <a:pt x="929640" y="640080"/>
                </a:cubicBezTo>
                <a:cubicBezTo>
                  <a:pt x="909320" y="629920"/>
                  <a:pt x="888405" y="620872"/>
                  <a:pt x="868680" y="609600"/>
                </a:cubicBezTo>
                <a:cubicBezTo>
                  <a:pt x="717893" y="523436"/>
                  <a:pt x="946216" y="640748"/>
                  <a:pt x="762000" y="548640"/>
                </a:cubicBezTo>
                <a:cubicBezTo>
                  <a:pt x="688829" y="365712"/>
                  <a:pt x="778311" y="547687"/>
                  <a:pt x="685800" y="441960"/>
                </a:cubicBezTo>
                <a:cubicBezTo>
                  <a:pt x="661677" y="414391"/>
                  <a:pt x="624840" y="350520"/>
                  <a:pt x="624840" y="350520"/>
                </a:cubicBezTo>
                <a:cubicBezTo>
                  <a:pt x="609600" y="355600"/>
                  <a:pt x="593885" y="359432"/>
                  <a:pt x="579120" y="365760"/>
                </a:cubicBezTo>
                <a:cubicBezTo>
                  <a:pt x="558238" y="374709"/>
                  <a:pt x="540850" y="395105"/>
                  <a:pt x="518160" y="396240"/>
                </a:cubicBezTo>
                <a:cubicBezTo>
                  <a:pt x="436823" y="400307"/>
                  <a:pt x="355600" y="386080"/>
                  <a:pt x="274320" y="381000"/>
                </a:cubicBezTo>
                <a:cubicBezTo>
                  <a:pt x="279400" y="360680"/>
                  <a:pt x="274749" y="334851"/>
                  <a:pt x="289560" y="320040"/>
                </a:cubicBezTo>
                <a:cubicBezTo>
                  <a:pt x="304371" y="305229"/>
                  <a:pt x="366876" y="317884"/>
                  <a:pt x="350520" y="304800"/>
                </a:cubicBezTo>
                <a:cubicBezTo>
                  <a:pt x="312888" y="274694"/>
                  <a:pt x="253459" y="285813"/>
                  <a:pt x="213360" y="259080"/>
                </a:cubicBezTo>
                <a:cubicBezTo>
                  <a:pt x="198120" y="248920"/>
                  <a:pt x="181330" y="240769"/>
                  <a:pt x="167640" y="228600"/>
                </a:cubicBezTo>
                <a:cubicBezTo>
                  <a:pt x="131289" y="196288"/>
                  <a:pt x="71199" y="142398"/>
                  <a:pt x="45720" y="91440"/>
                </a:cubicBezTo>
                <a:cubicBezTo>
                  <a:pt x="20930" y="41860"/>
                  <a:pt x="43676" y="43676"/>
                  <a:pt x="0" y="0"/>
                </a:cubicBezTo>
                <a:lnTo>
                  <a:pt x="0" y="1524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43"/>
          <p:cNvSpPr/>
          <p:nvPr/>
        </p:nvSpPr>
        <p:spPr>
          <a:xfrm>
            <a:off x="898525" y="3078162"/>
            <a:ext cx="2103437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17" name="Google Shape;817;p43"/>
          <p:cNvSpPr/>
          <p:nvPr/>
        </p:nvSpPr>
        <p:spPr>
          <a:xfrm>
            <a:off x="3203575" y="3016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cxnSp>
        <p:nvCxnSpPr>
          <p:cNvPr id="818" name="Google Shape;818;p43"/>
          <p:cNvCxnSpPr/>
          <p:nvPr/>
        </p:nvCxnSpPr>
        <p:spPr>
          <a:xfrm>
            <a:off x="4054475" y="2865437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4"/>
          <p:cNvSpPr txBox="1"/>
          <p:nvPr>
            <p:ph type="title"/>
          </p:nvPr>
        </p:nvSpPr>
        <p:spPr>
          <a:xfrm>
            <a:off x="457200" y="-3333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825" name="Google Shape;825;p44"/>
          <p:cNvSpPr txBox="1"/>
          <p:nvPr/>
        </p:nvSpPr>
        <p:spPr>
          <a:xfrm>
            <a:off x="26987" y="676275"/>
            <a:ext cx="9040812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totalValid, sum,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i &lt; N &amp;&amp; value[i] != -999 )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(value[i] &gt;= min &amp;&amp; value[i] &lt;= max)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totalValid += 1; sum += value[i];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 += 1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 &gt;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= -999;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26" name="Google Shape;826;p44"/>
          <p:cNvSpPr/>
          <p:nvPr/>
        </p:nvSpPr>
        <p:spPr>
          <a:xfrm>
            <a:off x="4030662" y="963612"/>
            <a:ext cx="2286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44"/>
          <p:cNvSpPr/>
          <p:nvPr/>
        </p:nvSpPr>
        <p:spPr>
          <a:xfrm>
            <a:off x="4343400" y="990600"/>
            <a:ext cx="381000" cy="381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828" name="Google Shape;828;p44"/>
          <p:cNvSpPr/>
          <p:nvPr/>
        </p:nvSpPr>
        <p:spPr>
          <a:xfrm>
            <a:off x="6083300" y="2057400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829" name="Google Shape;829;p44"/>
          <p:cNvSpPr/>
          <p:nvPr/>
        </p:nvSpPr>
        <p:spPr>
          <a:xfrm>
            <a:off x="1920875" y="2613025"/>
            <a:ext cx="381000" cy="381000"/>
          </a:xfrm>
          <a:prstGeom prst="ellipse">
            <a:avLst/>
          </a:prstGeom>
          <a:solidFill>
            <a:srgbClr val="7030A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830" name="Google Shape;830;p44"/>
          <p:cNvSpPr/>
          <p:nvPr/>
        </p:nvSpPr>
        <p:spPr>
          <a:xfrm>
            <a:off x="3962400" y="3330575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831" name="Google Shape;831;p44"/>
          <p:cNvSpPr/>
          <p:nvPr/>
        </p:nvSpPr>
        <p:spPr>
          <a:xfrm>
            <a:off x="2586037" y="3808412"/>
            <a:ext cx="381000" cy="381000"/>
          </a:xfrm>
          <a:prstGeom prst="ellipse">
            <a:avLst/>
          </a:prstGeom>
          <a:solidFill>
            <a:srgbClr val="7F7F7F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832" name="Google Shape;832;p44"/>
          <p:cNvSpPr/>
          <p:nvPr/>
        </p:nvSpPr>
        <p:spPr>
          <a:xfrm>
            <a:off x="2012950" y="4124325"/>
            <a:ext cx="381000" cy="381000"/>
          </a:xfrm>
          <a:prstGeom prst="ellipse">
            <a:avLst/>
          </a:prstGeom>
          <a:solidFill>
            <a:srgbClr val="FF33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sp>
        <p:nvSpPr>
          <p:cNvPr id="833" name="Google Shape;833;p44"/>
          <p:cNvSpPr/>
          <p:nvPr/>
        </p:nvSpPr>
        <p:spPr>
          <a:xfrm>
            <a:off x="4610100" y="264001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834" name="Google Shape;834;p44"/>
          <p:cNvSpPr/>
          <p:nvPr/>
        </p:nvSpPr>
        <p:spPr>
          <a:xfrm>
            <a:off x="5526087" y="26670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835" name="Google Shape;835;p44"/>
          <p:cNvSpPr/>
          <p:nvPr/>
        </p:nvSpPr>
        <p:spPr>
          <a:xfrm>
            <a:off x="6454775" y="264795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836" name="Google Shape;836;p44"/>
          <p:cNvSpPr/>
          <p:nvPr/>
        </p:nvSpPr>
        <p:spPr>
          <a:xfrm>
            <a:off x="73691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837" name="Google Shape;837;p44"/>
          <p:cNvSpPr/>
          <p:nvPr/>
        </p:nvSpPr>
        <p:spPr>
          <a:xfrm>
            <a:off x="82835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838" name="Google Shape;838;p44"/>
          <p:cNvSpPr/>
          <p:nvPr/>
        </p:nvSpPr>
        <p:spPr>
          <a:xfrm>
            <a:off x="8610600" y="343852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839" name="Google Shape;839;p44"/>
          <p:cNvSpPr/>
          <p:nvPr/>
        </p:nvSpPr>
        <p:spPr>
          <a:xfrm>
            <a:off x="7578725" y="4038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6000750" y="4171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4648200" y="47815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5638800" y="52006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843" name="Google Shape;843;p44"/>
          <p:cNvSpPr/>
          <p:nvPr/>
        </p:nvSpPr>
        <p:spPr>
          <a:xfrm>
            <a:off x="6629400" y="4667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cxnSp>
        <p:nvCxnSpPr>
          <p:cNvPr id="844" name="Google Shape;844;p44"/>
          <p:cNvCxnSpPr/>
          <p:nvPr/>
        </p:nvCxnSpPr>
        <p:spPr>
          <a:xfrm>
            <a:off x="50069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5" name="Google Shape;845;p44"/>
          <p:cNvCxnSpPr/>
          <p:nvPr/>
        </p:nvCxnSpPr>
        <p:spPr>
          <a:xfrm flipH="1">
            <a:off x="7959725" y="3735387"/>
            <a:ext cx="704850" cy="5270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6" name="Google Shape;846;p44"/>
          <p:cNvCxnSpPr/>
          <p:nvPr/>
        </p:nvCxnSpPr>
        <p:spPr>
          <a:xfrm>
            <a:off x="59213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7" name="Google Shape;847;p44"/>
          <p:cNvCxnSpPr/>
          <p:nvPr/>
        </p:nvCxnSpPr>
        <p:spPr>
          <a:xfrm>
            <a:off x="68357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8" name="Google Shape;848;p44"/>
          <p:cNvCxnSpPr/>
          <p:nvPr/>
        </p:nvCxnSpPr>
        <p:spPr>
          <a:xfrm>
            <a:off x="77501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9" name="Google Shape;849;p44"/>
          <p:cNvCxnSpPr/>
          <p:nvPr/>
        </p:nvCxnSpPr>
        <p:spPr>
          <a:xfrm>
            <a:off x="8534400" y="3028950"/>
            <a:ext cx="206375" cy="409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0" name="Google Shape;850;p44"/>
          <p:cNvCxnSpPr/>
          <p:nvPr/>
        </p:nvCxnSpPr>
        <p:spPr>
          <a:xfrm flipH="1">
            <a:off x="79041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1" name="Google Shape;851;p44"/>
          <p:cNvCxnSpPr/>
          <p:nvPr/>
        </p:nvCxnSpPr>
        <p:spPr>
          <a:xfrm>
            <a:off x="7559675" y="3048000"/>
            <a:ext cx="228600" cy="9906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2" name="Google Shape;852;p44"/>
          <p:cNvCxnSpPr/>
          <p:nvPr/>
        </p:nvCxnSpPr>
        <p:spPr>
          <a:xfrm flipH="1">
            <a:off x="4927600" y="3028950"/>
            <a:ext cx="1701800" cy="1789112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3" name="Google Shape;853;p44"/>
          <p:cNvCxnSpPr/>
          <p:nvPr/>
        </p:nvCxnSpPr>
        <p:spPr>
          <a:xfrm flipH="1" rot="10800000">
            <a:off x="5006975" y="4465637"/>
            <a:ext cx="1012825" cy="428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4" name="Google Shape;854;p44"/>
          <p:cNvCxnSpPr/>
          <p:nvPr/>
        </p:nvCxnSpPr>
        <p:spPr>
          <a:xfrm>
            <a:off x="5029200" y="5048250"/>
            <a:ext cx="6096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5" name="Google Shape;855;p44"/>
          <p:cNvCxnSpPr/>
          <p:nvPr/>
        </p:nvCxnSpPr>
        <p:spPr>
          <a:xfrm>
            <a:off x="6378575" y="4419600"/>
            <a:ext cx="280987" cy="323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6" name="Google Shape;856;p44"/>
          <p:cNvCxnSpPr/>
          <p:nvPr/>
        </p:nvCxnSpPr>
        <p:spPr>
          <a:xfrm flipH="1" rot="10800000">
            <a:off x="6019800" y="497205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7" name="Google Shape;857;p44"/>
          <p:cNvCxnSpPr/>
          <p:nvPr/>
        </p:nvCxnSpPr>
        <p:spPr>
          <a:xfrm>
            <a:off x="7010400" y="4895850"/>
            <a:ext cx="167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58" name="Google Shape;858;p44"/>
          <p:cNvSpPr txBox="1"/>
          <p:nvPr/>
        </p:nvSpPr>
        <p:spPr>
          <a:xfrm>
            <a:off x="4419600" y="2514600"/>
            <a:ext cx="4840287" cy="3497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44"/>
          <p:cNvSpPr txBox="1"/>
          <p:nvPr/>
        </p:nvSpPr>
        <p:spPr>
          <a:xfrm>
            <a:off x="7505700" y="5641975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860" name="Google Shape;860;p44"/>
          <p:cNvSpPr txBox="1"/>
          <p:nvPr/>
        </p:nvSpPr>
        <p:spPr>
          <a:xfrm>
            <a:off x="59213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861" name="Google Shape;861;p44"/>
          <p:cNvSpPr txBox="1"/>
          <p:nvPr/>
        </p:nvSpPr>
        <p:spPr>
          <a:xfrm>
            <a:off x="68357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862" name="Google Shape;862;p44"/>
          <p:cNvSpPr txBox="1"/>
          <p:nvPr/>
        </p:nvSpPr>
        <p:spPr>
          <a:xfrm>
            <a:off x="77501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863" name="Google Shape;863;p44"/>
          <p:cNvSpPr txBox="1"/>
          <p:nvPr/>
        </p:nvSpPr>
        <p:spPr>
          <a:xfrm>
            <a:off x="8515350" y="304800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864" name="Google Shape;864;p44"/>
          <p:cNvSpPr txBox="1"/>
          <p:nvPr/>
        </p:nvSpPr>
        <p:spPr>
          <a:xfrm>
            <a:off x="5429250" y="4341812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865" name="Google Shape;865;p44"/>
          <p:cNvSpPr txBox="1"/>
          <p:nvPr/>
        </p:nvSpPr>
        <p:spPr>
          <a:xfrm>
            <a:off x="5105400" y="48958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866" name="Google Shape;866;p44"/>
          <p:cNvSpPr txBox="1"/>
          <p:nvPr/>
        </p:nvSpPr>
        <p:spPr>
          <a:xfrm>
            <a:off x="4946650" y="3578225"/>
            <a:ext cx="457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867" name="Google Shape;867;p44"/>
          <p:cNvSpPr txBox="1"/>
          <p:nvPr/>
        </p:nvSpPr>
        <p:spPr>
          <a:xfrm>
            <a:off x="7313612" y="334962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868" name="Google Shape;868;p44"/>
          <p:cNvSpPr txBox="1"/>
          <p:nvPr/>
        </p:nvSpPr>
        <p:spPr>
          <a:xfrm>
            <a:off x="7904162" y="3330575"/>
            <a:ext cx="4000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869" name="Google Shape;869;p44"/>
          <p:cNvCxnSpPr/>
          <p:nvPr/>
        </p:nvCxnSpPr>
        <p:spPr>
          <a:xfrm flipH="1">
            <a:off x="4841875" y="3009900"/>
            <a:ext cx="776287" cy="1760537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0" name="Google Shape;870;p44"/>
          <p:cNvSpPr txBox="1"/>
          <p:nvPr/>
        </p:nvSpPr>
        <p:spPr>
          <a:xfrm>
            <a:off x="5659437" y="352107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871" name="Google Shape;871;p44"/>
          <p:cNvSpPr/>
          <p:nvPr/>
        </p:nvSpPr>
        <p:spPr>
          <a:xfrm>
            <a:off x="152400" y="1722437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872" name="Google Shape;872;p44"/>
          <p:cNvSpPr/>
          <p:nvPr/>
        </p:nvSpPr>
        <p:spPr>
          <a:xfrm>
            <a:off x="5638800" y="102076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873" name="Google Shape;873;p44"/>
          <p:cNvSpPr/>
          <p:nvPr/>
        </p:nvSpPr>
        <p:spPr>
          <a:xfrm>
            <a:off x="228600" y="225107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874" name="Google Shape;874;p44"/>
          <p:cNvSpPr/>
          <p:nvPr/>
        </p:nvSpPr>
        <p:spPr>
          <a:xfrm>
            <a:off x="6694487" y="1354137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875" name="Google Shape;875;p44"/>
          <p:cNvSpPr/>
          <p:nvPr/>
        </p:nvSpPr>
        <p:spPr>
          <a:xfrm>
            <a:off x="1303337" y="1443037"/>
            <a:ext cx="869950" cy="325437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76" name="Google Shape;876;p44"/>
          <p:cNvCxnSpPr/>
          <p:nvPr/>
        </p:nvCxnSpPr>
        <p:spPr>
          <a:xfrm flipH="1">
            <a:off x="560387" y="1692275"/>
            <a:ext cx="674687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77" name="Google Shape;877;p44"/>
          <p:cNvCxnSpPr/>
          <p:nvPr/>
        </p:nvCxnSpPr>
        <p:spPr>
          <a:xfrm flipH="1">
            <a:off x="628650" y="2236787"/>
            <a:ext cx="1047750" cy="201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78" name="Google Shape;878;p44"/>
          <p:cNvSpPr/>
          <p:nvPr/>
        </p:nvSpPr>
        <p:spPr>
          <a:xfrm>
            <a:off x="1485900" y="1893887"/>
            <a:ext cx="1993900" cy="342900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79" name="Google Shape;879;p44"/>
          <p:cNvSpPr/>
          <p:nvPr/>
        </p:nvSpPr>
        <p:spPr>
          <a:xfrm>
            <a:off x="2508250" y="1381125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80" name="Google Shape;880;p44"/>
          <p:cNvCxnSpPr/>
          <p:nvPr/>
        </p:nvCxnSpPr>
        <p:spPr>
          <a:xfrm flipH="1" rot="10800000">
            <a:off x="4610100" y="1219200"/>
            <a:ext cx="102870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1" name="Google Shape;881;p44"/>
          <p:cNvSpPr/>
          <p:nvPr/>
        </p:nvSpPr>
        <p:spPr>
          <a:xfrm>
            <a:off x="3681412" y="1854200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882" name="Google Shape;882;p44"/>
          <p:cNvCxnSpPr/>
          <p:nvPr/>
        </p:nvCxnSpPr>
        <p:spPr>
          <a:xfrm flipH="1" rot="10800000">
            <a:off x="5473700" y="1570037"/>
            <a:ext cx="1220787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83" name="Google Shape;883;p44"/>
          <p:cNvSpPr/>
          <p:nvPr/>
        </p:nvSpPr>
        <p:spPr>
          <a:xfrm>
            <a:off x="5837237" y="3048000"/>
            <a:ext cx="1752600" cy="1173162"/>
          </a:xfrm>
          <a:custGeom>
            <a:rect b="b" l="l" r="r" t="t"/>
            <a:pathLst>
              <a:path extrusionOk="0" h="1173480" w="1752600">
                <a:moveTo>
                  <a:pt x="1752600" y="1173480"/>
                </a:moveTo>
                <a:cubicBezTo>
                  <a:pt x="1711960" y="1143000"/>
                  <a:pt x="1676117" y="1104758"/>
                  <a:pt x="1630680" y="1082040"/>
                </a:cubicBezTo>
                <a:cubicBezTo>
                  <a:pt x="1603042" y="1068221"/>
                  <a:pt x="1568555" y="1076572"/>
                  <a:pt x="1539240" y="1066800"/>
                </a:cubicBezTo>
                <a:cubicBezTo>
                  <a:pt x="1506911" y="1056024"/>
                  <a:pt x="1477804" y="1037236"/>
                  <a:pt x="1447800" y="1021080"/>
                </a:cubicBezTo>
                <a:cubicBezTo>
                  <a:pt x="1411739" y="1001663"/>
                  <a:pt x="1374243" y="984209"/>
                  <a:pt x="1341120" y="960120"/>
                </a:cubicBezTo>
                <a:cubicBezTo>
                  <a:pt x="1297714" y="928552"/>
                  <a:pt x="1266012" y="880296"/>
                  <a:pt x="1234440" y="838200"/>
                </a:cubicBezTo>
                <a:cubicBezTo>
                  <a:pt x="1229360" y="822960"/>
                  <a:pt x="1226384" y="806848"/>
                  <a:pt x="1219200" y="792480"/>
                </a:cubicBezTo>
                <a:cubicBezTo>
                  <a:pt x="1211009" y="776097"/>
                  <a:pt x="1202504" y="758821"/>
                  <a:pt x="1188720" y="746760"/>
                </a:cubicBezTo>
                <a:cubicBezTo>
                  <a:pt x="1138633" y="702934"/>
                  <a:pt x="1108036" y="685963"/>
                  <a:pt x="1051560" y="670560"/>
                </a:cubicBezTo>
                <a:cubicBezTo>
                  <a:pt x="1011145" y="659538"/>
                  <a:pt x="967108" y="658814"/>
                  <a:pt x="929640" y="640080"/>
                </a:cubicBezTo>
                <a:cubicBezTo>
                  <a:pt x="909320" y="629920"/>
                  <a:pt x="888405" y="620872"/>
                  <a:pt x="868680" y="609600"/>
                </a:cubicBezTo>
                <a:cubicBezTo>
                  <a:pt x="717893" y="523436"/>
                  <a:pt x="946216" y="640748"/>
                  <a:pt x="762000" y="548640"/>
                </a:cubicBezTo>
                <a:cubicBezTo>
                  <a:pt x="688829" y="365712"/>
                  <a:pt x="778311" y="547687"/>
                  <a:pt x="685800" y="441960"/>
                </a:cubicBezTo>
                <a:cubicBezTo>
                  <a:pt x="661677" y="414391"/>
                  <a:pt x="624840" y="350520"/>
                  <a:pt x="624840" y="350520"/>
                </a:cubicBezTo>
                <a:cubicBezTo>
                  <a:pt x="609600" y="355600"/>
                  <a:pt x="593885" y="359432"/>
                  <a:pt x="579120" y="365760"/>
                </a:cubicBezTo>
                <a:cubicBezTo>
                  <a:pt x="558238" y="374709"/>
                  <a:pt x="540850" y="395105"/>
                  <a:pt x="518160" y="396240"/>
                </a:cubicBezTo>
                <a:cubicBezTo>
                  <a:pt x="436823" y="400307"/>
                  <a:pt x="355600" y="386080"/>
                  <a:pt x="274320" y="381000"/>
                </a:cubicBezTo>
                <a:cubicBezTo>
                  <a:pt x="279400" y="360680"/>
                  <a:pt x="274749" y="334851"/>
                  <a:pt x="289560" y="320040"/>
                </a:cubicBezTo>
                <a:cubicBezTo>
                  <a:pt x="304371" y="305229"/>
                  <a:pt x="366876" y="317884"/>
                  <a:pt x="350520" y="304800"/>
                </a:cubicBezTo>
                <a:cubicBezTo>
                  <a:pt x="312888" y="274694"/>
                  <a:pt x="253459" y="285813"/>
                  <a:pt x="213360" y="259080"/>
                </a:cubicBezTo>
                <a:cubicBezTo>
                  <a:pt x="198120" y="248920"/>
                  <a:pt x="181330" y="240769"/>
                  <a:pt x="167640" y="228600"/>
                </a:cubicBezTo>
                <a:cubicBezTo>
                  <a:pt x="131289" y="196288"/>
                  <a:pt x="71199" y="142398"/>
                  <a:pt x="45720" y="91440"/>
                </a:cubicBezTo>
                <a:cubicBezTo>
                  <a:pt x="20930" y="41860"/>
                  <a:pt x="43676" y="43676"/>
                  <a:pt x="0" y="0"/>
                </a:cubicBezTo>
                <a:lnTo>
                  <a:pt x="0" y="1524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4"/>
          <p:cNvSpPr/>
          <p:nvPr/>
        </p:nvSpPr>
        <p:spPr>
          <a:xfrm>
            <a:off x="898525" y="3078162"/>
            <a:ext cx="2103437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85" name="Google Shape;885;p44"/>
          <p:cNvSpPr/>
          <p:nvPr/>
        </p:nvSpPr>
        <p:spPr>
          <a:xfrm>
            <a:off x="3203575" y="3016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cxnSp>
        <p:nvCxnSpPr>
          <p:cNvPr id="886" name="Google Shape;886;p44"/>
          <p:cNvCxnSpPr/>
          <p:nvPr/>
        </p:nvCxnSpPr>
        <p:spPr>
          <a:xfrm>
            <a:off x="4054475" y="2865437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White Box Testing: Introduction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57200" y="1295400"/>
            <a:ext cx="82296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Test Engineers have access to the source code.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at the Unit Test level as the programmers have knowledge of the internal logic of code.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are based on coverage of: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statements;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Branches;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Paths;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 testing techniques are based on </a:t>
            </a:r>
            <a:r>
              <a:rPr b="0" i="1" lang="en-US" sz="2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Control Flow Graph</a:t>
            </a:r>
            <a:r>
              <a:rPr b="0" i="0" lang="en-US" sz="2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(denoted as CFG)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a code fragment.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5"/>
          <p:cNvSpPr txBox="1"/>
          <p:nvPr>
            <p:ph type="title"/>
          </p:nvPr>
        </p:nvSpPr>
        <p:spPr>
          <a:xfrm>
            <a:off x="457200" y="-3333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893" name="Google Shape;893;p45"/>
          <p:cNvSpPr txBox="1"/>
          <p:nvPr/>
        </p:nvSpPr>
        <p:spPr>
          <a:xfrm>
            <a:off x="26987" y="676275"/>
            <a:ext cx="9040812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totalValid, sum,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i &lt; N &amp;&amp; value[i] != -999 )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(value[i] &gt;= min &amp;&amp; value[i] &lt;= max)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totalValid += 1; sum += value[i];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 += 1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 &gt;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= -999;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94" name="Google Shape;894;p45"/>
          <p:cNvSpPr/>
          <p:nvPr/>
        </p:nvSpPr>
        <p:spPr>
          <a:xfrm>
            <a:off x="4030662" y="963612"/>
            <a:ext cx="2286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45"/>
          <p:cNvSpPr/>
          <p:nvPr/>
        </p:nvSpPr>
        <p:spPr>
          <a:xfrm>
            <a:off x="4343400" y="990600"/>
            <a:ext cx="381000" cy="381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896" name="Google Shape;896;p45"/>
          <p:cNvSpPr/>
          <p:nvPr/>
        </p:nvSpPr>
        <p:spPr>
          <a:xfrm>
            <a:off x="6083300" y="2057400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897" name="Google Shape;897;p45"/>
          <p:cNvSpPr/>
          <p:nvPr/>
        </p:nvSpPr>
        <p:spPr>
          <a:xfrm>
            <a:off x="1920875" y="2613025"/>
            <a:ext cx="381000" cy="381000"/>
          </a:xfrm>
          <a:prstGeom prst="ellipse">
            <a:avLst/>
          </a:prstGeom>
          <a:solidFill>
            <a:srgbClr val="7030A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898" name="Google Shape;898;p45"/>
          <p:cNvSpPr/>
          <p:nvPr/>
        </p:nvSpPr>
        <p:spPr>
          <a:xfrm>
            <a:off x="3962400" y="3330575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899" name="Google Shape;899;p45"/>
          <p:cNvSpPr/>
          <p:nvPr/>
        </p:nvSpPr>
        <p:spPr>
          <a:xfrm>
            <a:off x="2586037" y="3808412"/>
            <a:ext cx="381000" cy="381000"/>
          </a:xfrm>
          <a:prstGeom prst="ellipse">
            <a:avLst/>
          </a:prstGeom>
          <a:solidFill>
            <a:srgbClr val="7F7F7F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900" name="Google Shape;900;p45"/>
          <p:cNvSpPr/>
          <p:nvPr/>
        </p:nvSpPr>
        <p:spPr>
          <a:xfrm>
            <a:off x="2012950" y="4124325"/>
            <a:ext cx="381000" cy="381000"/>
          </a:xfrm>
          <a:prstGeom prst="ellipse">
            <a:avLst/>
          </a:prstGeom>
          <a:solidFill>
            <a:srgbClr val="FF33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sp>
        <p:nvSpPr>
          <p:cNvPr id="901" name="Google Shape;901;p45"/>
          <p:cNvSpPr/>
          <p:nvPr/>
        </p:nvSpPr>
        <p:spPr>
          <a:xfrm>
            <a:off x="4610100" y="264001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902" name="Google Shape;902;p45"/>
          <p:cNvSpPr/>
          <p:nvPr/>
        </p:nvSpPr>
        <p:spPr>
          <a:xfrm>
            <a:off x="5526087" y="26670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903" name="Google Shape;903;p45"/>
          <p:cNvSpPr/>
          <p:nvPr/>
        </p:nvSpPr>
        <p:spPr>
          <a:xfrm>
            <a:off x="6454775" y="264795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904" name="Google Shape;904;p45"/>
          <p:cNvSpPr/>
          <p:nvPr/>
        </p:nvSpPr>
        <p:spPr>
          <a:xfrm>
            <a:off x="73691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905" name="Google Shape;905;p45"/>
          <p:cNvSpPr/>
          <p:nvPr/>
        </p:nvSpPr>
        <p:spPr>
          <a:xfrm>
            <a:off x="82835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906" name="Google Shape;906;p45"/>
          <p:cNvSpPr/>
          <p:nvPr/>
        </p:nvSpPr>
        <p:spPr>
          <a:xfrm>
            <a:off x="8610600" y="343852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907" name="Google Shape;907;p45"/>
          <p:cNvSpPr/>
          <p:nvPr/>
        </p:nvSpPr>
        <p:spPr>
          <a:xfrm>
            <a:off x="7578725" y="4038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908" name="Google Shape;908;p45"/>
          <p:cNvSpPr/>
          <p:nvPr/>
        </p:nvSpPr>
        <p:spPr>
          <a:xfrm>
            <a:off x="6000750" y="4171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909" name="Google Shape;909;p45"/>
          <p:cNvSpPr/>
          <p:nvPr/>
        </p:nvSpPr>
        <p:spPr>
          <a:xfrm>
            <a:off x="4648200" y="47815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910" name="Google Shape;910;p45"/>
          <p:cNvSpPr/>
          <p:nvPr/>
        </p:nvSpPr>
        <p:spPr>
          <a:xfrm>
            <a:off x="5638800" y="52006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911" name="Google Shape;911;p45"/>
          <p:cNvSpPr/>
          <p:nvPr/>
        </p:nvSpPr>
        <p:spPr>
          <a:xfrm>
            <a:off x="6629400" y="4667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cxnSp>
        <p:nvCxnSpPr>
          <p:cNvPr id="912" name="Google Shape;912;p45"/>
          <p:cNvCxnSpPr/>
          <p:nvPr/>
        </p:nvCxnSpPr>
        <p:spPr>
          <a:xfrm>
            <a:off x="50069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3" name="Google Shape;913;p45"/>
          <p:cNvCxnSpPr/>
          <p:nvPr/>
        </p:nvCxnSpPr>
        <p:spPr>
          <a:xfrm flipH="1">
            <a:off x="7972425" y="3775075"/>
            <a:ext cx="682625" cy="442912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4" name="Google Shape;914;p45"/>
          <p:cNvCxnSpPr/>
          <p:nvPr/>
        </p:nvCxnSpPr>
        <p:spPr>
          <a:xfrm>
            <a:off x="59213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5" name="Google Shape;915;p45"/>
          <p:cNvCxnSpPr/>
          <p:nvPr/>
        </p:nvCxnSpPr>
        <p:spPr>
          <a:xfrm>
            <a:off x="68357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6" name="Google Shape;916;p45"/>
          <p:cNvCxnSpPr/>
          <p:nvPr/>
        </p:nvCxnSpPr>
        <p:spPr>
          <a:xfrm>
            <a:off x="77501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7" name="Google Shape;917;p45"/>
          <p:cNvCxnSpPr/>
          <p:nvPr/>
        </p:nvCxnSpPr>
        <p:spPr>
          <a:xfrm>
            <a:off x="8534400" y="3028950"/>
            <a:ext cx="206375" cy="409575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8" name="Google Shape;918;p45"/>
          <p:cNvCxnSpPr/>
          <p:nvPr/>
        </p:nvCxnSpPr>
        <p:spPr>
          <a:xfrm flipH="1">
            <a:off x="79041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19" name="Google Shape;919;p45"/>
          <p:cNvCxnSpPr/>
          <p:nvPr/>
        </p:nvCxnSpPr>
        <p:spPr>
          <a:xfrm>
            <a:off x="7559675" y="3048000"/>
            <a:ext cx="228600" cy="9906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20" name="Google Shape;920;p45"/>
          <p:cNvCxnSpPr/>
          <p:nvPr/>
        </p:nvCxnSpPr>
        <p:spPr>
          <a:xfrm flipH="1">
            <a:off x="4927600" y="3028950"/>
            <a:ext cx="1701800" cy="1789112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21" name="Google Shape;921;p45"/>
          <p:cNvCxnSpPr/>
          <p:nvPr/>
        </p:nvCxnSpPr>
        <p:spPr>
          <a:xfrm flipH="1" rot="10800000">
            <a:off x="5006975" y="4465637"/>
            <a:ext cx="1012825" cy="428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22" name="Google Shape;922;p45"/>
          <p:cNvCxnSpPr/>
          <p:nvPr/>
        </p:nvCxnSpPr>
        <p:spPr>
          <a:xfrm>
            <a:off x="5029200" y="5048250"/>
            <a:ext cx="6096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23" name="Google Shape;923;p45"/>
          <p:cNvCxnSpPr/>
          <p:nvPr/>
        </p:nvCxnSpPr>
        <p:spPr>
          <a:xfrm>
            <a:off x="6378575" y="4419600"/>
            <a:ext cx="280987" cy="3238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24" name="Google Shape;924;p45"/>
          <p:cNvCxnSpPr/>
          <p:nvPr/>
        </p:nvCxnSpPr>
        <p:spPr>
          <a:xfrm flipH="1" rot="10800000">
            <a:off x="6019800" y="497205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25" name="Google Shape;925;p45"/>
          <p:cNvCxnSpPr/>
          <p:nvPr/>
        </p:nvCxnSpPr>
        <p:spPr>
          <a:xfrm>
            <a:off x="7010400" y="4895850"/>
            <a:ext cx="167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26" name="Google Shape;926;p45"/>
          <p:cNvSpPr txBox="1"/>
          <p:nvPr/>
        </p:nvSpPr>
        <p:spPr>
          <a:xfrm>
            <a:off x="4419600" y="2514600"/>
            <a:ext cx="4840287" cy="3497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45"/>
          <p:cNvSpPr txBox="1"/>
          <p:nvPr/>
        </p:nvSpPr>
        <p:spPr>
          <a:xfrm>
            <a:off x="7505700" y="5641975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928" name="Google Shape;928;p45"/>
          <p:cNvSpPr txBox="1"/>
          <p:nvPr/>
        </p:nvSpPr>
        <p:spPr>
          <a:xfrm>
            <a:off x="59213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929" name="Google Shape;929;p45"/>
          <p:cNvSpPr txBox="1"/>
          <p:nvPr/>
        </p:nvSpPr>
        <p:spPr>
          <a:xfrm>
            <a:off x="68357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930" name="Google Shape;930;p45"/>
          <p:cNvSpPr txBox="1"/>
          <p:nvPr/>
        </p:nvSpPr>
        <p:spPr>
          <a:xfrm>
            <a:off x="77501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931" name="Google Shape;931;p45"/>
          <p:cNvSpPr txBox="1"/>
          <p:nvPr/>
        </p:nvSpPr>
        <p:spPr>
          <a:xfrm>
            <a:off x="8556625" y="3081337"/>
            <a:ext cx="374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932" name="Google Shape;932;p45"/>
          <p:cNvSpPr txBox="1"/>
          <p:nvPr/>
        </p:nvSpPr>
        <p:spPr>
          <a:xfrm>
            <a:off x="5429250" y="4341812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933" name="Google Shape;933;p45"/>
          <p:cNvSpPr txBox="1"/>
          <p:nvPr/>
        </p:nvSpPr>
        <p:spPr>
          <a:xfrm>
            <a:off x="5105400" y="48958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934" name="Google Shape;934;p45"/>
          <p:cNvSpPr txBox="1"/>
          <p:nvPr/>
        </p:nvSpPr>
        <p:spPr>
          <a:xfrm>
            <a:off x="4946650" y="3578225"/>
            <a:ext cx="457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935" name="Google Shape;935;p45"/>
          <p:cNvSpPr txBox="1"/>
          <p:nvPr/>
        </p:nvSpPr>
        <p:spPr>
          <a:xfrm>
            <a:off x="7313612" y="334962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936" name="Google Shape;936;p45"/>
          <p:cNvSpPr txBox="1"/>
          <p:nvPr/>
        </p:nvSpPr>
        <p:spPr>
          <a:xfrm>
            <a:off x="7904162" y="3330575"/>
            <a:ext cx="4000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937" name="Google Shape;937;p45"/>
          <p:cNvCxnSpPr/>
          <p:nvPr/>
        </p:nvCxnSpPr>
        <p:spPr>
          <a:xfrm flipH="1">
            <a:off x="4841875" y="3009900"/>
            <a:ext cx="776287" cy="1760537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38" name="Google Shape;938;p45"/>
          <p:cNvSpPr txBox="1"/>
          <p:nvPr/>
        </p:nvSpPr>
        <p:spPr>
          <a:xfrm>
            <a:off x="5659437" y="352107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939" name="Google Shape;939;p45"/>
          <p:cNvSpPr/>
          <p:nvPr/>
        </p:nvSpPr>
        <p:spPr>
          <a:xfrm>
            <a:off x="152400" y="1722437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940" name="Google Shape;940;p45"/>
          <p:cNvSpPr/>
          <p:nvPr/>
        </p:nvSpPr>
        <p:spPr>
          <a:xfrm>
            <a:off x="5638800" y="102076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941" name="Google Shape;941;p45"/>
          <p:cNvSpPr/>
          <p:nvPr/>
        </p:nvSpPr>
        <p:spPr>
          <a:xfrm>
            <a:off x="228600" y="225107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942" name="Google Shape;942;p45"/>
          <p:cNvSpPr/>
          <p:nvPr/>
        </p:nvSpPr>
        <p:spPr>
          <a:xfrm>
            <a:off x="6694487" y="1354137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943" name="Google Shape;943;p45"/>
          <p:cNvSpPr/>
          <p:nvPr/>
        </p:nvSpPr>
        <p:spPr>
          <a:xfrm>
            <a:off x="1303337" y="1443037"/>
            <a:ext cx="869950" cy="325437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944" name="Google Shape;944;p45"/>
          <p:cNvCxnSpPr/>
          <p:nvPr/>
        </p:nvCxnSpPr>
        <p:spPr>
          <a:xfrm flipH="1">
            <a:off x="560387" y="1692275"/>
            <a:ext cx="674687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45" name="Google Shape;945;p45"/>
          <p:cNvCxnSpPr/>
          <p:nvPr/>
        </p:nvCxnSpPr>
        <p:spPr>
          <a:xfrm flipH="1">
            <a:off x="628650" y="2236787"/>
            <a:ext cx="1047750" cy="201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6" name="Google Shape;946;p45"/>
          <p:cNvSpPr/>
          <p:nvPr/>
        </p:nvSpPr>
        <p:spPr>
          <a:xfrm>
            <a:off x="1485900" y="1893887"/>
            <a:ext cx="1993900" cy="342900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47" name="Google Shape;947;p45"/>
          <p:cNvSpPr/>
          <p:nvPr/>
        </p:nvSpPr>
        <p:spPr>
          <a:xfrm>
            <a:off x="2508250" y="1381125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948" name="Google Shape;948;p45"/>
          <p:cNvCxnSpPr/>
          <p:nvPr/>
        </p:nvCxnSpPr>
        <p:spPr>
          <a:xfrm flipH="1" rot="10800000">
            <a:off x="4610100" y="1219200"/>
            <a:ext cx="102870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49" name="Google Shape;949;p45"/>
          <p:cNvSpPr/>
          <p:nvPr/>
        </p:nvSpPr>
        <p:spPr>
          <a:xfrm>
            <a:off x="3681412" y="1854200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950" name="Google Shape;950;p45"/>
          <p:cNvCxnSpPr/>
          <p:nvPr/>
        </p:nvCxnSpPr>
        <p:spPr>
          <a:xfrm flipH="1" rot="10800000">
            <a:off x="5473700" y="1570037"/>
            <a:ext cx="1220787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1" name="Google Shape;951;p45"/>
          <p:cNvSpPr/>
          <p:nvPr/>
        </p:nvSpPr>
        <p:spPr>
          <a:xfrm>
            <a:off x="5837237" y="3048000"/>
            <a:ext cx="1752600" cy="1173162"/>
          </a:xfrm>
          <a:custGeom>
            <a:rect b="b" l="l" r="r" t="t"/>
            <a:pathLst>
              <a:path extrusionOk="0" h="1173480" w="1752600">
                <a:moveTo>
                  <a:pt x="1752600" y="1173480"/>
                </a:moveTo>
                <a:cubicBezTo>
                  <a:pt x="1711960" y="1143000"/>
                  <a:pt x="1676117" y="1104758"/>
                  <a:pt x="1630680" y="1082040"/>
                </a:cubicBezTo>
                <a:cubicBezTo>
                  <a:pt x="1603042" y="1068221"/>
                  <a:pt x="1568555" y="1076572"/>
                  <a:pt x="1539240" y="1066800"/>
                </a:cubicBezTo>
                <a:cubicBezTo>
                  <a:pt x="1506911" y="1056024"/>
                  <a:pt x="1477804" y="1037236"/>
                  <a:pt x="1447800" y="1021080"/>
                </a:cubicBezTo>
                <a:cubicBezTo>
                  <a:pt x="1411739" y="1001663"/>
                  <a:pt x="1374243" y="984209"/>
                  <a:pt x="1341120" y="960120"/>
                </a:cubicBezTo>
                <a:cubicBezTo>
                  <a:pt x="1297714" y="928552"/>
                  <a:pt x="1266012" y="880296"/>
                  <a:pt x="1234440" y="838200"/>
                </a:cubicBezTo>
                <a:cubicBezTo>
                  <a:pt x="1229360" y="822960"/>
                  <a:pt x="1226384" y="806848"/>
                  <a:pt x="1219200" y="792480"/>
                </a:cubicBezTo>
                <a:cubicBezTo>
                  <a:pt x="1211009" y="776097"/>
                  <a:pt x="1202504" y="758821"/>
                  <a:pt x="1188720" y="746760"/>
                </a:cubicBezTo>
                <a:cubicBezTo>
                  <a:pt x="1138633" y="702934"/>
                  <a:pt x="1108036" y="685963"/>
                  <a:pt x="1051560" y="670560"/>
                </a:cubicBezTo>
                <a:cubicBezTo>
                  <a:pt x="1011145" y="659538"/>
                  <a:pt x="967108" y="658814"/>
                  <a:pt x="929640" y="640080"/>
                </a:cubicBezTo>
                <a:cubicBezTo>
                  <a:pt x="909320" y="629920"/>
                  <a:pt x="888405" y="620872"/>
                  <a:pt x="868680" y="609600"/>
                </a:cubicBezTo>
                <a:cubicBezTo>
                  <a:pt x="717893" y="523436"/>
                  <a:pt x="946216" y="640748"/>
                  <a:pt x="762000" y="548640"/>
                </a:cubicBezTo>
                <a:cubicBezTo>
                  <a:pt x="688829" y="365712"/>
                  <a:pt x="778311" y="547687"/>
                  <a:pt x="685800" y="441960"/>
                </a:cubicBezTo>
                <a:cubicBezTo>
                  <a:pt x="661677" y="414391"/>
                  <a:pt x="624840" y="350520"/>
                  <a:pt x="624840" y="350520"/>
                </a:cubicBezTo>
                <a:cubicBezTo>
                  <a:pt x="609600" y="355600"/>
                  <a:pt x="593885" y="359432"/>
                  <a:pt x="579120" y="365760"/>
                </a:cubicBezTo>
                <a:cubicBezTo>
                  <a:pt x="558238" y="374709"/>
                  <a:pt x="540850" y="395105"/>
                  <a:pt x="518160" y="396240"/>
                </a:cubicBezTo>
                <a:cubicBezTo>
                  <a:pt x="436823" y="400307"/>
                  <a:pt x="355600" y="386080"/>
                  <a:pt x="274320" y="381000"/>
                </a:cubicBezTo>
                <a:cubicBezTo>
                  <a:pt x="279400" y="360680"/>
                  <a:pt x="274749" y="334851"/>
                  <a:pt x="289560" y="320040"/>
                </a:cubicBezTo>
                <a:cubicBezTo>
                  <a:pt x="304371" y="305229"/>
                  <a:pt x="366876" y="317884"/>
                  <a:pt x="350520" y="304800"/>
                </a:cubicBezTo>
                <a:cubicBezTo>
                  <a:pt x="312888" y="274694"/>
                  <a:pt x="253459" y="285813"/>
                  <a:pt x="213360" y="259080"/>
                </a:cubicBezTo>
                <a:cubicBezTo>
                  <a:pt x="198120" y="248920"/>
                  <a:pt x="181330" y="240769"/>
                  <a:pt x="167640" y="228600"/>
                </a:cubicBezTo>
                <a:cubicBezTo>
                  <a:pt x="131289" y="196288"/>
                  <a:pt x="71199" y="142398"/>
                  <a:pt x="45720" y="91440"/>
                </a:cubicBezTo>
                <a:cubicBezTo>
                  <a:pt x="20930" y="41860"/>
                  <a:pt x="43676" y="43676"/>
                  <a:pt x="0" y="0"/>
                </a:cubicBezTo>
                <a:lnTo>
                  <a:pt x="0" y="1524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2" name="Google Shape;952;p45"/>
          <p:cNvCxnSpPr/>
          <p:nvPr/>
        </p:nvCxnSpPr>
        <p:spPr>
          <a:xfrm flipH="1">
            <a:off x="79549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53" name="Google Shape;953;p45"/>
          <p:cNvSpPr/>
          <p:nvPr/>
        </p:nvSpPr>
        <p:spPr>
          <a:xfrm>
            <a:off x="898525" y="3078162"/>
            <a:ext cx="2103437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54" name="Google Shape;954;p45"/>
          <p:cNvSpPr/>
          <p:nvPr/>
        </p:nvSpPr>
        <p:spPr>
          <a:xfrm>
            <a:off x="3203575" y="3016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cxnSp>
        <p:nvCxnSpPr>
          <p:cNvPr id="955" name="Google Shape;955;p45"/>
          <p:cNvCxnSpPr/>
          <p:nvPr/>
        </p:nvCxnSpPr>
        <p:spPr>
          <a:xfrm>
            <a:off x="4054475" y="2865437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6"/>
          <p:cNvSpPr txBox="1"/>
          <p:nvPr>
            <p:ph type="title"/>
          </p:nvPr>
        </p:nvSpPr>
        <p:spPr>
          <a:xfrm>
            <a:off x="457200" y="-3333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962" name="Google Shape;962;p46"/>
          <p:cNvSpPr txBox="1"/>
          <p:nvPr/>
        </p:nvSpPr>
        <p:spPr>
          <a:xfrm>
            <a:off x="26987" y="676275"/>
            <a:ext cx="9040812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totalValid, sum,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i &lt; N &amp;&amp; value[i] != -999 )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(value[i] &gt;= min &amp;&amp; value[i] &lt;= max)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totalValid += 1; sum += value[i];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 += 1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 &gt;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= -999;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63" name="Google Shape;963;p46"/>
          <p:cNvSpPr/>
          <p:nvPr/>
        </p:nvSpPr>
        <p:spPr>
          <a:xfrm>
            <a:off x="4030662" y="963612"/>
            <a:ext cx="2286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46"/>
          <p:cNvSpPr/>
          <p:nvPr/>
        </p:nvSpPr>
        <p:spPr>
          <a:xfrm>
            <a:off x="4343400" y="990600"/>
            <a:ext cx="381000" cy="381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965" name="Google Shape;965;p46"/>
          <p:cNvSpPr/>
          <p:nvPr/>
        </p:nvSpPr>
        <p:spPr>
          <a:xfrm>
            <a:off x="6083300" y="2057400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966" name="Google Shape;966;p46"/>
          <p:cNvSpPr/>
          <p:nvPr/>
        </p:nvSpPr>
        <p:spPr>
          <a:xfrm>
            <a:off x="1920875" y="2613025"/>
            <a:ext cx="381000" cy="381000"/>
          </a:xfrm>
          <a:prstGeom prst="ellipse">
            <a:avLst/>
          </a:prstGeom>
          <a:solidFill>
            <a:srgbClr val="7030A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967" name="Google Shape;967;p46"/>
          <p:cNvSpPr/>
          <p:nvPr/>
        </p:nvSpPr>
        <p:spPr>
          <a:xfrm>
            <a:off x="3962400" y="3330575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968" name="Google Shape;968;p46"/>
          <p:cNvSpPr/>
          <p:nvPr/>
        </p:nvSpPr>
        <p:spPr>
          <a:xfrm>
            <a:off x="2586037" y="3808412"/>
            <a:ext cx="381000" cy="381000"/>
          </a:xfrm>
          <a:prstGeom prst="ellipse">
            <a:avLst/>
          </a:prstGeom>
          <a:solidFill>
            <a:srgbClr val="7F7F7F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969" name="Google Shape;969;p46"/>
          <p:cNvSpPr/>
          <p:nvPr/>
        </p:nvSpPr>
        <p:spPr>
          <a:xfrm>
            <a:off x="2012950" y="4124325"/>
            <a:ext cx="381000" cy="381000"/>
          </a:xfrm>
          <a:prstGeom prst="ellipse">
            <a:avLst/>
          </a:prstGeom>
          <a:solidFill>
            <a:srgbClr val="FF33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sp>
        <p:nvSpPr>
          <p:cNvPr id="970" name="Google Shape;970;p46"/>
          <p:cNvSpPr/>
          <p:nvPr/>
        </p:nvSpPr>
        <p:spPr>
          <a:xfrm>
            <a:off x="4610100" y="264001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971" name="Google Shape;971;p46"/>
          <p:cNvSpPr/>
          <p:nvPr/>
        </p:nvSpPr>
        <p:spPr>
          <a:xfrm>
            <a:off x="5526087" y="26670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972" name="Google Shape;972;p46"/>
          <p:cNvSpPr/>
          <p:nvPr/>
        </p:nvSpPr>
        <p:spPr>
          <a:xfrm>
            <a:off x="6454775" y="264795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973" name="Google Shape;973;p46"/>
          <p:cNvSpPr/>
          <p:nvPr/>
        </p:nvSpPr>
        <p:spPr>
          <a:xfrm>
            <a:off x="73691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974" name="Google Shape;974;p46"/>
          <p:cNvSpPr/>
          <p:nvPr/>
        </p:nvSpPr>
        <p:spPr>
          <a:xfrm>
            <a:off x="82835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975" name="Google Shape;975;p46"/>
          <p:cNvSpPr/>
          <p:nvPr/>
        </p:nvSpPr>
        <p:spPr>
          <a:xfrm>
            <a:off x="8610600" y="343852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976" name="Google Shape;976;p46"/>
          <p:cNvSpPr/>
          <p:nvPr/>
        </p:nvSpPr>
        <p:spPr>
          <a:xfrm>
            <a:off x="7578725" y="4038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977" name="Google Shape;977;p46"/>
          <p:cNvSpPr/>
          <p:nvPr/>
        </p:nvSpPr>
        <p:spPr>
          <a:xfrm>
            <a:off x="6000750" y="4171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978" name="Google Shape;978;p46"/>
          <p:cNvSpPr/>
          <p:nvPr/>
        </p:nvSpPr>
        <p:spPr>
          <a:xfrm>
            <a:off x="4648200" y="47815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979" name="Google Shape;979;p46"/>
          <p:cNvSpPr/>
          <p:nvPr/>
        </p:nvSpPr>
        <p:spPr>
          <a:xfrm>
            <a:off x="5638800" y="52006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980" name="Google Shape;980;p46"/>
          <p:cNvSpPr/>
          <p:nvPr/>
        </p:nvSpPr>
        <p:spPr>
          <a:xfrm>
            <a:off x="6629400" y="4667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cxnSp>
        <p:nvCxnSpPr>
          <p:cNvPr id="981" name="Google Shape;981;p46"/>
          <p:cNvCxnSpPr/>
          <p:nvPr/>
        </p:nvCxnSpPr>
        <p:spPr>
          <a:xfrm>
            <a:off x="50069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2" name="Google Shape;982;p46"/>
          <p:cNvCxnSpPr/>
          <p:nvPr/>
        </p:nvCxnSpPr>
        <p:spPr>
          <a:xfrm flipH="1">
            <a:off x="7972425" y="3775075"/>
            <a:ext cx="682625" cy="442912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3" name="Google Shape;983;p46"/>
          <p:cNvCxnSpPr/>
          <p:nvPr/>
        </p:nvCxnSpPr>
        <p:spPr>
          <a:xfrm>
            <a:off x="59213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4" name="Google Shape;984;p46"/>
          <p:cNvCxnSpPr/>
          <p:nvPr/>
        </p:nvCxnSpPr>
        <p:spPr>
          <a:xfrm>
            <a:off x="68357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5" name="Google Shape;985;p46"/>
          <p:cNvCxnSpPr/>
          <p:nvPr/>
        </p:nvCxnSpPr>
        <p:spPr>
          <a:xfrm>
            <a:off x="77501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6" name="Google Shape;986;p46"/>
          <p:cNvCxnSpPr/>
          <p:nvPr/>
        </p:nvCxnSpPr>
        <p:spPr>
          <a:xfrm>
            <a:off x="8534400" y="3028950"/>
            <a:ext cx="206375" cy="409575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7" name="Google Shape;987;p46"/>
          <p:cNvCxnSpPr/>
          <p:nvPr/>
        </p:nvCxnSpPr>
        <p:spPr>
          <a:xfrm flipH="1">
            <a:off x="79041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8" name="Google Shape;988;p46"/>
          <p:cNvCxnSpPr/>
          <p:nvPr/>
        </p:nvCxnSpPr>
        <p:spPr>
          <a:xfrm>
            <a:off x="7559675" y="3048000"/>
            <a:ext cx="228600" cy="9906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89" name="Google Shape;989;p46"/>
          <p:cNvCxnSpPr/>
          <p:nvPr/>
        </p:nvCxnSpPr>
        <p:spPr>
          <a:xfrm flipH="1">
            <a:off x="4927600" y="3028950"/>
            <a:ext cx="1701800" cy="1789112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0" name="Google Shape;990;p46"/>
          <p:cNvCxnSpPr/>
          <p:nvPr/>
        </p:nvCxnSpPr>
        <p:spPr>
          <a:xfrm flipH="1" rot="10800000">
            <a:off x="5006975" y="4465637"/>
            <a:ext cx="1012825" cy="428625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1" name="Google Shape;991;p46"/>
          <p:cNvCxnSpPr/>
          <p:nvPr/>
        </p:nvCxnSpPr>
        <p:spPr>
          <a:xfrm>
            <a:off x="5029200" y="5048250"/>
            <a:ext cx="609600" cy="304800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2" name="Google Shape;992;p46"/>
          <p:cNvCxnSpPr/>
          <p:nvPr/>
        </p:nvCxnSpPr>
        <p:spPr>
          <a:xfrm>
            <a:off x="6378575" y="4419600"/>
            <a:ext cx="280987" cy="323850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3" name="Google Shape;993;p46"/>
          <p:cNvCxnSpPr/>
          <p:nvPr/>
        </p:nvCxnSpPr>
        <p:spPr>
          <a:xfrm flipH="1" rot="10800000">
            <a:off x="6019800" y="497205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994" name="Google Shape;994;p46"/>
          <p:cNvCxnSpPr/>
          <p:nvPr/>
        </p:nvCxnSpPr>
        <p:spPr>
          <a:xfrm>
            <a:off x="7010400" y="4895850"/>
            <a:ext cx="167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995" name="Google Shape;995;p46"/>
          <p:cNvSpPr txBox="1"/>
          <p:nvPr/>
        </p:nvSpPr>
        <p:spPr>
          <a:xfrm>
            <a:off x="4419600" y="2514600"/>
            <a:ext cx="4840287" cy="3497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46"/>
          <p:cNvSpPr txBox="1"/>
          <p:nvPr/>
        </p:nvSpPr>
        <p:spPr>
          <a:xfrm>
            <a:off x="7505700" y="5641975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997" name="Google Shape;997;p46"/>
          <p:cNvSpPr txBox="1"/>
          <p:nvPr/>
        </p:nvSpPr>
        <p:spPr>
          <a:xfrm>
            <a:off x="59213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998" name="Google Shape;998;p46"/>
          <p:cNvSpPr txBox="1"/>
          <p:nvPr/>
        </p:nvSpPr>
        <p:spPr>
          <a:xfrm>
            <a:off x="68357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999" name="Google Shape;999;p46"/>
          <p:cNvSpPr txBox="1"/>
          <p:nvPr/>
        </p:nvSpPr>
        <p:spPr>
          <a:xfrm>
            <a:off x="77501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000" name="Google Shape;1000;p46"/>
          <p:cNvSpPr txBox="1"/>
          <p:nvPr/>
        </p:nvSpPr>
        <p:spPr>
          <a:xfrm>
            <a:off x="8556625" y="3081337"/>
            <a:ext cx="374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001" name="Google Shape;1001;p46"/>
          <p:cNvSpPr txBox="1"/>
          <p:nvPr/>
        </p:nvSpPr>
        <p:spPr>
          <a:xfrm>
            <a:off x="5429250" y="4341812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002" name="Google Shape;1002;p46"/>
          <p:cNvSpPr txBox="1"/>
          <p:nvPr/>
        </p:nvSpPr>
        <p:spPr>
          <a:xfrm>
            <a:off x="5105400" y="48958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003" name="Google Shape;1003;p46"/>
          <p:cNvSpPr txBox="1"/>
          <p:nvPr/>
        </p:nvSpPr>
        <p:spPr>
          <a:xfrm>
            <a:off x="4946650" y="3578225"/>
            <a:ext cx="457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004" name="Google Shape;1004;p46"/>
          <p:cNvSpPr txBox="1"/>
          <p:nvPr/>
        </p:nvSpPr>
        <p:spPr>
          <a:xfrm>
            <a:off x="7313612" y="334962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005" name="Google Shape;1005;p46"/>
          <p:cNvSpPr txBox="1"/>
          <p:nvPr/>
        </p:nvSpPr>
        <p:spPr>
          <a:xfrm>
            <a:off x="7904162" y="3330575"/>
            <a:ext cx="4000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1006" name="Google Shape;1006;p46"/>
          <p:cNvCxnSpPr/>
          <p:nvPr/>
        </p:nvCxnSpPr>
        <p:spPr>
          <a:xfrm flipH="1">
            <a:off x="4841875" y="3009900"/>
            <a:ext cx="776287" cy="1760537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07" name="Google Shape;1007;p46"/>
          <p:cNvSpPr txBox="1"/>
          <p:nvPr/>
        </p:nvSpPr>
        <p:spPr>
          <a:xfrm>
            <a:off x="5659437" y="352107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008" name="Google Shape;1008;p46"/>
          <p:cNvSpPr/>
          <p:nvPr/>
        </p:nvSpPr>
        <p:spPr>
          <a:xfrm>
            <a:off x="152400" y="1722437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1009" name="Google Shape;1009;p46"/>
          <p:cNvSpPr/>
          <p:nvPr/>
        </p:nvSpPr>
        <p:spPr>
          <a:xfrm>
            <a:off x="5638800" y="102076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1010" name="Google Shape;1010;p46"/>
          <p:cNvSpPr/>
          <p:nvPr/>
        </p:nvSpPr>
        <p:spPr>
          <a:xfrm>
            <a:off x="228600" y="225107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1011" name="Google Shape;1011;p46"/>
          <p:cNvSpPr/>
          <p:nvPr/>
        </p:nvSpPr>
        <p:spPr>
          <a:xfrm>
            <a:off x="6694487" y="1354137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1012" name="Google Shape;1012;p46"/>
          <p:cNvSpPr/>
          <p:nvPr/>
        </p:nvSpPr>
        <p:spPr>
          <a:xfrm>
            <a:off x="1303337" y="1443037"/>
            <a:ext cx="869950" cy="325437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013" name="Google Shape;1013;p46"/>
          <p:cNvCxnSpPr/>
          <p:nvPr/>
        </p:nvCxnSpPr>
        <p:spPr>
          <a:xfrm flipH="1">
            <a:off x="560387" y="1692275"/>
            <a:ext cx="674687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14" name="Google Shape;1014;p46"/>
          <p:cNvCxnSpPr/>
          <p:nvPr/>
        </p:nvCxnSpPr>
        <p:spPr>
          <a:xfrm flipH="1">
            <a:off x="628650" y="2236787"/>
            <a:ext cx="1047750" cy="201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15" name="Google Shape;1015;p46"/>
          <p:cNvSpPr/>
          <p:nvPr/>
        </p:nvSpPr>
        <p:spPr>
          <a:xfrm>
            <a:off x="1485900" y="1893887"/>
            <a:ext cx="1993900" cy="342900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16" name="Google Shape;1016;p46"/>
          <p:cNvSpPr/>
          <p:nvPr/>
        </p:nvSpPr>
        <p:spPr>
          <a:xfrm>
            <a:off x="2508250" y="1381125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017" name="Google Shape;1017;p46"/>
          <p:cNvCxnSpPr/>
          <p:nvPr/>
        </p:nvCxnSpPr>
        <p:spPr>
          <a:xfrm flipH="1" rot="10800000">
            <a:off x="4610100" y="1219200"/>
            <a:ext cx="102870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18" name="Google Shape;1018;p46"/>
          <p:cNvSpPr/>
          <p:nvPr/>
        </p:nvSpPr>
        <p:spPr>
          <a:xfrm>
            <a:off x="3681412" y="1854200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019" name="Google Shape;1019;p46"/>
          <p:cNvCxnSpPr/>
          <p:nvPr/>
        </p:nvCxnSpPr>
        <p:spPr>
          <a:xfrm flipH="1" rot="10800000">
            <a:off x="5473700" y="1570037"/>
            <a:ext cx="1220787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0" name="Google Shape;1020;p46"/>
          <p:cNvSpPr/>
          <p:nvPr/>
        </p:nvSpPr>
        <p:spPr>
          <a:xfrm>
            <a:off x="5837237" y="3048000"/>
            <a:ext cx="1752600" cy="1173162"/>
          </a:xfrm>
          <a:custGeom>
            <a:rect b="b" l="l" r="r" t="t"/>
            <a:pathLst>
              <a:path extrusionOk="0" h="1173480" w="1752600">
                <a:moveTo>
                  <a:pt x="1752600" y="1173480"/>
                </a:moveTo>
                <a:cubicBezTo>
                  <a:pt x="1711960" y="1143000"/>
                  <a:pt x="1676117" y="1104758"/>
                  <a:pt x="1630680" y="1082040"/>
                </a:cubicBezTo>
                <a:cubicBezTo>
                  <a:pt x="1603042" y="1068221"/>
                  <a:pt x="1568555" y="1076572"/>
                  <a:pt x="1539240" y="1066800"/>
                </a:cubicBezTo>
                <a:cubicBezTo>
                  <a:pt x="1506911" y="1056024"/>
                  <a:pt x="1477804" y="1037236"/>
                  <a:pt x="1447800" y="1021080"/>
                </a:cubicBezTo>
                <a:cubicBezTo>
                  <a:pt x="1411739" y="1001663"/>
                  <a:pt x="1374243" y="984209"/>
                  <a:pt x="1341120" y="960120"/>
                </a:cubicBezTo>
                <a:cubicBezTo>
                  <a:pt x="1297714" y="928552"/>
                  <a:pt x="1266012" y="880296"/>
                  <a:pt x="1234440" y="838200"/>
                </a:cubicBezTo>
                <a:cubicBezTo>
                  <a:pt x="1229360" y="822960"/>
                  <a:pt x="1226384" y="806848"/>
                  <a:pt x="1219200" y="792480"/>
                </a:cubicBezTo>
                <a:cubicBezTo>
                  <a:pt x="1211009" y="776097"/>
                  <a:pt x="1202504" y="758821"/>
                  <a:pt x="1188720" y="746760"/>
                </a:cubicBezTo>
                <a:cubicBezTo>
                  <a:pt x="1138633" y="702934"/>
                  <a:pt x="1108036" y="685963"/>
                  <a:pt x="1051560" y="670560"/>
                </a:cubicBezTo>
                <a:cubicBezTo>
                  <a:pt x="1011145" y="659538"/>
                  <a:pt x="967108" y="658814"/>
                  <a:pt x="929640" y="640080"/>
                </a:cubicBezTo>
                <a:cubicBezTo>
                  <a:pt x="909320" y="629920"/>
                  <a:pt x="888405" y="620872"/>
                  <a:pt x="868680" y="609600"/>
                </a:cubicBezTo>
                <a:cubicBezTo>
                  <a:pt x="717893" y="523436"/>
                  <a:pt x="946216" y="640748"/>
                  <a:pt x="762000" y="548640"/>
                </a:cubicBezTo>
                <a:cubicBezTo>
                  <a:pt x="688829" y="365712"/>
                  <a:pt x="778311" y="547687"/>
                  <a:pt x="685800" y="441960"/>
                </a:cubicBezTo>
                <a:cubicBezTo>
                  <a:pt x="661677" y="414391"/>
                  <a:pt x="624840" y="350520"/>
                  <a:pt x="624840" y="350520"/>
                </a:cubicBezTo>
                <a:cubicBezTo>
                  <a:pt x="609600" y="355600"/>
                  <a:pt x="593885" y="359432"/>
                  <a:pt x="579120" y="365760"/>
                </a:cubicBezTo>
                <a:cubicBezTo>
                  <a:pt x="558238" y="374709"/>
                  <a:pt x="540850" y="395105"/>
                  <a:pt x="518160" y="396240"/>
                </a:cubicBezTo>
                <a:cubicBezTo>
                  <a:pt x="436823" y="400307"/>
                  <a:pt x="355600" y="386080"/>
                  <a:pt x="274320" y="381000"/>
                </a:cubicBezTo>
                <a:cubicBezTo>
                  <a:pt x="279400" y="360680"/>
                  <a:pt x="274749" y="334851"/>
                  <a:pt x="289560" y="320040"/>
                </a:cubicBezTo>
                <a:cubicBezTo>
                  <a:pt x="304371" y="305229"/>
                  <a:pt x="366876" y="317884"/>
                  <a:pt x="350520" y="304800"/>
                </a:cubicBezTo>
                <a:cubicBezTo>
                  <a:pt x="312888" y="274694"/>
                  <a:pt x="253459" y="285813"/>
                  <a:pt x="213360" y="259080"/>
                </a:cubicBezTo>
                <a:cubicBezTo>
                  <a:pt x="198120" y="248920"/>
                  <a:pt x="181330" y="240769"/>
                  <a:pt x="167640" y="228600"/>
                </a:cubicBezTo>
                <a:cubicBezTo>
                  <a:pt x="131289" y="196288"/>
                  <a:pt x="71199" y="142398"/>
                  <a:pt x="45720" y="91440"/>
                </a:cubicBezTo>
                <a:cubicBezTo>
                  <a:pt x="20930" y="41860"/>
                  <a:pt x="43676" y="43676"/>
                  <a:pt x="0" y="0"/>
                </a:cubicBezTo>
                <a:lnTo>
                  <a:pt x="0" y="1524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1" name="Google Shape;1021;p46"/>
          <p:cNvCxnSpPr/>
          <p:nvPr/>
        </p:nvCxnSpPr>
        <p:spPr>
          <a:xfrm flipH="1">
            <a:off x="79549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22" name="Google Shape;1022;p46"/>
          <p:cNvSpPr/>
          <p:nvPr/>
        </p:nvSpPr>
        <p:spPr>
          <a:xfrm>
            <a:off x="898525" y="3078162"/>
            <a:ext cx="2103437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3" name="Google Shape;1023;p46"/>
          <p:cNvSpPr/>
          <p:nvPr/>
        </p:nvSpPr>
        <p:spPr>
          <a:xfrm>
            <a:off x="3203575" y="3016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cxnSp>
        <p:nvCxnSpPr>
          <p:cNvPr id="1024" name="Google Shape;1024;p46"/>
          <p:cNvCxnSpPr/>
          <p:nvPr/>
        </p:nvCxnSpPr>
        <p:spPr>
          <a:xfrm>
            <a:off x="4054475" y="2865437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47"/>
          <p:cNvSpPr txBox="1"/>
          <p:nvPr>
            <p:ph type="title"/>
          </p:nvPr>
        </p:nvSpPr>
        <p:spPr>
          <a:xfrm>
            <a:off x="457200" y="-3333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1031" name="Google Shape;1031;p47"/>
          <p:cNvSpPr txBox="1"/>
          <p:nvPr/>
        </p:nvSpPr>
        <p:spPr>
          <a:xfrm>
            <a:off x="26987" y="676275"/>
            <a:ext cx="9040812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totalValid, sum,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i &lt; N &amp;&amp; value[i] != -999 )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(value[i] &gt;= min &amp;&amp; value[i] &lt;= max)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totalValid += 1; sum += value[i];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 += 1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 &gt;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= -999;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32" name="Google Shape;1032;p47"/>
          <p:cNvSpPr/>
          <p:nvPr/>
        </p:nvSpPr>
        <p:spPr>
          <a:xfrm>
            <a:off x="4030662" y="963612"/>
            <a:ext cx="2286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47"/>
          <p:cNvSpPr/>
          <p:nvPr/>
        </p:nvSpPr>
        <p:spPr>
          <a:xfrm>
            <a:off x="4343400" y="990600"/>
            <a:ext cx="381000" cy="381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1034" name="Google Shape;1034;p47"/>
          <p:cNvSpPr/>
          <p:nvPr/>
        </p:nvSpPr>
        <p:spPr>
          <a:xfrm>
            <a:off x="6083300" y="2057400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1035" name="Google Shape;1035;p47"/>
          <p:cNvSpPr/>
          <p:nvPr/>
        </p:nvSpPr>
        <p:spPr>
          <a:xfrm>
            <a:off x="1920875" y="2613025"/>
            <a:ext cx="381000" cy="381000"/>
          </a:xfrm>
          <a:prstGeom prst="ellipse">
            <a:avLst/>
          </a:prstGeom>
          <a:solidFill>
            <a:srgbClr val="7030A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1036" name="Google Shape;1036;p47"/>
          <p:cNvSpPr/>
          <p:nvPr/>
        </p:nvSpPr>
        <p:spPr>
          <a:xfrm>
            <a:off x="3962400" y="3330575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1037" name="Google Shape;1037;p47"/>
          <p:cNvSpPr/>
          <p:nvPr/>
        </p:nvSpPr>
        <p:spPr>
          <a:xfrm>
            <a:off x="2586037" y="3808412"/>
            <a:ext cx="381000" cy="381000"/>
          </a:xfrm>
          <a:prstGeom prst="ellipse">
            <a:avLst/>
          </a:prstGeom>
          <a:solidFill>
            <a:srgbClr val="7F7F7F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1038" name="Google Shape;1038;p47"/>
          <p:cNvSpPr/>
          <p:nvPr/>
        </p:nvSpPr>
        <p:spPr>
          <a:xfrm>
            <a:off x="2012950" y="4124325"/>
            <a:ext cx="381000" cy="381000"/>
          </a:xfrm>
          <a:prstGeom prst="ellipse">
            <a:avLst/>
          </a:prstGeom>
          <a:solidFill>
            <a:srgbClr val="FF33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sp>
        <p:nvSpPr>
          <p:cNvPr id="1039" name="Google Shape;1039;p47"/>
          <p:cNvSpPr/>
          <p:nvPr/>
        </p:nvSpPr>
        <p:spPr>
          <a:xfrm>
            <a:off x="4610100" y="264001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1040" name="Google Shape;1040;p47"/>
          <p:cNvSpPr/>
          <p:nvPr/>
        </p:nvSpPr>
        <p:spPr>
          <a:xfrm>
            <a:off x="5526087" y="26670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1041" name="Google Shape;1041;p47"/>
          <p:cNvSpPr/>
          <p:nvPr/>
        </p:nvSpPr>
        <p:spPr>
          <a:xfrm>
            <a:off x="6454775" y="264795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1042" name="Google Shape;1042;p47"/>
          <p:cNvSpPr/>
          <p:nvPr/>
        </p:nvSpPr>
        <p:spPr>
          <a:xfrm>
            <a:off x="73691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1043" name="Google Shape;1043;p47"/>
          <p:cNvSpPr/>
          <p:nvPr/>
        </p:nvSpPr>
        <p:spPr>
          <a:xfrm>
            <a:off x="82835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1044" name="Google Shape;1044;p47"/>
          <p:cNvSpPr/>
          <p:nvPr/>
        </p:nvSpPr>
        <p:spPr>
          <a:xfrm>
            <a:off x="8610600" y="343852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1045" name="Google Shape;1045;p47"/>
          <p:cNvSpPr/>
          <p:nvPr/>
        </p:nvSpPr>
        <p:spPr>
          <a:xfrm>
            <a:off x="7578725" y="4038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1046" name="Google Shape;1046;p47"/>
          <p:cNvSpPr/>
          <p:nvPr/>
        </p:nvSpPr>
        <p:spPr>
          <a:xfrm>
            <a:off x="6000750" y="4171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1047" name="Google Shape;1047;p47"/>
          <p:cNvSpPr/>
          <p:nvPr/>
        </p:nvSpPr>
        <p:spPr>
          <a:xfrm>
            <a:off x="4648200" y="47815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1048" name="Google Shape;1048;p47"/>
          <p:cNvSpPr/>
          <p:nvPr/>
        </p:nvSpPr>
        <p:spPr>
          <a:xfrm>
            <a:off x="5638800" y="52006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1049" name="Google Shape;1049;p47"/>
          <p:cNvSpPr/>
          <p:nvPr/>
        </p:nvSpPr>
        <p:spPr>
          <a:xfrm>
            <a:off x="6629400" y="4667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cxnSp>
        <p:nvCxnSpPr>
          <p:cNvPr id="1050" name="Google Shape;1050;p47"/>
          <p:cNvCxnSpPr/>
          <p:nvPr/>
        </p:nvCxnSpPr>
        <p:spPr>
          <a:xfrm>
            <a:off x="50069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1" name="Google Shape;1051;p47"/>
          <p:cNvCxnSpPr/>
          <p:nvPr/>
        </p:nvCxnSpPr>
        <p:spPr>
          <a:xfrm flipH="1">
            <a:off x="7972425" y="3775075"/>
            <a:ext cx="682625" cy="442912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2" name="Google Shape;1052;p47"/>
          <p:cNvCxnSpPr/>
          <p:nvPr/>
        </p:nvCxnSpPr>
        <p:spPr>
          <a:xfrm>
            <a:off x="59213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3" name="Google Shape;1053;p47"/>
          <p:cNvCxnSpPr/>
          <p:nvPr/>
        </p:nvCxnSpPr>
        <p:spPr>
          <a:xfrm>
            <a:off x="68357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4" name="Google Shape;1054;p47"/>
          <p:cNvCxnSpPr/>
          <p:nvPr/>
        </p:nvCxnSpPr>
        <p:spPr>
          <a:xfrm>
            <a:off x="77501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5" name="Google Shape;1055;p47"/>
          <p:cNvCxnSpPr/>
          <p:nvPr/>
        </p:nvCxnSpPr>
        <p:spPr>
          <a:xfrm>
            <a:off x="8534400" y="3028950"/>
            <a:ext cx="206375" cy="409575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6" name="Google Shape;1056;p47"/>
          <p:cNvCxnSpPr/>
          <p:nvPr/>
        </p:nvCxnSpPr>
        <p:spPr>
          <a:xfrm flipH="1">
            <a:off x="79041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7" name="Google Shape;1057;p47"/>
          <p:cNvCxnSpPr/>
          <p:nvPr/>
        </p:nvCxnSpPr>
        <p:spPr>
          <a:xfrm>
            <a:off x="7559675" y="3048000"/>
            <a:ext cx="228600" cy="9906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8" name="Google Shape;1058;p47"/>
          <p:cNvCxnSpPr/>
          <p:nvPr/>
        </p:nvCxnSpPr>
        <p:spPr>
          <a:xfrm flipH="1">
            <a:off x="4927600" y="3028950"/>
            <a:ext cx="1701800" cy="1789112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59" name="Google Shape;1059;p47"/>
          <p:cNvCxnSpPr/>
          <p:nvPr/>
        </p:nvCxnSpPr>
        <p:spPr>
          <a:xfrm flipH="1" rot="10800000">
            <a:off x="5006975" y="4465637"/>
            <a:ext cx="1012825" cy="428625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0" name="Google Shape;1060;p47"/>
          <p:cNvCxnSpPr/>
          <p:nvPr/>
        </p:nvCxnSpPr>
        <p:spPr>
          <a:xfrm>
            <a:off x="5029200" y="5048250"/>
            <a:ext cx="609600" cy="304800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1" name="Google Shape;1061;p47"/>
          <p:cNvCxnSpPr/>
          <p:nvPr/>
        </p:nvCxnSpPr>
        <p:spPr>
          <a:xfrm>
            <a:off x="6378575" y="4419600"/>
            <a:ext cx="280987" cy="323850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2" name="Google Shape;1062;p47"/>
          <p:cNvCxnSpPr/>
          <p:nvPr/>
        </p:nvCxnSpPr>
        <p:spPr>
          <a:xfrm flipH="1" rot="10800000">
            <a:off x="6019800" y="497205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63" name="Google Shape;1063;p47"/>
          <p:cNvCxnSpPr/>
          <p:nvPr/>
        </p:nvCxnSpPr>
        <p:spPr>
          <a:xfrm>
            <a:off x="7010400" y="4895850"/>
            <a:ext cx="167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4" name="Google Shape;1064;p47"/>
          <p:cNvSpPr txBox="1"/>
          <p:nvPr/>
        </p:nvSpPr>
        <p:spPr>
          <a:xfrm>
            <a:off x="4419600" y="2514600"/>
            <a:ext cx="4840287" cy="3497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47"/>
          <p:cNvSpPr txBox="1"/>
          <p:nvPr/>
        </p:nvSpPr>
        <p:spPr>
          <a:xfrm>
            <a:off x="7505700" y="5641975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1066" name="Google Shape;1066;p47"/>
          <p:cNvSpPr txBox="1"/>
          <p:nvPr/>
        </p:nvSpPr>
        <p:spPr>
          <a:xfrm>
            <a:off x="59213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067" name="Google Shape;1067;p47"/>
          <p:cNvSpPr txBox="1"/>
          <p:nvPr/>
        </p:nvSpPr>
        <p:spPr>
          <a:xfrm>
            <a:off x="68357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068" name="Google Shape;1068;p47"/>
          <p:cNvSpPr txBox="1"/>
          <p:nvPr/>
        </p:nvSpPr>
        <p:spPr>
          <a:xfrm>
            <a:off x="77501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069" name="Google Shape;1069;p47"/>
          <p:cNvSpPr txBox="1"/>
          <p:nvPr/>
        </p:nvSpPr>
        <p:spPr>
          <a:xfrm>
            <a:off x="8556625" y="3081337"/>
            <a:ext cx="374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070" name="Google Shape;1070;p47"/>
          <p:cNvSpPr txBox="1"/>
          <p:nvPr/>
        </p:nvSpPr>
        <p:spPr>
          <a:xfrm>
            <a:off x="5429250" y="4341812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071" name="Google Shape;1071;p47"/>
          <p:cNvSpPr txBox="1"/>
          <p:nvPr/>
        </p:nvSpPr>
        <p:spPr>
          <a:xfrm>
            <a:off x="5105400" y="48958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072" name="Google Shape;1072;p47"/>
          <p:cNvSpPr txBox="1"/>
          <p:nvPr/>
        </p:nvSpPr>
        <p:spPr>
          <a:xfrm>
            <a:off x="4946650" y="3578225"/>
            <a:ext cx="457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073" name="Google Shape;1073;p47"/>
          <p:cNvSpPr txBox="1"/>
          <p:nvPr/>
        </p:nvSpPr>
        <p:spPr>
          <a:xfrm>
            <a:off x="7313612" y="334962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074" name="Google Shape;1074;p47"/>
          <p:cNvSpPr txBox="1"/>
          <p:nvPr/>
        </p:nvSpPr>
        <p:spPr>
          <a:xfrm>
            <a:off x="7904162" y="3330575"/>
            <a:ext cx="4000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1075" name="Google Shape;1075;p47"/>
          <p:cNvCxnSpPr/>
          <p:nvPr/>
        </p:nvCxnSpPr>
        <p:spPr>
          <a:xfrm flipH="1">
            <a:off x="4841875" y="3009900"/>
            <a:ext cx="776287" cy="1760537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76" name="Google Shape;1076;p47"/>
          <p:cNvSpPr txBox="1"/>
          <p:nvPr/>
        </p:nvSpPr>
        <p:spPr>
          <a:xfrm>
            <a:off x="5659437" y="352107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077" name="Google Shape;1077;p47"/>
          <p:cNvSpPr/>
          <p:nvPr/>
        </p:nvSpPr>
        <p:spPr>
          <a:xfrm>
            <a:off x="152400" y="1722437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1078" name="Google Shape;1078;p47"/>
          <p:cNvSpPr/>
          <p:nvPr/>
        </p:nvSpPr>
        <p:spPr>
          <a:xfrm>
            <a:off x="5638800" y="102076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1079" name="Google Shape;1079;p47"/>
          <p:cNvSpPr/>
          <p:nvPr/>
        </p:nvSpPr>
        <p:spPr>
          <a:xfrm>
            <a:off x="228600" y="225107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1080" name="Google Shape;1080;p47"/>
          <p:cNvSpPr/>
          <p:nvPr/>
        </p:nvSpPr>
        <p:spPr>
          <a:xfrm>
            <a:off x="6694487" y="1354137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1081" name="Google Shape;1081;p47"/>
          <p:cNvSpPr/>
          <p:nvPr/>
        </p:nvSpPr>
        <p:spPr>
          <a:xfrm>
            <a:off x="1303337" y="1443037"/>
            <a:ext cx="869950" cy="325437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082" name="Google Shape;1082;p47"/>
          <p:cNvCxnSpPr/>
          <p:nvPr/>
        </p:nvCxnSpPr>
        <p:spPr>
          <a:xfrm flipH="1">
            <a:off x="560387" y="1692275"/>
            <a:ext cx="674687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83" name="Google Shape;1083;p47"/>
          <p:cNvCxnSpPr/>
          <p:nvPr/>
        </p:nvCxnSpPr>
        <p:spPr>
          <a:xfrm flipH="1">
            <a:off x="628650" y="2236787"/>
            <a:ext cx="1047750" cy="201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4" name="Google Shape;1084;p47"/>
          <p:cNvSpPr/>
          <p:nvPr/>
        </p:nvSpPr>
        <p:spPr>
          <a:xfrm>
            <a:off x="1485900" y="1893887"/>
            <a:ext cx="1993900" cy="342900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85" name="Google Shape;1085;p47"/>
          <p:cNvSpPr/>
          <p:nvPr/>
        </p:nvSpPr>
        <p:spPr>
          <a:xfrm>
            <a:off x="2508250" y="1381125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086" name="Google Shape;1086;p47"/>
          <p:cNvCxnSpPr/>
          <p:nvPr/>
        </p:nvCxnSpPr>
        <p:spPr>
          <a:xfrm flipH="1" rot="10800000">
            <a:off x="4610100" y="1219200"/>
            <a:ext cx="102870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7" name="Google Shape;1087;p47"/>
          <p:cNvSpPr/>
          <p:nvPr/>
        </p:nvSpPr>
        <p:spPr>
          <a:xfrm>
            <a:off x="3681412" y="1854200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088" name="Google Shape;1088;p47"/>
          <p:cNvCxnSpPr/>
          <p:nvPr/>
        </p:nvCxnSpPr>
        <p:spPr>
          <a:xfrm flipH="1" rot="10800000">
            <a:off x="5473700" y="1570037"/>
            <a:ext cx="1220787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9" name="Google Shape;1089;p47"/>
          <p:cNvSpPr/>
          <p:nvPr/>
        </p:nvSpPr>
        <p:spPr>
          <a:xfrm>
            <a:off x="5837237" y="3048000"/>
            <a:ext cx="1752600" cy="1173162"/>
          </a:xfrm>
          <a:custGeom>
            <a:rect b="b" l="l" r="r" t="t"/>
            <a:pathLst>
              <a:path extrusionOk="0" h="1173480" w="1752600">
                <a:moveTo>
                  <a:pt x="1752600" y="1173480"/>
                </a:moveTo>
                <a:cubicBezTo>
                  <a:pt x="1711960" y="1143000"/>
                  <a:pt x="1676117" y="1104758"/>
                  <a:pt x="1630680" y="1082040"/>
                </a:cubicBezTo>
                <a:cubicBezTo>
                  <a:pt x="1603042" y="1068221"/>
                  <a:pt x="1568555" y="1076572"/>
                  <a:pt x="1539240" y="1066800"/>
                </a:cubicBezTo>
                <a:cubicBezTo>
                  <a:pt x="1506911" y="1056024"/>
                  <a:pt x="1477804" y="1037236"/>
                  <a:pt x="1447800" y="1021080"/>
                </a:cubicBezTo>
                <a:cubicBezTo>
                  <a:pt x="1411739" y="1001663"/>
                  <a:pt x="1374243" y="984209"/>
                  <a:pt x="1341120" y="960120"/>
                </a:cubicBezTo>
                <a:cubicBezTo>
                  <a:pt x="1297714" y="928552"/>
                  <a:pt x="1266012" y="880296"/>
                  <a:pt x="1234440" y="838200"/>
                </a:cubicBezTo>
                <a:cubicBezTo>
                  <a:pt x="1229360" y="822960"/>
                  <a:pt x="1226384" y="806848"/>
                  <a:pt x="1219200" y="792480"/>
                </a:cubicBezTo>
                <a:cubicBezTo>
                  <a:pt x="1211009" y="776097"/>
                  <a:pt x="1202504" y="758821"/>
                  <a:pt x="1188720" y="746760"/>
                </a:cubicBezTo>
                <a:cubicBezTo>
                  <a:pt x="1138633" y="702934"/>
                  <a:pt x="1108036" y="685963"/>
                  <a:pt x="1051560" y="670560"/>
                </a:cubicBezTo>
                <a:cubicBezTo>
                  <a:pt x="1011145" y="659538"/>
                  <a:pt x="967108" y="658814"/>
                  <a:pt x="929640" y="640080"/>
                </a:cubicBezTo>
                <a:cubicBezTo>
                  <a:pt x="909320" y="629920"/>
                  <a:pt x="888405" y="620872"/>
                  <a:pt x="868680" y="609600"/>
                </a:cubicBezTo>
                <a:cubicBezTo>
                  <a:pt x="717893" y="523436"/>
                  <a:pt x="946216" y="640748"/>
                  <a:pt x="762000" y="548640"/>
                </a:cubicBezTo>
                <a:cubicBezTo>
                  <a:pt x="688829" y="365712"/>
                  <a:pt x="778311" y="547687"/>
                  <a:pt x="685800" y="441960"/>
                </a:cubicBezTo>
                <a:cubicBezTo>
                  <a:pt x="661677" y="414391"/>
                  <a:pt x="624840" y="350520"/>
                  <a:pt x="624840" y="350520"/>
                </a:cubicBezTo>
                <a:cubicBezTo>
                  <a:pt x="609600" y="355600"/>
                  <a:pt x="593885" y="359432"/>
                  <a:pt x="579120" y="365760"/>
                </a:cubicBezTo>
                <a:cubicBezTo>
                  <a:pt x="558238" y="374709"/>
                  <a:pt x="540850" y="395105"/>
                  <a:pt x="518160" y="396240"/>
                </a:cubicBezTo>
                <a:cubicBezTo>
                  <a:pt x="436823" y="400307"/>
                  <a:pt x="355600" y="386080"/>
                  <a:pt x="274320" y="381000"/>
                </a:cubicBezTo>
                <a:cubicBezTo>
                  <a:pt x="279400" y="360680"/>
                  <a:pt x="274749" y="334851"/>
                  <a:pt x="289560" y="320040"/>
                </a:cubicBezTo>
                <a:cubicBezTo>
                  <a:pt x="304371" y="305229"/>
                  <a:pt x="366876" y="317884"/>
                  <a:pt x="350520" y="304800"/>
                </a:cubicBezTo>
                <a:cubicBezTo>
                  <a:pt x="312888" y="274694"/>
                  <a:pt x="253459" y="285813"/>
                  <a:pt x="213360" y="259080"/>
                </a:cubicBezTo>
                <a:cubicBezTo>
                  <a:pt x="198120" y="248920"/>
                  <a:pt x="181330" y="240769"/>
                  <a:pt x="167640" y="228600"/>
                </a:cubicBezTo>
                <a:cubicBezTo>
                  <a:pt x="131289" y="196288"/>
                  <a:pt x="71199" y="142398"/>
                  <a:pt x="45720" y="91440"/>
                </a:cubicBezTo>
                <a:cubicBezTo>
                  <a:pt x="20930" y="41860"/>
                  <a:pt x="43676" y="43676"/>
                  <a:pt x="0" y="0"/>
                </a:cubicBezTo>
                <a:lnTo>
                  <a:pt x="0" y="15240"/>
                </a:lnTo>
              </a:path>
            </a:pathLst>
          </a:custGeom>
          <a:noFill/>
          <a:ln cap="flat" cmpd="sng" w="12700">
            <a:solidFill>
              <a:srgbClr val="FF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0" name="Google Shape;1090;p47"/>
          <p:cNvCxnSpPr/>
          <p:nvPr/>
        </p:nvCxnSpPr>
        <p:spPr>
          <a:xfrm flipH="1">
            <a:off x="79549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1" name="Google Shape;1091;p47"/>
          <p:cNvCxnSpPr/>
          <p:nvPr/>
        </p:nvCxnSpPr>
        <p:spPr>
          <a:xfrm>
            <a:off x="5927725" y="2936875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2" name="Google Shape;1092;p47"/>
          <p:cNvCxnSpPr/>
          <p:nvPr/>
        </p:nvCxnSpPr>
        <p:spPr>
          <a:xfrm>
            <a:off x="6842125" y="2936875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93" name="Google Shape;1093;p47"/>
          <p:cNvCxnSpPr/>
          <p:nvPr/>
        </p:nvCxnSpPr>
        <p:spPr>
          <a:xfrm>
            <a:off x="7497762" y="3048000"/>
            <a:ext cx="228600" cy="990600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94" name="Google Shape;1094;p47"/>
          <p:cNvSpPr/>
          <p:nvPr/>
        </p:nvSpPr>
        <p:spPr>
          <a:xfrm>
            <a:off x="898525" y="3078162"/>
            <a:ext cx="2103437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5" name="Google Shape;1095;p47"/>
          <p:cNvSpPr/>
          <p:nvPr/>
        </p:nvSpPr>
        <p:spPr>
          <a:xfrm>
            <a:off x="3203575" y="3016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cxnSp>
        <p:nvCxnSpPr>
          <p:cNvPr id="1096" name="Google Shape;1096;p47"/>
          <p:cNvCxnSpPr/>
          <p:nvPr/>
        </p:nvCxnSpPr>
        <p:spPr>
          <a:xfrm>
            <a:off x="4054475" y="2865437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48"/>
          <p:cNvSpPr txBox="1"/>
          <p:nvPr>
            <p:ph type="title"/>
          </p:nvPr>
        </p:nvSpPr>
        <p:spPr>
          <a:xfrm>
            <a:off x="457200" y="-33337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sp>
        <p:nvSpPr>
          <p:cNvPr id="1103" name="Google Shape;1103;p48"/>
          <p:cNvSpPr txBox="1"/>
          <p:nvPr/>
        </p:nvSpPr>
        <p:spPr>
          <a:xfrm>
            <a:off x="26987" y="676275"/>
            <a:ext cx="9040812" cy="563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average 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(int[ ] value, int min, int max, int N) 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 totalValid, sum,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totalValid = sum = 0;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 i &lt; N &amp;&amp; value[i] != -999 )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(value[i] &gt;= min &amp;&amp; value[i] &lt;= max)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totalValid += 1; sum += value[i];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 += 1</a:t>
            </a: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 &gt; 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FF33CC"/>
                </a:solidFill>
                <a:latin typeface="Courier New"/>
                <a:ea typeface="Courier New"/>
                <a:cs typeface="Courier New"/>
                <a:sym typeface="Courier New"/>
              </a:rPr>
              <a:t>		mean = sum / totalValid;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mean = -999;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60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return mean;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04" name="Google Shape;1104;p48"/>
          <p:cNvSpPr/>
          <p:nvPr/>
        </p:nvSpPr>
        <p:spPr>
          <a:xfrm>
            <a:off x="4030662" y="963612"/>
            <a:ext cx="228600" cy="38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48"/>
          <p:cNvSpPr/>
          <p:nvPr/>
        </p:nvSpPr>
        <p:spPr>
          <a:xfrm>
            <a:off x="4343400" y="990600"/>
            <a:ext cx="381000" cy="381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1106" name="Google Shape;1106;p48"/>
          <p:cNvSpPr/>
          <p:nvPr/>
        </p:nvSpPr>
        <p:spPr>
          <a:xfrm>
            <a:off x="6083300" y="2057400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1107" name="Google Shape;1107;p48"/>
          <p:cNvSpPr/>
          <p:nvPr/>
        </p:nvSpPr>
        <p:spPr>
          <a:xfrm>
            <a:off x="1920875" y="2613025"/>
            <a:ext cx="381000" cy="381000"/>
          </a:xfrm>
          <a:prstGeom prst="ellipse">
            <a:avLst/>
          </a:prstGeom>
          <a:solidFill>
            <a:srgbClr val="7030A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1108" name="Google Shape;1108;p48"/>
          <p:cNvSpPr/>
          <p:nvPr/>
        </p:nvSpPr>
        <p:spPr>
          <a:xfrm>
            <a:off x="3962400" y="3330575"/>
            <a:ext cx="381000" cy="381000"/>
          </a:xfrm>
          <a:prstGeom prst="ellipse">
            <a:avLst/>
          </a:prstGeom>
          <a:solidFill>
            <a:srgbClr val="FF33CC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1109" name="Google Shape;1109;p48"/>
          <p:cNvSpPr/>
          <p:nvPr/>
        </p:nvSpPr>
        <p:spPr>
          <a:xfrm>
            <a:off x="2586037" y="3808412"/>
            <a:ext cx="381000" cy="381000"/>
          </a:xfrm>
          <a:prstGeom prst="ellipse">
            <a:avLst/>
          </a:prstGeom>
          <a:solidFill>
            <a:srgbClr val="7F7F7F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1110" name="Google Shape;1110;p48"/>
          <p:cNvSpPr/>
          <p:nvPr/>
        </p:nvSpPr>
        <p:spPr>
          <a:xfrm>
            <a:off x="2012950" y="4124325"/>
            <a:ext cx="381000" cy="381000"/>
          </a:xfrm>
          <a:prstGeom prst="ellipse">
            <a:avLst/>
          </a:prstGeom>
          <a:solidFill>
            <a:srgbClr val="FF33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1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sp>
        <p:nvSpPr>
          <p:cNvPr id="1111" name="Google Shape;1111;p48"/>
          <p:cNvSpPr/>
          <p:nvPr/>
        </p:nvSpPr>
        <p:spPr>
          <a:xfrm>
            <a:off x="4610100" y="264001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1112" name="Google Shape;1112;p48"/>
          <p:cNvSpPr/>
          <p:nvPr/>
        </p:nvSpPr>
        <p:spPr>
          <a:xfrm>
            <a:off x="5526087" y="26670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1113" name="Google Shape;1113;p48"/>
          <p:cNvSpPr/>
          <p:nvPr/>
        </p:nvSpPr>
        <p:spPr>
          <a:xfrm>
            <a:off x="6454775" y="264795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1114" name="Google Shape;1114;p48"/>
          <p:cNvSpPr/>
          <p:nvPr/>
        </p:nvSpPr>
        <p:spPr>
          <a:xfrm>
            <a:off x="73691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1115" name="Google Shape;1115;p48"/>
          <p:cNvSpPr/>
          <p:nvPr/>
        </p:nvSpPr>
        <p:spPr>
          <a:xfrm>
            <a:off x="8283575" y="2647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1116" name="Google Shape;1116;p48"/>
          <p:cNvSpPr/>
          <p:nvPr/>
        </p:nvSpPr>
        <p:spPr>
          <a:xfrm>
            <a:off x="8610600" y="343852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1117" name="Google Shape;1117;p48"/>
          <p:cNvSpPr/>
          <p:nvPr/>
        </p:nvSpPr>
        <p:spPr>
          <a:xfrm>
            <a:off x="7578725" y="4038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1118" name="Google Shape;1118;p48"/>
          <p:cNvSpPr/>
          <p:nvPr/>
        </p:nvSpPr>
        <p:spPr>
          <a:xfrm>
            <a:off x="6000750" y="41719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1119" name="Google Shape;1119;p48"/>
          <p:cNvSpPr/>
          <p:nvPr/>
        </p:nvSpPr>
        <p:spPr>
          <a:xfrm>
            <a:off x="4648200" y="47815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1120" name="Google Shape;1120;p48"/>
          <p:cNvSpPr/>
          <p:nvPr/>
        </p:nvSpPr>
        <p:spPr>
          <a:xfrm>
            <a:off x="5638800" y="52006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1121" name="Google Shape;1121;p48"/>
          <p:cNvSpPr/>
          <p:nvPr/>
        </p:nvSpPr>
        <p:spPr>
          <a:xfrm>
            <a:off x="6629400" y="4667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0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cxnSp>
        <p:nvCxnSpPr>
          <p:cNvPr id="1122" name="Google Shape;1122;p48"/>
          <p:cNvCxnSpPr/>
          <p:nvPr/>
        </p:nvCxnSpPr>
        <p:spPr>
          <a:xfrm>
            <a:off x="50069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3" name="Google Shape;1123;p48"/>
          <p:cNvCxnSpPr/>
          <p:nvPr/>
        </p:nvCxnSpPr>
        <p:spPr>
          <a:xfrm flipH="1">
            <a:off x="7972425" y="3775075"/>
            <a:ext cx="682625" cy="442912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4" name="Google Shape;1124;p48"/>
          <p:cNvCxnSpPr/>
          <p:nvPr/>
        </p:nvCxnSpPr>
        <p:spPr>
          <a:xfrm>
            <a:off x="59213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5" name="Google Shape;1125;p48"/>
          <p:cNvCxnSpPr/>
          <p:nvPr/>
        </p:nvCxnSpPr>
        <p:spPr>
          <a:xfrm>
            <a:off x="68357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6" name="Google Shape;1126;p48"/>
          <p:cNvCxnSpPr/>
          <p:nvPr/>
        </p:nvCxnSpPr>
        <p:spPr>
          <a:xfrm>
            <a:off x="7750175" y="2876550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7" name="Google Shape;1127;p48"/>
          <p:cNvCxnSpPr/>
          <p:nvPr/>
        </p:nvCxnSpPr>
        <p:spPr>
          <a:xfrm>
            <a:off x="8534400" y="3028950"/>
            <a:ext cx="206375" cy="409575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8" name="Google Shape;1128;p48"/>
          <p:cNvCxnSpPr/>
          <p:nvPr/>
        </p:nvCxnSpPr>
        <p:spPr>
          <a:xfrm flipH="1">
            <a:off x="79041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29" name="Google Shape;1129;p48"/>
          <p:cNvCxnSpPr/>
          <p:nvPr/>
        </p:nvCxnSpPr>
        <p:spPr>
          <a:xfrm>
            <a:off x="7559675" y="3048000"/>
            <a:ext cx="228600" cy="9906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0" name="Google Shape;1130;p48"/>
          <p:cNvCxnSpPr/>
          <p:nvPr/>
        </p:nvCxnSpPr>
        <p:spPr>
          <a:xfrm flipH="1">
            <a:off x="4927600" y="3028950"/>
            <a:ext cx="1701800" cy="1789112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1" name="Google Shape;1131;p48"/>
          <p:cNvCxnSpPr/>
          <p:nvPr/>
        </p:nvCxnSpPr>
        <p:spPr>
          <a:xfrm flipH="1" rot="10800000">
            <a:off x="5006975" y="4465637"/>
            <a:ext cx="1012825" cy="428625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2" name="Google Shape;1132;p48"/>
          <p:cNvCxnSpPr/>
          <p:nvPr/>
        </p:nvCxnSpPr>
        <p:spPr>
          <a:xfrm>
            <a:off x="5029200" y="5048250"/>
            <a:ext cx="609600" cy="304800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3" name="Google Shape;1133;p48"/>
          <p:cNvCxnSpPr/>
          <p:nvPr/>
        </p:nvCxnSpPr>
        <p:spPr>
          <a:xfrm>
            <a:off x="6378575" y="4419600"/>
            <a:ext cx="280987" cy="323850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4" name="Google Shape;1134;p48"/>
          <p:cNvCxnSpPr/>
          <p:nvPr/>
        </p:nvCxnSpPr>
        <p:spPr>
          <a:xfrm flipH="1" rot="10800000">
            <a:off x="6019800" y="497205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rgbClr val="FF99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5" name="Google Shape;1135;p48"/>
          <p:cNvCxnSpPr/>
          <p:nvPr/>
        </p:nvCxnSpPr>
        <p:spPr>
          <a:xfrm>
            <a:off x="7010400" y="4895850"/>
            <a:ext cx="167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36" name="Google Shape;1136;p48"/>
          <p:cNvSpPr txBox="1"/>
          <p:nvPr/>
        </p:nvSpPr>
        <p:spPr>
          <a:xfrm>
            <a:off x="4419600" y="2514600"/>
            <a:ext cx="4840287" cy="3497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48"/>
          <p:cNvSpPr txBox="1"/>
          <p:nvPr/>
        </p:nvSpPr>
        <p:spPr>
          <a:xfrm>
            <a:off x="7505700" y="5641975"/>
            <a:ext cx="685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1138" name="Google Shape;1138;p48"/>
          <p:cNvSpPr txBox="1"/>
          <p:nvPr/>
        </p:nvSpPr>
        <p:spPr>
          <a:xfrm>
            <a:off x="59213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139" name="Google Shape;1139;p48"/>
          <p:cNvSpPr txBox="1"/>
          <p:nvPr/>
        </p:nvSpPr>
        <p:spPr>
          <a:xfrm>
            <a:off x="68357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140" name="Google Shape;1140;p48"/>
          <p:cNvSpPr txBox="1"/>
          <p:nvPr/>
        </p:nvSpPr>
        <p:spPr>
          <a:xfrm>
            <a:off x="7750175" y="25717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141" name="Google Shape;1141;p48"/>
          <p:cNvSpPr txBox="1"/>
          <p:nvPr/>
        </p:nvSpPr>
        <p:spPr>
          <a:xfrm>
            <a:off x="8556625" y="3081337"/>
            <a:ext cx="3746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142" name="Google Shape;1142;p48"/>
          <p:cNvSpPr txBox="1"/>
          <p:nvPr/>
        </p:nvSpPr>
        <p:spPr>
          <a:xfrm>
            <a:off x="5429250" y="4341812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143" name="Google Shape;1143;p48"/>
          <p:cNvSpPr txBox="1"/>
          <p:nvPr/>
        </p:nvSpPr>
        <p:spPr>
          <a:xfrm>
            <a:off x="5105400" y="4895850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144" name="Google Shape;1144;p48"/>
          <p:cNvSpPr txBox="1"/>
          <p:nvPr/>
        </p:nvSpPr>
        <p:spPr>
          <a:xfrm>
            <a:off x="4946650" y="3578225"/>
            <a:ext cx="45720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145" name="Google Shape;1145;p48"/>
          <p:cNvSpPr txBox="1"/>
          <p:nvPr/>
        </p:nvSpPr>
        <p:spPr>
          <a:xfrm>
            <a:off x="7313612" y="334962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146" name="Google Shape;1146;p48"/>
          <p:cNvSpPr txBox="1"/>
          <p:nvPr/>
        </p:nvSpPr>
        <p:spPr>
          <a:xfrm>
            <a:off x="7904162" y="3330575"/>
            <a:ext cx="40005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1147" name="Google Shape;1147;p48"/>
          <p:cNvCxnSpPr/>
          <p:nvPr/>
        </p:nvCxnSpPr>
        <p:spPr>
          <a:xfrm flipH="1">
            <a:off x="4841875" y="3009900"/>
            <a:ext cx="776287" cy="1760537"/>
          </a:xfrm>
          <a:prstGeom prst="straightConnector1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48" name="Google Shape;1148;p48"/>
          <p:cNvSpPr txBox="1"/>
          <p:nvPr/>
        </p:nvSpPr>
        <p:spPr>
          <a:xfrm>
            <a:off x="5659437" y="3521075"/>
            <a:ext cx="4572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149" name="Google Shape;1149;p48"/>
          <p:cNvSpPr/>
          <p:nvPr/>
        </p:nvSpPr>
        <p:spPr>
          <a:xfrm>
            <a:off x="152400" y="1722437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1150" name="Google Shape;1150;p48"/>
          <p:cNvSpPr/>
          <p:nvPr/>
        </p:nvSpPr>
        <p:spPr>
          <a:xfrm>
            <a:off x="5638800" y="1020762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1151" name="Google Shape;1151;p48"/>
          <p:cNvSpPr/>
          <p:nvPr/>
        </p:nvSpPr>
        <p:spPr>
          <a:xfrm>
            <a:off x="228600" y="2251075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1152" name="Google Shape;1152;p48"/>
          <p:cNvSpPr/>
          <p:nvPr/>
        </p:nvSpPr>
        <p:spPr>
          <a:xfrm>
            <a:off x="6694487" y="1354137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1153" name="Google Shape;1153;p48"/>
          <p:cNvSpPr/>
          <p:nvPr/>
        </p:nvSpPr>
        <p:spPr>
          <a:xfrm>
            <a:off x="1303337" y="1443037"/>
            <a:ext cx="869950" cy="325437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154" name="Google Shape;1154;p48"/>
          <p:cNvCxnSpPr/>
          <p:nvPr/>
        </p:nvCxnSpPr>
        <p:spPr>
          <a:xfrm flipH="1">
            <a:off x="560387" y="1692275"/>
            <a:ext cx="674687" cy="1936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5" name="Google Shape;1155;p48"/>
          <p:cNvCxnSpPr/>
          <p:nvPr/>
        </p:nvCxnSpPr>
        <p:spPr>
          <a:xfrm flipH="1">
            <a:off x="628650" y="2236787"/>
            <a:ext cx="1047750" cy="2016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6" name="Google Shape;1156;p48"/>
          <p:cNvSpPr/>
          <p:nvPr/>
        </p:nvSpPr>
        <p:spPr>
          <a:xfrm>
            <a:off x="1485900" y="1893887"/>
            <a:ext cx="1993900" cy="342900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57" name="Google Shape;1157;p48"/>
          <p:cNvSpPr/>
          <p:nvPr/>
        </p:nvSpPr>
        <p:spPr>
          <a:xfrm>
            <a:off x="2508250" y="1381125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158" name="Google Shape;1158;p48"/>
          <p:cNvCxnSpPr/>
          <p:nvPr/>
        </p:nvCxnSpPr>
        <p:spPr>
          <a:xfrm flipH="1" rot="10800000">
            <a:off x="4610100" y="1219200"/>
            <a:ext cx="1028700" cy="2571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9" name="Google Shape;1159;p48"/>
          <p:cNvSpPr/>
          <p:nvPr/>
        </p:nvSpPr>
        <p:spPr>
          <a:xfrm>
            <a:off x="3681412" y="1854200"/>
            <a:ext cx="2101850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160" name="Google Shape;1160;p48"/>
          <p:cNvCxnSpPr/>
          <p:nvPr/>
        </p:nvCxnSpPr>
        <p:spPr>
          <a:xfrm flipH="1" rot="10800000">
            <a:off x="5473700" y="1570037"/>
            <a:ext cx="1220787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1" name="Google Shape;1161;p48"/>
          <p:cNvSpPr/>
          <p:nvPr/>
        </p:nvSpPr>
        <p:spPr>
          <a:xfrm>
            <a:off x="5837237" y="3048000"/>
            <a:ext cx="1752600" cy="1173162"/>
          </a:xfrm>
          <a:custGeom>
            <a:rect b="b" l="l" r="r" t="t"/>
            <a:pathLst>
              <a:path extrusionOk="0" h="1173480" w="1752600">
                <a:moveTo>
                  <a:pt x="1752600" y="1173480"/>
                </a:moveTo>
                <a:cubicBezTo>
                  <a:pt x="1711960" y="1143000"/>
                  <a:pt x="1676117" y="1104758"/>
                  <a:pt x="1630680" y="1082040"/>
                </a:cubicBezTo>
                <a:cubicBezTo>
                  <a:pt x="1603042" y="1068221"/>
                  <a:pt x="1568555" y="1076572"/>
                  <a:pt x="1539240" y="1066800"/>
                </a:cubicBezTo>
                <a:cubicBezTo>
                  <a:pt x="1506911" y="1056024"/>
                  <a:pt x="1477804" y="1037236"/>
                  <a:pt x="1447800" y="1021080"/>
                </a:cubicBezTo>
                <a:cubicBezTo>
                  <a:pt x="1411739" y="1001663"/>
                  <a:pt x="1374243" y="984209"/>
                  <a:pt x="1341120" y="960120"/>
                </a:cubicBezTo>
                <a:cubicBezTo>
                  <a:pt x="1297714" y="928552"/>
                  <a:pt x="1266012" y="880296"/>
                  <a:pt x="1234440" y="838200"/>
                </a:cubicBezTo>
                <a:cubicBezTo>
                  <a:pt x="1229360" y="822960"/>
                  <a:pt x="1226384" y="806848"/>
                  <a:pt x="1219200" y="792480"/>
                </a:cubicBezTo>
                <a:cubicBezTo>
                  <a:pt x="1211009" y="776097"/>
                  <a:pt x="1202504" y="758821"/>
                  <a:pt x="1188720" y="746760"/>
                </a:cubicBezTo>
                <a:cubicBezTo>
                  <a:pt x="1138633" y="702934"/>
                  <a:pt x="1108036" y="685963"/>
                  <a:pt x="1051560" y="670560"/>
                </a:cubicBezTo>
                <a:cubicBezTo>
                  <a:pt x="1011145" y="659538"/>
                  <a:pt x="967108" y="658814"/>
                  <a:pt x="929640" y="640080"/>
                </a:cubicBezTo>
                <a:cubicBezTo>
                  <a:pt x="909320" y="629920"/>
                  <a:pt x="888405" y="620872"/>
                  <a:pt x="868680" y="609600"/>
                </a:cubicBezTo>
                <a:cubicBezTo>
                  <a:pt x="717893" y="523436"/>
                  <a:pt x="946216" y="640748"/>
                  <a:pt x="762000" y="548640"/>
                </a:cubicBezTo>
                <a:cubicBezTo>
                  <a:pt x="688829" y="365712"/>
                  <a:pt x="778311" y="547687"/>
                  <a:pt x="685800" y="441960"/>
                </a:cubicBezTo>
                <a:cubicBezTo>
                  <a:pt x="661677" y="414391"/>
                  <a:pt x="624840" y="350520"/>
                  <a:pt x="624840" y="350520"/>
                </a:cubicBezTo>
                <a:cubicBezTo>
                  <a:pt x="609600" y="355600"/>
                  <a:pt x="593885" y="359432"/>
                  <a:pt x="579120" y="365760"/>
                </a:cubicBezTo>
                <a:cubicBezTo>
                  <a:pt x="558238" y="374709"/>
                  <a:pt x="540850" y="395105"/>
                  <a:pt x="518160" y="396240"/>
                </a:cubicBezTo>
                <a:cubicBezTo>
                  <a:pt x="436823" y="400307"/>
                  <a:pt x="355600" y="386080"/>
                  <a:pt x="274320" y="381000"/>
                </a:cubicBezTo>
                <a:cubicBezTo>
                  <a:pt x="279400" y="360680"/>
                  <a:pt x="274749" y="334851"/>
                  <a:pt x="289560" y="320040"/>
                </a:cubicBezTo>
                <a:cubicBezTo>
                  <a:pt x="304371" y="305229"/>
                  <a:pt x="366876" y="317884"/>
                  <a:pt x="350520" y="304800"/>
                </a:cubicBezTo>
                <a:cubicBezTo>
                  <a:pt x="312888" y="274694"/>
                  <a:pt x="253459" y="285813"/>
                  <a:pt x="213360" y="259080"/>
                </a:cubicBezTo>
                <a:cubicBezTo>
                  <a:pt x="198120" y="248920"/>
                  <a:pt x="181330" y="240769"/>
                  <a:pt x="167640" y="228600"/>
                </a:cubicBezTo>
                <a:cubicBezTo>
                  <a:pt x="131289" y="196288"/>
                  <a:pt x="71199" y="142398"/>
                  <a:pt x="45720" y="91440"/>
                </a:cubicBezTo>
                <a:cubicBezTo>
                  <a:pt x="20930" y="41860"/>
                  <a:pt x="43676" y="43676"/>
                  <a:pt x="0" y="0"/>
                </a:cubicBezTo>
                <a:lnTo>
                  <a:pt x="0" y="15240"/>
                </a:lnTo>
              </a:path>
            </a:pathLst>
          </a:custGeom>
          <a:noFill/>
          <a:ln cap="flat" cmpd="sng" w="12700">
            <a:solidFill>
              <a:srgbClr val="FF33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2" name="Google Shape;1162;p48"/>
          <p:cNvCxnSpPr/>
          <p:nvPr/>
        </p:nvCxnSpPr>
        <p:spPr>
          <a:xfrm flipH="1">
            <a:off x="7954962" y="3048000"/>
            <a:ext cx="533400" cy="1063625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63" name="Google Shape;1163;p48"/>
          <p:cNvCxnSpPr/>
          <p:nvPr/>
        </p:nvCxnSpPr>
        <p:spPr>
          <a:xfrm>
            <a:off x="5927725" y="2936875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64" name="Google Shape;1164;p48"/>
          <p:cNvCxnSpPr/>
          <p:nvPr/>
        </p:nvCxnSpPr>
        <p:spPr>
          <a:xfrm>
            <a:off x="6842125" y="2936875"/>
            <a:ext cx="533400" cy="0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65" name="Google Shape;1165;p48"/>
          <p:cNvCxnSpPr/>
          <p:nvPr/>
        </p:nvCxnSpPr>
        <p:spPr>
          <a:xfrm>
            <a:off x="7497762" y="3048000"/>
            <a:ext cx="228600" cy="990600"/>
          </a:xfrm>
          <a:prstGeom prst="straightConnector1">
            <a:avLst/>
          </a:prstGeom>
          <a:noFill/>
          <a:ln cap="flat" cmpd="sng" w="12700">
            <a:solidFill>
              <a:srgbClr val="FF33CC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66" name="Google Shape;1166;p48"/>
          <p:cNvSpPr/>
          <p:nvPr/>
        </p:nvSpPr>
        <p:spPr>
          <a:xfrm>
            <a:off x="4500562" y="2301875"/>
            <a:ext cx="4551362" cy="3592512"/>
          </a:xfrm>
          <a:custGeom>
            <a:rect b="b" l="l" r="r" t="t"/>
            <a:pathLst>
              <a:path extrusionOk="0" h="3593021" w="4552011">
                <a:moveTo>
                  <a:pt x="345771" y="3459497"/>
                </a:moveTo>
                <a:cubicBezTo>
                  <a:pt x="310211" y="3456957"/>
                  <a:pt x="251074" y="3461950"/>
                  <a:pt x="208611" y="3444257"/>
                </a:cubicBezTo>
                <a:cubicBezTo>
                  <a:pt x="185165" y="3434488"/>
                  <a:pt x="176353" y="3404836"/>
                  <a:pt x="162891" y="3383297"/>
                </a:cubicBezTo>
                <a:cubicBezTo>
                  <a:pt x="130856" y="3332042"/>
                  <a:pt x="121474" y="3289525"/>
                  <a:pt x="101931" y="3230897"/>
                </a:cubicBezTo>
                <a:cubicBezTo>
                  <a:pt x="50714" y="3077246"/>
                  <a:pt x="128860" y="3315579"/>
                  <a:pt x="71451" y="3124217"/>
                </a:cubicBezTo>
                <a:cubicBezTo>
                  <a:pt x="62219" y="3093443"/>
                  <a:pt x="40971" y="3032777"/>
                  <a:pt x="40971" y="3032777"/>
                </a:cubicBezTo>
                <a:cubicBezTo>
                  <a:pt x="35891" y="2870217"/>
                  <a:pt x="33467" y="2707552"/>
                  <a:pt x="25731" y="2545097"/>
                </a:cubicBezTo>
                <a:cubicBezTo>
                  <a:pt x="23303" y="2494101"/>
                  <a:pt x="10491" y="2443750"/>
                  <a:pt x="10491" y="2392697"/>
                </a:cubicBezTo>
                <a:cubicBezTo>
                  <a:pt x="10491" y="1905616"/>
                  <a:pt x="-27451" y="2034082"/>
                  <a:pt x="40971" y="1828817"/>
                </a:cubicBezTo>
                <a:cubicBezTo>
                  <a:pt x="46051" y="1742457"/>
                  <a:pt x="48379" y="1655891"/>
                  <a:pt x="56211" y="1569737"/>
                </a:cubicBezTo>
                <a:cubicBezTo>
                  <a:pt x="59747" y="1530844"/>
                  <a:pt x="77954" y="1471892"/>
                  <a:pt x="86691" y="1432577"/>
                </a:cubicBezTo>
                <a:cubicBezTo>
                  <a:pt x="119381" y="1285472"/>
                  <a:pt x="84085" y="1430366"/>
                  <a:pt x="117171" y="1264937"/>
                </a:cubicBezTo>
                <a:cubicBezTo>
                  <a:pt x="121279" y="1244398"/>
                  <a:pt x="127331" y="1224297"/>
                  <a:pt x="132411" y="1203977"/>
                </a:cubicBezTo>
                <a:cubicBezTo>
                  <a:pt x="127331" y="1076977"/>
                  <a:pt x="126227" y="949756"/>
                  <a:pt x="117171" y="822977"/>
                </a:cubicBezTo>
                <a:cubicBezTo>
                  <a:pt x="116026" y="806953"/>
                  <a:pt x="111966" y="789801"/>
                  <a:pt x="101931" y="777257"/>
                </a:cubicBezTo>
                <a:cubicBezTo>
                  <a:pt x="90489" y="762954"/>
                  <a:pt x="71451" y="756937"/>
                  <a:pt x="56211" y="746777"/>
                </a:cubicBezTo>
                <a:cubicBezTo>
                  <a:pt x="40800" y="723661"/>
                  <a:pt x="10491" y="686885"/>
                  <a:pt x="10491" y="655337"/>
                </a:cubicBezTo>
                <a:cubicBezTo>
                  <a:pt x="10491" y="558683"/>
                  <a:pt x="7646" y="460724"/>
                  <a:pt x="25731" y="365777"/>
                </a:cubicBezTo>
                <a:cubicBezTo>
                  <a:pt x="29158" y="347784"/>
                  <a:pt x="54713" y="342736"/>
                  <a:pt x="71451" y="335297"/>
                </a:cubicBezTo>
                <a:cubicBezTo>
                  <a:pt x="100811" y="322248"/>
                  <a:pt x="132411" y="314977"/>
                  <a:pt x="162891" y="304817"/>
                </a:cubicBezTo>
                <a:cubicBezTo>
                  <a:pt x="222909" y="284811"/>
                  <a:pt x="221650" y="282590"/>
                  <a:pt x="300051" y="274337"/>
                </a:cubicBezTo>
                <a:cubicBezTo>
                  <a:pt x="365922" y="267403"/>
                  <a:pt x="431968" y="261166"/>
                  <a:pt x="498171" y="259097"/>
                </a:cubicBezTo>
                <a:cubicBezTo>
                  <a:pt x="757174" y="251003"/>
                  <a:pt x="1016331" y="248937"/>
                  <a:pt x="1275411" y="243857"/>
                </a:cubicBezTo>
                <a:cubicBezTo>
                  <a:pt x="1336371" y="238777"/>
                  <a:pt x="1397163" y="230924"/>
                  <a:pt x="1458291" y="228617"/>
                </a:cubicBezTo>
                <a:cubicBezTo>
                  <a:pt x="1785253" y="216279"/>
                  <a:pt x="1943004" y="238452"/>
                  <a:pt x="2205051" y="198137"/>
                </a:cubicBezTo>
                <a:cubicBezTo>
                  <a:pt x="2230653" y="194198"/>
                  <a:pt x="2256261" y="189713"/>
                  <a:pt x="2281251" y="182897"/>
                </a:cubicBezTo>
                <a:cubicBezTo>
                  <a:pt x="2312248" y="174443"/>
                  <a:pt x="2342211" y="162577"/>
                  <a:pt x="2372691" y="152417"/>
                </a:cubicBezTo>
                <a:cubicBezTo>
                  <a:pt x="2387931" y="147337"/>
                  <a:pt x="2402826" y="141073"/>
                  <a:pt x="2418411" y="137177"/>
                </a:cubicBezTo>
                <a:cubicBezTo>
                  <a:pt x="2438731" y="132097"/>
                  <a:pt x="2459309" y="127956"/>
                  <a:pt x="2479371" y="121937"/>
                </a:cubicBezTo>
                <a:cubicBezTo>
                  <a:pt x="2510145" y="112705"/>
                  <a:pt x="2538930" y="95442"/>
                  <a:pt x="2570811" y="91457"/>
                </a:cubicBezTo>
                <a:cubicBezTo>
                  <a:pt x="2611451" y="86377"/>
                  <a:pt x="2652332" y="82950"/>
                  <a:pt x="2692731" y="76217"/>
                </a:cubicBezTo>
                <a:cubicBezTo>
                  <a:pt x="2713391" y="72774"/>
                  <a:pt x="2732956" y="63939"/>
                  <a:pt x="2753691" y="60977"/>
                </a:cubicBezTo>
                <a:cubicBezTo>
                  <a:pt x="2839773" y="48680"/>
                  <a:pt x="2926133" y="37923"/>
                  <a:pt x="3012771" y="30497"/>
                </a:cubicBezTo>
                <a:cubicBezTo>
                  <a:pt x="3104017" y="22676"/>
                  <a:pt x="3195651" y="20337"/>
                  <a:pt x="3287091" y="15257"/>
                </a:cubicBezTo>
                <a:cubicBezTo>
                  <a:pt x="3302331" y="10177"/>
                  <a:pt x="3316754" y="-485"/>
                  <a:pt x="3332811" y="17"/>
                </a:cubicBezTo>
                <a:cubicBezTo>
                  <a:pt x="3480409" y="4629"/>
                  <a:pt x="3628241" y="12181"/>
                  <a:pt x="3774771" y="30497"/>
                </a:cubicBezTo>
                <a:cubicBezTo>
                  <a:pt x="3792946" y="32769"/>
                  <a:pt x="3804108" y="52786"/>
                  <a:pt x="3820491" y="60977"/>
                </a:cubicBezTo>
                <a:cubicBezTo>
                  <a:pt x="3834859" y="68161"/>
                  <a:pt x="3851843" y="69033"/>
                  <a:pt x="3866211" y="76217"/>
                </a:cubicBezTo>
                <a:cubicBezTo>
                  <a:pt x="3954642" y="120433"/>
                  <a:pt x="3866018" y="97100"/>
                  <a:pt x="3972891" y="137177"/>
                </a:cubicBezTo>
                <a:cubicBezTo>
                  <a:pt x="4076005" y="175845"/>
                  <a:pt x="3993603" y="130813"/>
                  <a:pt x="4079571" y="167657"/>
                </a:cubicBezTo>
                <a:cubicBezTo>
                  <a:pt x="4100453" y="176606"/>
                  <a:pt x="4119259" y="190160"/>
                  <a:pt x="4140531" y="198137"/>
                </a:cubicBezTo>
                <a:cubicBezTo>
                  <a:pt x="4165128" y="207361"/>
                  <a:pt x="4257000" y="224479"/>
                  <a:pt x="4277691" y="228617"/>
                </a:cubicBezTo>
                <a:cubicBezTo>
                  <a:pt x="4308171" y="248937"/>
                  <a:pt x="4357547" y="254824"/>
                  <a:pt x="4369131" y="289577"/>
                </a:cubicBezTo>
                <a:lnTo>
                  <a:pt x="4399611" y="381017"/>
                </a:lnTo>
                <a:cubicBezTo>
                  <a:pt x="4404691" y="396257"/>
                  <a:pt x="4411701" y="410985"/>
                  <a:pt x="4414851" y="426737"/>
                </a:cubicBezTo>
                <a:cubicBezTo>
                  <a:pt x="4419931" y="452137"/>
                  <a:pt x="4423275" y="477947"/>
                  <a:pt x="4430091" y="502937"/>
                </a:cubicBezTo>
                <a:cubicBezTo>
                  <a:pt x="4438545" y="533934"/>
                  <a:pt x="4450411" y="563897"/>
                  <a:pt x="4460571" y="594377"/>
                </a:cubicBezTo>
                <a:lnTo>
                  <a:pt x="4475811" y="640097"/>
                </a:lnTo>
                <a:cubicBezTo>
                  <a:pt x="4480891" y="716297"/>
                  <a:pt x="4482617" y="792795"/>
                  <a:pt x="4491051" y="868697"/>
                </a:cubicBezTo>
                <a:cubicBezTo>
                  <a:pt x="4492825" y="884663"/>
                  <a:pt x="4502395" y="898832"/>
                  <a:pt x="4506291" y="914417"/>
                </a:cubicBezTo>
                <a:cubicBezTo>
                  <a:pt x="4512573" y="939547"/>
                  <a:pt x="4517029" y="965108"/>
                  <a:pt x="4521531" y="990617"/>
                </a:cubicBezTo>
                <a:cubicBezTo>
                  <a:pt x="4532271" y="1051477"/>
                  <a:pt x="4552011" y="1173497"/>
                  <a:pt x="4552011" y="1173497"/>
                </a:cubicBezTo>
                <a:cubicBezTo>
                  <a:pt x="4546931" y="1305577"/>
                  <a:pt x="4545865" y="1437873"/>
                  <a:pt x="4536771" y="1569737"/>
                </a:cubicBezTo>
                <a:cubicBezTo>
                  <a:pt x="4535666" y="1585763"/>
                  <a:pt x="4525944" y="1600011"/>
                  <a:pt x="4521531" y="1615457"/>
                </a:cubicBezTo>
                <a:cubicBezTo>
                  <a:pt x="4515777" y="1635596"/>
                  <a:pt x="4514542" y="1657165"/>
                  <a:pt x="4506291" y="1676417"/>
                </a:cubicBezTo>
                <a:cubicBezTo>
                  <a:pt x="4499076" y="1693252"/>
                  <a:pt x="4484002" y="1705754"/>
                  <a:pt x="4475811" y="1722137"/>
                </a:cubicBezTo>
                <a:cubicBezTo>
                  <a:pt x="4412715" y="1848330"/>
                  <a:pt x="4517442" y="1682550"/>
                  <a:pt x="4430091" y="1813577"/>
                </a:cubicBezTo>
                <a:cubicBezTo>
                  <a:pt x="4419931" y="2011697"/>
                  <a:pt x="4417572" y="2210371"/>
                  <a:pt x="4399611" y="2407937"/>
                </a:cubicBezTo>
                <a:cubicBezTo>
                  <a:pt x="4388977" y="2524907"/>
                  <a:pt x="4389518" y="2565082"/>
                  <a:pt x="4369131" y="2667017"/>
                </a:cubicBezTo>
                <a:cubicBezTo>
                  <a:pt x="4321686" y="2904242"/>
                  <a:pt x="4382226" y="2584870"/>
                  <a:pt x="4338651" y="2773697"/>
                </a:cubicBezTo>
                <a:cubicBezTo>
                  <a:pt x="4327002" y="2824176"/>
                  <a:pt x="4324554" y="2876949"/>
                  <a:pt x="4308171" y="2926097"/>
                </a:cubicBezTo>
                <a:cubicBezTo>
                  <a:pt x="4298011" y="2956577"/>
                  <a:pt x="4308171" y="3007377"/>
                  <a:pt x="4277691" y="3017537"/>
                </a:cubicBezTo>
                <a:lnTo>
                  <a:pt x="4231971" y="3032777"/>
                </a:lnTo>
                <a:cubicBezTo>
                  <a:pt x="4204508" y="3060240"/>
                  <a:pt x="4177662" y="3093064"/>
                  <a:pt x="4140531" y="3108977"/>
                </a:cubicBezTo>
                <a:cubicBezTo>
                  <a:pt x="4121279" y="3117228"/>
                  <a:pt x="4099710" y="3118463"/>
                  <a:pt x="4079571" y="3124217"/>
                </a:cubicBezTo>
                <a:cubicBezTo>
                  <a:pt x="4064125" y="3128630"/>
                  <a:pt x="4049533" y="3135972"/>
                  <a:pt x="4033851" y="3139457"/>
                </a:cubicBezTo>
                <a:cubicBezTo>
                  <a:pt x="3965443" y="3154659"/>
                  <a:pt x="3871284" y="3162600"/>
                  <a:pt x="3805251" y="3169937"/>
                </a:cubicBezTo>
                <a:cubicBezTo>
                  <a:pt x="3716510" y="3192122"/>
                  <a:pt x="3621220" y="3217999"/>
                  <a:pt x="3530931" y="3230897"/>
                </a:cubicBezTo>
                <a:cubicBezTo>
                  <a:pt x="3378712" y="3252643"/>
                  <a:pt x="3459952" y="3242170"/>
                  <a:pt x="3287091" y="3261377"/>
                </a:cubicBezTo>
                <a:cubicBezTo>
                  <a:pt x="3200633" y="3282992"/>
                  <a:pt x="3142468" y="3296094"/>
                  <a:pt x="3058491" y="3322337"/>
                </a:cubicBezTo>
                <a:cubicBezTo>
                  <a:pt x="3012492" y="3336712"/>
                  <a:pt x="2964436" y="3346504"/>
                  <a:pt x="2921331" y="3368057"/>
                </a:cubicBezTo>
                <a:cubicBezTo>
                  <a:pt x="2901011" y="3378217"/>
                  <a:pt x="2882990" y="3396416"/>
                  <a:pt x="2860371" y="3398537"/>
                </a:cubicBezTo>
                <a:cubicBezTo>
                  <a:pt x="2718662" y="3411822"/>
                  <a:pt x="2575891" y="3408697"/>
                  <a:pt x="2433651" y="3413777"/>
                </a:cubicBezTo>
                <a:cubicBezTo>
                  <a:pt x="2393011" y="3418857"/>
                  <a:pt x="2351638" y="3419808"/>
                  <a:pt x="2311731" y="3429017"/>
                </a:cubicBezTo>
                <a:cubicBezTo>
                  <a:pt x="2285075" y="3435168"/>
                  <a:pt x="2261484" y="3450846"/>
                  <a:pt x="2235531" y="3459497"/>
                </a:cubicBezTo>
                <a:cubicBezTo>
                  <a:pt x="2215660" y="3466121"/>
                  <a:pt x="2194980" y="3470027"/>
                  <a:pt x="2174571" y="3474737"/>
                </a:cubicBezTo>
                <a:cubicBezTo>
                  <a:pt x="2128935" y="3485268"/>
                  <a:pt x="2083609" y="3497517"/>
                  <a:pt x="2037411" y="3505217"/>
                </a:cubicBezTo>
                <a:cubicBezTo>
                  <a:pt x="1992036" y="3512780"/>
                  <a:pt x="1946146" y="3517328"/>
                  <a:pt x="1900251" y="3520457"/>
                </a:cubicBezTo>
                <a:cubicBezTo>
                  <a:pt x="1722573" y="3532571"/>
                  <a:pt x="1544651" y="3540777"/>
                  <a:pt x="1366851" y="3550937"/>
                </a:cubicBezTo>
                <a:cubicBezTo>
                  <a:pt x="1072369" y="3624557"/>
                  <a:pt x="1286805" y="3582613"/>
                  <a:pt x="711531" y="3566177"/>
                </a:cubicBezTo>
                <a:cubicBezTo>
                  <a:pt x="544790" y="3510597"/>
                  <a:pt x="797350" y="3599239"/>
                  <a:pt x="620091" y="3520457"/>
                </a:cubicBezTo>
                <a:cubicBezTo>
                  <a:pt x="554901" y="3491484"/>
                  <a:pt x="529754" y="3492469"/>
                  <a:pt x="467691" y="3474737"/>
                </a:cubicBezTo>
                <a:cubicBezTo>
                  <a:pt x="452245" y="3470324"/>
                  <a:pt x="437911" y="3461490"/>
                  <a:pt x="421971" y="3459497"/>
                </a:cubicBezTo>
                <a:cubicBezTo>
                  <a:pt x="396767" y="3456347"/>
                  <a:pt x="381331" y="3462037"/>
                  <a:pt x="345771" y="3459497"/>
                </a:cubicBezTo>
                <a:close/>
              </a:path>
            </a:pathLst>
          </a:custGeom>
          <a:solidFill>
            <a:schemeClr val="accent1">
              <a:alpha val="0"/>
            </a:schemeClr>
          </a:solidFill>
          <a:ln cap="flat" cmpd="sng" w="25400">
            <a:solidFill>
              <a:srgbClr val="956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48"/>
          <p:cNvSpPr/>
          <p:nvPr/>
        </p:nvSpPr>
        <p:spPr>
          <a:xfrm>
            <a:off x="898525" y="3078162"/>
            <a:ext cx="2103437" cy="354012"/>
          </a:xfrm>
          <a:prstGeom prst="ellipse">
            <a:avLst/>
          </a:prstGeom>
          <a:solidFill>
            <a:schemeClr val="folHlink">
              <a:alpha val="26666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8" name="Google Shape;1168;p48"/>
          <p:cNvSpPr/>
          <p:nvPr/>
        </p:nvSpPr>
        <p:spPr>
          <a:xfrm>
            <a:off x="3203575" y="301625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cxnSp>
        <p:nvCxnSpPr>
          <p:cNvPr id="1169" name="Google Shape;1169;p48"/>
          <p:cNvCxnSpPr/>
          <p:nvPr/>
        </p:nvCxnSpPr>
        <p:spPr>
          <a:xfrm>
            <a:off x="4054475" y="2865437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4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1: Draw CFG</a:t>
            </a:r>
            <a:endParaRPr/>
          </a:p>
        </p:txBody>
      </p:sp>
      <p:grpSp>
        <p:nvGrpSpPr>
          <p:cNvPr id="1176" name="Google Shape;1176;p49"/>
          <p:cNvGrpSpPr/>
          <p:nvPr/>
        </p:nvGrpSpPr>
        <p:grpSpPr>
          <a:xfrm>
            <a:off x="762000" y="3175"/>
            <a:ext cx="7772400" cy="6016625"/>
            <a:chOff x="480" y="2544"/>
            <a:chExt cx="4896" cy="6017256"/>
          </a:xfrm>
        </p:grpSpPr>
        <p:sp>
          <p:nvSpPr>
            <p:cNvPr id="1177" name="Google Shape;1177;p49"/>
            <p:cNvSpPr/>
            <p:nvPr/>
          </p:nvSpPr>
          <p:spPr>
            <a:xfrm>
              <a:off x="864" y="3810000"/>
              <a:ext cx="240" cy="381000"/>
            </a:xfrm>
            <a:prstGeom prst="ellipse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</a:t>
              </a:r>
              <a:endParaRPr/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1440" y="3810000"/>
              <a:ext cx="240" cy="381000"/>
            </a:xfrm>
            <a:prstGeom prst="ellipse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</a:t>
              </a:r>
              <a:endParaRPr/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016" y="3810000"/>
              <a:ext cx="240" cy="381000"/>
            </a:xfrm>
            <a:prstGeom prst="ellipse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</a:t>
              </a: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592" y="3810000"/>
              <a:ext cx="24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4</a:t>
              </a: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3168" y="3810000"/>
              <a:ext cx="24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</a:t>
              </a: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3744" y="3886200"/>
              <a:ext cx="24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</a:t>
              </a: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2784" y="5181600"/>
              <a:ext cx="24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7</a:t>
              </a: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2592" y="2057400"/>
              <a:ext cx="24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9</a:t>
              </a: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2016" y="2667000"/>
              <a:ext cx="24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8</a:t>
              </a:r>
              <a:endParaRPr/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2640" y="3124200"/>
              <a:ext cx="24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10</a:t>
              </a:r>
              <a:endParaRPr/>
            </a:p>
          </p:txBody>
        </p:sp>
        <p:sp>
          <p:nvSpPr>
            <p:cNvPr id="1187" name="Google Shape;1187;p49"/>
            <p:cNvSpPr/>
            <p:nvPr/>
          </p:nvSpPr>
          <p:spPr>
            <a:xfrm>
              <a:off x="3264" y="2590800"/>
              <a:ext cx="240" cy="38100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11</a:t>
              </a:r>
              <a:endParaRPr/>
            </a:p>
          </p:txBody>
        </p:sp>
        <p:cxnSp>
          <p:nvCxnSpPr>
            <p:cNvPr id="1188" name="Google Shape;1188;p49"/>
            <p:cNvCxnSpPr/>
            <p:nvPr/>
          </p:nvCxnSpPr>
          <p:spPr>
            <a:xfrm>
              <a:off x="1104" y="4038600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89" name="Google Shape;1189;p49"/>
            <p:cNvCxnSpPr/>
            <p:nvPr/>
          </p:nvCxnSpPr>
          <p:spPr>
            <a:xfrm flipH="1">
              <a:off x="3024" y="4267200"/>
              <a:ext cx="816" cy="1066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0" name="Google Shape;1190;p49"/>
            <p:cNvCxnSpPr/>
            <p:nvPr/>
          </p:nvCxnSpPr>
          <p:spPr>
            <a:xfrm>
              <a:off x="1680" y="4038600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1" name="Google Shape;1191;p49"/>
            <p:cNvCxnSpPr/>
            <p:nvPr/>
          </p:nvCxnSpPr>
          <p:spPr>
            <a:xfrm>
              <a:off x="2256" y="4038600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2" name="Google Shape;1192;p49"/>
            <p:cNvCxnSpPr/>
            <p:nvPr/>
          </p:nvCxnSpPr>
          <p:spPr>
            <a:xfrm>
              <a:off x="2832" y="4038600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3" name="Google Shape;1193;p49"/>
            <p:cNvCxnSpPr/>
            <p:nvPr/>
          </p:nvCxnSpPr>
          <p:spPr>
            <a:xfrm>
              <a:off x="3408" y="4038600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4" name="Google Shape;1194;p49"/>
            <p:cNvCxnSpPr/>
            <p:nvPr/>
          </p:nvCxnSpPr>
          <p:spPr>
            <a:xfrm flipH="1">
              <a:off x="2928" y="4191000"/>
              <a:ext cx="336" cy="99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5" name="Google Shape;1195;p49"/>
            <p:cNvCxnSpPr/>
            <p:nvPr/>
          </p:nvCxnSpPr>
          <p:spPr>
            <a:xfrm>
              <a:off x="2688" y="4191000"/>
              <a:ext cx="144" cy="990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6" name="Google Shape;1196;p49"/>
            <p:cNvCxnSpPr/>
            <p:nvPr/>
          </p:nvCxnSpPr>
          <p:spPr>
            <a:xfrm rot="10800000">
              <a:off x="1632" y="4191000"/>
              <a:ext cx="1152" cy="1219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7" name="Google Shape;1197;p49"/>
            <p:cNvCxnSpPr/>
            <p:nvPr/>
          </p:nvCxnSpPr>
          <p:spPr>
            <a:xfrm flipH="1" rot="10800000">
              <a:off x="1632" y="2971800"/>
              <a:ext cx="384" cy="838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8" name="Google Shape;1198;p49"/>
            <p:cNvCxnSpPr/>
            <p:nvPr/>
          </p:nvCxnSpPr>
          <p:spPr>
            <a:xfrm flipH="1" rot="10800000">
              <a:off x="2256" y="2286000"/>
              <a:ext cx="336" cy="457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199" name="Google Shape;1199;p49"/>
            <p:cNvCxnSpPr/>
            <p:nvPr/>
          </p:nvCxnSpPr>
          <p:spPr>
            <a:xfrm>
              <a:off x="2256" y="2971800"/>
              <a:ext cx="384" cy="304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00" name="Google Shape;1200;p49"/>
            <p:cNvCxnSpPr/>
            <p:nvPr/>
          </p:nvCxnSpPr>
          <p:spPr>
            <a:xfrm>
              <a:off x="2832" y="2286000"/>
              <a:ext cx="432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01" name="Google Shape;1201;p49"/>
            <p:cNvCxnSpPr/>
            <p:nvPr/>
          </p:nvCxnSpPr>
          <p:spPr>
            <a:xfrm flipH="1" rot="10800000">
              <a:off x="2880" y="2895600"/>
              <a:ext cx="384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02" name="Google Shape;1202;p49"/>
            <p:cNvCxnSpPr/>
            <p:nvPr/>
          </p:nvCxnSpPr>
          <p:spPr>
            <a:xfrm>
              <a:off x="3504" y="2819400"/>
              <a:ext cx="105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03" name="Google Shape;1203;p49"/>
            <p:cNvSpPr txBox="1"/>
            <p:nvPr/>
          </p:nvSpPr>
          <p:spPr>
            <a:xfrm>
              <a:off x="480" y="1676400"/>
              <a:ext cx="4896" cy="43434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49"/>
            <p:cNvSpPr txBox="1"/>
            <p:nvPr/>
          </p:nvSpPr>
          <p:spPr>
            <a:xfrm>
              <a:off x="4944" y="5715000"/>
              <a:ext cx="432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CFG</a:t>
              </a:r>
              <a:endParaRPr/>
            </a:p>
          </p:txBody>
        </p:sp>
        <p:sp>
          <p:nvSpPr>
            <p:cNvPr id="1205" name="Google Shape;1205;p49"/>
            <p:cNvSpPr txBox="1"/>
            <p:nvPr/>
          </p:nvSpPr>
          <p:spPr>
            <a:xfrm>
              <a:off x="1680" y="3733800"/>
              <a:ext cx="2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/>
            </a:p>
          </p:txBody>
        </p:sp>
        <p:sp>
          <p:nvSpPr>
            <p:cNvPr id="1206" name="Google Shape;1206;p49"/>
            <p:cNvSpPr txBox="1"/>
            <p:nvPr/>
          </p:nvSpPr>
          <p:spPr>
            <a:xfrm>
              <a:off x="2256" y="3733800"/>
              <a:ext cx="2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/>
            </a:p>
          </p:txBody>
        </p:sp>
        <p:sp>
          <p:nvSpPr>
            <p:cNvPr id="1207" name="Google Shape;1207;p49"/>
            <p:cNvSpPr txBox="1"/>
            <p:nvPr/>
          </p:nvSpPr>
          <p:spPr>
            <a:xfrm>
              <a:off x="2832" y="3733800"/>
              <a:ext cx="2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/>
            </a:p>
          </p:txBody>
        </p:sp>
        <p:sp>
          <p:nvSpPr>
            <p:cNvPr id="1208" name="Google Shape;1208;p49"/>
            <p:cNvSpPr txBox="1"/>
            <p:nvPr/>
          </p:nvSpPr>
          <p:spPr>
            <a:xfrm>
              <a:off x="3408" y="3733800"/>
              <a:ext cx="2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/>
            </a:p>
          </p:txBody>
        </p:sp>
        <p:sp>
          <p:nvSpPr>
            <p:cNvPr id="1209" name="Google Shape;1209;p49"/>
            <p:cNvSpPr txBox="1"/>
            <p:nvPr/>
          </p:nvSpPr>
          <p:spPr>
            <a:xfrm>
              <a:off x="2208" y="2209800"/>
              <a:ext cx="2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/>
            </a:p>
          </p:txBody>
        </p:sp>
        <p:sp>
          <p:nvSpPr>
            <p:cNvPr id="1210" name="Google Shape;1210;p49"/>
            <p:cNvSpPr txBox="1"/>
            <p:nvPr/>
          </p:nvSpPr>
          <p:spPr>
            <a:xfrm>
              <a:off x="2304" y="2819400"/>
              <a:ext cx="2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  <p:sp>
          <p:nvSpPr>
            <p:cNvPr id="1211" name="Google Shape;1211;p49"/>
            <p:cNvSpPr txBox="1"/>
            <p:nvPr/>
          </p:nvSpPr>
          <p:spPr>
            <a:xfrm>
              <a:off x="1584" y="3200400"/>
              <a:ext cx="2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  <p:sp>
          <p:nvSpPr>
            <p:cNvPr id="1212" name="Google Shape;1212;p49"/>
            <p:cNvSpPr txBox="1"/>
            <p:nvPr/>
          </p:nvSpPr>
          <p:spPr>
            <a:xfrm>
              <a:off x="2496" y="4495800"/>
              <a:ext cx="2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  <p:sp>
          <p:nvSpPr>
            <p:cNvPr id="1213" name="Google Shape;1213;p49"/>
            <p:cNvSpPr txBox="1"/>
            <p:nvPr/>
          </p:nvSpPr>
          <p:spPr>
            <a:xfrm>
              <a:off x="3072" y="4572000"/>
              <a:ext cx="2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  <p:cxnSp>
          <p:nvCxnSpPr>
            <p:cNvPr id="1214" name="Google Shape;1214;p49"/>
            <p:cNvCxnSpPr/>
            <p:nvPr/>
          </p:nvCxnSpPr>
          <p:spPr>
            <a:xfrm rot="10800000">
              <a:off x="2124" y="3048000"/>
              <a:ext cx="0" cy="762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15" name="Google Shape;1215;p49"/>
            <p:cNvSpPr txBox="1"/>
            <p:nvPr/>
          </p:nvSpPr>
          <p:spPr>
            <a:xfrm>
              <a:off x="2064" y="3352800"/>
              <a:ext cx="288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  <p:cxnSp>
          <p:nvCxnSpPr>
            <p:cNvPr id="1216" name="Google Shape;1216;p49"/>
            <p:cNvCxnSpPr/>
            <p:nvPr/>
          </p:nvCxnSpPr>
          <p:spPr>
            <a:xfrm>
              <a:off x="576" y="2544"/>
              <a:ext cx="28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1217" name="Google Shape;1217;p49"/>
          <p:cNvCxnSpPr/>
          <p:nvPr/>
        </p:nvCxnSpPr>
        <p:spPr>
          <a:xfrm>
            <a:off x="822325" y="4022725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2: Find Cyclomatic Complexity</a:t>
            </a:r>
            <a:endParaRPr/>
          </a:p>
        </p:txBody>
      </p:sp>
      <p:sp>
        <p:nvSpPr>
          <p:cNvPr id="1224" name="Google Shape;1224;p50"/>
          <p:cNvSpPr/>
          <p:nvPr/>
        </p:nvSpPr>
        <p:spPr>
          <a:xfrm>
            <a:off x="3733800" y="2514600"/>
            <a:ext cx="1244600" cy="528637"/>
          </a:xfrm>
          <a:custGeom>
            <a:rect b="b" l="l" r="r" t="t"/>
            <a:pathLst>
              <a:path extrusionOk="0" h="2563" w="4483">
                <a:moveTo>
                  <a:pt x="4185" y="655"/>
                </a:moveTo>
                <a:cubicBezTo>
                  <a:pt x="4142" y="590"/>
                  <a:pt x="4096" y="560"/>
                  <a:pt x="4032" y="520"/>
                </a:cubicBezTo>
                <a:cubicBezTo>
                  <a:pt x="3955" y="472"/>
                  <a:pt x="4049" y="508"/>
                  <a:pt x="3978" y="484"/>
                </a:cubicBezTo>
                <a:cubicBezTo>
                  <a:pt x="3973" y="480"/>
                  <a:pt x="3926" y="444"/>
                  <a:pt x="3915" y="439"/>
                </a:cubicBezTo>
                <a:cubicBezTo>
                  <a:pt x="3898" y="431"/>
                  <a:pt x="3877" y="432"/>
                  <a:pt x="3861" y="421"/>
                </a:cubicBezTo>
                <a:cubicBezTo>
                  <a:pt x="3811" y="388"/>
                  <a:pt x="3767" y="361"/>
                  <a:pt x="3708" y="349"/>
                </a:cubicBezTo>
                <a:cubicBezTo>
                  <a:pt x="3580" y="285"/>
                  <a:pt x="3424" y="260"/>
                  <a:pt x="3285" y="232"/>
                </a:cubicBezTo>
                <a:cubicBezTo>
                  <a:pt x="3198" y="215"/>
                  <a:pt x="3108" y="188"/>
                  <a:pt x="3024" y="160"/>
                </a:cubicBezTo>
                <a:cubicBezTo>
                  <a:pt x="2954" y="137"/>
                  <a:pt x="2879" y="130"/>
                  <a:pt x="2808" y="106"/>
                </a:cubicBezTo>
                <a:cubicBezTo>
                  <a:pt x="2754" y="88"/>
                  <a:pt x="2694" y="100"/>
                  <a:pt x="2637" y="97"/>
                </a:cubicBezTo>
                <a:cubicBezTo>
                  <a:pt x="2250" y="0"/>
                  <a:pt x="1837" y="75"/>
                  <a:pt x="1440" y="106"/>
                </a:cubicBezTo>
                <a:cubicBezTo>
                  <a:pt x="1385" y="134"/>
                  <a:pt x="1329" y="163"/>
                  <a:pt x="1269" y="178"/>
                </a:cubicBezTo>
                <a:cubicBezTo>
                  <a:pt x="1228" y="205"/>
                  <a:pt x="1179" y="212"/>
                  <a:pt x="1134" y="232"/>
                </a:cubicBezTo>
                <a:cubicBezTo>
                  <a:pt x="1064" y="264"/>
                  <a:pt x="993" y="307"/>
                  <a:pt x="918" y="322"/>
                </a:cubicBezTo>
                <a:cubicBezTo>
                  <a:pt x="843" y="359"/>
                  <a:pt x="772" y="386"/>
                  <a:pt x="693" y="412"/>
                </a:cubicBezTo>
                <a:cubicBezTo>
                  <a:pt x="683" y="415"/>
                  <a:pt x="676" y="426"/>
                  <a:pt x="666" y="430"/>
                </a:cubicBezTo>
                <a:cubicBezTo>
                  <a:pt x="649" y="438"/>
                  <a:pt x="630" y="442"/>
                  <a:pt x="612" y="448"/>
                </a:cubicBezTo>
                <a:cubicBezTo>
                  <a:pt x="603" y="451"/>
                  <a:pt x="585" y="457"/>
                  <a:pt x="585" y="457"/>
                </a:cubicBezTo>
                <a:cubicBezTo>
                  <a:pt x="576" y="469"/>
                  <a:pt x="569" y="483"/>
                  <a:pt x="558" y="493"/>
                </a:cubicBezTo>
                <a:cubicBezTo>
                  <a:pt x="542" y="507"/>
                  <a:pt x="504" y="529"/>
                  <a:pt x="504" y="529"/>
                </a:cubicBezTo>
                <a:cubicBezTo>
                  <a:pt x="480" y="565"/>
                  <a:pt x="457" y="610"/>
                  <a:pt x="432" y="646"/>
                </a:cubicBezTo>
                <a:cubicBezTo>
                  <a:pt x="425" y="656"/>
                  <a:pt x="412" y="663"/>
                  <a:pt x="405" y="673"/>
                </a:cubicBezTo>
                <a:cubicBezTo>
                  <a:pt x="383" y="704"/>
                  <a:pt x="367" y="742"/>
                  <a:pt x="342" y="772"/>
                </a:cubicBezTo>
                <a:cubicBezTo>
                  <a:pt x="268" y="860"/>
                  <a:pt x="205" y="954"/>
                  <a:pt x="144" y="1051"/>
                </a:cubicBezTo>
                <a:cubicBezTo>
                  <a:pt x="105" y="1114"/>
                  <a:pt x="148" y="1060"/>
                  <a:pt x="108" y="1141"/>
                </a:cubicBezTo>
                <a:cubicBezTo>
                  <a:pt x="87" y="1184"/>
                  <a:pt x="66" y="1225"/>
                  <a:pt x="45" y="1267"/>
                </a:cubicBezTo>
                <a:cubicBezTo>
                  <a:pt x="24" y="1372"/>
                  <a:pt x="0" y="1573"/>
                  <a:pt x="108" y="1645"/>
                </a:cubicBezTo>
                <a:cubicBezTo>
                  <a:pt x="142" y="1714"/>
                  <a:pt x="104" y="1650"/>
                  <a:pt x="171" y="1717"/>
                </a:cubicBezTo>
                <a:cubicBezTo>
                  <a:pt x="220" y="1766"/>
                  <a:pt x="263" y="1829"/>
                  <a:pt x="333" y="1852"/>
                </a:cubicBezTo>
                <a:cubicBezTo>
                  <a:pt x="366" y="1878"/>
                  <a:pt x="392" y="1911"/>
                  <a:pt x="432" y="1924"/>
                </a:cubicBezTo>
                <a:cubicBezTo>
                  <a:pt x="463" y="1947"/>
                  <a:pt x="490" y="1975"/>
                  <a:pt x="522" y="1996"/>
                </a:cubicBezTo>
                <a:cubicBezTo>
                  <a:pt x="553" y="2017"/>
                  <a:pt x="598" y="2029"/>
                  <a:pt x="630" y="2050"/>
                </a:cubicBezTo>
                <a:cubicBezTo>
                  <a:pt x="722" y="2109"/>
                  <a:pt x="625" y="2069"/>
                  <a:pt x="729" y="2104"/>
                </a:cubicBezTo>
                <a:cubicBezTo>
                  <a:pt x="744" y="2116"/>
                  <a:pt x="757" y="2131"/>
                  <a:pt x="774" y="2140"/>
                </a:cubicBezTo>
                <a:cubicBezTo>
                  <a:pt x="811" y="2158"/>
                  <a:pt x="861" y="2157"/>
                  <a:pt x="900" y="2176"/>
                </a:cubicBezTo>
                <a:cubicBezTo>
                  <a:pt x="939" y="2195"/>
                  <a:pt x="975" y="2211"/>
                  <a:pt x="1017" y="2221"/>
                </a:cubicBezTo>
                <a:cubicBezTo>
                  <a:pt x="1105" y="2280"/>
                  <a:pt x="1260" y="2260"/>
                  <a:pt x="1359" y="2266"/>
                </a:cubicBezTo>
                <a:cubicBezTo>
                  <a:pt x="1423" y="2282"/>
                  <a:pt x="1477" y="2317"/>
                  <a:pt x="1539" y="2338"/>
                </a:cubicBezTo>
                <a:cubicBezTo>
                  <a:pt x="1629" y="2368"/>
                  <a:pt x="1717" y="2396"/>
                  <a:pt x="1809" y="2419"/>
                </a:cubicBezTo>
                <a:cubicBezTo>
                  <a:pt x="1840" y="2439"/>
                  <a:pt x="1863" y="2446"/>
                  <a:pt x="1899" y="2455"/>
                </a:cubicBezTo>
                <a:cubicBezTo>
                  <a:pt x="1970" y="2502"/>
                  <a:pt x="2051" y="2493"/>
                  <a:pt x="2133" y="2500"/>
                </a:cubicBezTo>
                <a:cubicBezTo>
                  <a:pt x="2256" y="2511"/>
                  <a:pt x="2379" y="2526"/>
                  <a:pt x="2502" y="2536"/>
                </a:cubicBezTo>
                <a:cubicBezTo>
                  <a:pt x="2571" y="2559"/>
                  <a:pt x="2537" y="2550"/>
                  <a:pt x="2601" y="2563"/>
                </a:cubicBezTo>
                <a:cubicBezTo>
                  <a:pt x="2718" y="2560"/>
                  <a:pt x="2835" y="2559"/>
                  <a:pt x="2952" y="2554"/>
                </a:cubicBezTo>
                <a:cubicBezTo>
                  <a:pt x="3003" y="2552"/>
                  <a:pt x="3050" y="2527"/>
                  <a:pt x="3096" y="2509"/>
                </a:cubicBezTo>
                <a:cubicBezTo>
                  <a:pt x="3114" y="2502"/>
                  <a:pt x="3150" y="2491"/>
                  <a:pt x="3150" y="2491"/>
                </a:cubicBezTo>
                <a:cubicBezTo>
                  <a:pt x="3183" y="2458"/>
                  <a:pt x="3221" y="2438"/>
                  <a:pt x="3258" y="2410"/>
                </a:cubicBezTo>
                <a:cubicBezTo>
                  <a:pt x="3315" y="2367"/>
                  <a:pt x="3370" y="2324"/>
                  <a:pt x="3429" y="2284"/>
                </a:cubicBezTo>
                <a:cubicBezTo>
                  <a:pt x="3480" y="2250"/>
                  <a:pt x="3503" y="2191"/>
                  <a:pt x="3564" y="2176"/>
                </a:cubicBezTo>
                <a:cubicBezTo>
                  <a:pt x="3589" y="2156"/>
                  <a:pt x="3610" y="2132"/>
                  <a:pt x="3636" y="2113"/>
                </a:cubicBezTo>
                <a:cubicBezTo>
                  <a:pt x="3659" y="2096"/>
                  <a:pt x="3701" y="2085"/>
                  <a:pt x="3726" y="2077"/>
                </a:cubicBezTo>
                <a:cubicBezTo>
                  <a:pt x="3755" y="2057"/>
                  <a:pt x="3769" y="2050"/>
                  <a:pt x="3798" y="2023"/>
                </a:cubicBezTo>
                <a:cubicBezTo>
                  <a:pt x="3822" y="2001"/>
                  <a:pt x="3872" y="1932"/>
                  <a:pt x="3906" y="1915"/>
                </a:cubicBezTo>
                <a:cubicBezTo>
                  <a:pt x="3925" y="1905"/>
                  <a:pt x="3952" y="1894"/>
                  <a:pt x="3969" y="1879"/>
                </a:cubicBezTo>
                <a:cubicBezTo>
                  <a:pt x="4009" y="1844"/>
                  <a:pt x="4035" y="1806"/>
                  <a:pt x="4086" y="1789"/>
                </a:cubicBezTo>
                <a:cubicBezTo>
                  <a:pt x="4141" y="1734"/>
                  <a:pt x="4187" y="1674"/>
                  <a:pt x="4230" y="1609"/>
                </a:cubicBezTo>
                <a:cubicBezTo>
                  <a:pt x="4239" y="1595"/>
                  <a:pt x="4255" y="1586"/>
                  <a:pt x="4266" y="1573"/>
                </a:cubicBezTo>
                <a:cubicBezTo>
                  <a:pt x="4289" y="1544"/>
                  <a:pt x="4355" y="1456"/>
                  <a:pt x="4374" y="1420"/>
                </a:cubicBezTo>
                <a:cubicBezTo>
                  <a:pt x="4413" y="1347"/>
                  <a:pt x="4438" y="1256"/>
                  <a:pt x="4464" y="1177"/>
                </a:cubicBezTo>
                <a:cubicBezTo>
                  <a:pt x="4458" y="999"/>
                  <a:pt x="4483" y="890"/>
                  <a:pt x="4392" y="754"/>
                </a:cubicBezTo>
                <a:cubicBezTo>
                  <a:pt x="4360" y="706"/>
                  <a:pt x="4301" y="679"/>
                  <a:pt x="4248" y="664"/>
                </a:cubicBezTo>
                <a:cubicBezTo>
                  <a:pt x="4237" y="661"/>
                  <a:pt x="4185" y="637"/>
                  <a:pt x="4185" y="655"/>
                </a:cubicBezTo>
                <a:close/>
              </a:path>
            </a:pathLst>
          </a:custGeom>
          <a:noFill/>
          <a:ln cap="flat" cmpd="sng" w="317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50"/>
          <p:cNvSpPr/>
          <p:nvPr/>
        </p:nvSpPr>
        <p:spPr>
          <a:xfrm>
            <a:off x="3279775" y="4256087"/>
            <a:ext cx="823912" cy="687387"/>
          </a:xfrm>
          <a:custGeom>
            <a:rect b="b" l="l" r="r" t="t"/>
            <a:pathLst>
              <a:path extrusionOk="0" h="433" w="519">
                <a:moveTo>
                  <a:pt x="445" y="163"/>
                </a:moveTo>
                <a:cubicBezTo>
                  <a:pt x="427" y="110"/>
                  <a:pt x="450" y="159"/>
                  <a:pt x="409" y="118"/>
                </a:cubicBezTo>
                <a:cubicBezTo>
                  <a:pt x="385" y="94"/>
                  <a:pt x="397" y="82"/>
                  <a:pt x="364" y="64"/>
                </a:cubicBezTo>
                <a:cubicBezTo>
                  <a:pt x="339" y="50"/>
                  <a:pt x="302" y="45"/>
                  <a:pt x="274" y="37"/>
                </a:cubicBezTo>
                <a:cubicBezTo>
                  <a:pt x="234" y="25"/>
                  <a:pt x="197" y="11"/>
                  <a:pt x="157" y="1"/>
                </a:cubicBezTo>
                <a:cubicBezTo>
                  <a:pt x="112" y="4"/>
                  <a:pt x="66" y="0"/>
                  <a:pt x="22" y="10"/>
                </a:cubicBezTo>
                <a:cubicBezTo>
                  <a:pt x="11" y="12"/>
                  <a:pt x="5" y="26"/>
                  <a:pt x="4" y="37"/>
                </a:cubicBezTo>
                <a:cubicBezTo>
                  <a:pt x="0" y="97"/>
                  <a:pt x="3" y="152"/>
                  <a:pt x="49" y="190"/>
                </a:cubicBezTo>
                <a:cubicBezTo>
                  <a:pt x="97" y="230"/>
                  <a:pt x="54" y="190"/>
                  <a:pt x="103" y="217"/>
                </a:cubicBezTo>
                <a:cubicBezTo>
                  <a:pt x="153" y="245"/>
                  <a:pt x="183" y="262"/>
                  <a:pt x="238" y="280"/>
                </a:cubicBezTo>
                <a:cubicBezTo>
                  <a:pt x="259" y="287"/>
                  <a:pt x="271" y="309"/>
                  <a:pt x="292" y="316"/>
                </a:cubicBezTo>
                <a:cubicBezTo>
                  <a:pt x="340" y="332"/>
                  <a:pt x="385" y="360"/>
                  <a:pt x="427" y="388"/>
                </a:cubicBezTo>
                <a:cubicBezTo>
                  <a:pt x="494" y="433"/>
                  <a:pt x="417" y="403"/>
                  <a:pt x="481" y="424"/>
                </a:cubicBezTo>
                <a:cubicBezTo>
                  <a:pt x="519" y="366"/>
                  <a:pt x="513" y="345"/>
                  <a:pt x="499" y="262"/>
                </a:cubicBezTo>
                <a:cubicBezTo>
                  <a:pt x="496" y="243"/>
                  <a:pt x="492" y="224"/>
                  <a:pt x="481" y="208"/>
                </a:cubicBezTo>
                <a:cubicBezTo>
                  <a:pt x="443" y="152"/>
                  <a:pt x="445" y="132"/>
                  <a:pt x="445" y="163"/>
                </a:cubicBezTo>
                <a:close/>
              </a:path>
            </a:pathLst>
          </a:custGeom>
          <a:noFill/>
          <a:ln cap="flat" cmpd="sng" w="3175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0"/>
          <p:cNvSpPr/>
          <p:nvPr/>
        </p:nvSpPr>
        <p:spPr>
          <a:xfrm>
            <a:off x="4486275" y="4191000"/>
            <a:ext cx="355600" cy="642937"/>
          </a:xfrm>
          <a:custGeom>
            <a:rect b="b" l="l" r="r" t="t"/>
            <a:pathLst>
              <a:path extrusionOk="0" h="405" w="224">
                <a:moveTo>
                  <a:pt x="81" y="393"/>
                </a:moveTo>
                <a:cubicBezTo>
                  <a:pt x="51" y="349"/>
                  <a:pt x="42" y="299"/>
                  <a:pt x="27" y="249"/>
                </a:cubicBezTo>
                <a:cubicBezTo>
                  <a:pt x="22" y="231"/>
                  <a:pt x="15" y="213"/>
                  <a:pt x="9" y="195"/>
                </a:cubicBezTo>
                <a:cubicBezTo>
                  <a:pt x="6" y="186"/>
                  <a:pt x="0" y="168"/>
                  <a:pt x="0" y="168"/>
                </a:cubicBezTo>
                <a:cubicBezTo>
                  <a:pt x="18" y="113"/>
                  <a:pt x="27" y="160"/>
                  <a:pt x="45" y="105"/>
                </a:cubicBezTo>
                <a:cubicBezTo>
                  <a:pt x="48" y="84"/>
                  <a:pt x="34" y="49"/>
                  <a:pt x="54" y="42"/>
                </a:cubicBezTo>
                <a:cubicBezTo>
                  <a:pt x="165" y="0"/>
                  <a:pt x="172" y="26"/>
                  <a:pt x="207" y="78"/>
                </a:cubicBezTo>
                <a:cubicBezTo>
                  <a:pt x="224" y="144"/>
                  <a:pt x="218" y="106"/>
                  <a:pt x="207" y="213"/>
                </a:cubicBezTo>
                <a:cubicBezTo>
                  <a:pt x="203" y="246"/>
                  <a:pt x="210" y="286"/>
                  <a:pt x="189" y="312"/>
                </a:cubicBezTo>
                <a:cubicBezTo>
                  <a:pt x="182" y="320"/>
                  <a:pt x="171" y="324"/>
                  <a:pt x="162" y="330"/>
                </a:cubicBezTo>
                <a:cubicBezTo>
                  <a:pt x="114" y="402"/>
                  <a:pt x="177" y="315"/>
                  <a:pt x="117" y="375"/>
                </a:cubicBezTo>
                <a:cubicBezTo>
                  <a:pt x="109" y="383"/>
                  <a:pt x="109" y="397"/>
                  <a:pt x="99" y="402"/>
                </a:cubicBezTo>
                <a:cubicBezTo>
                  <a:pt x="93" y="405"/>
                  <a:pt x="87" y="396"/>
                  <a:pt x="81" y="393"/>
                </a:cubicBezTo>
                <a:close/>
              </a:path>
            </a:pathLst>
          </a:custGeom>
          <a:noFill/>
          <a:ln cap="flat" cmpd="sng" w="317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50"/>
          <p:cNvSpPr/>
          <p:nvPr/>
        </p:nvSpPr>
        <p:spPr>
          <a:xfrm>
            <a:off x="4876800" y="4267200"/>
            <a:ext cx="911225" cy="781050"/>
          </a:xfrm>
          <a:custGeom>
            <a:rect b="b" l="l" r="r" t="t"/>
            <a:pathLst>
              <a:path extrusionOk="0" h="492" w="574">
                <a:moveTo>
                  <a:pt x="300" y="79"/>
                </a:moveTo>
                <a:cubicBezTo>
                  <a:pt x="314" y="38"/>
                  <a:pt x="327" y="49"/>
                  <a:pt x="363" y="25"/>
                </a:cubicBezTo>
                <a:cubicBezTo>
                  <a:pt x="495" y="33"/>
                  <a:pt x="574" y="0"/>
                  <a:pt x="525" y="160"/>
                </a:cubicBezTo>
                <a:cubicBezTo>
                  <a:pt x="522" y="170"/>
                  <a:pt x="508" y="174"/>
                  <a:pt x="498" y="178"/>
                </a:cubicBezTo>
                <a:cubicBezTo>
                  <a:pt x="472" y="190"/>
                  <a:pt x="441" y="189"/>
                  <a:pt x="417" y="205"/>
                </a:cubicBezTo>
                <a:cubicBezTo>
                  <a:pt x="390" y="223"/>
                  <a:pt x="363" y="241"/>
                  <a:pt x="336" y="259"/>
                </a:cubicBezTo>
                <a:cubicBezTo>
                  <a:pt x="309" y="277"/>
                  <a:pt x="283" y="289"/>
                  <a:pt x="255" y="304"/>
                </a:cubicBezTo>
                <a:cubicBezTo>
                  <a:pt x="236" y="315"/>
                  <a:pt x="201" y="340"/>
                  <a:pt x="201" y="340"/>
                </a:cubicBezTo>
                <a:cubicBezTo>
                  <a:pt x="190" y="373"/>
                  <a:pt x="151" y="442"/>
                  <a:pt x="129" y="475"/>
                </a:cubicBezTo>
                <a:cubicBezTo>
                  <a:pt x="93" y="472"/>
                  <a:pt x="47" y="492"/>
                  <a:pt x="21" y="466"/>
                </a:cubicBezTo>
                <a:cubicBezTo>
                  <a:pt x="0" y="445"/>
                  <a:pt x="21" y="405"/>
                  <a:pt x="30" y="376"/>
                </a:cubicBezTo>
                <a:cubicBezTo>
                  <a:pt x="42" y="337"/>
                  <a:pt x="78" y="299"/>
                  <a:pt x="111" y="277"/>
                </a:cubicBezTo>
                <a:cubicBezTo>
                  <a:pt x="154" y="147"/>
                  <a:pt x="104" y="310"/>
                  <a:pt x="138" y="151"/>
                </a:cubicBezTo>
                <a:cubicBezTo>
                  <a:pt x="144" y="125"/>
                  <a:pt x="149" y="86"/>
                  <a:pt x="183" y="79"/>
                </a:cubicBezTo>
                <a:cubicBezTo>
                  <a:pt x="284" y="59"/>
                  <a:pt x="267" y="46"/>
                  <a:pt x="300" y="79"/>
                </a:cubicBezTo>
                <a:close/>
              </a:path>
            </a:pathLst>
          </a:custGeom>
          <a:noFill/>
          <a:ln cap="flat" cmpd="sng" w="31750">
            <a:solidFill>
              <a:srgbClr val="800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50"/>
          <p:cNvSpPr/>
          <p:nvPr/>
        </p:nvSpPr>
        <p:spPr>
          <a:xfrm>
            <a:off x="2832100" y="3243262"/>
            <a:ext cx="390525" cy="571500"/>
          </a:xfrm>
          <a:custGeom>
            <a:rect b="b" l="l" r="r" t="t"/>
            <a:pathLst>
              <a:path extrusionOk="0" h="360" w="246">
                <a:moveTo>
                  <a:pt x="61" y="270"/>
                </a:moveTo>
                <a:cubicBezTo>
                  <a:pt x="68" y="218"/>
                  <a:pt x="59" y="78"/>
                  <a:pt x="97" y="54"/>
                </a:cubicBezTo>
                <a:cubicBezTo>
                  <a:pt x="113" y="44"/>
                  <a:pt x="133" y="42"/>
                  <a:pt x="151" y="36"/>
                </a:cubicBezTo>
                <a:cubicBezTo>
                  <a:pt x="172" y="29"/>
                  <a:pt x="205" y="0"/>
                  <a:pt x="205" y="0"/>
                </a:cubicBezTo>
                <a:cubicBezTo>
                  <a:pt x="246" y="61"/>
                  <a:pt x="232" y="31"/>
                  <a:pt x="232" y="162"/>
                </a:cubicBezTo>
                <a:cubicBezTo>
                  <a:pt x="232" y="234"/>
                  <a:pt x="237" y="316"/>
                  <a:pt x="160" y="342"/>
                </a:cubicBezTo>
                <a:cubicBezTo>
                  <a:pt x="112" y="339"/>
                  <a:pt x="56" y="360"/>
                  <a:pt x="16" y="333"/>
                </a:cubicBezTo>
                <a:cubicBezTo>
                  <a:pt x="0" y="322"/>
                  <a:pt x="30" y="176"/>
                  <a:pt x="61" y="270"/>
                </a:cubicBezTo>
                <a:close/>
              </a:path>
            </a:pathLst>
          </a:custGeom>
          <a:noFill/>
          <a:ln cap="flat" cmpd="sng" w="31750">
            <a:solidFill>
              <a:srgbClr val="CC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9" name="Google Shape;1229;p50"/>
          <p:cNvGrpSpPr/>
          <p:nvPr/>
        </p:nvGrpSpPr>
        <p:grpSpPr>
          <a:xfrm>
            <a:off x="762000" y="1676400"/>
            <a:ext cx="7772400" cy="4343400"/>
            <a:chOff x="480" y="1056"/>
            <a:chExt cx="4896" cy="2736"/>
          </a:xfrm>
        </p:grpSpPr>
        <p:sp>
          <p:nvSpPr>
            <p:cNvPr id="1230" name="Google Shape;1230;p50"/>
            <p:cNvSpPr/>
            <p:nvPr/>
          </p:nvSpPr>
          <p:spPr>
            <a:xfrm>
              <a:off x="864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</a:t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1440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2</a:t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2016" y="2400"/>
              <a:ext cx="240" cy="240"/>
            </a:xfrm>
            <a:prstGeom prst="ellipse">
              <a:avLst/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3</a:t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2592" y="2400"/>
              <a:ext cx="240" cy="24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4</a:t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3168" y="2400"/>
              <a:ext cx="240" cy="24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5</a:t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3744" y="2448"/>
              <a:ext cx="240" cy="24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6</a:t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2784" y="3264"/>
              <a:ext cx="240" cy="24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7</a:t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2592" y="1296"/>
              <a:ext cx="240" cy="24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9</a:t>
              </a: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2016" y="1680"/>
              <a:ext cx="240" cy="24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8</a:t>
              </a: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2640" y="1968"/>
              <a:ext cx="240" cy="24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10</a:t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3264" y="1632"/>
              <a:ext cx="240" cy="240"/>
            </a:xfrm>
            <a:prstGeom prst="ellipse">
              <a:avLst/>
            </a:prstGeom>
            <a:solidFill>
              <a:schemeClr val="folHlink">
                <a:alpha val="74509"/>
              </a:scheme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11</a:t>
              </a:r>
              <a:endParaRPr/>
            </a:p>
          </p:txBody>
        </p:sp>
        <p:cxnSp>
          <p:nvCxnSpPr>
            <p:cNvPr id="1241" name="Google Shape;1241;p50"/>
            <p:cNvCxnSpPr/>
            <p:nvPr/>
          </p:nvCxnSpPr>
          <p:spPr>
            <a:xfrm>
              <a:off x="1104" y="2544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2" name="Google Shape;1242;p50"/>
            <p:cNvCxnSpPr/>
            <p:nvPr/>
          </p:nvCxnSpPr>
          <p:spPr>
            <a:xfrm flipH="1">
              <a:off x="3024" y="2688"/>
              <a:ext cx="816" cy="6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3" name="Google Shape;1243;p50"/>
            <p:cNvCxnSpPr/>
            <p:nvPr/>
          </p:nvCxnSpPr>
          <p:spPr>
            <a:xfrm>
              <a:off x="1680" y="2544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4" name="Google Shape;1244;p50"/>
            <p:cNvCxnSpPr/>
            <p:nvPr/>
          </p:nvCxnSpPr>
          <p:spPr>
            <a:xfrm>
              <a:off x="2256" y="2544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5" name="Google Shape;1245;p50"/>
            <p:cNvCxnSpPr/>
            <p:nvPr/>
          </p:nvCxnSpPr>
          <p:spPr>
            <a:xfrm>
              <a:off x="2832" y="2544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6" name="Google Shape;1246;p50"/>
            <p:cNvCxnSpPr/>
            <p:nvPr/>
          </p:nvCxnSpPr>
          <p:spPr>
            <a:xfrm>
              <a:off x="3408" y="2544"/>
              <a:ext cx="3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7" name="Google Shape;1247;p50"/>
            <p:cNvCxnSpPr/>
            <p:nvPr/>
          </p:nvCxnSpPr>
          <p:spPr>
            <a:xfrm flipH="1">
              <a:off x="2928" y="2640"/>
              <a:ext cx="336" cy="62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8" name="Google Shape;1248;p50"/>
            <p:cNvCxnSpPr/>
            <p:nvPr/>
          </p:nvCxnSpPr>
          <p:spPr>
            <a:xfrm>
              <a:off x="2688" y="2640"/>
              <a:ext cx="144" cy="62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49" name="Google Shape;1249;p50"/>
            <p:cNvCxnSpPr/>
            <p:nvPr/>
          </p:nvCxnSpPr>
          <p:spPr>
            <a:xfrm rot="10800000">
              <a:off x="1632" y="2640"/>
              <a:ext cx="1152" cy="7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0" name="Google Shape;1250;p50"/>
            <p:cNvCxnSpPr/>
            <p:nvPr/>
          </p:nvCxnSpPr>
          <p:spPr>
            <a:xfrm flipH="1" rot="10800000">
              <a:off x="1632" y="1872"/>
              <a:ext cx="384" cy="5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1" name="Google Shape;1251;p50"/>
            <p:cNvCxnSpPr/>
            <p:nvPr/>
          </p:nvCxnSpPr>
          <p:spPr>
            <a:xfrm flipH="1" rot="10800000">
              <a:off x="2256" y="1440"/>
              <a:ext cx="336" cy="2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2" name="Google Shape;1252;p50"/>
            <p:cNvCxnSpPr/>
            <p:nvPr/>
          </p:nvCxnSpPr>
          <p:spPr>
            <a:xfrm>
              <a:off x="2256" y="1872"/>
              <a:ext cx="384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3" name="Google Shape;1253;p50"/>
            <p:cNvCxnSpPr/>
            <p:nvPr/>
          </p:nvCxnSpPr>
          <p:spPr>
            <a:xfrm>
              <a:off x="2832" y="1440"/>
              <a:ext cx="432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4" name="Google Shape;1254;p50"/>
            <p:cNvCxnSpPr/>
            <p:nvPr/>
          </p:nvCxnSpPr>
          <p:spPr>
            <a:xfrm flipH="1" rot="10800000">
              <a:off x="2880" y="1824"/>
              <a:ext cx="384" cy="2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255" name="Google Shape;1255;p50"/>
            <p:cNvCxnSpPr/>
            <p:nvPr/>
          </p:nvCxnSpPr>
          <p:spPr>
            <a:xfrm>
              <a:off x="3504" y="1776"/>
              <a:ext cx="105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56" name="Google Shape;1256;p50"/>
            <p:cNvSpPr txBox="1"/>
            <p:nvPr/>
          </p:nvSpPr>
          <p:spPr>
            <a:xfrm>
              <a:off x="480" y="1056"/>
              <a:ext cx="4896" cy="2736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0"/>
            <p:cNvSpPr txBox="1"/>
            <p:nvPr/>
          </p:nvSpPr>
          <p:spPr>
            <a:xfrm>
              <a:off x="4944" y="3600"/>
              <a:ext cx="432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CFG</a:t>
              </a:r>
              <a:endParaRPr/>
            </a:p>
          </p:txBody>
        </p:sp>
        <p:sp>
          <p:nvSpPr>
            <p:cNvPr id="1258" name="Google Shape;1258;p50"/>
            <p:cNvSpPr txBox="1"/>
            <p:nvPr/>
          </p:nvSpPr>
          <p:spPr>
            <a:xfrm>
              <a:off x="1680" y="2352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/>
            </a:p>
          </p:txBody>
        </p:sp>
        <p:sp>
          <p:nvSpPr>
            <p:cNvPr id="1259" name="Google Shape;1259;p50"/>
            <p:cNvSpPr txBox="1"/>
            <p:nvPr/>
          </p:nvSpPr>
          <p:spPr>
            <a:xfrm>
              <a:off x="2256" y="2352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/>
            </a:p>
          </p:txBody>
        </p:sp>
        <p:sp>
          <p:nvSpPr>
            <p:cNvPr id="1260" name="Google Shape;1260;p50"/>
            <p:cNvSpPr txBox="1"/>
            <p:nvPr/>
          </p:nvSpPr>
          <p:spPr>
            <a:xfrm>
              <a:off x="2832" y="2352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/>
            </a:p>
          </p:txBody>
        </p:sp>
        <p:sp>
          <p:nvSpPr>
            <p:cNvPr id="1261" name="Google Shape;1261;p50"/>
            <p:cNvSpPr txBox="1"/>
            <p:nvPr/>
          </p:nvSpPr>
          <p:spPr>
            <a:xfrm>
              <a:off x="3408" y="2352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/>
            </a:p>
          </p:txBody>
        </p:sp>
        <p:sp>
          <p:nvSpPr>
            <p:cNvPr id="1262" name="Google Shape;1262;p50"/>
            <p:cNvSpPr txBox="1"/>
            <p:nvPr/>
          </p:nvSpPr>
          <p:spPr>
            <a:xfrm>
              <a:off x="2208" y="1392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</a:t>
              </a:r>
              <a:endParaRPr/>
            </a:p>
          </p:txBody>
        </p:sp>
        <p:sp>
          <p:nvSpPr>
            <p:cNvPr id="1263" name="Google Shape;1263;p50"/>
            <p:cNvSpPr txBox="1"/>
            <p:nvPr/>
          </p:nvSpPr>
          <p:spPr>
            <a:xfrm>
              <a:off x="2304" y="1776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  <p:sp>
          <p:nvSpPr>
            <p:cNvPr id="1264" name="Google Shape;1264;p50"/>
            <p:cNvSpPr txBox="1"/>
            <p:nvPr/>
          </p:nvSpPr>
          <p:spPr>
            <a:xfrm>
              <a:off x="1584" y="2016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  <p:sp>
          <p:nvSpPr>
            <p:cNvPr id="1265" name="Google Shape;1265;p50"/>
            <p:cNvSpPr txBox="1"/>
            <p:nvPr/>
          </p:nvSpPr>
          <p:spPr>
            <a:xfrm>
              <a:off x="2496" y="2832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  <p:sp>
          <p:nvSpPr>
            <p:cNvPr id="1266" name="Google Shape;1266;p50"/>
            <p:cNvSpPr txBox="1"/>
            <p:nvPr/>
          </p:nvSpPr>
          <p:spPr>
            <a:xfrm>
              <a:off x="3072" y="2880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  <p:cxnSp>
          <p:nvCxnSpPr>
            <p:cNvPr id="1267" name="Google Shape;1267;p50"/>
            <p:cNvCxnSpPr/>
            <p:nvPr/>
          </p:nvCxnSpPr>
          <p:spPr>
            <a:xfrm rot="10800000">
              <a:off x="2124" y="1920"/>
              <a:ext cx="0" cy="48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68" name="Google Shape;1268;p50"/>
            <p:cNvSpPr txBox="1"/>
            <p:nvPr/>
          </p:nvSpPr>
          <p:spPr>
            <a:xfrm>
              <a:off x="2064" y="2112"/>
              <a:ext cx="288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urier New"/>
                <a:buNone/>
              </a:pPr>
              <a:r>
                <a:rPr b="1" i="0" lang="en-US" sz="14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</a:t>
              </a:r>
              <a:endParaRPr/>
            </a:p>
          </p:txBody>
        </p:sp>
        <p:sp>
          <p:nvSpPr>
            <p:cNvPr id="1269" name="Google Shape;1269;p50"/>
            <p:cNvSpPr txBox="1"/>
            <p:nvPr/>
          </p:nvSpPr>
          <p:spPr>
            <a:xfrm>
              <a:off x="576" y="3264"/>
              <a:ext cx="1824" cy="4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Regions = 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Cyclomatic Complexity = 6</a:t>
              </a:r>
              <a:endParaRPr/>
            </a:p>
          </p:txBody>
        </p:sp>
        <p:cxnSp>
          <p:nvCxnSpPr>
            <p:cNvPr id="1270" name="Google Shape;1270;p50"/>
            <p:cNvCxnSpPr/>
            <p:nvPr/>
          </p:nvCxnSpPr>
          <p:spPr>
            <a:xfrm>
              <a:off x="672" y="2544"/>
              <a:ext cx="19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71" name="Google Shape;1271;p50"/>
          <p:cNvSpPr/>
          <p:nvPr/>
        </p:nvSpPr>
        <p:spPr>
          <a:xfrm>
            <a:off x="914400" y="1905000"/>
            <a:ext cx="7086600" cy="3733800"/>
          </a:xfrm>
          <a:prstGeom prst="ellipse">
            <a:avLst/>
          </a:prstGeom>
          <a:noFill/>
          <a:ln cap="flat" cmpd="sng" w="3175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2: Find Cyclomatic Complexity</a:t>
            </a:r>
            <a:endParaRPr/>
          </a:p>
        </p:txBody>
      </p:sp>
      <p:sp>
        <p:nvSpPr>
          <p:cNvPr id="1278" name="Google Shape;1278;p51"/>
          <p:cNvSpPr/>
          <p:nvPr/>
        </p:nvSpPr>
        <p:spPr>
          <a:xfrm>
            <a:off x="1371600" y="38100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1279" name="Google Shape;1279;p51"/>
          <p:cNvSpPr/>
          <p:nvPr/>
        </p:nvSpPr>
        <p:spPr>
          <a:xfrm>
            <a:off x="2286000" y="3810000"/>
            <a:ext cx="381000" cy="381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1280" name="Google Shape;1280;p51"/>
          <p:cNvSpPr/>
          <p:nvPr/>
        </p:nvSpPr>
        <p:spPr>
          <a:xfrm>
            <a:off x="3200400" y="3810000"/>
            <a:ext cx="381000" cy="381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1281" name="Google Shape;1281;p51"/>
          <p:cNvSpPr/>
          <p:nvPr/>
        </p:nvSpPr>
        <p:spPr>
          <a:xfrm>
            <a:off x="4114800" y="3810000"/>
            <a:ext cx="381000" cy="381000"/>
          </a:xfrm>
          <a:prstGeom prst="ellipse">
            <a:avLst/>
          </a:prstGeom>
          <a:solidFill>
            <a:srgbClr val="00FF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sp>
        <p:nvSpPr>
          <p:cNvPr id="1282" name="Google Shape;1282;p51"/>
          <p:cNvSpPr/>
          <p:nvPr/>
        </p:nvSpPr>
        <p:spPr>
          <a:xfrm>
            <a:off x="5029200" y="3810000"/>
            <a:ext cx="381000" cy="381000"/>
          </a:xfrm>
          <a:prstGeom prst="ellipse">
            <a:avLst/>
          </a:prstGeom>
          <a:solidFill>
            <a:srgbClr val="00FF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</a:t>
            </a:r>
            <a:endParaRPr/>
          </a:p>
        </p:txBody>
      </p:sp>
      <p:sp>
        <p:nvSpPr>
          <p:cNvPr id="1283" name="Google Shape;1283;p51"/>
          <p:cNvSpPr/>
          <p:nvPr/>
        </p:nvSpPr>
        <p:spPr>
          <a:xfrm>
            <a:off x="5943600" y="38862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6</a:t>
            </a:r>
            <a:endParaRPr/>
          </a:p>
        </p:txBody>
      </p:sp>
      <p:sp>
        <p:nvSpPr>
          <p:cNvPr id="1284" name="Google Shape;1284;p51"/>
          <p:cNvSpPr/>
          <p:nvPr/>
        </p:nvSpPr>
        <p:spPr>
          <a:xfrm>
            <a:off x="4419600" y="5181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7</a:t>
            </a:r>
            <a:endParaRPr/>
          </a:p>
        </p:txBody>
      </p:sp>
      <p:sp>
        <p:nvSpPr>
          <p:cNvPr id="1285" name="Google Shape;1285;p51"/>
          <p:cNvSpPr/>
          <p:nvPr/>
        </p:nvSpPr>
        <p:spPr>
          <a:xfrm>
            <a:off x="4114800" y="20574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9</a:t>
            </a:r>
            <a:endParaRPr/>
          </a:p>
        </p:txBody>
      </p:sp>
      <p:sp>
        <p:nvSpPr>
          <p:cNvPr id="1286" name="Google Shape;1286;p51"/>
          <p:cNvSpPr/>
          <p:nvPr/>
        </p:nvSpPr>
        <p:spPr>
          <a:xfrm>
            <a:off x="3200400" y="2667000"/>
            <a:ext cx="381000" cy="381000"/>
          </a:xfrm>
          <a:prstGeom prst="ellipse">
            <a:avLst/>
          </a:prstGeom>
          <a:solidFill>
            <a:srgbClr val="00FF00">
              <a:alpha val="74509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1287" name="Google Shape;1287;p51"/>
          <p:cNvSpPr/>
          <p:nvPr/>
        </p:nvSpPr>
        <p:spPr>
          <a:xfrm>
            <a:off x="4191000" y="31242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1288" name="Google Shape;1288;p51"/>
          <p:cNvSpPr/>
          <p:nvPr/>
        </p:nvSpPr>
        <p:spPr>
          <a:xfrm>
            <a:off x="5181600" y="25908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cxnSp>
        <p:nvCxnSpPr>
          <p:cNvPr id="1289" name="Google Shape;1289;p51"/>
          <p:cNvCxnSpPr/>
          <p:nvPr/>
        </p:nvCxnSpPr>
        <p:spPr>
          <a:xfrm>
            <a:off x="1752600" y="4038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0" name="Google Shape;1290;p51"/>
          <p:cNvCxnSpPr/>
          <p:nvPr/>
        </p:nvCxnSpPr>
        <p:spPr>
          <a:xfrm flipH="1">
            <a:off x="4800600" y="4267200"/>
            <a:ext cx="1295400" cy="1066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1" name="Google Shape;1291;p51"/>
          <p:cNvCxnSpPr/>
          <p:nvPr/>
        </p:nvCxnSpPr>
        <p:spPr>
          <a:xfrm>
            <a:off x="2667000" y="4038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2" name="Google Shape;1292;p51"/>
          <p:cNvCxnSpPr/>
          <p:nvPr/>
        </p:nvCxnSpPr>
        <p:spPr>
          <a:xfrm>
            <a:off x="3581400" y="4038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3" name="Google Shape;1293;p51"/>
          <p:cNvCxnSpPr/>
          <p:nvPr/>
        </p:nvCxnSpPr>
        <p:spPr>
          <a:xfrm>
            <a:off x="4495800" y="4038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4" name="Google Shape;1294;p51"/>
          <p:cNvCxnSpPr/>
          <p:nvPr/>
        </p:nvCxnSpPr>
        <p:spPr>
          <a:xfrm>
            <a:off x="5410200" y="40386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5" name="Google Shape;1295;p51"/>
          <p:cNvCxnSpPr/>
          <p:nvPr/>
        </p:nvCxnSpPr>
        <p:spPr>
          <a:xfrm flipH="1">
            <a:off x="4648200" y="4191000"/>
            <a:ext cx="53340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6" name="Google Shape;1296;p51"/>
          <p:cNvCxnSpPr/>
          <p:nvPr/>
        </p:nvCxnSpPr>
        <p:spPr>
          <a:xfrm>
            <a:off x="4267200" y="4191000"/>
            <a:ext cx="228600" cy="99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7" name="Google Shape;1297;p51"/>
          <p:cNvCxnSpPr/>
          <p:nvPr/>
        </p:nvCxnSpPr>
        <p:spPr>
          <a:xfrm rot="10800000">
            <a:off x="2590800" y="4191000"/>
            <a:ext cx="1828800" cy="1219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8" name="Google Shape;1298;p51"/>
          <p:cNvCxnSpPr/>
          <p:nvPr/>
        </p:nvCxnSpPr>
        <p:spPr>
          <a:xfrm flipH="1" rot="10800000">
            <a:off x="2590800" y="2971800"/>
            <a:ext cx="609600" cy="838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299" name="Google Shape;1299;p51"/>
          <p:cNvCxnSpPr/>
          <p:nvPr/>
        </p:nvCxnSpPr>
        <p:spPr>
          <a:xfrm flipH="1" rot="10800000">
            <a:off x="3581400" y="2286000"/>
            <a:ext cx="5334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0" name="Google Shape;1300;p51"/>
          <p:cNvCxnSpPr/>
          <p:nvPr/>
        </p:nvCxnSpPr>
        <p:spPr>
          <a:xfrm>
            <a:off x="3581400" y="2971800"/>
            <a:ext cx="6096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1" name="Google Shape;1301;p51"/>
          <p:cNvCxnSpPr/>
          <p:nvPr/>
        </p:nvCxnSpPr>
        <p:spPr>
          <a:xfrm>
            <a:off x="4495800" y="2286000"/>
            <a:ext cx="6858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2" name="Google Shape;1302;p51"/>
          <p:cNvCxnSpPr/>
          <p:nvPr/>
        </p:nvCxnSpPr>
        <p:spPr>
          <a:xfrm flipH="1" rot="10800000">
            <a:off x="4572000" y="2895600"/>
            <a:ext cx="60960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3" name="Google Shape;1303;p51"/>
          <p:cNvCxnSpPr/>
          <p:nvPr/>
        </p:nvCxnSpPr>
        <p:spPr>
          <a:xfrm>
            <a:off x="5562600" y="2819400"/>
            <a:ext cx="167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4" name="Google Shape;1304;p51"/>
          <p:cNvSpPr txBox="1"/>
          <p:nvPr/>
        </p:nvSpPr>
        <p:spPr>
          <a:xfrm>
            <a:off x="762000" y="1676400"/>
            <a:ext cx="7772400" cy="4343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51"/>
          <p:cNvSpPr txBox="1"/>
          <p:nvPr/>
        </p:nvSpPr>
        <p:spPr>
          <a:xfrm>
            <a:off x="7848600" y="5715000"/>
            <a:ext cx="685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1306" name="Google Shape;1306;p51"/>
          <p:cNvSpPr txBox="1"/>
          <p:nvPr/>
        </p:nvSpPr>
        <p:spPr>
          <a:xfrm>
            <a:off x="2667000" y="3733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307" name="Google Shape;1307;p51"/>
          <p:cNvSpPr txBox="1"/>
          <p:nvPr/>
        </p:nvSpPr>
        <p:spPr>
          <a:xfrm>
            <a:off x="3581400" y="3733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308" name="Google Shape;1308;p51"/>
          <p:cNvSpPr txBox="1"/>
          <p:nvPr/>
        </p:nvSpPr>
        <p:spPr>
          <a:xfrm>
            <a:off x="4495800" y="3733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309" name="Google Shape;1309;p51"/>
          <p:cNvSpPr txBox="1"/>
          <p:nvPr/>
        </p:nvSpPr>
        <p:spPr>
          <a:xfrm>
            <a:off x="5410200" y="3733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310" name="Google Shape;1310;p51"/>
          <p:cNvSpPr txBox="1"/>
          <p:nvPr/>
        </p:nvSpPr>
        <p:spPr>
          <a:xfrm>
            <a:off x="3505200" y="2209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endParaRPr/>
          </a:p>
        </p:txBody>
      </p:sp>
      <p:sp>
        <p:nvSpPr>
          <p:cNvPr id="1311" name="Google Shape;1311;p51"/>
          <p:cNvSpPr txBox="1"/>
          <p:nvPr/>
        </p:nvSpPr>
        <p:spPr>
          <a:xfrm>
            <a:off x="3657600" y="2819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312" name="Google Shape;1312;p51"/>
          <p:cNvSpPr txBox="1"/>
          <p:nvPr/>
        </p:nvSpPr>
        <p:spPr>
          <a:xfrm>
            <a:off x="2514600" y="3200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313" name="Google Shape;1313;p51"/>
          <p:cNvSpPr txBox="1"/>
          <p:nvPr/>
        </p:nvSpPr>
        <p:spPr>
          <a:xfrm>
            <a:off x="3962400" y="4495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314" name="Google Shape;1314;p51"/>
          <p:cNvSpPr txBox="1"/>
          <p:nvPr/>
        </p:nvSpPr>
        <p:spPr>
          <a:xfrm>
            <a:off x="4876800" y="4572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cxnSp>
        <p:nvCxnSpPr>
          <p:cNvPr id="1315" name="Google Shape;1315;p51"/>
          <p:cNvCxnSpPr/>
          <p:nvPr/>
        </p:nvCxnSpPr>
        <p:spPr>
          <a:xfrm rot="10800000">
            <a:off x="3371850" y="30480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16" name="Google Shape;1316;p51"/>
          <p:cNvSpPr txBox="1"/>
          <p:nvPr/>
        </p:nvSpPr>
        <p:spPr>
          <a:xfrm>
            <a:off x="3276600" y="3352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</a:pPr>
            <a:r>
              <a:rPr b="1" i="0" lang="en-US" sz="1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endParaRPr/>
          </a:p>
        </p:txBody>
      </p:sp>
      <p:sp>
        <p:nvSpPr>
          <p:cNvPr id="1317" name="Google Shape;1317;p51"/>
          <p:cNvSpPr txBox="1"/>
          <p:nvPr/>
        </p:nvSpPr>
        <p:spPr>
          <a:xfrm>
            <a:off x="914400" y="4648200"/>
            <a:ext cx="2286000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Predicates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Cyclomatic Complexity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 + 1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6</a:t>
            </a:r>
            <a:endParaRPr/>
          </a:p>
        </p:txBody>
      </p:sp>
      <p:cxnSp>
        <p:nvCxnSpPr>
          <p:cNvPr id="1318" name="Google Shape;1318;p51"/>
          <p:cNvCxnSpPr/>
          <p:nvPr/>
        </p:nvCxnSpPr>
        <p:spPr>
          <a:xfrm>
            <a:off x="990600" y="4038600"/>
            <a:ext cx="38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5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3: Find Basic Path Set</a:t>
            </a:r>
            <a:endParaRPr/>
          </a:p>
        </p:txBody>
      </p:sp>
      <p:sp>
        <p:nvSpPr>
          <p:cNvPr id="1325" name="Google Shape;1325;p52"/>
          <p:cNvSpPr txBox="1"/>
          <p:nvPr>
            <p:ph idx="1" type="body"/>
          </p:nvPr>
        </p:nvSpPr>
        <p:spPr>
          <a:xfrm>
            <a:off x="304800" y="1295400"/>
            <a:ext cx="88392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at most 6 independent paths.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Usually, simpler path  == easier to find a test case.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some of the simpler paths are not possible (not realizable):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[ 1 – 2 – 8 – 9 – 11 ].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Realizable (i.e., impossible in execution).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Verify this by tracing the code.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Path Set: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8 – 10 – 11 ].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3 – 8 – 10 – 11 ].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3 – 4 – 7 – 2 – 8 – 10 – 11 ].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3 – 4 – 5 – 7 – 2 – 8 – 10 – 11 ].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( 2 – 3 – 4 – 5 – 6 – 7 ) – 2 – 8 – 9 – 11 ].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last case, ( … ) represents possible repetition.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5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4: Derive Test Cases</a:t>
            </a:r>
            <a:endParaRPr/>
          </a:p>
        </p:txBody>
      </p:sp>
      <p:sp>
        <p:nvSpPr>
          <p:cNvPr id="1332" name="Google Shape;1332;p53"/>
          <p:cNvSpPr txBox="1"/>
          <p:nvPr>
            <p:ph idx="1" type="body"/>
          </p:nvPr>
        </p:nvSpPr>
        <p:spPr>
          <a:xfrm>
            <a:off x="533400" y="1905000"/>
            <a:ext cx="41910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8 – 10 – 11 ]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= {…}</a:t>
            </a:r>
            <a:r>
              <a:rPr b="0" i="0" lang="en-US" sz="24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irrelevant.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0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min, max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irrelevant.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= -999</a:t>
            </a:r>
            <a:endParaRPr/>
          </a:p>
        </p:txBody>
      </p:sp>
      <p:sp>
        <p:nvSpPr>
          <p:cNvPr id="1333" name="Google Shape;1333;p53"/>
          <p:cNvSpPr txBox="1"/>
          <p:nvPr/>
        </p:nvSpPr>
        <p:spPr>
          <a:xfrm>
            <a:off x="4648200" y="1905000"/>
            <a:ext cx="4038600" cy="39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i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while (i &lt; N &amp;&amp;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value[i] != -999)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&gt; 0)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mean = -999;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mean;</a:t>
            </a:r>
            <a:endParaRPr/>
          </a:p>
        </p:txBody>
      </p:sp>
      <p:sp>
        <p:nvSpPr>
          <p:cNvPr id="1334" name="Google Shape;1334;p53"/>
          <p:cNvSpPr/>
          <p:nvPr/>
        </p:nvSpPr>
        <p:spPr>
          <a:xfrm>
            <a:off x="6629400" y="22098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1335" name="Google Shape;1335;p53"/>
          <p:cNvSpPr/>
          <p:nvPr/>
        </p:nvSpPr>
        <p:spPr>
          <a:xfrm>
            <a:off x="7239000" y="27432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1336" name="Google Shape;1336;p53"/>
          <p:cNvSpPr/>
          <p:nvPr/>
        </p:nvSpPr>
        <p:spPr>
          <a:xfrm>
            <a:off x="7696200" y="38862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1337" name="Google Shape;1337;p53"/>
          <p:cNvSpPr/>
          <p:nvPr/>
        </p:nvSpPr>
        <p:spPr>
          <a:xfrm>
            <a:off x="7467600" y="46482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1338" name="Google Shape;1338;p53"/>
          <p:cNvSpPr/>
          <p:nvPr/>
        </p:nvSpPr>
        <p:spPr>
          <a:xfrm>
            <a:off x="6858000" y="5181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5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4: Derive Test Cases</a:t>
            </a:r>
            <a:endParaRPr/>
          </a:p>
        </p:txBody>
      </p:sp>
      <p:sp>
        <p:nvSpPr>
          <p:cNvPr id="1345" name="Google Shape;1345;p54"/>
          <p:cNvSpPr txBox="1"/>
          <p:nvPr>
            <p:ph idx="1" type="body"/>
          </p:nvPr>
        </p:nvSpPr>
        <p:spPr>
          <a:xfrm>
            <a:off x="381000" y="2057400"/>
            <a:ext cx="4267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3 – 8 – 10 – 11 ]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= {-999}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min, max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irrelevant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= -999</a:t>
            </a:r>
            <a:endParaRPr/>
          </a:p>
        </p:txBody>
      </p:sp>
      <p:sp>
        <p:nvSpPr>
          <p:cNvPr id="1346" name="Google Shape;1346;p54"/>
          <p:cNvSpPr txBox="1"/>
          <p:nvPr/>
        </p:nvSpPr>
        <p:spPr>
          <a:xfrm>
            <a:off x="4724400" y="2057400"/>
            <a:ext cx="4038600" cy="396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None/>
            </a:pPr>
            <a: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b="0" i="0" lang="en-US" sz="19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 i = 0;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while (i &lt; N &amp;&amp;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value[i] != -999) {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(totalValid &gt; 0)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......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mean = -999;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b="0" i="0" sz="17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ourier New"/>
              <a:buNone/>
            </a:pPr>
            <a:r>
              <a:rPr b="0" i="0" lang="en-US" sz="17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mean;</a:t>
            </a:r>
            <a:endParaRPr/>
          </a:p>
        </p:txBody>
      </p:sp>
      <p:sp>
        <p:nvSpPr>
          <p:cNvPr id="1347" name="Google Shape;1347;p54"/>
          <p:cNvSpPr/>
          <p:nvPr/>
        </p:nvSpPr>
        <p:spPr>
          <a:xfrm>
            <a:off x="6629400" y="22098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1348" name="Google Shape;1348;p54"/>
          <p:cNvSpPr/>
          <p:nvPr/>
        </p:nvSpPr>
        <p:spPr>
          <a:xfrm>
            <a:off x="7239000" y="27432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1349" name="Google Shape;1349;p54"/>
          <p:cNvSpPr/>
          <p:nvPr/>
        </p:nvSpPr>
        <p:spPr>
          <a:xfrm>
            <a:off x="7696200" y="38862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8</a:t>
            </a:r>
            <a:endParaRPr/>
          </a:p>
        </p:txBody>
      </p:sp>
      <p:sp>
        <p:nvSpPr>
          <p:cNvPr id="1350" name="Google Shape;1350;p54"/>
          <p:cNvSpPr/>
          <p:nvPr/>
        </p:nvSpPr>
        <p:spPr>
          <a:xfrm>
            <a:off x="7467600" y="46482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</a:t>
            </a:r>
            <a:endParaRPr/>
          </a:p>
        </p:txBody>
      </p:sp>
      <p:sp>
        <p:nvSpPr>
          <p:cNvPr id="1351" name="Google Shape;1351;p54"/>
          <p:cNvSpPr/>
          <p:nvPr/>
        </p:nvSpPr>
        <p:spPr>
          <a:xfrm>
            <a:off x="6858000" y="5181600"/>
            <a:ext cx="381000" cy="381000"/>
          </a:xfrm>
          <a:prstGeom prst="ellipse">
            <a:avLst/>
          </a:prstGeom>
          <a:solidFill>
            <a:schemeClr val="folHlink">
              <a:alpha val="74509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11</a:t>
            </a:r>
            <a:endParaRPr/>
          </a:p>
        </p:txBody>
      </p:sp>
      <p:sp>
        <p:nvSpPr>
          <p:cNvPr id="1352" name="Google Shape;1352;p54"/>
          <p:cNvSpPr/>
          <p:nvPr/>
        </p:nvSpPr>
        <p:spPr>
          <a:xfrm>
            <a:off x="8229600" y="3048000"/>
            <a:ext cx="381000" cy="3810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09600"/>
            <a:ext cx="7961312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5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4: Derive Test Cases</a:t>
            </a:r>
            <a:endParaRPr/>
          </a:p>
        </p:txBody>
      </p:sp>
      <p:sp>
        <p:nvSpPr>
          <p:cNvPr id="1359" name="Google Shape;1359;p55"/>
          <p:cNvSpPr txBox="1"/>
          <p:nvPr>
            <p:ph idx="1" type="body"/>
          </p:nvPr>
        </p:nvSpPr>
        <p:spPr>
          <a:xfrm>
            <a:off x="381000" y="14478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3 – 4 – 7 – 2 – 8 – 10 – 11 ]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Case: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value in the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value[ ]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which is smaller than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min.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= { 25 }, N = 1, min = 30, max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irrelevant.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= -999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3 – 4 – 5 – 7 – 2 – 8 – 10 – 11 ]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Case: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value in the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value[ ]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which is larger than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max.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= { 99 }, N = 1, max = 90, min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irrelevant.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= -999</a:t>
            </a:r>
            <a:endParaRPr/>
          </a:p>
        </p:txBody>
      </p:sp>
      <p:cxnSp>
        <p:nvCxnSpPr>
          <p:cNvPr id="1360" name="Google Shape;1360;p55"/>
          <p:cNvCxnSpPr/>
          <p:nvPr/>
        </p:nvCxnSpPr>
        <p:spPr>
          <a:xfrm>
            <a:off x="457200" y="3810000"/>
            <a:ext cx="800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5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Step 4: Derive Test Cases</a:t>
            </a:r>
            <a:endParaRPr/>
          </a:p>
        </p:txBody>
      </p:sp>
      <p:sp>
        <p:nvSpPr>
          <p:cNvPr id="1367" name="Google Shape;1367;p56"/>
          <p:cNvSpPr txBox="1"/>
          <p:nvPr>
            <p:ph idx="1" type="body"/>
          </p:nvPr>
        </p:nvSpPr>
        <p:spPr>
          <a:xfrm>
            <a:off x="609600" y="1371600"/>
            <a:ext cx="8534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 2 – 3 – 4 – 5 – 6 – 7  – 2 – 8 – 9 – 11 ]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Case: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valid value in the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value[ ]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array.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= { 25 }, N = 1, min = 0, max = 100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= 25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 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[ 1 – 2 – 3 – 4 – 5 – 6 – 7 – 2 – 3 – 4 – 5 – 6 – 7 – 2 – 8 – 9 – 11 ]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Case: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valid values in the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value[ ]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array.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= { 25, 75 }, N = 2, min = 0, max = 100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Output: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 = 50</a:t>
            </a:r>
            <a:endParaRPr/>
          </a:p>
        </p:txBody>
      </p:sp>
      <p:sp>
        <p:nvSpPr>
          <p:cNvPr id="1368" name="Google Shape;1368;p56"/>
          <p:cNvSpPr txBox="1"/>
          <p:nvPr/>
        </p:nvSpPr>
        <p:spPr>
          <a:xfrm>
            <a:off x="533400" y="35052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</p:txBody>
      </p:sp>
      <p:cxnSp>
        <p:nvCxnSpPr>
          <p:cNvPr id="1369" name="Google Shape;1369;p56"/>
          <p:cNvCxnSpPr/>
          <p:nvPr/>
        </p:nvCxnSpPr>
        <p:spPr>
          <a:xfrm>
            <a:off x="1295400" y="3733800"/>
            <a:ext cx="7620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57"/>
          <p:cNvSpPr txBox="1"/>
          <p:nvPr>
            <p:ph type="title"/>
          </p:nvPr>
        </p:nvSpPr>
        <p:spPr>
          <a:xfrm>
            <a:off x="457200" y="277812"/>
            <a:ext cx="8686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Summary: Path Base White Box Testing</a:t>
            </a:r>
            <a:endParaRPr/>
          </a:p>
        </p:txBody>
      </p:sp>
      <p:sp>
        <p:nvSpPr>
          <p:cNvPr id="1376" name="Google Shape;1376;p57"/>
          <p:cNvSpPr txBox="1"/>
          <p:nvPr>
            <p:ph idx="1" type="body"/>
          </p:nvPr>
        </p:nvSpPr>
        <p:spPr>
          <a:xfrm>
            <a:off x="457200" y="1295400"/>
            <a:ext cx="84582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test that: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 all statements.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 all decisions (conditions).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cyclomatic complexity is an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upperbound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independent paths needed to cover the CFG.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more paths are needed, then either cyclomatic complexity is wrong, or the paths chosen are incorrect.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Although picking a complicated path that covers more than one unvisited edge is possible all times, it is not encouraged: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hard to design the test case.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5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Summary</a:t>
            </a:r>
            <a:endParaRPr/>
          </a:p>
        </p:txBody>
      </p:sp>
      <p:sp>
        <p:nvSpPr>
          <p:cNvPr id="1383" name="Google Shape;1383;p58"/>
          <p:cNvSpPr txBox="1"/>
          <p:nvPr>
            <p:ph idx="1" type="body"/>
          </p:nvPr>
        </p:nvSpPr>
        <p:spPr>
          <a:xfrm>
            <a:off x="457200" y="1371600"/>
            <a:ext cx="82296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 Design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White Box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Flow Graph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Cyclomatic Complexity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Path Testing 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 Box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Equivalence Classes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 Value Analysis</a:t>
            </a:r>
            <a:endParaRPr/>
          </a:p>
          <a:p>
            <a:pPr indent="-252095" lvl="0" marL="342900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Control Flow Graph: Introduction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457200" y="1371600"/>
            <a:ext cx="82296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abstract representation of a structured program/function/method.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Consists of two major components: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1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b="1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50837" lvl="2" marL="10223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a stretch of sequential code statements with no branches.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1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Edge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(also called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350837" lvl="2" marL="10223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a branch, alternative path in execution.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Path: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with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Directed Edges.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4876800" y="4038600"/>
            <a:ext cx="3810000" cy="1825625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6172200" y="1676400"/>
            <a:ext cx="1755775" cy="1825625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Simple Examples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914400" y="4038600"/>
            <a:ext cx="2667000" cy="202723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850" lIns="95700" spcFirstLastPara="1" rIns="95700" wrap="square" tIns="47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X &lt; 10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Statement3;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Statement4;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990600" y="1828800"/>
            <a:ext cx="2286000" cy="1203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7850" lIns="95700" spcFirstLastPara="1" rIns="95700" wrap="square" tIns="47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Statement2;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Statement3;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Statement4;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6781800" y="22860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cxnSp>
        <p:nvCxnSpPr>
          <p:cNvPr id="149" name="Google Shape;149;p21"/>
          <p:cNvCxnSpPr/>
          <p:nvPr/>
        </p:nvCxnSpPr>
        <p:spPr>
          <a:xfrm>
            <a:off x="7086600" y="1828800"/>
            <a:ext cx="3175" cy="466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7086600" y="2743200"/>
            <a:ext cx="3175" cy="4667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1" name="Google Shape;151;p21"/>
          <p:cNvSpPr/>
          <p:nvPr/>
        </p:nvSpPr>
        <p:spPr>
          <a:xfrm>
            <a:off x="3276600" y="1981200"/>
            <a:ext cx="228600" cy="914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505200" y="1905000"/>
            <a:ext cx="1905000" cy="1069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represented as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as there is no branch.</a:t>
            </a:r>
            <a:endParaRPr/>
          </a:p>
        </p:txBody>
      </p:sp>
      <p:sp>
        <p:nvSpPr>
          <p:cNvPr id="153" name="Google Shape;153;p21"/>
          <p:cNvSpPr txBox="1"/>
          <p:nvPr/>
        </p:nvSpPr>
        <p:spPr>
          <a:xfrm>
            <a:off x="6172200" y="3200400"/>
            <a:ext cx="609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3581400" y="4114800"/>
            <a:ext cx="228600" cy="45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21"/>
          <p:cNvCxnSpPr/>
          <p:nvPr/>
        </p:nvCxnSpPr>
        <p:spPr>
          <a:xfrm>
            <a:off x="762000" y="3733800"/>
            <a:ext cx="807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/>
        </p:nvSpPr>
        <p:spPr>
          <a:xfrm>
            <a:off x="3886200" y="41148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3581400" y="48768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3886200" y="48006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3581400" y="51816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3886200" y="51816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581400" y="57150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3886200" y="57150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5181600" y="44958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cxnSp>
        <p:nvCxnSpPr>
          <p:cNvPr id="164" name="Google Shape;164;p21"/>
          <p:cNvCxnSpPr/>
          <p:nvPr/>
        </p:nvCxnSpPr>
        <p:spPr>
          <a:xfrm>
            <a:off x="4986337" y="4224337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5" name="Google Shape;165;p21"/>
          <p:cNvCxnSpPr/>
          <p:nvPr/>
        </p:nvCxnSpPr>
        <p:spPr>
          <a:xfrm>
            <a:off x="5791200" y="47244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6" name="Google Shape;166;p21"/>
          <p:cNvSpPr txBox="1"/>
          <p:nvPr/>
        </p:nvSpPr>
        <p:spPr>
          <a:xfrm>
            <a:off x="4953000" y="5562600"/>
            <a:ext cx="609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324600" y="44958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7467600" y="41910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cxnSp>
        <p:nvCxnSpPr>
          <p:cNvPr id="169" name="Google Shape;169;p21"/>
          <p:cNvCxnSpPr/>
          <p:nvPr/>
        </p:nvCxnSpPr>
        <p:spPr>
          <a:xfrm flipH="1" rot="10800000">
            <a:off x="6858000" y="44196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0" name="Google Shape;170;p21"/>
          <p:cNvSpPr/>
          <p:nvPr/>
        </p:nvSpPr>
        <p:spPr>
          <a:xfrm>
            <a:off x="7467600" y="51816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>
            <a:off x="6858000" y="49530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7772400" y="464820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8077200" y="54102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4" name="Google Shape;174;p21"/>
          <p:cNvSpPr txBox="1"/>
          <p:nvPr/>
        </p:nvSpPr>
        <p:spPr>
          <a:xfrm>
            <a:off x="7010400" y="41910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6934200" y="51816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4572000" y="198437"/>
            <a:ext cx="25908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 a;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float b;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printf("Hello World");    scanf("%d", &amp;a);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More Examples</a:t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762000" y="1828800"/>
            <a:ext cx="2667000" cy="1292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5700" spcFirstLastPara="1" rIns="957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X &gt; 0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Statement1;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Statement2;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3429000" y="19050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3657600" y="18288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429000" y="22098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657600" y="22098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3429000" y="27432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3657600" y="26670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4648200" y="1600200"/>
            <a:ext cx="3810000" cy="1825625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22"/>
          <p:cNvCxnSpPr/>
          <p:nvPr/>
        </p:nvCxnSpPr>
        <p:spPr>
          <a:xfrm>
            <a:off x="4800600" y="2362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2" name="Google Shape;192;p22"/>
          <p:cNvSpPr txBox="1"/>
          <p:nvPr/>
        </p:nvSpPr>
        <p:spPr>
          <a:xfrm>
            <a:off x="4800600" y="3200400"/>
            <a:ext cx="609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5181600" y="21336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248400" y="18288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cxnSp>
        <p:nvCxnSpPr>
          <p:cNvPr id="195" name="Google Shape;195;p22"/>
          <p:cNvCxnSpPr/>
          <p:nvPr/>
        </p:nvCxnSpPr>
        <p:spPr>
          <a:xfrm flipH="1" rot="10800000">
            <a:off x="5715000" y="2057400"/>
            <a:ext cx="5334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6" name="Google Shape;196;p22"/>
          <p:cNvSpPr/>
          <p:nvPr/>
        </p:nvSpPr>
        <p:spPr>
          <a:xfrm>
            <a:off x="6324600" y="26670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cxnSp>
        <p:nvCxnSpPr>
          <p:cNvPr id="197" name="Google Shape;197;p22"/>
          <p:cNvCxnSpPr/>
          <p:nvPr/>
        </p:nvCxnSpPr>
        <p:spPr>
          <a:xfrm>
            <a:off x="5715000" y="25146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8" name="Google Shape;198;p22"/>
          <p:cNvCxnSpPr/>
          <p:nvPr/>
        </p:nvCxnSpPr>
        <p:spPr>
          <a:xfrm>
            <a:off x="6858000" y="19812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9" name="Google Shape;199;p22"/>
          <p:cNvCxnSpPr/>
          <p:nvPr/>
        </p:nvCxnSpPr>
        <p:spPr>
          <a:xfrm flipH="1" rot="10800000">
            <a:off x="6934200" y="26670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0" name="Google Shape;200;p22"/>
          <p:cNvSpPr txBox="1"/>
          <p:nvPr/>
        </p:nvSpPr>
        <p:spPr>
          <a:xfrm>
            <a:off x="5867400" y="1828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5791200" y="2819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7239000" y="22098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cxnSp>
        <p:nvCxnSpPr>
          <p:cNvPr id="203" name="Google Shape;203;p22"/>
          <p:cNvCxnSpPr/>
          <p:nvPr/>
        </p:nvCxnSpPr>
        <p:spPr>
          <a:xfrm>
            <a:off x="7848600" y="24384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04" name="Google Shape;204;p22"/>
          <p:cNvCxnSpPr/>
          <p:nvPr/>
        </p:nvCxnSpPr>
        <p:spPr>
          <a:xfrm>
            <a:off x="685800" y="3733800"/>
            <a:ext cx="807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More Examples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762000" y="1828800"/>
            <a:ext cx="2667000" cy="1292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5700" spcFirstLastPara="1" rIns="957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X &gt; 0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Statement1;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Statement2;</a:t>
            </a: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3429000" y="19050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3657600" y="18288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3429000" y="22098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3657600" y="22098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3429000" y="27432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3657600" y="26670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4648200" y="1600200"/>
            <a:ext cx="3810000" cy="1825625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3"/>
          <p:cNvCxnSpPr/>
          <p:nvPr/>
        </p:nvCxnSpPr>
        <p:spPr>
          <a:xfrm>
            <a:off x="4800600" y="2362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0" name="Google Shape;220;p23"/>
          <p:cNvSpPr txBox="1"/>
          <p:nvPr/>
        </p:nvSpPr>
        <p:spPr>
          <a:xfrm>
            <a:off x="4800600" y="3200400"/>
            <a:ext cx="609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5181600" y="21336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6248400" y="18288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cxnSp>
        <p:nvCxnSpPr>
          <p:cNvPr id="223" name="Google Shape;223;p23"/>
          <p:cNvCxnSpPr/>
          <p:nvPr/>
        </p:nvCxnSpPr>
        <p:spPr>
          <a:xfrm flipH="1" rot="10800000">
            <a:off x="5715000" y="2057400"/>
            <a:ext cx="5334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4" name="Google Shape;224;p23"/>
          <p:cNvSpPr/>
          <p:nvPr/>
        </p:nvSpPr>
        <p:spPr>
          <a:xfrm>
            <a:off x="6324600" y="26670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cxnSp>
        <p:nvCxnSpPr>
          <p:cNvPr id="225" name="Google Shape;225;p23"/>
          <p:cNvCxnSpPr/>
          <p:nvPr/>
        </p:nvCxnSpPr>
        <p:spPr>
          <a:xfrm>
            <a:off x="5715000" y="2514600"/>
            <a:ext cx="609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6" name="Google Shape;226;p23"/>
          <p:cNvCxnSpPr/>
          <p:nvPr/>
        </p:nvCxnSpPr>
        <p:spPr>
          <a:xfrm>
            <a:off x="6858000" y="1981200"/>
            <a:ext cx="4572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7" name="Google Shape;227;p23"/>
          <p:cNvCxnSpPr/>
          <p:nvPr/>
        </p:nvCxnSpPr>
        <p:spPr>
          <a:xfrm flipH="1" rot="10800000">
            <a:off x="6934200" y="2667000"/>
            <a:ext cx="4572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8" name="Google Shape;228;p23"/>
          <p:cNvSpPr txBox="1"/>
          <p:nvPr/>
        </p:nvSpPr>
        <p:spPr>
          <a:xfrm>
            <a:off x="5867400" y="1828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5791200" y="28194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7239000" y="22098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cxnSp>
        <p:nvCxnSpPr>
          <p:cNvPr id="231" name="Google Shape;231;p23"/>
          <p:cNvCxnSpPr/>
          <p:nvPr/>
        </p:nvCxnSpPr>
        <p:spPr>
          <a:xfrm>
            <a:off x="7848600" y="24384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2" name="Google Shape;232;p23"/>
          <p:cNvCxnSpPr/>
          <p:nvPr/>
        </p:nvCxnSpPr>
        <p:spPr>
          <a:xfrm>
            <a:off x="685800" y="3733800"/>
            <a:ext cx="807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3" name="Google Shape;233;p23"/>
          <p:cNvSpPr txBox="1"/>
          <p:nvPr/>
        </p:nvSpPr>
        <p:spPr>
          <a:xfrm>
            <a:off x="304800" y="6172200"/>
            <a:ext cx="38862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Why is there a node </a:t>
            </a: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</a:t>
            </a: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both CFGs?</a:t>
            </a:r>
            <a:endParaRPr/>
          </a:p>
        </p:txBody>
      </p:sp>
      <p:sp>
        <p:nvSpPr>
          <p:cNvPr id="234" name="Google Shape;234;p23"/>
          <p:cNvSpPr txBox="1"/>
          <p:nvPr/>
        </p:nvSpPr>
        <p:spPr>
          <a:xfrm>
            <a:off x="838200" y="4343400"/>
            <a:ext cx="2667000" cy="1181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5700" spcFirstLastPara="1" rIns="95700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 X &lt; 10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Statement1;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X++; }</a:t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3505200" y="4495800"/>
            <a:ext cx="228600" cy="228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3719512" y="4416425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3505200" y="48006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3733800" y="4752975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9" name="Google Shape;239;p23"/>
          <p:cNvSpPr/>
          <p:nvPr/>
        </p:nvSpPr>
        <p:spPr>
          <a:xfrm>
            <a:off x="3505200" y="5105400"/>
            <a:ext cx="2286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3733800" y="51054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4648200" y="4038600"/>
            <a:ext cx="3810000" cy="1825625"/>
          </a:xfrm>
          <a:prstGeom prst="rect">
            <a:avLst/>
          </a:prstGeom>
          <a:solidFill>
            <a:srgbClr val="CC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23"/>
          <p:cNvCxnSpPr/>
          <p:nvPr/>
        </p:nvCxnSpPr>
        <p:spPr>
          <a:xfrm>
            <a:off x="4876800" y="4419600"/>
            <a:ext cx="152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3" name="Google Shape;243;p23"/>
          <p:cNvSpPr txBox="1"/>
          <p:nvPr/>
        </p:nvSpPr>
        <p:spPr>
          <a:xfrm>
            <a:off x="4800600" y="5638800"/>
            <a:ext cx="609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CFG</a:t>
            </a:r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4876800" y="46482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</a:t>
            </a:r>
            <a:endParaRPr/>
          </a:p>
        </p:txBody>
      </p:sp>
      <p:sp>
        <p:nvSpPr>
          <p:cNvPr id="245" name="Google Shape;245;p23"/>
          <p:cNvSpPr/>
          <p:nvPr/>
        </p:nvSpPr>
        <p:spPr>
          <a:xfrm>
            <a:off x="5943600" y="46482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2</a:t>
            </a:r>
            <a:endParaRPr/>
          </a:p>
        </p:txBody>
      </p:sp>
      <p:cxnSp>
        <p:nvCxnSpPr>
          <p:cNvPr id="246" name="Google Shape;246;p23"/>
          <p:cNvCxnSpPr/>
          <p:nvPr/>
        </p:nvCxnSpPr>
        <p:spPr>
          <a:xfrm>
            <a:off x="5486400" y="4876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7" name="Google Shape;247;p23"/>
          <p:cNvSpPr/>
          <p:nvPr/>
        </p:nvSpPr>
        <p:spPr>
          <a:xfrm>
            <a:off x="6858000" y="46482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3</a:t>
            </a:r>
            <a:endParaRPr/>
          </a:p>
        </p:txBody>
      </p:sp>
      <p:sp>
        <p:nvSpPr>
          <p:cNvPr id="248" name="Google Shape;248;p23"/>
          <p:cNvSpPr txBox="1"/>
          <p:nvPr/>
        </p:nvSpPr>
        <p:spPr>
          <a:xfrm>
            <a:off x="5486400" y="4876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5105400" y="4114800"/>
            <a:ext cx="457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7620000" y="4648200"/>
            <a:ext cx="609600" cy="466725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850" lIns="95700" spcFirstLastPara="1" rIns="95700" wrap="square" tIns="47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"/>
              <a:buNone/>
            </a:pPr>
            <a:r>
              <a:rPr b="1" i="0" lang="en-US" sz="25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4</a:t>
            </a:r>
            <a:endParaRPr/>
          </a:p>
        </p:txBody>
      </p:sp>
      <p:cxnSp>
        <p:nvCxnSpPr>
          <p:cNvPr id="251" name="Google Shape;251;p23"/>
          <p:cNvCxnSpPr/>
          <p:nvPr/>
        </p:nvCxnSpPr>
        <p:spPr>
          <a:xfrm>
            <a:off x="7924800" y="51054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2" name="Google Shape;252;p23"/>
          <p:cNvCxnSpPr/>
          <p:nvPr/>
        </p:nvCxnSpPr>
        <p:spPr>
          <a:xfrm>
            <a:off x="6553200" y="48768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3" name="Google Shape;253;p23"/>
          <p:cNvSpPr/>
          <p:nvPr/>
        </p:nvSpPr>
        <p:spPr>
          <a:xfrm>
            <a:off x="5170487" y="4267200"/>
            <a:ext cx="2982912" cy="381000"/>
          </a:xfrm>
          <a:custGeom>
            <a:rect b="b" l="l" r="r" t="t"/>
            <a:pathLst>
              <a:path extrusionOk="0" h="240" w="1776">
                <a:moveTo>
                  <a:pt x="55" y="240"/>
                </a:moveTo>
                <a:cubicBezTo>
                  <a:pt x="27" y="160"/>
                  <a:pt x="0" y="83"/>
                  <a:pt x="247" y="48"/>
                </a:cubicBezTo>
                <a:cubicBezTo>
                  <a:pt x="494" y="13"/>
                  <a:pt x="1304" y="0"/>
                  <a:pt x="1540" y="30"/>
                </a:cubicBezTo>
                <a:cubicBezTo>
                  <a:pt x="1776" y="60"/>
                  <a:pt x="1640" y="187"/>
                  <a:pt x="1666" y="228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4860925" y="5105400"/>
            <a:ext cx="2609850" cy="458787"/>
          </a:xfrm>
          <a:custGeom>
            <a:rect b="b" l="l" r="r" t="t"/>
            <a:pathLst>
              <a:path extrusionOk="0" h="289" w="1644">
                <a:moveTo>
                  <a:pt x="1450" y="0"/>
                </a:moveTo>
                <a:cubicBezTo>
                  <a:pt x="1448" y="41"/>
                  <a:pt x="1644" y="209"/>
                  <a:pt x="1438" y="249"/>
                </a:cubicBezTo>
                <a:cubicBezTo>
                  <a:pt x="1232" y="289"/>
                  <a:pt x="428" y="281"/>
                  <a:pt x="214" y="240"/>
                </a:cubicBezTo>
                <a:cubicBezTo>
                  <a:pt x="0" y="199"/>
                  <a:pt x="166" y="50"/>
                  <a:pt x="154" y="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Notation Guide for CFG</a:t>
            </a: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457200" y="10668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CFG should have: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entry arc (known as a directed edge, too).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exit arc.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nodes should have: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1 entry arc.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1 exit arc.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Logical Node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does not represent any actual statements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added as a joining point for several incoming edges.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Represents a logical closure.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4 in the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if-then-else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 from previous slide.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