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Conversation is the most important.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Card acts as reminder.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Confirmation – Acceptance criteria to judge when a story is done</a:t>
            </a:r>
            <a:endParaRPr/>
          </a:p>
        </p:txBody>
      </p:sp>
      <p:sp>
        <p:nvSpPr>
          <p:cNvPr id="142" name="Google Shape;142;p10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52" name="Google Shape;15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Different type of users: normal user, vacation traveler (not as business traveler), frequent flyer who wants to book trip including air flight, hotel, transportation etc.</a:t>
            </a:r>
            <a:endParaRPr/>
          </a:p>
        </p:txBody>
      </p:sp>
      <p:sp>
        <p:nvSpPr>
          <p:cNvPr id="153" name="Google Shape;153;p11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/>
              <a:t>conditions of satisfaction are high level test cases</a:t>
            </a:r>
            <a:endParaRPr/>
          </a:p>
        </p:txBody>
      </p:sp>
      <p:sp>
        <p:nvSpPr>
          <p:cNvPr id="171" name="Google Shape;171;p13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87" name="Google Shape;18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New user logging in – as a new user, I can register to the system so that I can logging/access the system</a:t>
            </a:r>
            <a:endParaRPr/>
          </a:p>
        </p:txBody>
      </p:sp>
      <p:sp>
        <p:nvSpPr>
          <p:cNvPr id="188" name="Google Shape;188;p15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05" name="Google Shape;20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237" name="Google Shape;23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1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Card is easy for portable. </a:t>
            </a:r>
            <a:endParaRPr/>
          </a:p>
        </p:txBody>
      </p:sp>
      <p:sp>
        <p:nvSpPr>
          <p:cNvPr id="123" name="Google Shape;123;p7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6" name="Google Shape;66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8" name="Google Shape;6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18065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alibri"/>
              <a:buNone/>
            </a:pPr>
            <a:r>
              <a:rPr b="1" i="0" lang="en-US" sz="8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 ENG &amp; ISD</a:t>
            </a:r>
            <a:br>
              <a:rPr b="1" i="0" lang="en-US" sz="8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60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(CSE 403)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371600" y="41148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</a:pPr>
            <a:r>
              <a:t/>
            </a:r>
            <a:endParaRPr b="1" i="0" sz="1900" u="none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898989"/>
              </a:buClr>
              <a:buSzPts val="4500"/>
              <a:buNone/>
            </a:pPr>
            <a:r>
              <a:rPr b="1" i="0" lang="en-US" sz="45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Lecture 2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rgbClr val="00B050"/>
              </a:buClr>
              <a:buSzPts val="4500"/>
              <a:buNone/>
            </a:pPr>
            <a:r>
              <a:rPr b="1" i="0" lang="en-US" sz="4500" u="none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(User Story)</a:t>
            </a:r>
            <a:endParaRPr/>
          </a:p>
          <a:p>
            <a:pPr indent="0" lvl="0" marL="0" rtl="0" algn="ctr"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4500"/>
              <a:buNone/>
            </a:pPr>
            <a:r>
              <a:t/>
            </a:r>
            <a:endParaRPr b="1" i="0" sz="4500" u="none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628650" y="317500"/>
            <a:ext cx="7886700" cy="67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Story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1722437"/>
            <a:ext cx="7677150" cy="4416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/>
        </p:nvSpPr>
        <p:spPr>
          <a:xfrm>
            <a:off x="1265237" y="2087562"/>
            <a:ext cx="2811462" cy="139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 rot="180000">
            <a:off x="4148137" y="1597025"/>
            <a:ext cx="4160837" cy="25225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4076700" y="4265612"/>
            <a:ext cx="4108450" cy="1860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628650" y="304800"/>
            <a:ext cx="7886700" cy="68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Story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95425"/>
            <a:ext cx="7848600" cy="464661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3"/>
          <p:cNvSpPr txBox="1"/>
          <p:nvPr/>
        </p:nvSpPr>
        <p:spPr>
          <a:xfrm rot="-60000">
            <a:off x="679450" y="3886200"/>
            <a:ext cx="3568700" cy="21653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4419600" y="1600200"/>
            <a:ext cx="3733800" cy="21526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4568825" y="3817937"/>
            <a:ext cx="3584575" cy="20494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628650" y="228600"/>
            <a:ext cx="7886700" cy="74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are the details?</a:t>
            </a:r>
            <a:endParaRPr/>
          </a:p>
        </p:txBody>
      </p:sp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7650" y="1371600"/>
            <a:ext cx="8378825" cy="46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628650" y="388937"/>
            <a:ext cx="7886700" cy="601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Details as conditions of satisfaction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628650" y="2216150"/>
            <a:ext cx="7886700" cy="32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0375" y="1600200"/>
            <a:ext cx="796925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 txBox="1"/>
          <p:nvPr/>
        </p:nvSpPr>
        <p:spPr>
          <a:xfrm>
            <a:off x="3524250" y="3189287"/>
            <a:ext cx="4905375" cy="3059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460375" y="3470275"/>
            <a:ext cx="3349625" cy="29178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/>
          <p:nvPr>
            <p:ph type="title"/>
          </p:nvPr>
        </p:nvSpPr>
        <p:spPr>
          <a:xfrm>
            <a:off x="628650" y="304800"/>
            <a:ext cx="7886700" cy="538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i="0" lang="en-US" sz="40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Details added in smaller sub-stories</a:t>
            </a:r>
            <a:endParaRPr/>
          </a:p>
        </p:txBody>
      </p:sp>
      <p:sp>
        <p:nvSpPr>
          <p:cNvPr id="183" name="Google Shape;183;p2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219200"/>
            <a:ext cx="8283575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01612"/>
            <a:ext cx="7315200" cy="619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7"/>
          <p:cNvSpPr txBox="1"/>
          <p:nvPr/>
        </p:nvSpPr>
        <p:spPr>
          <a:xfrm>
            <a:off x="4343400" y="4159250"/>
            <a:ext cx="3733800" cy="2239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7"/>
          <p:cNvSpPr txBox="1"/>
          <p:nvPr/>
        </p:nvSpPr>
        <p:spPr>
          <a:xfrm>
            <a:off x="1143000" y="2332037"/>
            <a:ext cx="6553200" cy="9445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1143000" y="3276600"/>
            <a:ext cx="6553200" cy="13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7"/>
          <p:cNvSpPr/>
          <p:nvPr/>
        </p:nvSpPr>
        <p:spPr>
          <a:xfrm>
            <a:off x="2057400" y="2190750"/>
            <a:ext cx="2743200" cy="600075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User Story format</a:t>
            </a:r>
            <a:endParaRPr/>
          </a:p>
        </p:txBody>
      </p:sp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304800" y="1600200"/>
            <a:ext cx="83820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b="0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format of the User Story is as follows:</a:t>
            </a:r>
            <a:br>
              <a:rPr b="0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0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b="1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a &lt; role&gt;</a:t>
            </a:r>
            <a:br>
              <a:rPr b="1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I need &lt;requirement or feature&gt;</a:t>
            </a:r>
            <a:br>
              <a:rPr b="1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So that &lt;goal / value&gt;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Story (Logging in)</a:t>
            </a:r>
            <a:endParaRPr/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393700" y="1219200"/>
            <a:ext cx="84582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Confirmation</a:t>
            </a:r>
            <a:endParaRPr b="1" i="0" sz="2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1.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Success – valid user logged in and refer to home page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“Remember me” ticked – store cookie/automatic login next time.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“Remember me” not ticked – force login next time.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2.</a:t>
            </a: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Failure – display message: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“Email address in wrong format”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b.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“Incorrect user name, please try again”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c.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“Incorrect password, please try again”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d.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“Service unavailable – please try again later”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“Account has expired – refer to account renewal page”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6" name="Google Shape;21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657225"/>
            <a:ext cx="8299450" cy="559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628650" y="457200"/>
            <a:ext cx="7886700" cy="569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Words are imprecise</a:t>
            </a:r>
            <a:endParaRPr/>
          </a:p>
        </p:txBody>
      </p:sp>
      <p:sp>
        <p:nvSpPr>
          <p:cNvPr id="222" name="Google Shape;222;p3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1833562"/>
            <a:ext cx="7726362" cy="37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1"/>
          <p:cNvSpPr txBox="1"/>
          <p:nvPr/>
        </p:nvSpPr>
        <p:spPr>
          <a:xfrm>
            <a:off x="3998912" y="2871787"/>
            <a:ext cx="4403725" cy="26606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457200" y="274637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Types of Requirements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457200" y="1219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 requirements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Describe the interactions between the system and its environment independent from implementation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watch system must display the time based on its location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Nonfunctional requirements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User visible aspects of the system not directly related to functional behavior.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response time must be less than 1 second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accuracy must be within a second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watch must be available 24 hours a day except from 2:00am -2:01am and 3:00am - 3:01am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Constraints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(“Pseudo requirements”): Imposed by the client or the environment in which the system will operate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implementation language must be COBOL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>
            <a:off x="628650" y="381000"/>
            <a:ext cx="78867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Words are imprecise</a:t>
            </a:r>
            <a:endParaRPr/>
          </a:p>
        </p:txBody>
      </p:sp>
      <p:sp>
        <p:nvSpPr>
          <p:cNvPr id="230" name="Google Shape;230;p3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650" y="1416050"/>
            <a:ext cx="8074025" cy="4710112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2"/>
          <p:cNvSpPr txBox="1"/>
          <p:nvPr/>
        </p:nvSpPr>
        <p:spPr>
          <a:xfrm>
            <a:off x="4214812" y="3352800"/>
            <a:ext cx="4424362" cy="2682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5912" y="3851275"/>
            <a:ext cx="3695700" cy="2459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57800" y="1385887"/>
            <a:ext cx="3257550" cy="2335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Words are imprecise</a:t>
            </a:r>
            <a:endParaRPr/>
          </a:p>
        </p:txBody>
      </p:sp>
      <p:sp>
        <p:nvSpPr>
          <p:cNvPr id="241" name="Google Shape;241;p33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2" name="Google Shape;24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6825" y="1292225"/>
            <a:ext cx="6646862" cy="4297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Properties of Requirements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Correct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Consistent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Clear, unambiguous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Realistic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Verifiable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Traceable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457200" y="274637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en-US" sz="3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Collecting data in the problem domain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457200" y="1219200"/>
            <a:ext cx="83058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understand the problem that we are dealing with, we can adopt the following techniques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Interview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Questionnaire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Experimentation by building a prototype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 inspection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story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Story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457200" y="11430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Story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Users tell the stories, and developers listen, ask questions to understand context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short description of the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behaviour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the system</a:t>
            </a:r>
            <a:endParaRPr/>
          </a:p>
          <a:p>
            <a:pPr indent="-228600" lvl="2" marL="1143000" marR="0" rtl="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Generally implementation issues are not discussed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entire system is specified through stories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Each story is short, goal oriented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b="1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testable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used for usability testing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Story is descriptive, but often a diagram or a sample output page helps to explain the concept much better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in user interface snippets, forms or reports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57200" y="242887"/>
            <a:ext cx="8229600" cy="900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to be collected and analyzed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457200" y="12954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Actors - role and responsibility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Scenarios/User Stories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of the data that we have to deal with (reliability and accuracy, etc)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Information that actors want (output)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interfaces to existing actors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cause events to happen, and what cause work to be created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Workflows and activities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Knowing what type of problem it is (solvable?)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457200" y="2746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User Story?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457200" y="134143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User Story is </a:t>
            </a:r>
            <a:r>
              <a:rPr b="0" i="0" lang="en-US" sz="24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a requirement expressed from the perspective of an end-user goal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It’s usually written out as a couple of sentences. Most user stories are written in the language of the users, so any user should be able to read a user story and immediately understand what it means.  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User Story is really just a </a:t>
            </a:r>
            <a:r>
              <a:rPr b="0" i="0" lang="en-US" sz="24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well-expressed requirement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Story is only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meant to describe a feature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n-US" sz="24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but not describe </a:t>
            </a:r>
            <a:r>
              <a:rPr b="0" i="1" lang="en-US" sz="24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how</a:t>
            </a:r>
            <a:r>
              <a:rPr b="0" i="0" lang="en-US" sz="2400" u="none" cap="none" strike="noStrike">
                <a:solidFill>
                  <a:srgbClr val="17375E"/>
                </a:solidFill>
                <a:latin typeface="Calibri"/>
                <a:ea typeface="Calibri"/>
                <a:cs typeface="Calibri"/>
                <a:sym typeface="Calibri"/>
              </a:rPr>
              <a:t> to implement it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meaning leaving out the technical aspect, it should describe the behavior or flow from user’s perspective.</a:t>
            </a:r>
            <a:endParaRPr/>
          </a:p>
          <a:p>
            <a:pPr indent="-190500" lvl="0" marL="34290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457200" y="274637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User Story?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User Story format has become the most popular way of expressing requirements in Agile for a number of reasons: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focuses on the viewpoint of a role who will use or be impacted by the solution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defines the requirement in language that has meaning for that role</a:t>
            </a:r>
            <a:endParaRPr/>
          </a:p>
          <a:p>
            <a:pPr indent="-285750" lvl="1" marL="74295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helps to clarify the true reason for the requirement 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helps to define high level requirements without necessarily going into low level detail too early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457200" y="25717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Story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Stories are often deemed to comprise three elements - the 3C’s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onversation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onfirmation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