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ncremental_build_mode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t>
            </a:r>
            <a:r>
              <a:rPr lang="en-US" u="sng">
                <a:solidFill>
                  <a:srgbClr val="000000"/>
                </a:solidFill>
                <a:hlinkClick r:id="rId2">
                  <a:extLst>
                    <a:ext uri="{A12FA001-AC4F-418D-AE19-62706E023703}">
                      <ahyp:hlinkClr val="tx"/>
                    </a:ext>
                  </a:extLst>
                </a:hlinkClick>
              </a:rPr>
              <a:t>incremental build model</a:t>
            </a:r>
            <a:r>
              <a:rPr lang="en-US"/>
              <a:t> is a method of software development where the product is designed, implemented and tested incrementally (a little more is added each time) until the product is finished</a:t>
            </a:r>
            <a:endParaRPr/>
          </a:p>
        </p:txBody>
      </p:sp>
      <p:sp>
        <p:nvSpPr>
          <p:cNvPr id="178" name="Google Shape;178;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Each system increment reflects a piece of the functionality that is needed by the customer. Generally, the early increments of the system should include the most important or most urgently required functionality.</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This means that the customer can evaluate the system at early stage in the development to see if it delivers what’s required. If not, then only the current increment has to be changed and, possibly, new functionality defined for later increments.</a:t>
            </a:r>
            <a:endParaRPr/>
          </a:p>
          <a:p>
            <a:pPr indent="0" lvl="0" marL="0" rtl="0" algn="l">
              <a:spcBef>
                <a:spcPts val="0"/>
              </a:spcBef>
              <a:spcAft>
                <a:spcPts val="0"/>
              </a:spcAft>
              <a:buNone/>
            </a:pPr>
            <a:r>
              <a:t/>
            </a:r>
            <a:endParaRPr/>
          </a:p>
        </p:txBody>
      </p:sp>
      <p:sp>
        <p:nvSpPr>
          <p:cNvPr id="185" name="Google Shape;18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Feasibility Study : is it worth taking the project, rough cost?, buy or build?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4" name="Google Shape;26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this model, before implementation, a prototype is built to understand the requirements from the customer. Through this prototype, the customer can get a clear idea about the features of the final system (project).</a:t>
            </a:r>
            <a:endParaRPr/>
          </a:p>
        </p:txBody>
      </p:sp>
      <p:sp>
        <p:nvSpPr>
          <p:cNvPr id="265" name="Google Shape;26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3" name="Google Shape;31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Each loop (from </a:t>
            </a:r>
            <a:r>
              <a:rPr i="1" lang="en-US"/>
              <a:t>review </a:t>
            </a:r>
            <a:r>
              <a:rPr lang="en-US"/>
              <a:t>till </a:t>
            </a:r>
            <a:r>
              <a:rPr i="1" lang="en-US"/>
              <a:t>service — </a:t>
            </a:r>
            <a:r>
              <a:rPr lang="en-US"/>
              <a:t>see figure below) in the spiral represents a phase. Thus the first loop might be concerned with system feasibility, the next loop might be concerned with the requirements definition, the next loop with system design, and so on.</a:t>
            </a:r>
            <a:endParaRPr/>
          </a:p>
        </p:txBody>
      </p:sp>
      <p:sp>
        <p:nvSpPr>
          <p:cNvPr id="314" name="Google Shape;314;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6" name="Google Shape;35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 V-Model contains Verification phases on one side of the Validation phases on the other side. Verification and Validation phase joined by coding phase in V-shape. So it is called as V-Model.</a:t>
            </a:r>
            <a:endParaRPr/>
          </a:p>
        </p:txBody>
      </p:sp>
      <p:sp>
        <p:nvSpPr>
          <p:cNvPr id="357" name="Google Shape;35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Plan-driven process is a process where all the activities are planned first, and the progress is measured against the plan. While the agile process, planning is incremental and it’s easier to change the process to reflect requirement changes.</a:t>
            </a:r>
            <a:endParaRPr/>
          </a:p>
        </p:txBody>
      </p:sp>
      <p:sp>
        <p:nvSpPr>
          <p:cNvPr id="152" name="Google Shape;15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waterfall model is a sequential approach, where each fundamental activity of a process represented as a separate phase, arranged in linear order.</a:t>
            </a:r>
            <a:endParaRPr/>
          </a:p>
        </p:txBody>
      </p:sp>
      <p:sp>
        <p:nvSpPr>
          <p:cNvPr id="159" name="Google Shape;159;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body"/>
          </p:nvPr>
        </p:nvSpPr>
        <p:spPr>
          <a:xfrm>
            <a:off x="457200" y="1600202"/>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2" type="body"/>
          </p:nvPr>
        </p:nvSpPr>
        <p:spPr>
          <a:xfrm>
            <a:off x="4648200" y="1600202"/>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1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685800" y="14478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1" i="0" lang="en-US" sz="8000" u="none">
                <a:solidFill>
                  <a:schemeClr val="dk1"/>
                </a:solidFill>
                <a:latin typeface="Calibri"/>
                <a:ea typeface="Calibri"/>
                <a:cs typeface="Calibri"/>
                <a:sym typeface="Calibri"/>
              </a:rPr>
              <a:t>Software Engineering</a:t>
            </a:r>
            <a:endParaRPr/>
          </a:p>
        </p:txBody>
      </p:sp>
      <p:sp>
        <p:nvSpPr>
          <p:cNvPr id="102" name="Google Shape;102;p15"/>
          <p:cNvSpPr txBox="1"/>
          <p:nvPr>
            <p:ph idx="1" type="subTitle"/>
          </p:nvPr>
        </p:nvSpPr>
        <p:spPr>
          <a:xfrm>
            <a:off x="1371600" y="3581400"/>
            <a:ext cx="6400800" cy="20574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1600"/>
              <a:buNone/>
            </a:pPr>
            <a:r>
              <a:t/>
            </a:r>
            <a:endParaRPr b="1" i="0" sz="1600" u="none">
              <a:solidFill>
                <a:srgbClr val="898989"/>
              </a:solidFill>
              <a:latin typeface="Calibri"/>
              <a:ea typeface="Calibri"/>
              <a:cs typeface="Calibri"/>
              <a:sym typeface="Calibri"/>
            </a:endParaRPr>
          </a:p>
          <a:p>
            <a:pPr indent="0" lvl="0" marL="0" rtl="0" algn="ctr">
              <a:lnSpc>
                <a:spcPct val="80000"/>
              </a:lnSpc>
              <a:spcBef>
                <a:spcPts val="760"/>
              </a:spcBef>
              <a:spcAft>
                <a:spcPts val="0"/>
              </a:spcAft>
              <a:buClr>
                <a:srgbClr val="898989"/>
              </a:buClr>
              <a:buSzPts val="3800"/>
              <a:buNone/>
            </a:pPr>
            <a:r>
              <a:rPr b="1" i="0" lang="en-US" sz="3800" u="none">
                <a:solidFill>
                  <a:srgbClr val="898989"/>
                </a:solidFill>
                <a:latin typeface="Calibri"/>
                <a:ea typeface="Calibri"/>
                <a:cs typeface="Calibri"/>
                <a:sym typeface="Calibri"/>
              </a:rPr>
              <a:t>Lecture 4</a:t>
            </a:r>
            <a:endParaRPr b="1" i="0" sz="3800" u="none">
              <a:solidFill>
                <a:srgbClr val="898989"/>
              </a:solidFill>
              <a:latin typeface="Calibri"/>
              <a:ea typeface="Calibri"/>
              <a:cs typeface="Calibri"/>
              <a:sym typeface="Calibri"/>
            </a:endParaRPr>
          </a:p>
          <a:p>
            <a:pPr indent="0" lvl="0" marL="0" rtl="0" algn="ctr">
              <a:lnSpc>
                <a:spcPct val="80000"/>
              </a:lnSpc>
              <a:spcBef>
                <a:spcPts val="700"/>
              </a:spcBef>
              <a:spcAft>
                <a:spcPts val="0"/>
              </a:spcAft>
              <a:buClr>
                <a:srgbClr val="00B050"/>
              </a:buClr>
              <a:buSzPts val="3500"/>
              <a:buNone/>
            </a:pPr>
            <a:r>
              <a:rPr b="1" i="0" lang="en-US" sz="3500" u="none">
                <a:solidFill>
                  <a:srgbClr val="00B050"/>
                </a:solidFill>
                <a:latin typeface="Calibri"/>
                <a:ea typeface="Calibri"/>
                <a:cs typeface="Calibri"/>
                <a:sym typeface="Calibri"/>
              </a:rPr>
              <a:t>(SDLC &amp; Software </a:t>
            </a:r>
            <a:endParaRPr/>
          </a:p>
          <a:p>
            <a:pPr indent="0" lvl="0" marL="0" rtl="0" algn="ctr">
              <a:lnSpc>
                <a:spcPct val="80000"/>
              </a:lnSpc>
              <a:spcBef>
                <a:spcPts val="700"/>
              </a:spcBef>
              <a:spcAft>
                <a:spcPts val="0"/>
              </a:spcAft>
              <a:buClr>
                <a:srgbClr val="00B050"/>
              </a:buClr>
              <a:buSzPts val="3500"/>
              <a:buNone/>
            </a:pPr>
            <a:r>
              <a:rPr b="1" i="0" lang="en-US" sz="3500" u="none">
                <a:solidFill>
                  <a:srgbClr val="00B050"/>
                </a:solidFill>
                <a:latin typeface="Calibri"/>
                <a:ea typeface="Calibri"/>
                <a:cs typeface="Calibri"/>
                <a:sym typeface="Calibri"/>
              </a:rPr>
              <a:t>Process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Waterfall Model</a:t>
            </a:r>
            <a:endParaRPr/>
          </a:p>
        </p:txBody>
      </p:sp>
      <p:pic>
        <p:nvPicPr>
          <p:cNvPr id="174" name="Google Shape;174;p24"/>
          <p:cNvPicPr preferRelativeResize="0"/>
          <p:nvPr/>
        </p:nvPicPr>
        <p:blipFill rotWithShape="1">
          <a:blip r:embed="rId3">
            <a:alphaModFix/>
          </a:blip>
          <a:srcRect b="0" l="0" r="0" t="0"/>
          <a:stretch/>
        </p:blipFill>
        <p:spPr>
          <a:xfrm>
            <a:off x="457200" y="1752600"/>
            <a:ext cx="8259762" cy="393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Incremental development </a:t>
            </a:r>
            <a:endParaRPr/>
          </a:p>
        </p:txBody>
      </p:sp>
      <p:sp>
        <p:nvSpPr>
          <p:cNvPr id="181" name="Google Shape;181;p25"/>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Incremental development is based on the idea of </a:t>
            </a:r>
            <a:r>
              <a:rPr b="0" i="0" lang="en-US" sz="3200" u="none">
                <a:solidFill>
                  <a:schemeClr val="dk2"/>
                </a:solidFill>
                <a:latin typeface="Calibri"/>
                <a:ea typeface="Calibri"/>
                <a:cs typeface="Calibri"/>
                <a:sym typeface="Calibri"/>
              </a:rPr>
              <a:t>developing an initial implementation, exposing this to user feedback, and evolving it through several versions </a:t>
            </a:r>
            <a:r>
              <a:rPr b="0" i="0" lang="en-US" sz="3200" u="none">
                <a:solidFill>
                  <a:schemeClr val="dk1"/>
                </a:solidFill>
                <a:latin typeface="Calibri"/>
                <a:ea typeface="Calibri"/>
                <a:cs typeface="Calibri"/>
                <a:sym typeface="Calibri"/>
              </a:rPr>
              <a:t>until an acceptable system has been developed.</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activities of a process are not separated but interleaved with feedback involved across those activities.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Incremental development </a:t>
            </a:r>
            <a:endParaRPr/>
          </a:p>
        </p:txBody>
      </p:sp>
      <p:pic>
        <p:nvPicPr>
          <p:cNvPr descr="2.2 Incremental-dev.eps" id="188" name="Google Shape;188;p26"/>
          <p:cNvPicPr preferRelativeResize="0"/>
          <p:nvPr/>
        </p:nvPicPr>
        <p:blipFill rotWithShape="1">
          <a:blip r:embed="rId3">
            <a:alphaModFix/>
          </a:blip>
          <a:srcRect b="0" l="0" r="0" t="0"/>
          <a:stretch/>
        </p:blipFill>
        <p:spPr>
          <a:xfrm>
            <a:off x="457200" y="1892300"/>
            <a:ext cx="7518400" cy="405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Incremental development </a:t>
            </a:r>
            <a:endParaRPr/>
          </a:p>
        </p:txBody>
      </p:sp>
      <p:sp>
        <p:nvSpPr>
          <p:cNvPr id="194" name="Google Shape;194;p27"/>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When to use</a:t>
            </a:r>
            <a:endParaRPr b="0" i="0" sz="3200" u="non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Large projects where requirements are not understood</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Working in unfamiliar technical arenas</a:t>
            </a:r>
            <a:endParaRPr/>
          </a:p>
          <a:p>
            <a:pPr indent="-285750" lvl="1" marL="742950" marR="0" rtl="0" algn="just">
              <a:lnSpc>
                <a:spcPct val="100000"/>
              </a:lnSpc>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Changing the requirement </a:t>
            </a:r>
            <a:r>
              <a:rPr b="0" i="0" lang="en-US" sz="2800" u="none" cap="none" strike="noStrike">
                <a:solidFill>
                  <a:schemeClr val="dk1"/>
                </a:solidFill>
                <a:latin typeface="Calibri"/>
                <a:ea typeface="Calibri"/>
                <a:cs typeface="Calibri"/>
                <a:sym typeface="Calibri"/>
              </a:rPr>
              <a:t>due to rapidly changing technology</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Business user can be moderately to heavily engaged</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Need functional requirements turned into something tangible quickly</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Iterative development</a:t>
            </a:r>
            <a:endParaRPr/>
          </a:p>
        </p:txBody>
      </p:sp>
      <p:sp>
        <p:nvSpPr>
          <p:cNvPr id="200" name="Google Shape;200;p28"/>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Iterative development model </a:t>
            </a:r>
            <a:r>
              <a:rPr b="0" i="0" lang="en-US" sz="2800" u="none">
                <a:solidFill>
                  <a:schemeClr val="dk2"/>
                </a:solidFill>
                <a:latin typeface="Calibri"/>
                <a:ea typeface="Calibri"/>
                <a:cs typeface="Calibri"/>
                <a:sym typeface="Calibri"/>
              </a:rPr>
              <a:t>aims to develop a system through building </a:t>
            </a:r>
            <a:r>
              <a:rPr b="0" i="0" lang="en-US" sz="2800" u="none">
                <a:solidFill>
                  <a:srgbClr val="FF0000"/>
                </a:solidFill>
                <a:latin typeface="Calibri"/>
                <a:ea typeface="Calibri"/>
                <a:cs typeface="Calibri"/>
                <a:sym typeface="Calibri"/>
              </a:rPr>
              <a:t>small portions of all the features</a:t>
            </a:r>
            <a:r>
              <a:rPr b="0" i="0" lang="en-US" sz="2800" u="none">
                <a:solidFill>
                  <a:schemeClr val="dk1"/>
                </a:solidFill>
                <a:latin typeface="Calibri"/>
                <a:ea typeface="Calibri"/>
                <a:cs typeface="Calibri"/>
                <a:sym typeface="Calibri"/>
              </a:rPr>
              <a:t>, across all components.</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We </a:t>
            </a:r>
            <a:r>
              <a:rPr b="0" i="0" lang="en-US" sz="2800" u="none">
                <a:solidFill>
                  <a:schemeClr val="dk2"/>
                </a:solidFill>
                <a:latin typeface="Calibri"/>
                <a:ea typeface="Calibri"/>
                <a:cs typeface="Calibri"/>
                <a:sym typeface="Calibri"/>
              </a:rPr>
              <a:t>build a product which meets the initial scope</a:t>
            </a:r>
            <a:r>
              <a:rPr b="0" i="0" lang="en-US" sz="2800" u="none">
                <a:solidFill>
                  <a:schemeClr val="dk1"/>
                </a:solidFill>
                <a:latin typeface="Calibri"/>
                <a:ea typeface="Calibri"/>
                <a:cs typeface="Calibri"/>
                <a:sym typeface="Calibri"/>
              </a:rPr>
              <a:t> and release it quickly for customer feedback. </a:t>
            </a:r>
            <a:r>
              <a:rPr b="0" i="0" lang="en-US" sz="2800" u="none">
                <a:solidFill>
                  <a:srgbClr val="FF0000"/>
                </a:solidFill>
                <a:latin typeface="Calibri"/>
                <a:ea typeface="Calibri"/>
                <a:cs typeface="Calibri"/>
                <a:sym typeface="Calibri"/>
              </a:rPr>
              <a:t>An early version with limited features </a:t>
            </a:r>
            <a:r>
              <a:rPr b="0" i="0" lang="en-US" sz="2800" u="none">
                <a:solidFill>
                  <a:schemeClr val="dk1"/>
                </a:solidFill>
                <a:latin typeface="Calibri"/>
                <a:ea typeface="Calibri"/>
                <a:cs typeface="Calibri"/>
                <a:sym typeface="Calibri"/>
              </a:rPr>
              <a:t>important to establish market and get customer feedback.</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each increment, a slice of system features is delivered, passing through the requirements till the deployment.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Iterative development</a:t>
            </a:r>
            <a:endParaRPr/>
          </a:p>
        </p:txBody>
      </p:sp>
      <p:pic>
        <p:nvPicPr>
          <p:cNvPr id="206" name="Google Shape;206;p29"/>
          <p:cNvPicPr preferRelativeResize="0"/>
          <p:nvPr/>
        </p:nvPicPr>
        <p:blipFill rotWithShape="1">
          <a:blip r:embed="rId3">
            <a:alphaModFix/>
          </a:blip>
          <a:srcRect b="0" l="0" r="0" t="0"/>
          <a:stretch/>
        </p:blipFill>
        <p:spPr>
          <a:xfrm>
            <a:off x="481012" y="2419350"/>
            <a:ext cx="8181975" cy="201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Phases</a:t>
            </a:r>
            <a:endParaRPr/>
          </a:p>
        </p:txBody>
      </p:sp>
      <p:sp>
        <p:nvSpPr>
          <p:cNvPr id="212" name="Google Shape;212;p30"/>
          <p:cNvSpPr txBox="1"/>
          <p:nvPr>
            <p:ph idx="1" type="body"/>
          </p:nvPr>
        </p:nvSpPr>
        <p:spPr>
          <a:xfrm>
            <a:off x="457200" y="8366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17375E"/>
              </a:buClr>
              <a:buSzPts val="3200"/>
              <a:buFont typeface="Arial"/>
              <a:buChar char="•"/>
            </a:pPr>
            <a:r>
              <a:rPr b="0" i="0" lang="en-US" sz="3200" u="none">
                <a:solidFill>
                  <a:srgbClr val="17375E"/>
                </a:solidFill>
                <a:latin typeface="Calibri"/>
                <a:ea typeface="Calibri"/>
                <a:cs typeface="Calibri"/>
                <a:sym typeface="Calibri"/>
              </a:rPr>
              <a:t>Inception</a:t>
            </a:r>
            <a:r>
              <a:rPr b="0" i="0" lang="en-US" sz="3200" u="none">
                <a:solidFill>
                  <a:schemeClr val="dk1"/>
                </a:solidFill>
                <a:latin typeface="Calibri"/>
                <a:ea typeface="Calibri"/>
                <a:cs typeface="Calibri"/>
                <a:sym typeface="Calibri"/>
              </a:rPr>
              <a:t> Phase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Determining the scope and purpose/vision, feasibility of the project</a:t>
            </a:r>
            <a:endParaRPr/>
          </a:p>
          <a:p>
            <a:pPr indent="-342900" lvl="0" marL="342900" marR="0" rtl="0" algn="just">
              <a:lnSpc>
                <a:spcPct val="100000"/>
              </a:lnSpc>
              <a:spcBef>
                <a:spcPts val="120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Elaboration</a:t>
            </a:r>
            <a:r>
              <a:rPr b="0" i="0" lang="en-US" sz="3200" u="none">
                <a:solidFill>
                  <a:schemeClr val="dk1"/>
                </a:solidFill>
                <a:latin typeface="Calibri"/>
                <a:ea typeface="Calibri"/>
                <a:cs typeface="Calibri"/>
                <a:sym typeface="Calibri"/>
              </a:rPr>
              <a:t> Phase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Capturing the requirements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Determining the structure of the system</a:t>
            </a:r>
            <a:endParaRPr/>
          </a:p>
          <a:p>
            <a:pPr indent="-342900" lvl="0" marL="342900" marR="0" rtl="0" algn="just">
              <a:lnSpc>
                <a:spcPct val="100000"/>
              </a:lnSpc>
              <a:spcBef>
                <a:spcPts val="120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Construction</a:t>
            </a:r>
            <a:r>
              <a:rPr b="0" i="0" lang="en-US" sz="3200" u="none">
                <a:solidFill>
                  <a:schemeClr val="dk1"/>
                </a:solidFill>
                <a:latin typeface="Calibri"/>
                <a:ea typeface="Calibri"/>
                <a:cs typeface="Calibri"/>
                <a:sym typeface="Calibri"/>
              </a:rPr>
              <a:t> Phase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Building the system</a:t>
            </a:r>
            <a:endParaRPr/>
          </a:p>
          <a:p>
            <a:pPr indent="-342900" lvl="0" marL="342900" marR="0" rtl="0" algn="just">
              <a:lnSpc>
                <a:spcPct val="100000"/>
              </a:lnSpc>
              <a:spcBef>
                <a:spcPts val="120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Transition</a:t>
            </a:r>
            <a:r>
              <a:rPr b="0" i="0" lang="en-US" sz="3200" u="none">
                <a:solidFill>
                  <a:schemeClr val="dk1"/>
                </a:solidFill>
                <a:latin typeface="Calibri"/>
                <a:ea typeface="Calibri"/>
                <a:cs typeface="Calibri"/>
                <a:sym typeface="Calibri"/>
              </a:rPr>
              <a:t> Phase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Product installation and hand over the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143000" y="381000"/>
            <a:ext cx="61722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Phases</a:t>
            </a:r>
            <a:endParaRPr/>
          </a:p>
        </p:txBody>
      </p:sp>
      <p:sp>
        <p:nvSpPr>
          <p:cNvPr id="218" name="Google Shape;218;p31"/>
          <p:cNvSpPr txBox="1"/>
          <p:nvPr>
            <p:ph idx="1" type="body"/>
          </p:nvPr>
        </p:nvSpPr>
        <p:spPr>
          <a:xfrm>
            <a:off x="457200" y="1447800"/>
            <a:ext cx="8382000" cy="429895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Inception:</a:t>
            </a:r>
            <a:r>
              <a:rPr b="0" i="0" lang="en-US" sz="3200" u="none">
                <a:solidFill>
                  <a:schemeClr val="dk1"/>
                </a:solidFill>
                <a:latin typeface="Calibri"/>
                <a:ea typeface="Calibri"/>
                <a:cs typeface="Calibri"/>
                <a:sym typeface="Calibri"/>
              </a:rPr>
              <a:t> Customer communication, project vision and planning activities (feasibility study)</a:t>
            </a:r>
            <a:endParaRPr/>
          </a:p>
          <a:p>
            <a:pPr indent="-342900" lvl="0" marL="342900" rtl="0" algn="just">
              <a:lnSpc>
                <a:spcPct val="100000"/>
              </a:lnSpc>
              <a:spcBef>
                <a:spcPts val="192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Elaboration:</a:t>
            </a:r>
            <a:r>
              <a:rPr b="0" i="0" lang="en-US" sz="3200" u="none">
                <a:solidFill>
                  <a:schemeClr val="dk1"/>
                </a:solidFill>
                <a:latin typeface="Calibri"/>
                <a:ea typeface="Calibri"/>
                <a:cs typeface="Calibri"/>
                <a:sym typeface="Calibri"/>
              </a:rPr>
              <a:t> multiple iterations that refines the requirements and models of the system </a:t>
            </a:r>
            <a:endParaRPr/>
          </a:p>
          <a:p>
            <a:pPr indent="-342900" lvl="0" marL="342900" rtl="0" algn="just">
              <a:lnSpc>
                <a:spcPct val="100000"/>
              </a:lnSpc>
              <a:spcBef>
                <a:spcPts val="192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Construction:</a:t>
            </a:r>
            <a:r>
              <a:rPr b="0" i="0" lang="en-US" sz="3200" u="none">
                <a:solidFill>
                  <a:schemeClr val="dk1"/>
                </a:solidFill>
                <a:latin typeface="Calibri"/>
                <a:ea typeface="Calibri"/>
                <a:cs typeface="Calibri"/>
                <a:sym typeface="Calibri"/>
              </a:rPr>
              <a:t> develop software code</a:t>
            </a:r>
            <a:endParaRPr/>
          </a:p>
          <a:p>
            <a:pPr indent="-342900" lvl="0" marL="342900" rtl="0" algn="just">
              <a:lnSpc>
                <a:spcPct val="100000"/>
              </a:lnSpc>
              <a:spcBef>
                <a:spcPts val="192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Transition:</a:t>
            </a:r>
            <a:r>
              <a:rPr b="0" i="0" lang="en-US" sz="3200" u="none">
                <a:solidFill>
                  <a:schemeClr val="dk1"/>
                </a:solidFill>
                <a:latin typeface="Calibri"/>
                <a:ea typeface="Calibri"/>
                <a:cs typeface="Calibri"/>
                <a:sym typeface="Calibri"/>
              </a:rPr>
              <a:t> user testing and installation</a:t>
            </a:r>
            <a:endParaRPr/>
          </a:p>
          <a:p>
            <a:pPr indent="-342900" lvl="0" marL="342900" rtl="0" algn="just">
              <a:lnSpc>
                <a:spcPct val="100000"/>
              </a:lnSpc>
              <a:spcBef>
                <a:spcPts val="192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Production:</a:t>
            </a:r>
            <a:r>
              <a:rPr b="0" i="0" lang="en-US" sz="3200" u="none">
                <a:solidFill>
                  <a:schemeClr val="dk1"/>
                </a:solidFill>
                <a:latin typeface="Calibri"/>
                <a:ea typeface="Calibri"/>
                <a:cs typeface="Calibri"/>
                <a:sym typeface="Calibri"/>
              </a:rPr>
              <a:t> operation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Inception Stage</a:t>
            </a:r>
            <a:endParaRPr/>
          </a:p>
        </p:txBody>
      </p:sp>
      <p:sp>
        <p:nvSpPr>
          <p:cNvPr id="225" name="Google Shape;225;p32"/>
          <p:cNvSpPr txBox="1"/>
          <p:nvPr>
            <p:ph idx="1" type="body"/>
          </p:nvPr>
        </p:nvSpPr>
        <p:spPr>
          <a:xfrm>
            <a:off x="304800" y="1295400"/>
            <a:ext cx="8382000" cy="3775075"/>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Perform feasibility study …..</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the project vision (vision document)</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general business requirements</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project and business risks</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Produce initial use-case model (10-20%)</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Plan the elaboration stages</a:t>
            </a:r>
            <a:endParaRPr/>
          </a:p>
          <a:p>
            <a:pPr indent="-342900" lvl="0" marL="342900" rtl="0" algn="just">
              <a:lnSpc>
                <a:spcPct val="9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Rough architecture of the software (subsystems)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1143000" y="304800"/>
            <a:ext cx="6172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Elaboration Stage</a:t>
            </a:r>
            <a:endParaRPr/>
          </a:p>
        </p:txBody>
      </p:sp>
      <p:sp>
        <p:nvSpPr>
          <p:cNvPr id="231" name="Google Shape;231;p33"/>
          <p:cNvSpPr txBox="1"/>
          <p:nvPr>
            <p:ph idx="1" type="body"/>
          </p:nvPr>
        </p:nvSpPr>
        <p:spPr>
          <a:xfrm>
            <a:off x="381000" y="1066800"/>
            <a:ext cx="8534400" cy="399573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 iterative process where refinements are made on system requirements, system design, develop part of the code and test it.</a:t>
            </a:r>
            <a:endParaRPr/>
          </a:p>
          <a:p>
            <a:pPr indent="-342900" lvl="0" marL="34290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Products from these iterations:</a:t>
            </a:r>
            <a:endParaRPr/>
          </a:p>
          <a:p>
            <a:pPr indent="-285750" lvl="1" marL="74295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Refinements on use-case model</a:t>
            </a:r>
            <a:endParaRPr/>
          </a:p>
          <a:p>
            <a:pPr indent="-285750" lvl="1" marL="74295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Software architecture description</a:t>
            </a:r>
            <a:endParaRPr/>
          </a:p>
          <a:p>
            <a:pPr indent="-285750" lvl="1" marL="74295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Executable prototypes</a:t>
            </a:r>
            <a:endParaRPr/>
          </a:p>
          <a:p>
            <a:pPr indent="-285750" lvl="1" marL="74295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Initial design model</a:t>
            </a:r>
            <a:endParaRPr/>
          </a:p>
          <a:p>
            <a:pPr indent="-285750" lvl="1" marL="74295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Refinement on project risks and plan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Process</a:t>
            </a:r>
            <a:endParaRPr/>
          </a:p>
        </p:txBody>
      </p:sp>
      <p:sp>
        <p:nvSpPr>
          <p:cNvPr id="108" name="Google Shape;108;p16"/>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A </a:t>
            </a:r>
            <a:r>
              <a:rPr b="1" i="0" lang="en-US" sz="2500" u="none" cap="none" strike="noStrike">
                <a:solidFill>
                  <a:schemeClr val="dk1"/>
                </a:solidFill>
                <a:latin typeface="Calibri"/>
                <a:ea typeface="Calibri"/>
                <a:cs typeface="Calibri"/>
                <a:sym typeface="Calibri"/>
              </a:rPr>
              <a:t>software process</a:t>
            </a:r>
            <a:r>
              <a:rPr b="0" i="0" lang="en-US" sz="2500" u="none" cap="none" strike="noStrike">
                <a:solidFill>
                  <a:schemeClr val="dk1"/>
                </a:solidFill>
                <a:latin typeface="Calibri"/>
                <a:ea typeface="Calibri"/>
                <a:cs typeface="Calibri"/>
                <a:sym typeface="Calibri"/>
              </a:rPr>
              <a:t> (also knows as software methodology) is a </a:t>
            </a:r>
            <a:r>
              <a:rPr b="0" i="0" lang="en-US" sz="2500" u="none" cap="none" strike="noStrike">
                <a:solidFill>
                  <a:schemeClr val="dk2"/>
                </a:solidFill>
                <a:latin typeface="Calibri"/>
                <a:ea typeface="Calibri"/>
                <a:cs typeface="Calibri"/>
                <a:sym typeface="Calibri"/>
              </a:rPr>
              <a:t>set of related activities that leads to the production of the software</a:t>
            </a:r>
            <a:r>
              <a:rPr b="0" i="0" lang="en-US" sz="2500" u="none" cap="none" strike="noStrike">
                <a:solidFill>
                  <a:schemeClr val="dk1"/>
                </a:solidFill>
                <a:latin typeface="Calibri"/>
                <a:ea typeface="Calibri"/>
                <a:cs typeface="Calibri"/>
                <a:sym typeface="Calibri"/>
              </a:rPr>
              <a:t>. These activities may involve the development of the software from the scratch, or, modifying an existing system.</a:t>
            </a:r>
            <a:endParaRPr/>
          </a:p>
          <a:p>
            <a:pPr indent="-342900" lvl="0" marL="342900" marR="0" rtl="0" algn="just">
              <a:lnSpc>
                <a:spcPct val="100000"/>
              </a:lnSpc>
              <a:spcBef>
                <a:spcPts val="24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Software development life cycle (</a:t>
            </a:r>
            <a:r>
              <a:rPr b="1" i="0" lang="en-US" sz="2500" u="none" cap="none" strike="noStrike">
                <a:solidFill>
                  <a:schemeClr val="dk1"/>
                </a:solidFill>
                <a:latin typeface="Calibri"/>
                <a:ea typeface="Calibri"/>
                <a:cs typeface="Calibri"/>
                <a:sym typeface="Calibri"/>
              </a:rPr>
              <a:t>SDLC</a:t>
            </a:r>
            <a:r>
              <a:rPr b="0" i="0" lang="en-US" sz="2500" u="none" cap="none" strike="noStrike">
                <a:solidFill>
                  <a:schemeClr val="dk1"/>
                </a:solidFill>
                <a:latin typeface="Calibri"/>
                <a:ea typeface="Calibri"/>
                <a:cs typeface="Calibri"/>
                <a:sym typeface="Calibri"/>
              </a:rPr>
              <a:t>) is a </a:t>
            </a:r>
            <a:r>
              <a:rPr b="0" i="0" lang="en-US" sz="2500" u="none" cap="none" strike="noStrike">
                <a:solidFill>
                  <a:srgbClr val="002060"/>
                </a:solidFill>
                <a:latin typeface="Calibri"/>
                <a:ea typeface="Calibri"/>
                <a:cs typeface="Calibri"/>
                <a:sym typeface="Calibri"/>
              </a:rPr>
              <a:t>series of phases that provide a common understanding of the software building process</a:t>
            </a:r>
            <a:r>
              <a:rPr b="0" i="0" lang="en-US" sz="2500" u="none" cap="none" strike="noStrike">
                <a:solidFill>
                  <a:schemeClr val="dk1"/>
                </a:solidFill>
                <a:latin typeface="Calibri"/>
                <a:ea typeface="Calibri"/>
                <a:cs typeface="Calibri"/>
                <a:sym typeface="Calibri"/>
              </a:rPr>
              <a:t>. How the software will be realized and developed from the business understanding and requirements elicitation phase to convert these business ideas and requirements into functions and features until its usage and operation to achieve the business needs.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Construction Stage</a:t>
            </a:r>
            <a:endParaRPr/>
          </a:p>
        </p:txBody>
      </p:sp>
      <p:sp>
        <p:nvSpPr>
          <p:cNvPr id="237" name="Google Shape;237;p34"/>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Translate the design into software components</a:t>
            </a:r>
            <a:endParaRPr/>
          </a:p>
          <a:p>
            <a:pPr indent="-342900" lvl="0" marL="342900" rtl="0" algn="just">
              <a:lnSpc>
                <a:spcPct val="100000"/>
              </a:lnSpc>
              <a:spcBef>
                <a:spcPts val="180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Products of this stage are:</a:t>
            </a:r>
            <a:endParaRPr/>
          </a:p>
          <a:p>
            <a:pPr indent="-285750" lvl="1" marL="74295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Design model</a:t>
            </a:r>
            <a:endParaRPr/>
          </a:p>
          <a:p>
            <a:pPr indent="-285750" lvl="1" marL="74295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Integrated software components</a:t>
            </a:r>
            <a:endParaRPr/>
          </a:p>
          <a:p>
            <a:pPr indent="-285750" lvl="1" marL="74295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Test plan and test cases</a:t>
            </a:r>
            <a:endParaRPr/>
          </a:p>
          <a:p>
            <a:pPr indent="-285750" lvl="1" marL="74295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User documentation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57200" y="2428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Transition Stage</a:t>
            </a:r>
            <a:endParaRPr/>
          </a:p>
        </p:txBody>
      </p:sp>
      <p:sp>
        <p:nvSpPr>
          <p:cNvPr id="243" name="Google Shape;243;p35"/>
          <p:cNvSpPr txBox="1"/>
          <p:nvPr>
            <p:ph idx="1" type="body"/>
          </p:nvPr>
        </p:nvSpPr>
        <p:spPr>
          <a:xfrm>
            <a:off x="457200" y="1798637"/>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Deliver the software and documentation</a:t>
            </a:r>
            <a:endParaRPr/>
          </a:p>
          <a:p>
            <a:pPr indent="-342900" lvl="0" marL="342900" rtl="0" algn="just">
              <a:lnSpc>
                <a:spcPct val="100000"/>
              </a:lnSpc>
              <a:spcBef>
                <a:spcPts val="24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Get user feedback from Beta tests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Incremental vs. Iterative</a:t>
            </a:r>
            <a:endParaRPr/>
          </a:p>
        </p:txBody>
      </p:sp>
      <p:sp>
        <p:nvSpPr>
          <p:cNvPr id="249" name="Google Shape;249;p36"/>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2600"/>
              <a:buFont typeface="Noto Sans Symbols"/>
              <a:buChar char="❑"/>
            </a:pPr>
            <a:r>
              <a:rPr b="1" i="0" lang="en-US" sz="2600" u="none">
                <a:solidFill>
                  <a:schemeClr val="dk2"/>
                </a:solidFill>
                <a:latin typeface="Calibri"/>
                <a:ea typeface="Calibri"/>
                <a:cs typeface="Calibri"/>
                <a:sym typeface="Calibri"/>
              </a:rPr>
              <a:t>Product development example</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Take the context of product development by a software team as an example. The team might develop a small increment of working, yet unrefined, functionality and then iteratively refine that over time. They will then add more features until the functionality was considered satisfactory. For example, in a team’s first iteration, a website payment engine might be coded to only allow payment with debit cards (a first increment). The second iteration might produce an increment that supports payment by credit card.  Finally, the third iteration might add an increment allowing payment via PayPal.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Calibri"/>
              <a:buNone/>
            </a:pPr>
            <a:r>
              <a:rPr b="1" i="0" lang="en-US" sz="5400" u="none">
                <a:solidFill>
                  <a:schemeClr val="dk1"/>
                </a:solidFill>
                <a:latin typeface="Calibri"/>
                <a:ea typeface="Calibri"/>
                <a:cs typeface="Calibri"/>
                <a:sym typeface="Calibri"/>
              </a:rPr>
              <a:t>Incremental vs. Iterative</a:t>
            </a:r>
            <a:endParaRPr/>
          </a:p>
        </p:txBody>
      </p:sp>
      <p:pic>
        <p:nvPicPr>
          <p:cNvPr id="255" name="Google Shape;255;p37"/>
          <p:cNvPicPr preferRelativeResize="0"/>
          <p:nvPr/>
        </p:nvPicPr>
        <p:blipFill rotWithShape="1">
          <a:blip r:embed="rId3">
            <a:alphaModFix/>
          </a:blip>
          <a:srcRect b="0" l="0" r="0" t="0"/>
          <a:stretch/>
        </p:blipFill>
        <p:spPr>
          <a:xfrm>
            <a:off x="685800" y="1454150"/>
            <a:ext cx="7772400" cy="5057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Prototyping</a:t>
            </a:r>
            <a:endParaRPr/>
          </a:p>
        </p:txBody>
      </p:sp>
      <p:sp>
        <p:nvSpPr>
          <p:cNvPr id="261" name="Google Shape;261;p38"/>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prototype is a </a:t>
            </a:r>
            <a:r>
              <a:rPr b="0" i="0" lang="en-US" sz="2800" u="none">
                <a:solidFill>
                  <a:schemeClr val="dk2"/>
                </a:solidFill>
                <a:latin typeface="Calibri"/>
                <a:ea typeface="Calibri"/>
                <a:cs typeface="Calibri"/>
                <a:sym typeface="Calibri"/>
              </a:rPr>
              <a:t>version of a system or part of the system </a:t>
            </a:r>
            <a:r>
              <a:rPr b="0" i="0" lang="en-US" sz="2800" u="none">
                <a:solidFill>
                  <a:schemeClr val="dk1"/>
                </a:solidFill>
                <a:latin typeface="Calibri"/>
                <a:ea typeface="Calibri"/>
                <a:cs typeface="Calibri"/>
                <a:sym typeface="Calibri"/>
              </a:rPr>
              <a:t>that’s developed quickly to check the customer’s requirements or feasibility of some design decisions.</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 a </a:t>
            </a:r>
            <a:r>
              <a:rPr b="0" i="0" lang="en-US" sz="2800" u="none">
                <a:solidFill>
                  <a:srgbClr val="632523"/>
                </a:solidFill>
                <a:latin typeface="Calibri"/>
                <a:ea typeface="Calibri"/>
                <a:cs typeface="Calibri"/>
                <a:sym typeface="Calibri"/>
              </a:rPr>
              <a:t>prototype is useful </a:t>
            </a:r>
            <a:r>
              <a:rPr b="0" i="0" lang="en-US" sz="2800" u="none">
                <a:solidFill>
                  <a:schemeClr val="dk2"/>
                </a:solidFill>
                <a:latin typeface="Calibri"/>
                <a:ea typeface="Calibri"/>
                <a:cs typeface="Calibri"/>
                <a:sym typeface="Calibri"/>
              </a:rPr>
              <a:t>when a customer or developer is not sure of the requirements</a:t>
            </a:r>
            <a:r>
              <a:rPr b="0" i="0" lang="en-US" sz="2800" u="none">
                <a:solidFill>
                  <a:schemeClr val="dk1"/>
                </a:solidFill>
                <a:latin typeface="Calibri"/>
                <a:ea typeface="Calibri"/>
                <a:cs typeface="Calibri"/>
                <a:sym typeface="Calibri"/>
              </a:rPr>
              <a:t>, or of algorithms, efficiency, business rules, response time, etc.</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prototyping, the </a:t>
            </a:r>
            <a:r>
              <a:rPr b="0" i="0" lang="en-US" sz="2800" u="none">
                <a:solidFill>
                  <a:srgbClr val="FF0000"/>
                </a:solidFill>
                <a:latin typeface="Calibri"/>
                <a:ea typeface="Calibri"/>
                <a:cs typeface="Calibri"/>
                <a:sym typeface="Calibri"/>
              </a:rPr>
              <a:t>client is involved throughout the development process, which increases the likelihood of client acceptance</a:t>
            </a:r>
            <a:r>
              <a:rPr b="0" i="0" lang="en-US" sz="2800" u="none">
                <a:solidFill>
                  <a:schemeClr val="dk1"/>
                </a:solidFill>
                <a:latin typeface="Calibri"/>
                <a:ea typeface="Calibri"/>
                <a:cs typeface="Calibri"/>
                <a:sym typeface="Calibri"/>
              </a:rPr>
              <a:t> of the final implementation.</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prototyping</a:t>
            </a:r>
            <a:endParaRPr/>
          </a:p>
        </p:txBody>
      </p:sp>
      <p:sp>
        <p:nvSpPr>
          <p:cNvPr id="268" name="Google Shape;268;p39"/>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a:t>
            </a:r>
            <a:r>
              <a:rPr b="0" i="0" lang="en-US" sz="3200" u="none">
                <a:solidFill>
                  <a:schemeClr val="dk2"/>
                </a:solidFill>
                <a:latin typeface="Calibri"/>
                <a:ea typeface="Calibri"/>
                <a:cs typeface="Calibri"/>
                <a:sym typeface="Calibri"/>
              </a:rPr>
              <a:t>prototype is an </a:t>
            </a:r>
            <a:r>
              <a:rPr b="1" i="0" lang="en-US" sz="3200" u="none">
                <a:solidFill>
                  <a:schemeClr val="dk2"/>
                </a:solidFill>
                <a:latin typeface="Calibri"/>
                <a:ea typeface="Calibri"/>
                <a:cs typeface="Calibri"/>
                <a:sym typeface="Calibri"/>
              </a:rPr>
              <a:t>initial</a:t>
            </a:r>
            <a:r>
              <a:rPr b="0" i="0" lang="en-US" sz="3200" u="none">
                <a:solidFill>
                  <a:schemeClr val="dk2"/>
                </a:solidFill>
                <a:latin typeface="Calibri"/>
                <a:ea typeface="Calibri"/>
                <a:cs typeface="Calibri"/>
                <a:sym typeface="Calibri"/>
              </a:rPr>
              <a:t> </a:t>
            </a:r>
            <a:r>
              <a:rPr b="1" i="0" lang="en-US" sz="3200" u="none">
                <a:solidFill>
                  <a:schemeClr val="dk2"/>
                </a:solidFill>
                <a:latin typeface="Calibri"/>
                <a:ea typeface="Calibri"/>
                <a:cs typeface="Calibri"/>
                <a:sym typeface="Calibri"/>
              </a:rPr>
              <a:t>version</a:t>
            </a:r>
            <a:r>
              <a:rPr b="0" i="0" lang="en-US" sz="3200" u="none">
                <a:solidFill>
                  <a:schemeClr val="dk2"/>
                </a:solidFill>
                <a:latin typeface="Calibri"/>
                <a:ea typeface="Calibri"/>
                <a:cs typeface="Calibri"/>
                <a:sym typeface="Calibri"/>
              </a:rPr>
              <a:t> </a:t>
            </a:r>
            <a:r>
              <a:rPr b="0" i="0" lang="en-US" sz="3200" u="none">
                <a:solidFill>
                  <a:schemeClr val="dk1"/>
                </a:solidFill>
                <a:latin typeface="Calibri"/>
                <a:ea typeface="Calibri"/>
                <a:cs typeface="Calibri"/>
                <a:sym typeface="Calibri"/>
              </a:rPr>
              <a:t>of a system used </a:t>
            </a:r>
            <a:r>
              <a:rPr b="0" i="0" lang="en-US" sz="3200" u="none">
                <a:solidFill>
                  <a:srgbClr val="FF0000"/>
                </a:solidFill>
                <a:latin typeface="Calibri"/>
                <a:ea typeface="Calibri"/>
                <a:cs typeface="Calibri"/>
                <a:sym typeface="Calibri"/>
              </a:rPr>
              <a:t>to demonstrate concepts and try out design options</a:t>
            </a:r>
            <a:r>
              <a:rPr b="0" i="0" lang="en-US" sz="3200" u="none">
                <a:solidFill>
                  <a:schemeClr val="dk1"/>
                </a:solidFill>
                <a:latin typeface="Calibri"/>
                <a:ea typeface="Calibri"/>
                <a:cs typeface="Calibri"/>
                <a:sym typeface="Calibri"/>
              </a:rPr>
              <a:t>.</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prototype can be used in:</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requirements engineering process to help with requirements elicitation and validation;</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design processes to explore options and develop a UI design;</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the testing process to run back-to-back tests.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prototyping</a:t>
            </a:r>
            <a:endParaRPr/>
          </a:p>
        </p:txBody>
      </p:sp>
      <p:pic>
        <p:nvPicPr>
          <p:cNvPr id="274" name="Google Shape;274;p40"/>
          <p:cNvPicPr preferRelativeResize="0"/>
          <p:nvPr/>
        </p:nvPicPr>
        <p:blipFill rotWithShape="1">
          <a:blip r:embed="rId3">
            <a:alphaModFix/>
          </a:blip>
          <a:srcRect b="0" l="0" r="0" t="0"/>
          <a:stretch/>
        </p:blipFill>
        <p:spPr>
          <a:xfrm>
            <a:off x="1295400" y="2057400"/>
            <a:ext cx="6229350" cy="3581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prototyping</a:t>
            </a:r>
            <a:endParaRPr/>
          </a:p>
        </p:txBody>
      </p:sp>
      <p:sp>
        <p:nvSpPr>
          <p:cNvPr id="280" name="Google Shape;280;p41"/>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When to use</a:t>
            </a:r>
            <a:endParaRPr/>
          </a:p>
          <a:p>
            <a:pPr indent="-285750" lvl="1" marL="742950" marR="0" rtl="0" algn="just">
              <a:lnSpc>
                <a:spcPct val="100000"/>
              </a:lnSpc>
              <a:spcBef>
                <a:spcPts val="180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Project objectives are unclear</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High pressure to implement something</a:t>
            </a:r>
            <a:endParaRPr/>
          </a:p>
          <a:p>
            <a:pPr indent="-285750" lvl="1" marL="742950" marR="0" rtl="0" algn="just">
              <a:lnSpc>
                <a:spcPct val="100000"/>
              </a:lnSpc>
              <a:spcBef>
                <a:spcPts val="180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Frequent requirement changes</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Minimal resource constrains</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 strict approval processes needed</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Innovative, flexible design that need to accommodate future changes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Benefits of prototyping</a:t>
            </a:r>
            <a:endParaRPr/>
          </a:p>
        </p:txBody>
      </p:sp>
      <p:sp>
        <p:nvSpPr>
          <p:cNvPr id="286" name="Google Shape;286;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Improved system usability.</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closer match to users’ real needs.</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Improved design quality.</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Improved maintainability.</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Reduced development effort.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The process of prototype development</a:t>
            </a:r>
            <a:endParaRPr/>
          </a:p>
        </p:txBody>
      </p:sp>
      <p:pic>
        <p:nvPicPr>
          <p:cNvPr descr="2.9 PrototypeProcess.eps" id="292" name="Google Shape;292;p43"/>
          <p:cNvPicPr preferRelativeResize="0"/>
          <p:nvPr/>
        </p:nvPicPr>
        <p:blipFill rotWithShape="1">
          <a:blip r:embed="rId3">
            <a:alphaModFix/>
          </a:blip>
          <a:srcRect b="0" l="0" r="0" t="0"/>
          <a:stretch/>
        </p:blipFill>
        <p:spPr>
          <a:xfrm>
            <a:off x="379412" y="2286000"/>
            <a:ext cx="8331200" cy="236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Process</a:t>
            </a:r>
            <a:endParaRPr/>
          </a:p>
        </p:txBody>
      </p:sp>
      <p:sp>
        <p:nvSpPr>
          <p:cNvPr id="114" name="Google Shape;114;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Any software process must include the following four activities:</a:t>
            </a:r>
            <a:endParaRPr/>
          </a:p>
        </p:txBody>
      </p:sp>
      <p:sp>
        <p:nvSpPr>
          <p:cNvPr id="115" name="Google Shape;115;p17"/>
          <p:cNvSpPr/>
          <p:nvPr/>
        </p:nvSpPr>
        <p:spPr>
          <a:xfrm>
            <a:off x="2057400" y="3332162"/>
            <a:ext cx="1143000" cy="684212"/>
          </a:xfrm>
          <a:custGeom>
            <a:rect b="b" l="l" r="r" t="t"/>
            <a:pathLst>
              <a:path extrusionOk="0" h="684529" w="1143000">
                <a:moveTo>
                  <a:pt x="1074420" y="0"/>
                </a:moveTo>
                <a:lnTo>
                  <a:pt x="68579" y="0"/>
                </a:lnTo>
                <a:lnTo>
                  <a:pt x="41790" y="5357"/>
                </a:lnTo>
                <a:lnTo>
                  <a:pt x="20002" y="20002"/>
                </a:lnTo>
                <a:lnTo>
                  <a:pt x="5357" y="41790"/>
                </a:lnTo>
                <a:lnTo>
                  <a:pt x="0" y="68580"/>
                </a:lnTo>
                <a:lnTo>
                  <a:pt x="0" y="615696"/>
                </a:lnTo>
                <a:lnTo>
                  <a:pt x="5357" y="642485"/>
                </a:lnTo>
                <a:lnTo>
                  <a:pt x="20002" y="664273"/>
                </a:lnTo>
                <a:lnTo>
                  <a:pt x="41790" y="678918"/>
                </a:lnTo>
                <a:lnTo>
                  <a:pt x="68579" y="684276"/>
                </a:lnTo>
                <a:lnTo>
                  <a:pt x="1074420" y="684276"/>
                </a:lnTo>
                <a:lnTo>
                  <a:pt x="1100566" y="678918"/>
                </a:lnTo>
                <a:lnTo>
                  <a:pt x="1122426" y="664273"/>
                </a:lnTo>
                <a:lnTo>
                  <a:pt x="1137427" y="642485"/>
                </a:lnTo>
                <a:lnTo>
                  <a:pt x="1142999" y="615696"/>
                </a:lnTo>
                <a:lnTo>
                  <a:pt x="1142999" y="68580"/>
                </a:lnTo>
                <a:lnTo>
                  <a:pt x="1137427" y="41790"/>
                </a:lnTo>
                <a:lnTo>
                  <a:pt x="1122426" y="20002"/>
                </a:lnTo>
                <a:lnTo>
                  <a:pt x="1100566" y="5357"/>
                </a:lnTo>
                <a:lnTo>
                  <a:pt x="1074420" y="0"/>
                </a:lnTo>
                <a:close/>
              </a:path>
            </a:pathLst>
          </a:custGeom>
          <a:solidFill>
            <a:srgbClr val="828C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17"/>
          <p:cNvSpPr/>
          <p:nvPr/>
        </p:nvSpPr>
        <p:spPr>
          <a:xfrm>
            <a:off x="2049462" y="3321050"/>
            <a:ext cx="1160462" cy="706437"/>
          </a:xfrm>
          <a:custGeom>
            <a:rect b="b" l="l" r="r" t="t"/>
            <a:pathLst>
              <a:path extrusionOk="0" h="706120" w="1161414">
                <a:moveTo>
                  <a:pt x="1083564" y="0"/>
                </a:moveTo>
                <a:lnTo>
                  <a:pt x="77723" y="0"/>
                </a:lnTo>
                <a:lnTo>
                  <a:pt x="54863" y="4572"/>
                </a:lnTo>
                <a:lnTo>
                  <a:pt x="39623" y="10667"/>
                </a:lnTo>
                <a:lnTo>
                  <a:pt x="35051" y="13715"/>
                </a:lnTo>
                <a:lnTo>
                  <a:pt x="33527" y="13715"/>
                </a:lnTo>
                <a:lnTo>
                  <a:pt x="33527" y="15239"/>
                </a:lnTo>
                <a:lnTo>
                  <a:pt x="22859" y="22860"/>
                </a:lnTo>
                <a:lnTo>
                  <a:pt x="22859" y="24384"/>
                </a:lnTo>
                <a:lnTo>
                  <a:pt x="0" y="71627"/>
                </a:lnTo>
                <a:lnTo>
                  <a:pt x="0" y="635508"/>
                </a:lnTo>
                <a:lnTo>
                  <a:pt x="22859" y="681227"/>
                </a:lnTo>
                <a:lnTo>
                  <a:pt x="22859" y="682751"/>
                </a:lnTo>
                <a:lnTo>
                  <a:pt x="33527" y="690372"/>
                </a:lnTo>
                <a:lnTo>
                  <a:pt x="33527" y="691896"/>
                </a:lnTo>
                <a:lnTo>
                  <a:pt x="35051" y="691896"/>
                </a:lnTo>
                <a:lnTo>
                  <a:pt x="41147" y="694943"/>
                </a:lnTo>
                <a:lnTo>
                  <a:pt x="47243" y="699515"/>
                </a:lnTo>
                <a:lnTo>
                  <a:pt x="54863" y="701039"/>
                </a:lnTo>
                <a:lnTo>
                  <a:pt x="62483" y="704088"/>
                </a:lnTo>
                <a:lnTo>
                  <a:pt x="70103" y="704088"/>
                </a:lnTo>
                <a:lnTo>
                  <a:pt x="77723" y="705612"/>
                </a:lnTo>
                <a:lnTo>
                  <a:pt x="1083564" y="705612"/>
                </a:lnTo>
                <a:lnTo>
                  <a:pt x="1106424" y="701039"/>
                </a:lnTo>
                <a:lnTo>
                  <a:pt x="1114043" y="697991"/>
                </a:lnTo>
                <a:lnTo>
                  <a:pt x="1126236" y="691896"/>
                </a:lnTo>
                <a:lnTo>
                  <a:pt x="1127760" y="690372"/>
                </a:lnTo>
                <a:lnTo>
                  <a:pt x="1133246" y="685800"/>
                </a:lnTo>
                <a:lnTo>
                  <a:pt x="71627" y="685800"/>
                </a:lnTo>
                <a:lnTo>
                  <a:pt x="59435" y="682751"/>
                </a:lnTo>
                <a:lnTo>
                  <a:pt x="54863" y="681227"/>
                </a:lnTo>
                <a:lnTo>
                  <a:pt x="48767" y="678179"/>
                </a:lnTo>
                <a:lnTo>
                  <a:pt x="46481" y="676655"/>
                </a:lnTo>
                <a:lnTo>
                  <a:pt x="45719" y="676655"/>
                </a:lnTo>
                <a:lnTo>
                  <a:pt x="36830" y="669036"/>
                </a:lnTo>
                <a:lnTo>
                  <a:pt x="36575" y="669036"/>
                </a:lnTo>
                <a:lnTo>
                  <a:pt x="35051" y="667512"/>
                </a:lnTo>
                <a:lnTo>
                  <a:pt x="35487" y="667512"/>
                </a:lnTo>
                <a:lnTo>
                  <a:pt x="30044" y="659891"/>
                </a:lnTo>
                <a:lnTo>
                  <a:pt x="28955" y="659891"/>
                </a:lnTo>
                <a:lnTo>
                  <a:pt x="25907" y="655320"/>
                </a:lnTo>
                <a:lnTo>
                  <a:pt x="22859" y="649224"/>
                </a:lnTo>
                <a:lnTo>
                  <a:pt x="21335" y="644651"/>
                </a:lnTo>
                <a:lnTo>
                  <a:pt x="19811" y="638555"/>
                </a:lnTo>
                <a:lnTo>
                  <a:pt x="19811" y="632460"/>
                </a:lnTo>
                <a:lnTo>
                  <a:pt x="18287" y="626363"/>
                </a:lnTo>
                <a:lnTo>
                  <a:pt x="18287" y="79248"/>
                </a:lnTo>
                <a:lnTo>
                  <a:pt x="19811" y="71627"/>
                </a:lnTo>
                <a:lnTo>
                  <a:pt x="19811" y="67055"/>
                </a:lnTo>
                <a:lnTo>
                  <a:pt x="21335" y="60960"/>
                </a:lnTo>
                <a:lnTo>
                  <a:pt x="24383" y="54863"/>
                </a:lnTo>
                <a:lnTo>
                  <a:pt x="25907" y="50291"/>
                </a:lnTo>
                <a:lnTo>
                  <a:pt x="28955" y="45720"/>
                </a:lnTo>
                <a:lnTo>
                  <a:pt x="30044" y="45720"/>
                </a:lnTo>
                <a:lnTo>
                  <a:pt x="35487" y="38100"/>
                </a:lnTo>
                <a:lnTo>
                  <a:pt x="35051" y="38100"/>
                </a:lnTo>
                <a:lnTo>
                  <a:pt x="36575" y="36575"/>
                </a:lnTo>
                <a:lnTo>
                  <a:pt x="36830" y="36575"/>
                </a:lnTo>
                <a:lnTo>
                  <a:pt x="45719" y="28955"/>
                </a:lnTo>
                <a:lnTo>
                  <a:pt x="46228" y="28955"/>
                </a:lnTo>
                <a:lnTo>
                  <a:pt x="50291" y="25908"/>
                </a:lnTo>
                <a:lnTo>
                  <a:pt x="54863" y="24384"/>
                </a:lnTo>
                <a:lnTo>
                  <a:pt x="67055" y="21336"/>
                </a:lnTo>
                <a:lnTo>
                  <a:pt x="71627" y="19812"/>
                </a:lnTo>
                <a:lnTo>
                  <a:pt x="1133246" y="19812"/>
                </a:lnTo>
                <a:lnTo>
                  <a:pt x="1127760" y="15239"/>
                </a:lnTo>
                <a:lnTo>
                  <a:pt x="1126236" y="13715"/>
                </a:lnTo>
                <a:lnTo>
                  <a:pt x="1120139" y="10667"/>
                </a:lnTo>
                <a:lnTo>
                  <a:pt x="1112519" y="6096"/>
                </a:lnTo>
                <a:lnTo>
                  <a:pt x="1104900" y="4572"/>
                </a:lnTo>
                <a:lnTo>
                  <a:pt x="1098803" y="1524"/>
                </a:lnTo>
                <a:lnTo>
                  <a:pt x="1089660" y="1524"/>
                </a:lnTo>
                <a:lnTo>
                  <a:pt x="1083564" y="0"/>
                </a:lnTo>
                <a:close/>
              </a:path>
              <a:path extrusionOk="0" h="706120" w="1161414">
                <a:moveTo>
                  <a:pt x="1115567" y="675132"/>
                </a:moveTo>
                <a:lnTo>
                  <a:pt x="1110995" y="679703"/>
                </a:lnTo>
                <a:lnTo>
                  <a:pt x="1104900" y="681227"/>
                </a:lnTo>
                <a:lnTo>
                  <a:pt x="1100327" y="682751"/>
                </a:lnTo>
                <a:lnTo>
                  <a:pt x="1088136" y="685800"/>
                </a:lnTo>
                <a:lnTo>
                  <a:pt x="1133246" y="685800"/>
                </a:lnTo>
                <a:lnTo>
                  <a:pt x="1136903" y="682751"/>
                </a:lnTo>
                <a:lnTo>
                  <a:pt x="1138427" y="682751"/>
                </a:lnTo>
                <a:lnTo>
                  <a:pt x="1138427" y="681227"/>
                </a:lnTo>
                <a:lnTo>
                  <a:pt x="1142346" y="676655"/>
                </a:lnTo>
                <a:lnTo>
                  <a:pt x="1115567" y="676655"/>
                </a:lnTo>
                <a:lnTo>
                  <a:pt x="1115567" y="675132"/>
                </a:lnTo>
                <a:close/>
              </a:path>
              <a:path extrusionOk="0" h="706120" w="1161414">
                <a:moveTo>
                  <a:pt x="44195" y="675132"/>
                </a:moveTo>
                <a:lnTo>
                  <a:pt x="45719" y="676655"/>
                </a:lnTo>
                <a:lnTo>
                  <a:pt x="46481" y="676655"/>
                </a:lnTo>
                <a:lnTo>
                  <a:pt x="44195" y="675132"/>
                </a:lnTo>
                <a:close/>
              </a:path>
              <a:path extrusionOk="0" h="706120" w="1161414">
                <a:moveTo>
                  <a:pt x="1124712" y="667512"/>
                </a:moveTo>
                <a:lnTo>
                  <a:pt x="1115567" y="676655"/>
                </a:lnTo>
                <a:lnTo>
                  <a:pt x="1142346" y="676655"/>
                </a:lnTo>
                <a:lnTo>
                  <a:pt x="1147572" y="670560"/>
                </a:lnTo>
                <a:lnTo>
                  <a:pt x="1148486" y="669036"/>
                </a:lnTo>
                <a:lnTo>
                  <a:pt x="1124712" y="669036"/>
                </a:lnTo>
                <a:lnTo>
                  <a:pt x="1124712" y="667512"/>
                </a:lnTo>
                <a:close/>
              </a:path>
              <a:path extrusionOk="0" h="706120" w="1161414">
                <a:moveTo>
                  <a:pt x="35051" y="667512"/>
                </a:moveTo>
                <a:lnTo>
                  <a:pt x="36575" y="669036"/>
                </a:lnTo>
                <a:lnTo>
                  <a:pt x="36174" y="668474"/>
                </a:lnTo>
                <a:lnTo>
                  <a:pt x="35051" y="667512"/>
                </a:lnTo>
                <a:close/>
              </a:path>
              <a:path extrusionOk="0" h="706120" w="1161414">
                <a:moveTo>
                  <a:pt x="36174" y="668474"/>
                </a:moveTo>
                <a:lnTo>
                  <a:pt x="36575" y="669036"/>
                </a:lnTo>
                <a:lnTo>
                  <a:pt x="36830" y="669036"/>
                </a:lnTo>
                <a:lnTo>
                  <a:pt x="36174" y="668474"/>
                </a:lnTo>
                <a:close/>
              </a:path>
              <a:path extrusionOk="0" h="706120" w="1161414">
                <a:moveTo>
                  <a:pt x="1132331" y="658367"/>
                </a:moveTo>
                <a:lnTo>
                  <a:pt x="1124712" y="669036"/>
                </a:lnTo>
                <a:lnTo>
                  <a:pt x="1148486" y="669036"/>
                </a:lnTo>
                <a:lnTo>
                  <a:pt x="1152143" y="662939"/>
                </a:lnTo>
                <a:lnTo>
                  <a:pt x="1153667" y="659891"/>
                </a:lnTo>
                <a:lnTo>
                  <a:pt x="1132331" y="659891"/>
                </a:lnTo>
                <a:lnTo>
                  <a:pt x="1132331" y="658367"/>
                </a:lnTo>
                <a:close/>
              </a:path>
              <a:path extrusionOk="0" h="706120" w="1161414">
                <a:moveTo>
                  <a:pt x="35487" y="667512"/>
                </a:moveTo>
                <a:lnTo>
                  <a:pt x="35051" y="667512"/>
                </a:lnTo>
                <a:lnTo>
                  <a:pt x="36174" y="668474"/>
                </a:lnTo>
                <a:lnTo>
                  <a:pt x="35487" y="667512"/>
                </a:lnTo>
                <a:close/>
              </a:path>
              <a:path extrusionOk="0" h="706120" w="1161414">
                <a:moveTo>
                  <a:pt x="28955" y="658367"/>
                </a:moveTo>
                <a:lnTo>
                  <a:pt x="28955" y="659891"/>
                </a:lnTo>
                <a:lnTo>
                  <a:pt x="30044" y="659891"/>
                </a:lnTo>
                <a:lnTo>
                  <a:pt x="28955" y="658367"/>
                </a:lnTo>
                <a:close/>
              </a:path>
              <a:path extrusionOk="0" h="706120" w="1161414">
                <a:moveTo>
                  <a:pt x="1154049" y="45720"/>
                </a:moveTo>
                <a:lnTo>
                  <a:pt x="1132331" y="45720"/>
                </a:lnTo>
                <a:lnTo>
                  <a:pt x="1135379" y="50291"/>
                </a:lnTo>
                <a:lnTo>
                  <a:pt x="1136903" y="56387"/>
                </a:lnTo>
                <a:lnTo>
                  <a:pt x="1139952" y="60960"/>
                </a:lnTo>
                <a:lnTo>
                  <a:pt x="1141476" y="67055"/>
                </a:lnTo>
                <a:lnTo>
                  <a:pt x="1141476" y="633984"/>
                </a:lnTo>
                <a:lnTo>
                  <a:pt x="1139952" y="638555"/>
                </a:lnTo>
                <a:lnTo>
                  <a:pt x="1136903" y="650748"/>
                </a:lnTo>
                <a:lnTo>
                  <a:pt x="1133855" y="655320"/>
                </a:lnTo>
                <a:lnTo>
                  <a:pt x="1132331" y="659891"/>
                </a:lnTo>
                <a:lnTo>
                  <a:pt x="1153667" y="659891"/>
                </a:lnTo>
                <a:lnTo>
                  <a:pt x="1155191" y="656843"/>
                </a:lnTo>
                <a:lnTo>
                  <a:pt x="1158239" y="649224"/>
                </a:lnTo>
                <a:lnTo>
                  <a:pt x="1161288" y="633984"/>
                </a:lnTo>
                <a:lnTo>
                  <a:pt x="1161288" y="77724"/>
                </a:lnTo>
                <a:lnTo>
                  <a:pt x="1159764" y="70103"/>
                </a:lnTo>
                <a:lnTo>
                  <a:pt x="1159764" y="62484"/>
                </a:lnTo>
                <a:lnTo>
                  <a:pt x="1156715" y="54863"/>
                </a:lnTo>
                <a:lnTo>
                  <a:pt x="1155191" y="47243"/>
                </a:lnTo>
                <a:lnTo>
                  <a:pt x="1154049" y="45720"/>
                </a:lnTo>
                <a:close/>
              </a:path>
              <a:path extrusionOk="0" h="706120" w="1161414">
                <a:moveTo>
                  <a:pt x="30044" y="45720"/>
                </a:moveTo>
                <a:lnTo>
                  <a:pt x="28955" y="45720"/>
                </a:lnTo>
                <a:lnTo>
                  <a:pt x="28955" y="47243"/>
                </a:lnTo>
                <a:lnTo>
                  <a:pt x="30044" y="45720"/>
                </a:lnTo>
                <a:close/>
              </a:path>
              <a:path extrusionOk="0" h="706120" w="1161414">
                <a:moveTo>
                  <a:pt x="1148334" y="36575"/>
                </a:moveTo>
                <a:lnTo>
                  <a:pt x="1124712" y="36575"/>
                </a:lnTo>
                <a:lnTo>
                  <a:pt x="1132331" y="47243"/>
                </a:lnTo>
                <a:lnTo>
                  <a:pt x="1132331" y="45720"/>
                </a:lnTo>
                <a:lnTo>
                  <a:pt x="1154049" y="45720"/>
                </a:lnTo>
                <a:lnTo>
                  <a:pt x="1150619" y="41148"/>
                </a:lnTo>
                <a:lnTo>
                  <a:pt x="1148334" y="36575"/>
                </a:lnTo>
                <a:close/>
              </a:path>
              <a:path extrusionOk="0" h="706120" w="1161414">
                <a:moveTo>
                  <a:pt x="36575" y="36575"/>
                </a:moveTo>
                <a:lnTo>
                  <a:pt x="35051" y="38100"/>
                </a:lnTo>
                <a:lnTo>
                  <a:pt x="36174" y="37137"/>
                </a:lnTo>
                <a:lnTo>
                  <a:pt x="36575" y="36575"/>
                </a:lnTo>
                <a:close/>
              </a:path>
              <a:path extrusionOk="0" h="706120" w="1161414">
                <a:moveTo>
                  <a:pt x="36174" y="37137"/>
                </a:moveTo>
                <a:lnTo>
                  <a:pt x="35051" y="38100"/>
                </a:lnTo>
                <a:lnTo>
                  <a:pt x="35487" y="38100"/>
                </a:lnTo>
                <a:lnTo>
                  <a:pt x="36174" y="37137"/>
                </a:lnTo>
                <a:close/>
              </a:path>
              <a:path extrusionOk="0" h="706120" w="1161414">
                <a:moveTo>
                  <a:pt x="1142346" y="28955"/>
                </a:moveTo>
                <a:lnTo>
                  <a:pt x="1115567" y="28955"/>
                </a:lnTo>
                <a:lnTo>
                  <a:pt x="1124712" y="38100"/>
                </a:lnTo>
                <a:lnTo>
                  <a:pt x="1124712" y="36575"/>
                </a:lnTo>
                <a:lnTo>
                  <a:pt x="1148334" y="36575"/>
                </a:lnTo>
                <a:lnTo>
                  <a:pt x="1147572" y="35051"/>
                </a:lnTo>
                <a:lnTo>
                  <a:pt x="1142346" y="28955"/>
                </a:lnTo>
                <a:close/>
              </a:path>
              <a:path extrusionOk="0" h="706120" w="1161414">
                <a:moveTo>
                  <a:pt x="36830" y="36575"/>
                </a:moveTo>
                <a:lnTo>
                  <a:pt x="36575" y="36575"/>
                </a:lnTo>
                <a:lnTo>
                  <a:pt x="36174" y="37137"/>
                </a:lnTo>
                <a:lnTo>
                  <a:pt x="36830" y="36575"/>
                </a:lnTo>
                <a:close/>
              </a:path>
              <a:path extrusionOk="0" h="706120" w="1161414">
                <a:moveTo>
                  <a:pt x="46228" y="28955"/>
                </a:moveTo>
                <a:lnTo>
                  <a:pt x="45719" y="28955"/>
                </a:lnTo>
                <a:lnTo>
                  <a:pt x="44195" y="30479"/>
                </a:lnTo>
                <a:lnTo>
                  <a:pt x="46228" y="28955"/>
                </a:lnTo>
                <a:close/>
              </a:path>
              <a:path extrusionOk="0" h="706120" w="1161414">
                <a:moveTo>
                  <a:pt x="1133246" y="19812"/>
                </a:moveTo>
                <a:lnTo>
                  <a:pt x="1089660" y="19812"/>
                </a:lnTo>
                <a:lnTo>
                  <a:pt x="1095755" y="21336"/>
                </a:lnTo>
                <a:lnTo>
                  <a:pt x="1100327" y="22860"/>
                </a:lnTo>
                <a:lnTo>
                  <a:pt x="1106424" y="24384"/>
                </a:lnTo>
                <a:lnTo>
                  <a:pt x="1115567" y="30479"/>
                </a:lnTo>
                <a:lnTo>
                  <a:pt x="1115567" y="28955"/>
                </a:lnTo>
                <a:lnTo>
                  <a:pt x="1142346" y="28955"/>
                </a:lnTo>
                <a:lnTo>
                  <a:pt x="1138427" y="24384"/>
                </a:lnTo>
                <a:lnTo>
                  <a:pt x="1138427" y="22860"/>
                </a:lnTo>
                <a:lnTo>
                  <a:pt x="1136903" y="22860"/>
                </a:lnTo>
                <a:lnTo>
                  <a:pt x="1133246" y="1981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17"/>
          <p:cNvSpPr txBox="1"/>
          <p:nvPr/>
        </p:nvSpPr>
        <p:spPr>
          <a:xfrm>
            <a:off x="2139950" y="3476625"/>
            <a:ext cx="974725" cy="366712"/>
          </a:xfrm>
          <a:prstGeom prst="rect">
            <a:avLst/>
          </a:prstGeom>
          <a:noFill/>
          <a:ln>
            <a:noFill/>
          </a:ln>
        </p:spPr>
        <p:txBody>
          <a:bodyPr anchorCtr="0" anchor="t" bIns="0" lIns="0" spcFirstLastPara="1" rIns="0" wrap="square" tIns="38100">
            <a:spAutoFit/>
          </a:bodyPr>
          <a:lstStyle/>
          <a:p>
            <a:pPr indent="152400" lvl="0" marL="12700" marR="0" rtl="0" algn="l">
              <a:lnSpc>
                <a:spcPct val="100000"/>
              </a:lnSpc>
              <a:spcBef>
                <a:spcPts val="0"/>
              </a:spcBef>
              <a:spcAft>
                <a:spcPts val="0"/>
              </a:spcAft>
              <a:buClr>
                <a:srgbClr val="FFFFFF"/>
              </a:buClr>
              <a:buSzPts val="1200"/>
              <a:buFont typeface="Arial"/>
              <a:buNone/>
            </a:pPr>
            <a:r>
              <a:rPr b="1" i="0" lang="en-US" sz="1200" u="none">
                <a:solidFill>
                  <a:srgbClr val="FFFFFF"/>
                </a:solidFill>
                <a:latin typeface="Arial"/>
                <a:ea typeface="Arial"/>
                <a:cs typeface="Arial"/>
                <a:sym typeface="Arial"/>
              </a:rPr>
              <a:t>Software  Specification</a:t>
            </a:r>
            <a:endParaRPr/>
          </a:p>
        </p:txBody>
      </p:sp>
      <p:sp>
        <p:nvSpPr>
          <p:cNvPr id="118" name="Google Shape;118;p17"/>
          <p:cNvSpPr/>
          <p:nvPr/>
        </p:nvSpPr>
        <p:spPr>
          <a:xfrm>
            <a:off x="3313112" y="3533775"/>
            <a:ext cx="242887" cy="282575"/>
          </a:xfrm>
          <a:custGeom>
            <a:rect b="b" l="l" r="r" t="t"/>
            <a:pathLst>
              <a:path extrusionOk="0" h="281939" w="242570">
                <a:moveTo>
                  <a:pt x="121920" y="0"/>
                </a:moveTo>
                <a:lnTo>
                  <a:pt x="121920" y="56387"/>
                </a:lnTo>
                <a:lnTo>
                  <a:pt x="0" y="56387"/>
                </a:lnTo>
                <a:lnTo>
                  <a:pt x="0" y="225551"/>
                </a:lnTo>
                <a:lnTo>
                  <a:pt x="121920" y="225551"/>
                </a:lnTo>
                <a:lnTo>
                  <a:pt x="121920" y="281939"/>
                </a:lnTo>
                <a:lnTo>
                  <a:pt x="242316" y="140207"/>
                </a:lnTo>
                <a:lnTo>
                  <a:pt x="121920" y="0"/>
                </a:lnTo>
                <a:close/>
              </a:path>
            </a:pathLst>
          </a:custGeom>
          <a:solidFill>
            <a:srgbClr val="C1C4C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17"/>
          <p:cNvSpPr/>
          <p:nvPr/>
        </p:nvSpPr>
        <p:spPr>
          <a:xfrm>
            <a:off x="3656012" y="3332162"/>
            <a:ext cx="1143000" cy="684212"/>
          </a:xfrm>
          <a:custGeom>
            <a:rect b="b" l="l" r="r" t="t"/>
            <a:pathLst>
              <a:path extrusionOk="0" h="684529" w="1143000">
                <a:moveTo>
                  <a:pt x="1074420" y="0"/>
                </a:moveTo>
                <a:lnTo>
                  <a:pt x="68580" y="0"/>
                </a:lnTo>
                <a:lnTo>
                  <a:pt x="41790" y="5357"/>
                </a:lnTo>
                <a:lnTo>
                  <a:pt x="20002" y="20002"/>
                </a:lnTo>
                <a:lnTo>
                  <a:pt x="5357" y="41790"/>
                </a:lnTo>
                <a:lnTo>
                  <a:pt x="0" y="68580"/>
                </a:lnTo>
                <a:lnTo>
                  <a:pt x="0" y="615696"/>
                </a:lnTo>
                <a:lnTo>
                  <a:pt x="5357" y="642485"/>
                </a:lnTo>
                <a:lnTo>
                  <a:pt x="20002" y="664273"/>
                </a:lnTo>
                <a:lnTo>
                  <a:pt x="41790" y="678918"/>
                </a:lnTo>
                <a:lnTo>
                  <a:pt x="68580" y="684276"/>
                </a:lnTo>
                <a:lnTo>
                  <a:pt x="1074420" y="684276"/>
                </a:lnTo>
                <a:lnTo>
                  <a:pt x="1100566" y="678918"/>
                </a:lnTo>
                <a:lnTo>
                  <a:pt x="1122426" y="664273"/>
                </a:lnTo>
                <a:lnTo>
                  <a:pt x="1137427" y="642485"/>
                </a:lnTo>
                <a:lnTo>
                  <a:pt x="1143000" y="615696"/>
                </a:lnTo>
                <a:lnTo>
                  <a:pt x="1143000" y="68580"/>
                </a:lnTo>
                <a:lnTo>
                  <a:pt x="1137427" y="41790"/>
                </a:lnTo>
                <a:lnTo>
                  <a:pt x="1122426" y="20002"/>
                </a:lnTo>
                <a:lnTo>
                  <a:pt x="1100566" y="5357"/>
                </a:lnTo>
                <a:lnTo>
                  <a:pt x="1074420" y="0"/>
                </a:lnTo>
                <a:close/>
              </a:path>
            </a:pathLst>
          </a:custGeom>
          <a:solidFill>
            <a:srgbClr val="828C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17"/>
          <p:cNvSpPr/>
          <p:nvPr/>
        </p:nvSpPr>
        <p:spPr>
          <a:xfrm>
            <a:off x="3648075" y="3321050"/>
            <a:ext cx="1160462" cy="706437"/>
          </a:xfrm>
          <a:custGeom>
            <a:rect b="b" l="l" r="r" t="t"/>
            <a:pathLst>
              <a:path extrusionOk="0" h="706120" w="1161414">
                <a:moveTo>
                  <a:pt x="1083564" y="0"/>
                </a:moveTo>
                <a:lnTo>
                  <a:pt x="77724" y="0"/>
                </a:lnTo>
                <a:lnTo>
                  <a:pt x="54863" y="4572"/>
                </a:lnTo>
                <a:lnTo>
                  <a:pt x="47243" y="7620"/>
                </a:lnTo>
                <a:lnTo>
                  <a:pt x="35051" y="13715"/>
                </a:lnTo>
                <a:lnTo>
                  <a:pt x="33527" y="13715"/>
                </a:lnTo>
                <a:lnTo>
                  <a:pt x="33527" y="15239"/>
                </a:lnTo>
                <a:lnTo>
                  <a:pt x="22860" y="22860"/>
                </a:lnTo>
                <a:lnTo>
                  <a:pt x="22860" y="24384"/>
                </a:lnTo>
                <a:lnTo>
                  <a:pt x="0" y="71627"/>
                </a:lnTo>
                <a:lnTo>
                  <a:pt x="0" y="635508"/>
                </a:lnTo>
                <a:lnTo>
                  <a:pt x="22860" y="681227"/>
                </a:lnTo>
                <a:lnTo>
                  <a:pt x="22860" y="682751"/>
                </a:lnTo>
                <a:lnTo>
                  <a:pt x="33527" y="690372"/>
                </a:lnTo>
                <a:lnTo>
                  <a:pt x="33527" y="691896"/>
                </a:lnTo>
                <a:lnTo>
                  <a:pt x="35051" y="691896"/>
                </a:lnTo>
                <a:lnTo>
                  <a:pt x="41148" y="694943"/>
                </a:lnTo>
                <a:lnTo>
                  <a:pt x="48767" y="699515"/>
                </a:lnTo>
                <a:lnTo>
                  <a:pt x="54863" y="701039"/>
                </a:lnTo>
                <a:lnTo>
                  <a:pt x="62484" y="704088"/>
                </a:lnTo>
                <a:lnTo>
                  <a:pt x="70103" y="704088"/>
                </a:lnTo>
                <a:lnTo>
                  <a:pt x="77724" y="705612"/>
                </a:lnTo>
                <a:lnTo>
                  <a:pt x="1083564" y="705612"/>
                </a:lnTo>
                <a:lnTo>
                  <a:pt x="1106424" y="701039"/>
                </a:lnTo>
                <a:lnTo>
                  <a:pt x="1114043" y="697991"/>
                </a:lnTo>
                <a:lnTo>
                  <a:pt x="1120139" y="694943"/>
                </a:lnTo>
                <a:lnTo>
                  <a:pt x="1127760" y="690372"/>
                </a:lnTo>
                <a:lnTo>
                  <a:pt x="1133246" y="685800"/>
                </a:lnTo>
                <a:lnTo>
                  <a:pt x="71627" y="685800"/>
                </a:lnTo>
                <a:lnTo>
                  <a:pt x="59436" y="682751"/>
                </a:lnTo>
                <a:lnTo>
                  <a:pt x="54863" y="681227"/>
                </a:lnTo>
                <a:lnTo>
                  <a:pt x="48767" y="678179"/>
                </a:lnTo>
                <a:lnTo>
                  <a:pt x="46481" y="676655"/>
                </a:lnTo>
                <a:lnTo>
                  <a:pt x="45719" y="676655"/>
                </a:lnTo>
                <a:lnTo>
                  <a:pt x="36830" y="669036"/>
                </a:lnTo>
                <a:lnTo>
                  <a:pt x="36575" y="669036"/>
                </a:lnTo>
                <a:lnTo>
                  <a:pt x="35051" y="667512"/>
                </a:lnTo>
                <a:lnTo>
                  <a:pt x="35487" y="667512"/>
                </a:lnTo>
                <a:lnTo>
                  <a:pt x="30044" y="659891"/>
                </a:lnTo>
                <a:lnTo>
                  <a:pt x="28955" y="659891"/>
                </a:lnTo>
                <a:lnTo>
                  <a:pt x="25907" y="655320"/>
                </a:lnTo>
                <a:lnTo>
                  <a:pt x="22860" y="649224"/>
                </a:lnTo>
                <a:lnTo>
                  <a:pt x="21336" y="644651"/>
                </a:lnTo>
                <a:lnTo>
                  <a:pt x="19812" y="638555"/>
                </a:lnTo>
                <a:lnTo>
                  <a:pt x="19812" y="67055"/>
                </a:lnTo>
                <a:lnTo>
                  <a:pt x="21336" y="60960"/>
                </a:lnTo>
                <a:lnTo>
                  <a:pt x="24384" y="54863"/>
                </a:lnTo>
                <a:lnTo>
                  <a:pt x="25907" y="50291"/>
                </a:lnTo>
                <a:lnTo>
                  <a:pt x="28955" y="45720"/>
                </a:lnTo>
                <a:lnTo>
                  <a:pt x="30044" y="45720"/>
                </a:lnTo>
                <a:lnTo>
                  <a:pt x="35487" y="38100"/>
                </a:lnTo>
                <a:lnTo>
                  <a:pt x="35051" y="38100"/>
                </a:lnTo>
                <a:lnTo>
                  <a:pt x="36575" y="36575"/>
                </a:lnTo>
                <a:lnTo>
                  <a:pt x="36829" y="36575"/>
                </a:lnTo>
                <a:lnTo>
                  <a:pt x="45719" y="28955"/>
                </a:lnTo>
                <a:lnTo>
                  <a:pt x="46228" y="28955"/>
                </a:lnTo>
                <a:lnTo>
                  <a:pt x="50291" y="25908"/>
                </a:lnTo>
                <a:lnTo>
                  <a:pt x="54863" y="24384"/>
                </a:lnTo>
                <a:lnTo>
                  <a:pt x="73151" y="19812"/>
                </a:lnTo>
                <a:lnTo>
                  <a:pt x="1133348" y="19812"/>
                </a:lnTo>
                <a:lnTo>
                  <a:pt x="1126236" y="13715"/>
                </a:lnTo>
                <a:lnTo>
                  <a:pt x="1120139" y="10667"/>
                </a:lnTo>
                <a:lnTo>
                  <a:pt x="1112519" y="6096"/>
                </a:lnTo>
                <a:lnTo>
                  <a:pt x="1106424" y="4572"/>
                </a:lnTo>
                <a:lnTo>
                  <a:pt x="1098803" y="1524"/>
                </a:lnTo>
                <a:lnTo>
                  <a:pt x="1091184" y="1524"/>
                </a:lnTo>
                <a:lnTo>
                  <a:pt x="1083564" y="0"/>
                </a:lnTo>
                <a:close/>
              </a:path>
              <a:path extrusionOk="0" h="706120" w="1161414">
                <a:moveTo>
                  <a:pt x="1124712" y="667512"/>
                </a:moveTo>
                <a:lnTo>
                  <a:pt x="1115567" y="676655"/>
                </a:lnTo>
                <a:lnTo>
                  <a:pt x="1110996" y="679703"/>
                </a:lnTo>
                <a:lnTo>
                  <a:pt x="1104900" y="681227"/>
                </a:lnTo>
                <a:lnTo>
                  <a:pt x="1100327" y="682751"/>
                </a:lnTo>
                <a:lnTo>
                  <a:pt x="1088136" y="685800"/>
                </a:lnTo>
                <a:lnTo>
                  <a:pt x="1133246" y="685800"/>
                </a:lnTo>
                <a:lnTo>
                  <a:pt x="1136903" y="682751"/>
                </a:lnTo>
                <a:lnTo>
                  <a:pt x="1138427" y="682751"/>
                </a:lnTo>
                <a:lnTo>
                  <a:pt x="1138427" y="681227"/>
                </a:lnTo>
                <a:lnTo>
                  <a:pt x="1147572" y="670560"/>
                </a:lnTo>
                <a:lnTo>
                  <a:pt x="1148486" y="669036"/>
                </a:lnTo>
                <a:lnTo>
                  <a:pt x="1124712" y="669036"/>
                </a:lnTo>
                <a:lnTo>
                  <a:pt x="1124712" y="667512"/>
                </a:lnTo>
                <a:close/>
              </a:path>
              <a:path extrusionOk="0" h="706120" w="1161414">
                <a:moveTo>
                  <a:pt x="44196" y="675132"/>
                </a:moveTo>
                <a:lnTo>
                  <a:pt x="45719" y="676655"/>
                </a:lnTo>
                <a:lnTo>
                  <a:pt x="46481" y="676655"/>
                </a:lnTo>
                <a:lnTo>
                  <a:pt x="44196" y="675132"/>
                </a:lnTo>
                <a:close/>
              </a:path>
              <a:path extrusionOk="0" h="706120" w="1161414">
                <a:moveTo>
                  <a:pt x="35051" y="667512"/>
                </a:moveTo>
                <a:lnTo>
                  <a:pt x="36575" y="669036"/>
                </a:lnTo>
                <a:lnTo>
                  <a:pt x="36174" y="668474"/>
                </a:lnTo>
                <a:lnTo>
                  <a:pt x="35051" y="667512"/>
                </a:lnTo>
                <a:close/>
              </a:path>
              <a:path extrusionOk="0" h="706120" w="1161414">
                <a:moveTo>
                  <a:pt x="36174" y="668474"/>
                </a:moveTo>
                <a:lnTo>
                  <a:pt x="36575" y="669036"/>
                </a:lnTo>
                <a:lnTo>
                  <a:pt x="36830" y="669036"/>
                </a:lnTo>
                <a:lnTo>
                  <a:pt x="36174" y="668474"/>
                </a:lnTo>
                <a:close/>
              </a:path>
              <a:path extrusionOk="0" h="706120" w="1161414">
                <a:moveTo>
                  <a:pt x="1132331" y="658367"/>
                </a:moveTo>
                <a:lnTo>
                  <a:pt x="1124712" y="669036"/>
                </a:lnTo>
                <a:lnTo>
                  <a:pt x="1148486" y="669036"/>
                </a:lnTo>
                <a:lnTo>
                  <a:pt x="1152143" y="662939"/>
                </a:lnTo>
                <a:lnTo>
                  <a:pt x="1153667" y="659891"/>
                </a:lnTo>
                <a:lnTo>
                  <a:pt x="1132331" y="659891"/>
                </a:lnTo>
                <a:lnTo>
                  <a:pt x="1132331" y="658367"/>
                </a:lnTo>
                <a:close/>
              </a:path>
              <a:path extrusionOk="0" h="706120" w="1161414">
                <a:moveTo>
                  <a:pt x="35487" y="667512"/>
                </a:moveTo>
                <a:lnTo>
                  <a:pt x="35051" y="667512"/>
                </a:lnTo>
                <a:lnTo>
                  <a:pt x="36174" y="668474"/>
                </a:lnTo>
                <a:lnTo>
                  <a:pt x="35487" y="667512"/>
                </a:lnTo>
                <a:close/>
              </a:path>
              <a:path extrusionOk="0" h="706120" w="1161414">
                <a:moveTo>
                  <a:pt x="28955" y="658367"/>
                </a:moveTo>
                <a:lnTo>
                  <a:pt x="28955" y="659891"/>
                </a:lnTo>
                <a:lnTo>
                  <a:pt x="30044" y="659891"/>
                </a:lnTo>
                <a:lnTo>
                  <a:pt x="28955" y="658367"/>
                </a:lnTo>
                <a:close/>
              </a:path>
              <a:path extrusionOk="0" h="706120" w="1161414">
                <a:moveTo>
                  <a:pt x="1154429" y="45720"/>
                </a:moveTo>
                <a:lnTo>
                  <a:pt x="1132331" y="45720"/>
                </a:lnTo>
                <a:lnTo>
                  <a:pt x="1135379" y="50291"/>
                </a:lnTo>
                <a:lnTo>
                  <a:pt x="1136903" y="56387"/>
                </a:lnTo>
                <a:lnTo>
                  <a:pt x="1139952" y="60960"/>
                </a:lnTo>
                <a:lnTo>
                  <a:pt x="1141476" y="67055"/>
                </a:lnTo>
                <a:lnTo>
                  <a:pt x="1141476" y="638555"/>
                </a:lnTo>
                <a:lnTo>
                  <a:pt x="1139952" y="644651"/>
                </a:lnTo>
                <a:lnTo>
                  <a:pt x="1136903" y="650748"/>
                </a:lnTo>
                <a:lnTo>
                  <a:pt x="1135379" y="655320"/>
                </a:lnTo>
                <a:lnTo>
                  <a:pt x="1132331" y="659891"/>
                </a:lnTo>
                <a:lnTo>
                  <a:pt x="1153667" y="659891"/>
                </a:lnTo>
                <a:lnTo>
                  <a:pt x="1155191" y="656843"/>
                </a:lnTo>
                <a:lnTo>
                  <a:pt x="1158239" y="649224"/>
                </a:lnTo>
                <a:lnTo>
                  <a:pt x="1161288" y="633984"/>
                </a:lnTo>
                <a:lnTo>
                  <a:pt x="1161288" y="70103"/>
                </a:lnTo>
                <a:lnTo>
                  <a:pt x="1158239" y="54863"/>
                </a:lnTo>
                <a:lnTo>
                  <a:pt x="1155191" y="47243"/>
                </a:lnTo>
                <a:lnTo>
                  <a:pt x="1154429" y="45720"/>
                </a:lnTo>
                <a:close/>
              </a:path>
              <a:path extrusionOk="0" h="706120" w="1161414">
                <a:moveTo>
                  <a:pt x="30044" y="45720"/>
                </a:moveTo>
                <a:lnTo>
                  <a:pt x="28955" y="45720"/>
                </a:lnTo>
                <a:lnTo>
                  <a:pt x="28955" y="47243"/>
                </a:lnTo>
                <a:lnTo>
                  <a:pt x="30044" y="45720"/>
                </a:lnTo>
                <a:close/>
              </a:path>
              <a:path extrusionOk="0" h="706120" w="1161414">
                <a:moveTo>
                  <a:pt x="1148714" y="36575"/>
                </a:moveTo>
                <a:lnTo>
                  <a:pt x="1124712" y="36575"/>
                </a:lnTo>
                <a:lnTo>
                  <a:pt x="1132331" y="47243"/>
                </a:lnTo>
                <a:lnTo>
                  <a:pt x="1132331" y="45720"/>
                </a:lnTo>
                <a:lnTo>
                  <a:pt x="1154429" y="45720"/>
                </a:lnTo>
                <a:lnTo>
                  <a:pt x="1152143" y="41148"/>
                </a:lnTo>
                <a:lnTo>
                  <a:pt x="1148714" y="36575"/>
                </a:lnTo>
                <a:close/>
              </a:path>
              <a:path extrusionOk="0" h="706120" w="1161414">
                <a:moveTo>
                  <a:pt x="36575" y="36575"/>
                </a:moveTo>
                <a:lnTo>
                  <a:pt x="35051" y="38100"/>
                </a:lnTo>
                <a:lnTo>
                  <a:pt x="36174" y="37137"/>
                </a:lnTo>
                <a:lnTo>
                  <a:pt x="36575" y="36575"/>
                </a:lnTo>
                <a:close/>
              </a:path>
              <a:path extrusionOk="0" h="706120" w="1161414">
                <a:moveTo>
                  <a:pt x="36174" y="37137"/>
                </a:moveTo>
                <a:lnTo>
                  <a:pt x="35051" y="38100"/>
                </a:lnTo>
                <a:lnTo>
                  <a:pt x="35487" y="38100"/>
                </a:lnTo>
                <a:lnTo>
                  <a:pt x="36174" y="37137"/>
                </a:lnTo>
                <a:close/>
              </a:path>
              <a:path extrusionOk="0" h="706120" w="1161414">
                <a:moveTo>
                  <a:pt x="1133348" y="19812"/>
                </a:moveTo>
                <a:lnTo>
                  <a:pt x="1089660" y="19812"/>
                </a:lnTo>
                <a:lnTo>
                  <a:pt x="1101852" y="22860"/>
                </a:lnTo>
                <a:lnTo>
                  <a:pt x="1106424" y="24384"/>
                </a:lnTo>
                <a:lnTo>
                  <a:pt x="1110996" y="27432"/>
                </a:lnTo>
                <a:lnTo>
                  <a:pt x="1117091" y="30479"/>
                </a:lnTo>
                <a:lnTo>
                  <a:pt x="1124712" y="38100"/>
                </a:lnTo>
                <a:lnTo>
                  <a:pt x="1124712" y="36575"/>
                </a:lnTo>
                <a:lnTo>
                  <a:pt x="1148714" y="36575"/>
                </a:lnTo>
                <a:lnTo>
                  <a:pt x="1147572" y="35051"/>
                </a:lnTo>
                <a:lnTo>
                  <a:pt x="1138427" y="24384"/>
                </a:lnTo>
                <a:lnTo>
                  <a:pt x="1138427" y="22860"/>
                </a:lnTo>
                <a:lnTo>
                  <a:pt x="1136903" y="22860"/>
                </a:lnTo>
                <a:lnTo>
                  <a:pt x="1133348" y="19812"/>
                </a:lnTo>
                <a:close/>
              </a:path>
              <a:path extrusionOk="0" h="706120" w="1161414">
                <a:moveTo>
                  <a:pt x="36829" y="36575"/>
                </a:moveTo>
                <a:lnTo>
                  <a:pt x="36575" y="36575"/>
                </a:lnTo>
                <a:lnTo>
                  <a:pt x="36174" y="37137"/>
                </a:lnTo>
                <a:lnTo>
                  <a:pt x="36829" y="36575"/>
                </a:lnTo>
                <a:close/>
              </a:path>
              <a:path extrusionOk="0" h="706120" w="1161414">
                <a:moveTo>
                  <a:pt x="46228" y="28955"/>
                </a:moveTo>
                <a:lnTo>
                  <a:pt x="45719" y="28955"/>
                </a:lnTo>
                <a:lnTo>
                  <a:pt x="44196" y="30479"/>
                </a:lnTo>
                <a:lnTo>
                  <a:pt x="46228" y="2895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17"/>
          <p:cNvSpPr txBox="1"/>
          <p:nvPr/>
        </p:nvSpPr>
        <p:spPr>
          <a:xfrm>
            <a:off x="3736975" y="3476625"/>
            <a:ext cx="981075" cy="366712"/>
          </a:xfrm>
          <a:prstGeom prst="rect">
            <a:avLst/>
          </a:prstGeom>
          <a:noFill/>
          <a:ln>
            <a:noFill/>
          </a:ln>
        </p:spPr>
        <p:txBody>
          <a:bodyPr anchorCtr="0" anchor="t" bIns="0" lIns="0" spcFirstLastPara="1" rIns="0" wrap="square" tIns="38100">
            <a:spAutoFit/>
          </a:bodyPr>
          <a:lstStyle/>
          <a:p>
            <a:pPr indent="152400" lvl="0" marL="12700" marR="0" rtl="0" algn="l">
              <a:lnSpc>
                <a:spcPct val="100000"/>
              </a:lnSpc>
              <a:spcBef>
                <a:spcPts val="0"/>
              </a:spcBef>
              <a:spcAft>
                <a:spcPts val="0"/>
              </a:spcAft>
              <a:buClr>
                <a:srgbClr val="FFFFFF"/>
              </a:buClr>
              <a:buSzPts val="1200"/>
              <a:buFont typeface="Arial"/>
              <a:buNone/>
            </a:pPr>
            <a:r>
              <a:rPr b="1" i="0" lang="en-US" sz="1200" u="none">
                <a:solidFill>
                  <a:srgbClr val="FFFFFF"/>
                </a:solidFill>
                <a:latin typeface="Arial"/>
                <a:ea typeface="Arial"/>
                <a:cs typeface="Arial"/>
                <a:sym typeface="Arial"/>
              </a:rPr>
              <a:t>Software  Development</a:t>
            </a:r>
            <a:endParaRPr/>
          </a:p>
        </p:txBody>
      </p:sp>
      <p:sp>
        <p:nvSpPr>
          <p:cNvPr id="122" name="Google Shape;122;p17"/>
          <p:cNvSpPr/>
          <p:nvPr/>
        </p:nvSpPr>
        <p:spPr>
          <a:xfrm>
            <a:off x="4913312" y="3533775"/>
            <a:ext cx="241300" cy="282575"/>
          </a:xfrm>
          <a:custGeom>
            <a:rect b="b" l="l" r="r" t="t"/>
            <a:pathLst>
              <a:path extrusionOk="0" h="281939" w="241300">
                <a:moveTo>
                  <a:pt x="120396" y="0"/>
                </a:moveTo>
                <a:lnTo>
                  <a:pt x="120396" y="56387"/>
                </a:lnTo>
                <a:lnTo>
                  <a:pt x="0" y="56387"/>
                </a:lnTo>
                <a:lnTo>
                  <a:pt x="0" y="225551"/>
                </a:lnTo>
                <a:lnTo>
                  <a:pt x="120396" y="225551"/>
                </a:lnTo>
                <a:lnTo>
                  <a:pt x="120396" y="281939"/>
                </a:lnTo>
                <a:lnTo>
                  <a:pt x="240792" y="140207"/>
                </a:lnTo>
                <a:lnTo>
                  <a:pt x="120396" y="0"/>
                </a:lnTo>
                <a:close/>
              </a:path>
            </a:pathLst>
          </a:custGeom>
          <a:solidFill>
            <a:srgbClr val="C1C4C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17"/>
          <p:cNvSpPr/>
          <p:nvPr/>
        </p:nvSpPr>
        <p:spPr>
          <a:xfrm>
            <a:off x="5254625" y="3332162"/>
            <a:ext cx="1143000" cy="684212"/>
          </a:xfrm>
          <a:custGeom>
            <a:rect b="b" l="l" r="r" t="t"/>
            <a:pathLst>
              <a:path extrusionOk="0" h="684529" w="1143000">
                <a:moveTo>
                  <a:pt x="1074420" y="0"/>
                </a:moveTo>
                <a:lnTo>
                  <a:pt x="68580" y="0"/>
                </a:lnTo>
                <a:lnTo>
                  <a:pt x="41790" y="5357"/>
                </a:lnTo>
                <a:lnTo>
                  <a:pt x="20002" y="20002"/>
                </a:lnTo>
                <a:lnTo>
                  <a:pt x="5357" y="41790"/>
                </a:lnTo>
                <a:lnTo>
                  <a:pt x="0" y="68580"/>
                </a:lnTo>
                <a:lnTo>
                  <a:pt x="0" y="615696"/>
                </a:lnTo>
                <a:lnTo>
                  <a:pt x="5357" y="642485"/>
                </a:lnTo>
                <a:lnTo>
                  <a:pt x="20002" y="664273"/>
                </a:lnTo>
                <a:lnTo>
                  <a:pt x="41790" y="678918"/>
                </a:lnTo>
                <a:lnTo>
                  <a:pt x="68580" y="684276"/>
                </a:lnTo>
                <a:lnTo>
                  <a:pt x="1074420" y="684276"/>
                </a:lnTo>
                <a:lnTo>
                  <a:pt x="1101209" y="678918"/>
                </a:lnTo>
                <a:lnTo>
                  <a:pt x="1122997" y="664273"/>
                </a:lnTo>
                <a:lnTo>
                  <a:pt x="1137642" y="642485"/>
                </a:lnTo>
                <a:lnTo>
                  <a:pt x="1143000" y="615696"/>
                </a:lnTo>
                <a:lnTo>
                  <a:pt x="1143000" y="68580"/>
                </a:lnTo>
                <a:lnTo>
                  <a:pt x="1137642" y="41790"/>
                </a:lnTo>
                <a:lnTo>
                  <a:pt x="1122997" y="20002"/>
                </a:lnTo>
                <a:lnTo>
                  <a:pt x="1101209" y="5357"/>
                </a:lnTo>
                <a:lnTo>
                  <a:pt x="1074420" y="0"/>
                </a:lnTo>
                <a:close/>
              </a:path>
            </a:pathLst>
          </a:custGeom>
          <a:solidFill>
            <a:srgbClr val="828C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7"/>
          <p:cNvSpPr/>
          <p:nvPr/>
        </p:nvSpPr>
        <p:spPr>
          <a:xfrm>
            <a:off x="5246687" y="3321050"/>
            <a:ext cx="1160462" cy="706437"/>
          </a:xfrm>
          <a:custGeom>
            <a:rect b="b" l="l" r="r" t="t"/>
            <a:pathLst>
              <a:path extrusionOk="0" h="706120" w="1161415">
                <a:moveTo>
                  <a:pt x="1126235" y="691896"/>
                </a:moveTo>
                <a:lnTo>
                  <a:pt x="35051" y="691896"/>
                </a:lnTo>
                <a:lnTo>
                  <a:pt x="41148" y="694943"/>
                </a:lnTo>
                <a:lnTo>
                  <a:pt x="48767" y="699515"/>
                </a:lnTo>
                <a:lnTo>
                  <a:pt x="54863" y="701039"/>
                </a:lnTo>
                <a:lnTo>
                  <a:pt x="62484" y="704088"/>
                </a:lnTo>
                <a:lnTo>
                  <a:pt x="70103" y="704088"/>
                </a:lnTo>
                <a:lnTo>
                  <a:pt x="77724" y="705612"/>
                </a:lnTo>
                <a:lnTo>
                  <a:pt x="1083564" y="705612"/>
                </a:lnTo>
                <a:lnTo>
                  <a:pt x="1106424" y="701039"/>
                </a:lnTo>
                <a:lnTo>
                  <a:pt x="1114044" y="697991"/>
                </a:lnTo>
                <a:lnTo>
                  <a:pt x="1126235" y="691896"/>
                </a:lnTo>
                <a:close/>
              </a:path>
              <a:path extrusionOk="0" h="706120" w="1161415">
                <a:moveTo>
                  <a:pt x="1127759" y="13715"/>
                </a:moveTo>
                <a:lnTo>
                  <a:pt x="33527" y="13715"/>
                </a:lnTo>
                <a:lnTo>
                  <a:pt x="33527" y="15239"/>
                </a:lnTo>
                <a:lnTo>
                  <a:pt x="24384" y="22860"/>
                </a:lnTo>
                <a:lnTo>
                  <a:pt x="22860" y="22860"/>
                </a:lnTo>
                <a:lnTo>
                  <a:pt x="22860" y="24384"/>
                </a:lnTo>
                <a:lnTo>
                  <a:pt x="13715" y="35051"/>
                </a:lnTo>
                <a:lnTo>
                  <a:pt x="9143" y="42672"/>
                </a:lnTo>
                <a:lnTo>
                  <a:pt x="6096" y="48767"/>
                </a:lnTo>
                <a:lnTo>
                  <a:pt x="3048" y="56387"/>
                </a:lnTo>
                <a:lnTo>
                  <a:pt x="0" y="71627"/>
                </a:lnTo>
                <a:lnTo>
                  <a:pt x="0" y="635508"/>
                </a:lnTo>
                <a:lnTo>
                  <a:pt x="22860" y="681227"/>
                </a:lnTo>
                <a:lnTo>
                  <a:pt x="22860" y="682751"/>
                </a:lnTo>
                <a:lnTo>
                  <a:pt x="24384" y="682751"/>
                </a:lnTo>
                <a:lnTo>
                  <a:pt x="33527" y="690372"/>
                </a:lnTo>
                <a:lnTo>
                  <a:pt x="33527" y="691896"/>
                </a:lnTo>
                <a:lnTo>
                  <a:pt x="1127759" y="691896"/>
                </a:lnTo>
                <a:lnTo>
                  <a:pt x="1127759" y="690372"/>
                </a:lnTo>
                <a:lnTo>
                  <a:pt x="1134160" y="685800"/>
                </a:lnTo>
                <a:lnTo>
                  <a:pt x="71627" y="685800"/>
                </a:lnTo>
                <a:lnTo>
                  <a:pt x="59436" y="682751"/>
                </a:lnTo>
                <a:lnTo>
                  <a:pt x="54863" y="681227"/>
                </a:lnTo>
                <a:lnTo>
                  <a:pt x="50291" y="678179"/>
                </a:lnTo>
                <a:lnTo>
                  <a:pt x="47243" y="676655"/>
                </a:lnTo>
                <a:lnTo>
                  <a:pt x="45720" y="676655"/>
                </a:lnTo>
                <a:lnTo>
                  <a:pt x="38100" y="669036"/>
                </a:lnTo>
                <a:lnTo>
                  <a:pt x="36575" y="669036"/>
                </a:lnTo>
                <a:lnTo>
                  <a:pt x="30044" y="659891"/>
                </a:lnTo>
                <a:lnTo>
                  <a:pt x="28955" y="659891"/>
                </a:lnTo>
                <a:lnTo>
                  <a:pt x="25908" y="655320"/>
                </a:lnTo>
                <a:lnTo>
                  <a:pt x="24384" y="649224"/>
                </a:lnTo>
                <a:lnTo>
                  <a:pt x="21336" y="644651"/>
                </a:lnTo>
                <a:lnTo>
                  <a:pt x="19812" y="638555"/>
                </a:lnTo>
                <a:lnTo>
                  <a:pt x="19812" y="67055"/>
                </a:lnTo>
                <a:lnTo>
                  <a:pt x="21336" y="60960"/>
                </a:lnTo>
                <a:lnTo>
                  <a:pt x="24384" y="54863"/>
                </a:lnTo>
                <a:lnTo>
                  <a:pt x="25908" y="50291"/>
                </a:lnTo>
                <a:lnTo>
                  <a:pt x="28955" y="45720"/>
                </a:lnTo>
                <a:lnTo>
                  <a:pt x="30044" y="45720"/>
                </a:lnTo>
                <a:lnTo>
                  <a:pt x="36575" y="36575"/>
                </a:lnTo>
                <a:lnTo>
                  <a:pt x="38100" y="36575"/>
                </a:lnTo>
                <a:lnTo>
                  <a:pt x="45720" y="28955"/>
                </a:lnTo>
                <a:lnTo>
                  <a:pt x="47244" y="28955"/>
                </a:lnTo>
                <a:lnTo>
                  <a:pt x="56387" y="24384"/>
                </a:lnTo>
                <a:lnTo>
                  <a:pt x="60960" y="22860"/>
                </a:lnTo>
                <a:lnTo>
                  <a:pt x="73151" y="19812"/>
                </a:lnTo>
                <a:lnTo>
                  <a:pt x="1134160" y="19812"/>
                </a:lnTo>
                <a:lnTo>
                  <a:pt x="1127759" y="15239"/>
                </a:lnTo>
                <a:lnTo>
                  <a:pt x="1127759" y="13715"/>
                </a:lnTo>
                <a:close/>
              </a:path>
              <a:path extrusionOk="0" h="706120" w="1161415">
                <a:moveTo>
                  <a:pt x="1117091" y="675132"/>
                </a:moveTo>
                <a:lnTo>
                  <a:pt x="1110996" y="678179"/>
                </a:lnTo>
                <a:lnTo>
                  <a:pt x="1106424" y="681227"/>
                </a:lnTo>
                <a:lnTo>
                  <a:pt x="1088135" y="685800"/>
                </a:lnTo>
                <a:lnTo>
                  <a:pt x="1134160" y="685800"/>
                </a:lnTo>
                <a:lnTo>
                  <a:pt x="1138427" y="682751"/>
                </a:lnTo>
                <a:lnTo>
                  <a:pt x="1138427" y="681227"/>
                </a:lnTo>
                <a:lnTo>
                  <a:pt x="1142346" y="676655"/>
                </a:lnTo>
                <a:lnTo>
                  <a:pt x="1115568" y="676655"/>
                </a:lnTo>
                <a:lnTo>
                  <a:pt x="1117091" y="675132"/>
                </a:lnTo>
                <a:close/>
              </a:path>
              <a:path extrusionOk="0" h="706120" w="1161415">
                <a:moveTo>
                  <a:pt x="44196" y="675132"/>
                </a:moveTo>
                <a:lnTo>
                  <a:pt x="45720" y="676655"/>
                </a:lnTo>
                <a:lnTo>
                  <a:pt x="47243" y="676655"/>
                </a:lnTo>
                <a:lnTo>
                  <a:pt x="44196" y="675132"/>
                </a:lnTo>
                <a:close/>
              </a:path>
              <a:path extrusionOk="0" h="706120" w="1161415">
                <a:moveTo>
                  <a:pt x="1125113" y="668474"/>
                </a:moveTo>
                <a:lnTo>
                  <a:pt x="1115568" y="676655"/>
                </a:lnTo>
                <a:lnTo>
                  <a:pt x="1142346" y="676655"/>
                </a:lnTo>
                <a:lnTo>
                  <a:pt x="1147572" y="670560"/>
                </a:lnTo>
                <a:lnTo>
                  <a:pt x="1148486" y="669036"/>
                </a:lnTo>
                <a:lnTo>
                  <a:pt x="1124711" y="669036"/>
                </a:lnTo>
                <a:lnTo>
                  <a:pt x="1125113" y="668474"/>
                </a:lnTo>
                <a:close/>
              </a:path>
              <a:path extrusionOk="0" h="706120" w="1161415">
                <a:moveTo>
                  <a:pt x="36575" y="667512"/>
                </a:moveTo>
                <a:lnTo>
                  <a:pt x="36575" y="669036"/>
                </a:lnTo>
                <a:lnTo>
                  <a:pt x="38100" y="669036"/>
                </a:lnTo>
                <a:lnTo>
                  <a:pt x="36575" y="667512"/>
                </a:lnTo>
                <a:close/>
              </a:path>
              <a:path extrusionOk="0" h="706120" w="1161415">
                <a:moveTo>
                  <a:pt x="1126235" y="667512"/>
                </a:moveTo>
                <a:lnTo>
                  <a:pt x="1125113" y="668474"/>
                </a:lnTo>
                <a:lnTo>
                  <a:pt x="1124711" y="669036"/>
                </a:lnTo>
                <a:lnTo>
                  <a:pt x="1126235" y="667512"/>
                </a:lnTo>
                <a:close/>
              </a:path>
              <a:path extrusionOk="0" h="706120" w="1161415">
                <a:moveTo>
                  <a:pt x="1149400" y="667512"/>
                </a:moveTo>
                <a:lnTo>
                  <a:pt x="1126235" y="667512"/>
                </a:lnTo>
                <a:lnTo>
                  <a:pt x="1124711" y="669036"/>
                </a:lnTo>
                <a:lnTo>
                  <a:pt x="1148486" y="669036"/>
                </a:lnTo>
                <a:lnTo>
                  <a:pt x="1149400" y="667512"/>
                </a:lnTo>
                <a:close/>
              </a:path>
              <a:path extrusionOk="0" h="706120" w="1161415">
                <a:moveTo>
                  <a:pt x="1132331" y="658367"/>
                </a:moveTo>
                <a:lnTo>
                  <a:pt x="1125113" y="668474"/>
                </a:lnTo>
                <a:lnTo>
                  <a:pt x="1126235" y="667512"/>
                </a:lnTo>
                <a:lnTo>
                  <a:pt x="1149400" y="667512"/>
                </a:lnTo>
                <a:lnTo>
                  <a:pt x="1152144" y="662939"/>
                </a:lnTo>
                <a:lnTo>
                  <a:pt x="1153668" y="659891"/>
                </a:lnTo>
                <a:lnTo>
                  <a:pt x="1132331" y="659891"/>
                </a:lnTo>
                <a:lnTo>
                  <a:pt x="1132331" y="658367"/>
                </a:lnTo>
                <a:close/>
              </a:path>
              <a:path extrusionOk="0" h="706120" w="1161415">
                <a:moveTo>
                  <a:pt x="28955" y="658367"/>
                </a:moveTo>
                <a:lnTo>
                  <a:pt x="28955" y="659891"/>
                </a:lnTo>
                <a:lnTo>
                  <a:pt x="30044" y="659891"/>
                </a:lnTo>
                <a:lnTo>
                  <a:pt x="28955" y="658367"/>
                </a:lnTo>
                <a:close/>
              </a:path>
              <a:path extrusionOk="0" h="706120" w="1161415">
                <a:moveTo>
                  <a:pt x="1154430" y="45720"/>
                </a:moveTo>
                <a:lnTo>
                  <a:pt x="1132331" y="45720"/>
                </a:lnTo>
                <a:lnTo>
                  <a:pt x="1135379" y="50291"/>
                </a:lnTo>
                <a:lnTo>
                  <a:pt x="1138427" y="56387"/>
                </a:lnTo>
                <a:lnTo>
                  <a:pt x="1139952" y="60960"/>
                </a:lnTo>
                <a:lnTo>
                  <a:pt x="1141476" y="67055"/>
                </a:lnTo>
                <a:lnTo>
                  <a:pt x="1141476" y="638555"/>
                </a:lnTo>
                <a:lnTo>
                  <a:pt x="1139952" y="644651"/>
                </a:lnTo>
                <a:lnTo>
                  <a:pt x="1136903" y="650748"/>
                </a:lnTo>
                <a:lnTo>
                  <a:pt x="1135379" y="655320"/>
                </a:lnTo>
                <a:lnTo>
                  <a:pt x="1132331" y="659891"/>
                </a:lnTo>
                <a:lnTo>
                  <a:pt x="1153668" y="659891"/>
                </a:lnTo>
                <a:lnTo>
                  <a:pt x="1155192" y="656843"/>
                </a:lnTo>
                <a:lnTo>
                  <a:pt x="1158240" y="649224"/>
                </a:lnTo>
                <a:lnTo>
                  <a:pt x="1161287" y="633984"/>
                </a:lnTo>
                <a:lnTo>
                  <a:pt x="1161287" y="70103"/>
                </a:lnTo>
                <a:lnTo>
                  <a:pt x="1158240" y="54863"/>
                </a:lnTo>
                <a:lnTo>
                  <a:pt x="1155192" y="47243"/>
                </a:lnTo>
                <a:lnTo>
                  <a:pt x="1154430" y="45720"/>
                </a:lnTo>
                <a:close/>
              </a:path>
              <a:path extrusionOk="0" h="706120" w="1161415">
                <a:moveTo>
                  <a:pt x="30044" y="45720"/>
                </a:moveTo>
                <a:lnTo>
                  <a:pt x="28955" y="45720"/>
                </a:lnTo>
                <a:lnTo>
                  <a:pt x="28955" y="47243"/>
                </a:lnTo>
                <a:lnTo>
                  <a:pt x="30044" y="45720"/>
                </a:lnTo>
                <a:close/>
              </a:path>
              <a:path extrusionOk="0" h="706120" w="1161415">
                <a:moveTo>
                  <a:pt x="1125113" y="37137"/>
                </a:moveTo>
                <a:lnTo>
                  <a:pt x="1132331" y="47243"/>
                </a:lnTo>
                <a:lnTo>
                  <a:pt x="1132331" y="45720"/>
                </a:lnTo>
                <a:lnTo>
                  <a:pt x="1154430" y="45720"/>
                </a:lnTo>
                <a:lnTo>
                  <a:pt x="1152144" y="41148"/>
                </a:lnTo>
                <a:lnTo>
                  <a:pt x="1149858" y="38100"/>
                </a:lnTo>
                <a:lnTo>
                  <a:pt x="1126235" y="38100"/>
                </a:lnTo>
                <a:lnTo>
                  <a:pt x="1125113" y="37137"/>
                </a:lnTo>
                <a:close/>
              </a:path>
              <a:path extrusionOk="0" h="706120" w="1161415">
                <a:moveTo>
                  <a:pt x="38100" y="36575"/>
                </a:moveTo>
                <a:lnTo>
                  <a:pt x="36575" y="36575"/>
                </a:lnTo>
                <a:lnTo>
                  <a:pt x="36575" y="38100"/>
                </a:lnTo>
                <a:lnTo>
                  <a:pt x="38100" y="36575"/>
                </a:lnTo>
                <a:close/>
              </a:path>
              <a:path extrusionOk="0" h="706120" w="1161415">
                <a:moveTo>
                  <a:pt x="1124711" y="36575"/>
                </a:moveTo>
                <a:lnTo>
                  <a:pt x="1125113" y="37137"/>
                </a:lnTo>
                <a:lnTo>
                  <a:pt x="1126235" y="38100"/>
                </a:lnTo>
                <a:lnTo>
                  <a:pt x="1124711" y="36575"/>
                </a:lnTo>
                <a:close/>
              </a:path>
              <a:path extrusionOk="0" h="706120" w="1161415">
                <a:moveTo>
                  <a:pt x="1148715" y="36575"/>
                </a:moveTo>
                <a:lnTo>
                  <a:pt x="1124711" y="36575"/>
                </a:lnTo>
                <a:lnTo>
                  <a:pt x="1126235" y="38100"/>
                </a:lnTo>
                <a:lnTo>
                  <a:pt x="1149858" y="38100"/>
                </a:lnTo>
                <a:lnTo>
                  <a:pt x="1148715" y="36575"/>
                </a:lnTo>
                <a:close/>
              </a:path>
              <a:path extrusionOk="0" h="706120" w="1161415">
                <a:moveTo>
                  <a:pt x="1142346" y="28955"/>
                </a:moveTo>
                <a:lnTo>
                  <a:pt x="1115568" y="28955"/>
                </a:lnTo>
                <a:lnTo>
                  <a:pt x="1125113" y="37137"/>
                </a:lnTo>
                <a:lnTo>
                  <a:pt x="1124711" y="36575"/>
                </a:lnTo>
                <a:lnTo>
                  <a:pt x="1148715" y="36575"/>
                </a:lnTo>
                <a:lnTo>
                  <a:pt x="1147572" y="35051"/>
                </a:lnTo>
                <a:lnTo>
                  <a:pt x="1142346" y="28955"/>
                </a:lnTo>
                <a:close/>
              </a:path>
              <a:path extrusionOk="0" h="706120" w="1161415">
                <a:moveTo>
                  <a:pt x="47244" y="28955"/>
                </a:moveTo>
                <a:lnTo>
                  <a:pt x="45720" y="28955"/>
                </a:lnTo>
                <a:lnTo>
                  <a:pt x="44196" y="30479"/>
                </a:lnTo>
                <a:lnTo>
                  <a:pt x="47244" y="28955"/>
                </a:lnTo>
                <a:close/>
              </a:path>
              <a:path extrusionOk="0" h="706120" w="1161415">
                <a:moveTo>
                  <a:pt x="1134160" y="19812"/>
                </a:moveTo>
                <a:lnTo>
                  <a:pt x="1089659" y="19812"/>
                </a:lnTo>
                <a:lnTo>
                  <a:pt x="1101852" y="22860"/>
                </a:lnTo>
                <a:lnTo>
                  <a:pt x="1106424" y="24384"/>
                </a:lnTo>
                <a:lnTo>
                  <a:pt x="1110996" y="27432"/>
                </a:lnTo>
                <a:lnTo>
                  <a:pt x="1117092" y="30479"/>
                </a:lnTo>
                <a:lnTo>
                  <a:pt x="1115568" y="28955"/>
                </a:lnTo>
                <a:lnTo>
                  <a:pt x="1142346" y="28955"/>
                </a:lnTo>
                <a:lnTo>
                  <a:pt x="1138427" y="24384"/>
                </a:lnTo>
                <a:lnTo>
                  <a:pt x="1138427" y="22860"/>
                </a:lnTo>
                <a:lnTo>
                  <a:pt x="1134160" y="19812"/>
                </a:lnTo>
                <a:close/>
              </a:path>
              <a:path extrusionOk="0" h="706120" w="1161415">
                <a:moveTo>
                  <a:pt x="1083564" y="0"/>
                </a:moveTo>
                <a:lnTo>
                  <a:pt x="77724" y="0"/>
                </a:lnTo>
                <a:lnTo>
                  <a:pt x="54863" y="4572"/>
                </a:lnTo>
                <a:lnTo>
                  <a:pt x="47243" y="7620"/>
                </a:lnTo>
                <a:lnTo>
                  <a:pt x="35051" y="13715"/>
                </a:lnTo>
                <a:lnTo>
                  <a:pt x="1126235" y="13715"/>
                </a:lnTo>
                <a:lnTo>
                  <a:pt x="1120140" y="10667"/>
                </a:lnTo>
                <a:lnTo>
                  <a:pt x="1112520" y="6096"/>
                </a:lnTo>
                <a:lnTo>
                  <a:pt x="1106424" y="4572"/>
                </a:lnTo>
                <a:lnTo>
                  <a:pt x="1098803" y="1524"/>
                </a:lnTo>
                <a:lnTo>
                  <a:pt x="1091183" y="1524"/>
                </a:lnTo>
                <a:lnTo>
                  <a:pt x="108356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7"/>
          <p:cNvSpPr txBox="1"/>
          <p:nvPr/>
        </p:nvSpPr>
        <p:spPr>
          <a:xfrm>
            <a:off x="5451475" y="3476625"/>
            <a:ext cx="747712" cy="366712"/>
          </a:xfrm>
          <a:prstGeom prst="rect">
            <a:avLst/>
          </a:prstGeom>
          <a:noFill/>
          <a:ln>
            <a:noFill/>
          </a:ln>
        </p:spPr>
        <p:txBody>
          <a:bodyPr anchorCtr="0" anchor="t" bIns="0" lIns="0" spcFirstLastPara="1" rIns="0" wrap="square" tIns="38100">
            <a:spAutoFit/>
          </a:bodyPr>
          <a:lstStyle/>
          <a:p>
            <a:pPr indent="38100" lvl="0" marL="12700" marR="0" rtl="0" algn="l">
              <a:lnSpc>
                <a:spcPct val="100000"/>
              </a:lnSpc>
              <a:spcBef>
                <a:spcPts val="0"/>
              </a:spcBef>
              <a:spcAft>
                <a:spcPts val="0"/>
              </a:spcAft>
              <a:buClr>
                <a:srgbClr val="FFFFFF"/>
              </a:buClr>
              <a:buSzPts val="1200"/>
              <a:buFont typeface="Arial"/>
              <a:buNone/>
            </a:pPr>
            <a:r>
              <a:rPr b="1" i="0" lang="en-US" sz="1200" u="none">
                <a:solidFill>
                  <a:srgbClr val="FFFFFF"/>
                </a:solidFill>
                <a:latin typeface="Arial"/>
                <a:ea typeface="Arial"/>
                <a:cs typeface="Arial"/>
                <a:sym typeface="Arial"/>
              </a:rPr>
              <a:t>Software  Validation</a:t>
            </a:r>
            <a:endParaRPr/>
          </a:p>
        </p:txBody>
      </p:sp>
      <p:sp>
        <p:nvSpPr>
          <p:cNvPr id="126" name="Google Shape;126;p17"/>
          <p:cNvSpPr/>
          <p:nvPr/>
        </p:nvSpPr>
        <p:spPr>
          <a:xfrm>
            <a:off x="6511925" y="3533775"/>
            <a:ext cx="241300" cy="282575"/>
          </a:xfrm>
          <a:custGeom>
            <a:rect b="b" l="l" r="r" t="t"/>
            <a:pathLst>
              <a:path extrusionOk="0" h="281939" w="241300">
                <a:moveTo>
                  <a:pt x="120396" y="0"/>
                </a:moveTo>
                <a:lnTo>
                  <a:pt x="120396" y="56387"/>
                </a:lnTo>
                <a:lnTo>
                  <a:pt x="0" y="56387"/>
                </a:lnTo>
                <a:lnTo>
                  <a:pt x="0" y="225551"/>
                </a:lnTo>
                <a:lnTo>
                  <a:pt x="120396" y="225551"/>
                </a:lnTo>
                <a:lnTo>
                  <a:pt x="120396" y="281939"/>
                </a:lnTo>
                <a:lnTo>
                  <a:pt x="240791" y="140207"/>
                </a:lnTo>
                <a:lnTo>
                  <a:pt x="120396" y="0"/>
                </a:lnTo>
                <a:close/>
              </a:path>
            </a:pathLst>
          </a:custGeom>
          <a:solidFill>
            <a:srgbClr val="C1C4C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 name="Google Shape;127;p17"/>
          <p:cNvSpPr/>
          <p:nvPr/>
        </p:nvSpPr>
        <p:spPr>
          <a:xfrm>
            <a:off x="6853237" y="3332162"/>
            <a:ext cx="1143000" cy="684212"/>
          </a:xfrm>
          <a:custGeom>
            <a:rect b="b" l="l" r="r" t="t"/>
            <a:pathLst>
              <a:path extrusionOk="0" h="684529" w="1143000">
                <a:moveTo>
                  <a:pt x="1074420" y="0"/>
                </a:moveTo>
                <a:lnTo>
                  <a:pt x="68579" y="0"/>
                </a:lnTo>
                <a:lnTo>
                  <a:pt x="42433" y="5357"/>
                </a:lnTo>
                <a:lnTo>
                  <a:pt x="20574" y="20002"/>
                </a:lnTo>
                <a:lnTo>
                  <a:pt x="5572" y="41790"/>
                </a:lnTo>
                <a:lnTo>
                  <a:pt x="0" y="68580"/>
                </a:lnTo>
                <a:lnTo>
                  <a:pt x="0" y="615696"/>
                </a:lnTo>
                <a:lnTo>
                  <a:pt x="5572" y="642485"/>
                </a:lnTo>
                <a:lnTo>
                  <a:pt x="20574" y="664273"/>
                </a:lnTo>
                <a:lnTo>
                  <a:pt x="42433" y="678918"/>
                </a:lnTo>
                <a:lnTo>
                  <a:pt x="68579" y="684276"/>
                </a:lnTo>
                <a:lnTo>
                  <a:pt x="1074420" y="684276"/>
                </a:lnTo>
                <a:lnTo>
                  <a:pt x="1101209" y="678918"/>
                </a:lnTo>
                <a:lnTo>
                  <a:pt x="1122997" y="664273"/>
                </a:lnTo>
                <a:lnTo>
                  <a:pt x="1137642" y="642485"/>
                </a:lnTo>
                <a:lnTo>
                  <a:pt x="1143000" y="615696"/>
                </a:lnTo>
                <a:lnTo>
                  <a:pt x="1143000" y="68580"/>
                </a:lnTo>
                <a:lnTo>
                  <a:pt x="1137642" y="41790"/>
                </a:lnTo>
                <a:lnTo>
                  <a:pt x="1122997" y="20002"/>
                </a:lnTo>
                <a:lnTo>
                  <a:pt x="1101209" y="5357"/>
                </a:lnTo>
                <a:lnTo>
                  <a:pt x="1074420" y="0"/>
                </a:lnTo>
                <a:close/>
              </a:path>
            </a:pathLst>
          </a:custGeom>
          <a:solidFill>
            <a:srgbClr val="828C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17"/>
          <p:cNvSpPr/>
          <p:nvPr/>
        </p:nvSpPr>
        <p:spPr>
          <a:xfrm>
            <a:off x="6845300" y="3321050"/>
            <a:ext cx="1160462" cy="706437"/>
          </a:xfrm>
          <a:custGeom>
            <a:rect b="b" l="l" r="r" t="t"/>
            <a:pathLst>
              <a:path extrusionOk="0" h="706120" w="1161415">
                <a:moveTo>
                  <a:pt x="1083564" y="0"/>
                </a:moveTo>
                <a:lnTo>
                  <a:pt x="77724" y="0"/>
                </a:lnTo>
                <a:lnTo>
                  <a:pt x="54864" y="4572"/>
                </a:lnTo>
                <a:lnTo>
                  <a:pt x="47244" y="7620"/>
                </a:lnTo>
                <a:lnTo>
                  <a:pt x="35051" y="13715"/>
                </a:lnTo>
                <a:lnTo>
                  <a:pt x="33527" y="15239"/>
                </a:lnTo>
                <a:lnTo>
                  <a:pt x="24383" y="22860"/>
                </a:lnTo>
                <a:lnTo>
                  <a:pt x="22859" y="22860"/>
                </a:lnTo>
                <a:lnTo>
                  <a:pt x="22859" y="24384"/>
                </a:lnTo>
                <a:lnTo>
                  <a:pt x="13716" y="35051"/>
                </a:lnTo>
                <a:lnTo>
                  <a:pt x="9144" y="42672"/>
                </a:lnTo>
                <a:lnTo>
                  <a:pt x="6096" y="48767"/>
                </a:lnTo>
                <a:lnTo>
                  <a:pt x="3048" y="56387"/>
                </a:lnTo>
                <a:lnTo>
                  <a:pt x="0" y="71627"/>
                </a:lnTo>
                <a:lnTo>
                  <a:pt x="0" y="627888"/>
                </a:lnTo>
                <a:lnTo>
                  <a:pt x="1524" y="635508"/>
                </a:lnTo>
                <a:lnTo>
                  <a:pt x="1524" y="643127"/>
                </a:lnTo>
                <a:lnTo>
                  <a:pt x="4572" y="650748"/>
                </a:lnTo>
                <a:lnTo>
                  <a:pt x="6096" y="658367"/>
                </a:lnTo>
                <a:lnTo>
                  <a:pt x="10668" y="664463"/>
                </a:lnTo>
                <a:lnTo>
                  <a:pt x="13716" y="670560"/>
                </a:lnTo>
                <a:lnTo>
                  <a:pt x="22859" y="681227"/>
                </a:lnTo>
                <a:lnTo>
                  <a:pt x="22859" y="682751"/>
                </a:lnTo>
                <a:lnTo>
                  <a:pt x="24383" y="682751"/>
                </a:lnTo>
                <a:lnTo>
                  <a:pt x="33527" y="690372"/>
                </a:lnTo>
                <a:lnTo>
                  <a:pt x="35051" y="691896"/>
                </a:lnTo>
                <a:lnTo>
                  <a:pt x="41148" y="694943"/>
                </a:lnTo>
                <a:lnTo>
                  <a:pt x="48768" y="699515"/>
                </a:lnTo>
                <a:lnTo>
                  <a:pt x="56388" y="701039"/>
                </a:lnTo>
                <a:lnTo>
                  <a:pt x="62483" y="704088"/>
                </a:lnTo>
                <a:lnTo>
                  <a:pt x="71627" y="704088"/>
                </a:lnTo>
                <a:lnTo>
                  <a:pt x="77724" y="705612"/>
                </a:lnTo>
                <a:lnTo>
                  <a:pt x="1083564" y="705612"/>
                </a:lnTo>
                <a:lnTo>
                  <a:pt x="1106424" y="701039"/>
                </a:lnTo>
                <a:lnTo>
                  <a:pt x="1121664" y="694943"/>
                </a:lnTo>
                <a:lnTo>
                  <a:pt x="1126235" y="691896"/>
                </a:lnTo>
                <a:lnTo>
                  <a:pt x="1127759" y="691896"/>
                </a:lnTo>
                <a:lnTo>
                  <a:pt x="1127759" y="690372"/>
                </a:lnTo>
                <a:lnTo>
                  <a:pt x="1134160" y="685800"/>
                </a:lnTo>
                <a:lnTo>
                  <a:pt x="71627" y="685800"/>
                </a:lnTo>
                <a:lnTo>
                  <a:pt x="65531" y="684276"/>
                </a:lnTo>
                <a:lnTo>
                  <a:pt x="60959" y="682751"/>
                </a:lnTo>
                <a:lnTo>
                  <a:pt x="54864" y="681227"/>
                </a:lnTo>
                <a:lnTo>
                  <a:pt x="48005" y="676655"/>
                </a:lnTo>
                <a:lnTo>
                  <a:pt x="45720" y="676655"/>
                </a:lnTo>
                <a:lnTo>
                  <a:pt x="38100" y="669036"/>
                </a:lnTo>
                <a:lnTo>
                  <a:pt x="36575" y="669036"/>
                </a:lnTo>
                <a:lnTo>
                  <a:pt x="30044" y="659891"/>
                </a:lnTo>
                <a:lnTo>
                  <a:pt x="28955" y="659891"/>
                </a:lnTo>
                <a:lnTo>
                  <a:pt x="25907" y="655320"/>
                </a:lnTo>
                <a:lnTo>
                  <a:pt x="24383" y="649224"/>
                </a:lnTo>
                <a:lnTo>
                  <a:pt x="21335" y="644651"/>
                </a:lnTo>
                <a:lnTo>
                  <a:pt x="19811" y="638555"/>
                </a:lnTo>
                <a:lnTo>
                  <a:pt x="19811" y="71627"/>
                </a:lnTo>
                <a:lnTo>
                  <a:pt x="21335" y="67055"/>
                </a:lnTo>
                <a:lnTo>
                  <a:pt x="24383" y="54863"/>
                </a:lnTo>
                <a:lnTo>
                  <a:pt x="27431" y="50291"/>
                </a:lnTo>
                <a:lnTo>
                  <a:pt x="28955" y="45720"/>
                </a:lnTo>
                <a:lnTo>
                  <a:pt x="30044" y="45720"/>
                </a:lnTo>
                <a:lnTo>
                  <a:pt x="36575" y="36575"/>
                </a:lnTo>
                <a:lnTo>
                  <a:pt x="38100" y="36575"/>
                </a:lnTo>
                <a:lnTo>
                  <a:pt x="45720" y="28955"/>
                </a:lnTo>
                <a:lnTo>
                  <a:pt x="47244" y="28955"/>
                </a:lnTo>
                <a:lnTo>
                  <a:pt x="50292" y="25908"/>
                </a:lnTo>
                <a:lnTo>
                  <a:pt x="56388" y="24384"/>
                </a:lnTo>
                <a:lnTo>
                  <a:pt x="60959" y="22860"/>
                </a:lnTo>
                <a:lnTo>
                  <a:pt x="73151" y="19812"/>
                </a:lnTo>
                <a:lnTo>
                  <a:pt x="1134160" y="19812"/>
                </a:lnTo>
                <a:lnTo>
                  <a:pt x="1127759" y="15239"/>
                </a:lnTo>
                <a:lnTo>
                  <a:pt x="1127759" y="13715"/>
                </a:lnTo>
                <a:lnTo>
                  <a:pt x="1126235" y="13715"/>
                </a:lnTo>
                <a:lnTo>
                  <a:pt x="1120140" y="10667"/>
                </a:lnTo>
                <a:lnTo>
                  <a:pt x="1114044" y="6096"/>
                </a:lnTo>
                <a:lnTo>
                  <a:pt x="1106424" y="4572"/>
                </a:lnTo>
                <a:lnTo>
                  <a:pt x="1098803" y="1524"/>
                </a:lnTo>
                <a:lnTo>
                  <a:pt x="1091183" y="1524"/>
                </a:lnTo>
                <a:lnTo>
                  <a:pt x="1083564" y="0"/>
                </a:lnTo>
                <a:close/>
              </a:path>
              <a:path extrusionOk="0" h="706120" w="1161415">
                <a:moveTo>
                  <a:pt x="1117092" y="675132"/>
                </a:moveTo>
                <a:lnTo>
                  <a:pt x="1110996" y="679703"/>
                </a:lnTo>
                <a:lnTo>
                  <a:pt x="1106424" y="681227"/>
                </a:lnTo>
                <a:lnTo>
                  <a:pt x="1094231" y="684276"/>
                </a:lnTo>
                <a:lnTo>
                  <a:pt x="1089659" y="685800"/>
                </a:lnTo>
                <a:lnTo>
                  <a:pt x="1134160" y="685800"/>
                </a:lnTo>
                <a:lnTo>
                  <a:pt x="1138427" y="682751"/>
                </a:lnTo>
                <a:lnTo>
                  <a:pt x="1138427" y="681227"/>
                </a:lnTo>
                <a:lnTo>
                  <a:pt x="1142346" y="676655"/>
                </a:lnTo>
                <a:lnTo>
                  <a:pt x="1115568" y="676655"/>
                </a:lnTo>
                <a:lnTo>
                  <a:pt x="1117092" y="675132"/>
                </a:lnTo>
                <a:close/>
              </a:path>
              <a:path extrusionOk="0" h="706120" w="1161415">
                <a:moveTo>
                  <a:pt x="45720" y="675132"/>
                </a:moveTo>
                <a:lnTo>
                  <a:pt x="45720" y="676655"/>
                </a:lnTo>
                <a:lnTo>
                  <a:pt x="48005" y="676655"/>
                </a:lnTo>
                <a:lnTo>
                  <a:pt x="45720" y="675132"/>
                </a:lnTo>
                <a:close/>
              </a:path>
              <a:path extrusionOk="0" h="706120" w="1161415">
                <a:moveTo>
                  <a:pt x="1125113" y="668474"/>
                </a:moveTo>
                <a:lnTo>
                  <a:pt x="1115568" y="676655"/>
                </a:lnTo>
                <a:lnTo>
                  <a:pt x="1142346" y="676655"/>
                </a:lnTo>
                <a:lnTo>
                  <a:pt x="1147572" y="670560"/>
                </a:lnTo>
                <a:lnTo>
                  <a:pt x="1148486" y="669036"/>
                </a:lnTo>
                <a:lnTo>
                  <a:pt x="1124711" y="669036"/>
                </a:lnTo>
                <a:lnTo>
                  <a:pt x="1125113" y="668474"/>
                </a:lnTo>
                <a:close/>
              </a:path>
              <a:path extrusionOk="0" h="706120" w="1161415">
                <a:moveTo>
                  <a:pt x="36575" y="667512"/>
                </a:moveTo>
                <a:lnTo>
                  <a:pt x="36575" y="669036"/>
                </a:lnTo>
                <a:lnTo>
                  <a:pt x="38100" y="669036"/>
                </a:lnTo>
                <a:lnTo>
                  <a:pt x="36575" y="667512"/>
                </a:lnTo>
                <a:close/>
              </a:path>
              <a:path extrusionOk="0" h="706120" w="1161415">
                <a:moveTo>
                  <a:pt x="1126235" y="667512"/>
                </a:moveTo>
                <a:lnTo>
                  <a:pt x="1125113" y="668474"/>
                </a:lnTo>
                <a:lnTo>
                  <a:pt x="1124711" y="669036"/>
                </a:lnTo>
                <a:lnTo>
                  <a:pt x="1126235" y="667512"/>
                </a:lnTo>
                <a:close/>
              </a:path>
              <a:path extrusionOk="0" h="706120" w="1161415">
                <a:moveTo>
                  <a:pt x="1149400" y="667512"/>
                </a:moveTo>
                <a:lnTo>
                  <a:pt x="1126235" y="667512"/>
                </a:lnTo>
                <a:lnTo>
                  <a:pt x="1124711" y="669036"/>
                </a:lnTo>
                <a:lnTo>
                  <a:pt x="1148486" y="669036"/>
                </a:lnTo>
                <a:lnTo>
                  <a:pt x="1149400" y="667512"/>
                </a:lnTo>
                <a:close/>
              </a:path>
              <a:path extrusionOk="0" h="706120" w="1161415">
                <a:moveTo>
                  <a:pt x="1132331" y="658367"/>
                </a:moveTo>
                <a:lnTo>
                  <a:pt x="1125113" y="668474"/>
                </a:lnTo>
                <a:lnTo>
                  <a:pt x="1126235" y="667512"/>
                </a:lnTo>
                <a:lnTo>
                  <a:pt x="1149400" y="667512"/>
                </a:lnTo>
                <a:lnTo>
                  <a:pt x="1152144" y="662939"/>
                </a:lnTo>
                <a:lnTo>
                  <a:pt x="1153668" y="659891"/>
                </a:lnTo>
                <a:lnTo>
                  <a:pt x="1132331" y="659891"/>
                </a:lnTo>
                <a:lnTo>
                  <a:pt x="1132331" y="658367"/>
                </a:lnTo>
                <a:close/>
              </a:path>
              <a:path extrusionOk="0" h="706120" w="1161415">
                <a:moveTo>
                  <a:pt x="28955" y="658367"/>
                </a:moveTo>
                <a:lnTo>
                  <a:pt x="28955" y="659891"/>
                </a:lnTo>
                <a:lnTo>
                  <a:pt x="30044" y="659891"/>
                </a:lnTo>
                <a:lnTo>
                  <a:pt x="28955" y="658367"/>
                </a:lnTo>
                <a:close/>
              </a:path>
              <a:path extrusionOk="0" h="706120" w="1161415">
                <a:moveTo>
                  <a:pt x="1154430" y="45720"/>
                </a:moveTo>
                <a:lnTo>
                  <a:pt x="1132331" y="45720"/>
                </a:lnTo>
                <a:lnTo>
                  <a:pt x="1135379" y="50291"/>
                </a:lnTo>
                <a:lnTo>
                  <a:pt x="1138427" y="56387"/>
                </a:lnTo>
                <a:lnTo>
                  <a:pt x="1139952" y="60960"/>
                </a:lnTo>
                <a:lnTo>
                  <a:pt x="1141476" y="67055"/>
                </a:lnTo>
                <a:lnTo>
                  <a:pt x="1141476" y="73151"/>
                </a:lnTo>
                <a:lnTo>
                  <a:pt x="1143000" y="79248"/>
                </a:lnTo>
                <a:lnTo>
                  <a:pt x="1143000" y="626363"/>
                </a:lnTo>
                <a:lnTo>
                  <a:pt x="1141476" y="633984"/>
                </a:lnTo>
                <a:lnTo>
                  <a:pt x="1141476" y="638555"/>
                </a:lnTo>
                <a:lnTo>
                  <a:pt x="1139952" y="644651"/>
                </a:lnTo>
                <a:lnTo>
                  <a:pt x="1136903" y="650748"/>
                </a:lnTo>
                <a:lnTo>
                  <a:pt x="1135379" y="655320"/>
                </a:lnTo>
                <a:lnTo>
                  <a:pt x="1132331" y="659891"/>
                </a:lnTo>
                <a:lnTo>
                  <a:pt x="1153668" y="659891"/>
                </a:lnTo>
                <a:lnTo>
                  <a:pt x="1155192" y="656843"/>
                </a:lnTo>
                <a:lnTo>
                  <a:pt x="1158240" y="649224"/>
                </a:lnTo>
                <a:lnTo>
                  <a:pt x="1161288" y="633984"/>
                </a:lnTo>
                <a:lnTo>
                  <a:pt x="1161288" y="70103"/>
                </a:lnTo>
                <a:lnTo>
                  <a:pt x="1158240" y="54863"/>
                </a:lnTo>
                <a:lnTo>
                  <a:pt x="1155192" y="47243"/>
                </a:lnTo>
                <a:lnTo>
                  <a:pt x="1154430" y="45720"/>
                </a:lnTo>
                <a:close/>
              </a:path>
              <a:path extrusionOk="0" h="706120" w="1161415">
                <a:moveTo>
                  <a:pt x="30044" y="45720"/>
                </a:moveTo>
                <a:lnTo>
                  <a:pt x="28955" y="45720"/>
                </a:lnTo>
                <a:lnTo>
                  <a:pt x="28955" y="47243"/>
                </a:lnTo>
                <a:lnTo>
                  <a:pt x="30044" y="45720"/>
                </a:lnTo>
                <a:close/>
              </a:path>
              <a:path extrusionOk="0" h="706120" w="1161415">
                <a:moveTo>
                  <a:pt x="1125113" y="37137"/>
                </a:moveTo>
                <a:lnTo>
                  <a:pt x="1132331" y="47243"/>
                </a:lnTo>
                <a:lnTo>
                  <a:pt x="1132331" y="45720"/>
                </a:lnTo>
                <a:lnTo>
                  <a:pt x="1154430" y="45720"/>
                </a:lnTo>
                <a:lnTo>
                  <a:pt x="1152144" y="41148"/>
                </a:lnTo>
                <a:lnTo>
                  <a:pt x="1149857" y="38100"/>
                </a:lnTo>
                <a:lnTo>
                  <a:pt x="1126235" y="38100"/>
                </a:lnTo>
                <a:lnTo>
                  <a:pt x="1125113" y="37137"/>
                </a:lnTo>
                <a:close/>
              </a:path>
              <a:path extrusionOk="0" h="706120" w="1161415">
                <a:moveTo>
                  <a:pt x="38100" y="36575"/>
                </a:moveTo>
                <a:lnTo>
                  <a:pt x="36575" y="36575"/>
                </a:lnTo>
                <a:lnTo>
                  <a:pt x="36575" y="38100"/>
                </a:lnTo>
                <a:lnTo>
                  <a:pt x="38100" y="36575"/>
                </a:lnTo>
                <a:close/>
              </a:path>
              <a:path extrusionOk="0" h="706120" w="1161415">
                <a:moveTo>
                  <a:pt x="1124711" y="36575"/>
                </a:moveTo>
                <a:lnTo>
                  <a:pt x="1125113" y="37137"/>
                </a:lnTo>
                <a:lnTo>
                  <a:pt x="1126235" y="38100"/>
                </a:lnTo>
                <a:lnTo>
                  <a:pt x="1124711" y="36575"/>
                </a:lnTo>
                <a:close/>
              </a:path>
              <a:path extrusionOk="0" h="706120" w="1161415">
                <a:moveTo>
                  <a:pt x="1148715" y="36575"/>
                </a:moveTo>
                <a:lnTo>
                  <a:pt x="1124711" y="36575"/>
                </a:lnTo>
                <a:lnTo>
                  <a:pt x="1126235" y="38100"/>
                </a:lnTo>
                <a:lnTo>
                  <a:pt x="1149857" y="38100"/>
                </a:lnTo>
                <a:lnTo>
                  <a:pt x="1148715" y="36575"/>
                </a:lnTo>
                <a:close/>
              </a:path>
              <a:path extrusionOk="0" h="706120" w="1161415">
                <a:moveTo>
                  <a:pt x="1142346" y="28955"/>
                </a:moveTo>
                <a:lnTo>
                  <a:pt x="1115568" y="28955"/>
                </a:lnTo>
                <a:lnTo>
                  <a:pt x="1125113" y="37137"/>
                </a:lnTo>
                <a:lnTo>
                  <a:pt x="1124711" y="36575"/>
                </a:lnTo>
                <a:lnTo>
                  <a:pt x="1148715" y="36575"/>
                </a:lnTo>
                <a:lnTo>
                  <a:pt x="1147572" y="35051"/>
                </a:lnTo>
                <a:lnTo>
                  <a:pt x="1142346" y="28955"/>
                </a:lnTo>
                <a:close/>
              </a:path>
              <a:path extrusionOk="0" h="706120" w="1161415">
                <a:moveTo>
                  <a:pt x="47244" y="28955"/>
                </a:moveTo>
                <a:lnTo>
                  <a:pt x="45720" y="28955"/>
                </a:lnTo>
                <a:lnTo>
                  <a:pt x="45720" y="30479"/>
                </a:lnTo>
                <a:lnTo>
                  <a:pt x="47244" y="28955"/>
                </a:lnTo>
                <a:close/>
              </a:path>
              <a:path extrusionOk="0" h="706120" w="1161415">
                <a:moveTo>
                  <a:pt x="1134160" y="19812"/>
                </a:moveTo>
                <a:lnTo>
                  <a:pt x="1089659" y="19812"/>
                </a:lnTo>
                <a:lnTo>
                  <a:pt x="1101852" y="22860"/>
                </a:lnTo>
                <a:lnTo>
                  <a:pt x="1106424" y="24384"/>
                </a:lnTo>
                <a:lnTo>
                  <a:pt x="1112520" y="27432"/>
                </a:lnTo>
                <a:lnTo>
                  <a:pt x="1117092" y="30479"/>
                </a:lnTo>
                <a:lnTo>
                  <a:pt x="1115568" y="28955"/>
                </a:lnTo>
                <a:lnTo>
                  <a:pt x="1142346" y="28955"/>
                </a:lnTo>
                <a:lnTo>
                  <a:pt x="1138427" y="24384"/>
                </a:lnTo>
                <a:lnTo>
                  <a:pt x="1138427" y="22860"/>
                </a:lnTo>
                <a:lnTo>
                  <a:pt x="1134160" y="1981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17"/>
          <p:cNvSpPr txBox="1"/>
          <p:nvPr/>
        </p:nvSpPr>
        <p:spPr>
          <a:xfrm>
            <a:off x="7065962" y="3476625"/>
            <a:ext cx="715962" cy="366712"/>
          </a:xfrm>
          <a:prstGeom prst="rect">
            <a:avLst/>
          </a:prstGeom>
          <a:noFill/>
          <a:ln>
            <a:noFill/>
          </a:ln>
        </p:spPr>
        <p:txBody>
          <a:bodyPr anchorCtr="0" anchor="t" bIns="0" lIns="0" spcFirstLastPara="1" rIns="0" wrap="square" tIns="38100">
            <a:spAutoFit/>
          </a:bodyPr>
          <a:lstStyle/>
          <a:p>
            <a:pPr indent="22225" lvl="0" marL="12700" marR="0" rtl="0" algn="l">
              <a:lnSpc>
                <a:spcPct val="100000"/>
              </a:lnSpc>
              <a:spcBef>
                <a:spcPts val="0"/>
              </a:spcBef>
              <a:spcAft>
                <a:spcPts val="0"/>
              </a:spcAft>
              <a:buClr>
                <a:srgbClr val="FFFFFF"/>
              </a:buClr>
              <a:buSzPts val="1200"/>
              <a:buFont typeface="Arial"/>
              <a:buNone/>
            </a:pPr>
            <a:r>
              <a:rPr b="1" i="0" lang="en-US" sz="1200" u="none">
                <a:solidFill>
                  <a:srgbClr val="FFFFFF"/>
                </a:solidFill>
                <a:latin typeface="Arial"/>
                <a:ea typeface="Arial"/>
                <a:cs typeface="Arial"/>
                <a:sym typeface="Arial"/>
              </a:rPr>
              <a:t>Software  Evolution</a:t>
            </a:r>
            <a:endParaRPr/>
          </a:p>
        </p:txBody>
      </p:sp>
      <p:sp>
        <p:nvSpPr>
          <p:cNvPr id="130" name="Google Shape;130;p17"/>
          <p:cNvSpPr txBox="1"/>
          <p:nvPr/>
        </p:nvSpPr>
        <p:spPr>
          <a:xfrm>
            <a:off x="1377950" y="4500562"/>
            <a:ext cx="5784850"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Figure : Software Development Activities/Processes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Prototype development</a:t>
            </a:r>
            <a:endParaRPr/>
          </a:p>
        </p:txBody>
      </p:sp>
      <p:sp>
        <p:nvSpPr>
          <p:cNvPr id="298" name="Google Shape;298;p44"/>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phases of a prototype are:</a:t>
            </a:r>
            <a:endParaRPr/>
          </a:p>
          <a:p>
            <a:pPr indent="-342900" lvl="0" marL="342900" marR="0" rtl="0" algn="just">
              <a:lnSpc>
                <a:spcPct val="100000"/>
              </a:lnSpc>
              <a:spcBef>
                <a:spcPts val="12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Establish objectives</a:t>
            </a:r>
            <a:r>
              <a:rPr b="0" i="0" lang="en-US" sz="2000" u="none">
                <a:solidFill>
                  <a:schemeClr val="dk1"/>
                </a:solidFill>
                <a:latin typeface="Calibri"/>
                <a:ea typeface="Calibri"/>
                <a:cs typeface="Calibri"/>
                <a:sym typeface="Calibri"/>
              </a:rPr>
              <a:t>: The objectives of the prototype should be made explicit from the start of the process. Is it to validate system requirements, or demonstrate feasibility, etc.</a:t>
            </a:r>
            <a:endParaRPr/>
          </a:p>
          <a:p>
            <a:pPr indent="-342900" lvl="0" marL="342900" marR="0" rtl="0" algn="just">
              <a:lnSpc>
                <a:spcPct val="100000"/>
              </a:lnSpc>
              <a:spcBef>
                <a:spcPts val="12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Define prototype functionality</a:t>
            </a:r>
            <a:r>
              <a:rPr b="0" i="0" lang="en-US" sz="2000" u="none">
                <a:solidFill>
                  <a:schemeClr val="dk1"/>
                </a:solidFill>
                <a:latin typeface="Calibri"/>
                <a:ea typeface="Calibri"/>
                <a:cs typeface="Calibri"/>
                <a:sym typeface="Calibri"/>
              </a:rPr>
              <a:t>: Decide what are the inputs and the expected output from a prototype. To reduce the prototyping costs and accelerate the delivery schedule, you may ignore some functionality, such as response time and memory utilization unless they are relevant to the objective of the prototype.</a:t>
            </a:r>
            <a:endParaRPr/>
          </a:p>
          <a:p>
            <a:pPr indent="-342900" lvl="0" marL="342900" marR="0" rtl="0" algn="just">
              <a:lnSpc>
                <a:spcPct val="100000"/>
              </a:lnSpc>
              <a:spcBef>
                <a:spcPts val="12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Develop the prototype</a:t>
            </a:r>
            <a:r>
              <a:rPr b="0" i="0" lang="en-US" sz="2000" u="none">
                <a:solidFill>
                  <a:schemeClr val="dk1"/>
                </a:solidFill>
                <a:latin typeface="Calibri"/>
                <a:ea typeface="Calibri"/>
                <a:cs typeface="Calibri"/>
                <a:sym typeface="Calibri"/>
              </a:rPr>
              <a:t>: The initial prototype is developed that includes only user interfaces.</a:t>
            </a:r>
            <a:endParaRPr/>
          </a:p>
          <a:p>
            <a:pPr indent="-342900" lvl="0" marL="342900" marR="0" rtl="0" algn="just">
              <a:lnSpc>
                <a:spcPct val="100000"/>
              </a:lnSpc>
              <a:spcBef>
                <a:spcPts val="12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Evaluate the</a:t>
            </a:r>
            <a:r>
              <a:rPr b="0" i="0" lang="en-US" sz="2000" u="none">
                <a:solidFill>
                  <a:schemeClr val="dk1"/>
                </a:solidFill>
                <a:latin typeface="Calibri"/>
                <a:ea typeface="Calibri"/>
                <a:cs typeface="Calibri"/>
                <a:sym typeface="Calibri"/>
              </a:rPr>
              <a:t> </a:t>
            </a:r>
            <a:r>
              <a:rPr b="1" i="0" lang="en-US" sz="2000" u="none">
                <a:solidFill>
                  <a:schemeClr val="dk1"/>
                </a:solidFill>
                <a:latin typeface="Calibri"/>
                <a:ea typeface="Calibri"/>
                <a:cs typeface="Calibri"/>
                <a:sym typeface="Calibri"/>
              </a:rPr>
              <a:t>prototype</a:t>
            </a:r>
            <a:r>
              <a:rPr b="0" i="0" lang="en-US" sz="2000" u="none">
                <a:solidFill>
                  <a:schemeClr val="dk1"/>
                </a:solidFill>
                <a:latin typeface="Calibri"/>
                <a:ea typeface="Calibri"/>
                <a:cs typeface="Calibri"/>
                <a:sym typeface="Calibri"/>
              </a:rPr>
              <a:t>: Once the users are trained to use the prototype, they then discover requirements errors. Using the feedback both the specifications and the prototype can be improved. If changes are introduced, then a repeat of steps 3 and 4 may be needed.</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Prototype development</a:t>
            </a:r>
            <a:endParaRPr/>
          </a:p>
        </p:txBody>
      </p:sp>
      <p:sp>
        <p:nvSpPr>
          <p:cNvPr id="304" name="Google Shape;304;p45"/>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May be based on rapid prototyping languages or tools</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May involve leaving out functionality</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Prototype should focus on areas of the product that are not well-understood;</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Error checking and recovery may not be included in the prototype;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Focus on functional rather than non-functional requirements such as reliability and security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Spiral Model</a:t>
            </a:r>
            <a:endParaRPr/>
          </a:p>
        </p:txBody>
      </p:sp>
      <p:sp>
        <p:nvSpPr>
          <p:cNvPr id="310" name="Google Shape;310;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spiral model is a </a:t>
            </a:r>
            <a:r>
              <a:rPr b="0" i="0" lang="en-US" sz="3200" u="none">
                <a:solidFill>
                  <a:srgbClr val="FF0000"/>
                </a:solidFill>
                <a:latin typeface="Calibri"/>
                <a:ea typeface="Calibri"/>
                <a:cs typeface="Calibri"/>
                <a:sym typeface="Calibri"/>
              </a:rPr>
              <a:t>risk-driven</a:t>
            </a:r>
            <a:r>
              <a:rPr b="0" i="0" lang="en-US" sz="3200" u="none">
                <a:solidFill>
                  <a:schemeClr val="dk1"/>
                </a:solidFill>
                <a:latin typeface="Calibri"/>
                <a:ea typeface="Calibri"/>
                <a:cs typeface="Calibri"/>
                <a:sym typeface="Calibri"/>
              </a:rPr>
              <a:t> where the process is represented as spiral rather than a sequence of activities.</a:t>
            </a:r>
            <a:endParaRPr/>
          </a:p>
          <a:p>
            <a:pPr indent="-342900" lvl="0" marL="342900" marR="0" rtl="0" algn="just">
              <a:lnSpc>
                <a:spcPct val="100000"/>
              </a:lnSpc>
              <a:spcBef>
                <a:spcPts val="24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was designed to </a:t>
            </a:r>
            <a:r>
              <a:rPr b="0" i="0" lang="en-US" sz="3200" u="none">
                <a:solidFill>
                  <a:srgbClr val="632523"/>
                </a:solidFill>
                <a:latin typeface="Calibri"/>
                <a:ea typeface="Calibri"/>
                <a:cs typeface="Calibri"/>
                <a:sym typeface="Calibri"/>
              </a:rPr>
              <a:t>include the best features from the waterfall and prototyping models</a:t>
            </a:r>
            <a:r>
              <a:rPr b="0" i="0" lang="en-US" sz="3200" u="none">
                <a:solidFill>
                  <a:schemeClr val="dk1"/>
                </a:solidFill>
                <a:latin typeface="Calibri"/>
                <a:ea typeface="Calibri"/>
                <a:cs typeface="Calibri"/>
                <a:sym typeface="Calibri"/>
              </a:rPr>
              <a:t>, and </a:t>
            </a:r>
            <a:r>
              <a:rPr b="0" i="0" lang="en-US" sz="3200" u="none">
                <a:solidFill>
                  <a:schemeClr val="dk2"/>
                </a:solidFill>
                <a:latin typeface="Calibri"/>
                <a:ea typeface="Calibri"/>
                <a:cs typeface="Calibri"/>
                <a:sym typeface="Calibri"/>
              </a:rPr>
              <a:t>introduces a new component; risk-assessment</a:t>
            </a:r>
            <a:r>
              <a:rPr b="0" i="0" lang="en-US" sz="3200" u="non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Spiral Model</a:t>
            </a:r>
            <a:endParaRPr/>
          </a:p>
        </p:txBody>
      </p:sp>
      <p:pic>
        <p:nvPicPr>
          <p:cNvPr id="317" name="Google Shape;317;p47"/>
          <p:cNvPicPr preferRelativeResize="0"/>
          <p:nvPr/>
        </p:nvPicPr>
        <p:blipFill rotWithShape="1">
          <a:blip r:embed="rId3">
            <a:alphaModFix/>
          </a:blip>
          <a:srcRect b="0" l="0" r="0" t="0"/>
          <a:stretch/>
        </p:blipFill>
        <p:spPr>
          <a:xfrm>
            <a:off x="1066800" y="1676400"/>
            <a:ext cx="7010400" cy="47672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Spiral Model</a:t>
            </a:r>
            <a:endParaRPr/>
          </a:p>
        </p:txBody>
      </p:sp>
      <p:sp>
        <p:nvSpPr>
          <p:cNvPr id="323" name="Google Shape;323;p48"/>
          <p:cNvSpPr txBox="1"/>
          <p:nvPr>
            <p:ph idx="1" type="body"/>
          </p:nvPr>
        </p:nvSpPr>
        <p:spPr>
          <a:xfrm>
            <a:off x="4572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Each loop in the spiral is split into four sectors:</a:t>
            </a:r>
            <a:endParaRPr/>
          </a:p>
          <a:p>
            <a:pPr indent="-342900" lvl="0" marL="342900" marR="0" rtl="0" algn="just">
              <a:lnSpc>
                <a:spcPct val="100000"/>
              </a:lnSpc>
              <a:spcBef>
                <a:spcPts val="12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Objective setting</a:t>
            </a:r>
            <a:r>
              <a:rPr b="0" i="0" lang="en-US" sz="2200" u="none">
                <a:solidFill>
                  <a:schemeClr val="dk1"/>
                </a:solidFill>
                <a:latin typeface="Calibri"/>
                <a:ea typeface="Calibri"/>
                <a:cs typeface="Calibri"/>
                <a:sym typeface="Calibri"/>
              </a:rPr>
              <a:t>: The objectives and risks for that phase of the project are defined.</a:t>
            </a:r>
            <a:endParaRPr/>
          </a:p>
          <a:p>
            <a:pPr indent="-342900" lvl="0" marL="342900" marR="0" rtl="0" algn="just">
              <a:lnSpc>
                <a:spcPct val="100000"/>
              </a:lnSpc>
              <a:spcBef>
                <a:spcPts val="12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Risk assessment and reduction:</a:t>
            </a:r>
            <a:r>
              <a:rPr b="0" i="0" lang="en-US" sz="2200" u="none">
                <a:solidFill>
                  <a:schemeClr val="dk1"/>
                </a:solidFill>
                <a:latin typeface="Calibri"/>
                <a:ea typeface="Calibri"/>
                <a:cs typeface="Calibri"/>
                <a:sym typeface="Calibri"/>
              </a:rPr>
              <a:t> For each of the identified project risks, a detailed analysis is conducted, and steps are taken to reduce the risk. For example, if there’s a risk that the requirements are inappropriate, a prototype may be developed.</a:t>
            </a:r>
            <a:endParaRPr/>
          </a:p>
          <a:p>
            <a:pPr indent="-342900" lvl="0" marL="342900" marR="0" rtl="0" algn="just">
              <a:lnSpc>
                <a:spcPct val="100000"/>
              </a:lnSpc>
              <a:spcBef>
                <a:spcPts val="12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Development and validation:</a:t>
            </a:r>
            <a:r>
              <a:rPr b="0" i="0" lang="en-US" sz="2200" u="none">
                <a:solidFill>
                  <a:schemeClr val="dk1"/>
                </a:solidFill>
                <a:latin typeface="Calibri"/>
                <a:ea typeface="Calibri"/>
                <a:cs typeface="Calibri"/>
                <a:sym typeface="Calibri"/>
              </a:rPr>
              <a:t> After risk evaluation, a process model for the system is chosen. So if the risk is expected in the user interface then we must prototype the user interface. If the risk is in the development process itself then use the waterfall model.</a:t>
            </a:r>
            <a:endParaRPr/>
          </a:p>
          <a:p>
            <a:pPr indent="-342900" lvl="0" marL="342900" marR="0" rtl="0" algn="just">
              <a:lnSpc>
                <a:spcPct val="100000"/>
              </a:lnSpc>
              <a:spcBef>
                <a:spcPts val="1200"/>
              </a:spcBef>
              <a:spcAft>
                <a:spcPts val="0"/>
              </a:spcAft>
              <a:buClr>
                <a:schemeClr val="dk1"/>
              </a:buClr>
              <a:buSzPts val="2200"/>
              <a:buFont typeface="Arial"/>
              <a:buChar char="•"/>
            </a:pPr>
            <a:r>
              <a:rPr b="1" i="0" lang="en-US" sz="2200" u="none">
                <a:solidFill>
                  <a:schemeClr val="dk1"/>
                </a:solidFill>
                <a:latin typeface="Calibri"/>
                <a:ea typeface="Calibri"/>
                <a:cs typeface="Calibri"/>
                <a:sym typeface="Calibri"/>
              </a:rPr>
              <a:t>Planning: </a:t>
            </a:r>
            <a:r>
              <a:rPr b="0" i="0" lang="en-US" sz="2200" u="none">
                <a:solidFill>
                  <a:schemeClr val="dk1"/>
                </a:solidFill>
                <a:latin typeface="Calibri"/>
                <a:ea typeface="Calibri"/>
                <a:cs typeface="Calibri"/>
                <a:sym typeface="Calibri"/>
              </a:rPr>
              <a:t>The project is reviewed and a decision is made whether to continue with a further loop or not.</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Spiral Model</a:t>
            </a:r>
            <a:endParaRPr/>
          </a:p>
        </p:txBody>
      </p:sp>
      <p:sp>
        <p:nvSpPr>
          <p:cNvPr id="329" name="Google Shape;329;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When to use Spiral model:</a:t>
            </a:r>
            <a:endParaRPr/>
          </a:p>
          <a:p>
            <a:pPr indent="-285750" lvl="1" marL="742950" marR="0" rtl="0" algn="just">
              <a:lnSpc>
                <a:spcPct val="100000"/>
              </a:lnSpc>
              <a:spcBef>
                <a:spcPts val="180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When budgets and risk assessment is important</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moderate to high-risk projects</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Lasting project obligation unwise because of possible changes to economic main concern</a:t>
            </a:r>
            <a:endParaRPr/>
          </a:p>
          <a:p>
            <a:pPr indent="-285750" lvl="1" marL="742950" marR="0" rtl="0" algn="just">
              <a:lnSpc>
                <a:spcPct val="100000"/>
              </a:lnSpc>
              <a:spcBef>
                <a:spcPts val="180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Clients are uncertain of their requirements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FF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Spiral Model</a:t>
            </a:r>
            <a:endParaRPr/>
          </a:p>
        </p:txBody>
      </p:sp>
      <p:pic>
        <p:nvPicPr>
          <p:cNvPr id="335" name="Google Shape;335;p50"/>
          <p:cNvPicPr preferRelativeResize="0"/>
          <p:nvPr/>
        </p:nvPicPr>
        <p:blipFill rotWithShape="1">
          <a:blip r:embed="rId3">
            <a:alphaModFix/>
          </a:blip>
          <a:srcRect b="0" l="0" r="0" t="0"/>
          <a:stretch/>
        </p:blipFill>
        <p:spPr>
          <a:xfrm>
            <a:off x="762000" y="1995487"/>
            <a:ext cx="7620000" cy="2867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sp>
        <p:nvSpPr>
          <p:cNvPr id="341" name="Google Shape;341;p51"/>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V-model is a type of SDLC model where </a:t>
            </a:r>
            <a:r>
              <a:rPr b="0" i="0" lang="en-US" sz="2800" u="none">
                <a:solidFill>
                  <a:schemeClr val="dk2"/>
                </a:solidFill>
                <a:latin typeface="Calibri"/>
                <a:ea typeface="Calibri"/>
                <a:cs typeface="Calibri"/>
                <a:sym typeface="Calibri"/>
              </a:rPr>
              <a:t>process executes in a sequential manner in V-shape</a:t>
            </a:r>
            <a:r>
              <a:rPr b="0" i="0" lang="en-US" sz="2800" u="none">
                <a:solidFill>
                  <a:schemeClr val="dk1"/>
                </a:solidFill>
                <a:latin typeface="Calibri"/>
                <a:ea typeface="Calibri"/>
                <a:cs typeface="Calibri"/>
                <a:sym typeface="Calibri"/>
              </a:rPr>
              <a:t>. </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is also </a:t>
            </a:r>
            <a:r>
              <a:rPr b="0" i="0" lang="en-US" sz="2800" u="none">
                <a:solidFill>
                  <a:schemeClr val="dk2"/>
                </a:solidFill>
                <a:latin typeface="Calibri"/>
                <a:ea typeface="Calibri"/>
                <a:cs typeface="Calibri"/>
                <a:sym typeface="Calibri"/>
              </a:rPr>
              <a:t>known as Verification and Validation model</a:t>
            </a:r>
            <a:r>
              <a:rPr b="0" i="0" lang="en-US" sz="2800" u="none">
                <a:solidFill>
                  <a:schemeClr val="dk1"/>
                </a:solidFill>
                <a:latin typeface="Calibri"/>
                <a:ea typeface="Calibri"/>
                <a:cs typeface="Calibri"/>
                <a:sym typeface="Calibri"/>
              </a:rPr>
              <a:t>. It is based on the association of a testing phase for each corresponding development stage. </a:t>
            </a:r>
            <a:endParaRPr/>
          </a:p>
          <a:p>
            <a:pPr indent="-342900" lvl="0" marL="342900" marR="0" rtl="0" algn="just">
              <a:lnSpc>
                <a:spcPct val="100000"/>
              </a:lnSpc>
              <a:spcBef>
                <a:spcPts val="1200"/>
              </a:spcBef>
              <a:spcAft>
                <a:spcPts val="0"/>
              </a:spcAft>
              <a:buClr>
                <a:srgbClr val="632523"/>
              </a:buClr>
              <a:buSzPts val="2800"/>
              <a:buFont typeface="Arial"/>
              <a:buChar char="•"/>
            </a:pPr>
            <a:r>
              <a:rPr b="0" i="0" lang="en-US" sz="2800" u="none">
                <a:solidFill>
                  <a:srgbClr val="632523"/>
                </a:solidFill>
                <a:latin typeface="Calibri"/>
                <a:ea typeface="Calibri"/>
                <a:cs typeface="Calibri"/>
                <a:sym typeface="Calibri"/>
              </a:rPr>
              <a:t>Development of each step directly associated with the testing phase</a:t>
            </a:r>
            <a:r>
              <a:rPr b="0" i="0" lang="en-US" sz="2800" u="none">
                <a:solidFill>
                  <a:schemeClr val="dk1"/>
                </a:solidFill>
                <a:latin typeface="Calibri"/>
                <a:ea typeface="Calibri"/>
                <a:cs typeface="Calibri"/>
                <a:sym typeface="Calibri"/>
              </a:rPr>
              <a:t>. </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next phase starts only after completion of the previous phase i.e. </a:t>
            </a:r>
            <a:r>
              <a:rPr b="0" i="0" lang="en-US" sz="2800" u="none">
                <a:solidFill>
                  <a:srgbClr val="632523"/>
                </a:solidFill>
                <a:latin typeface="Calibri"/>
                <a:ea typeface="Calibri"/>
                <a:cs typeface="Calibri"/>
                <a:sym typeface="Calibri"/>
              </a:rPr>
              <a:t>for each development activity, there is a testing activity corresponding to it</a:t>
            </a: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pic>
        <p:nvPicPr>
          <p:cNvPr id="347" name="Google Shape;347;p52"/>
          <p:cNvPicPr preferRelativeResize="0"/>
          <p:nvPr/>
        </p:nvPicPr>
        <p:blipFill rotWithShape="1">
          <a:blip r:embed="rId3">
            <a:alphaModFix/>
          </a:blip>
          <a:srcRect b="0" l="0" r="0" t="0"/>
          <a:stretch/>
        </p:blipFill>
        <p:spPr>
          <a:xfrm>
            <a:off x="1600200" y="1544637"/>
            <a:ext cx="5810250" cy="4581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pic>
        <p:nvPicPr>
          <p:cNvPr id="353" name="Google Shape;353;p53"/>
          <p:cNvPicPr preferRelativeResize="0"/>
          <p:nvPr>
            <p:ph idx="1" type="body"/>
          </p:nvPr>
        </p:nvPicPr>
        <p:blipFill rotWithShape="1">
          <a:blip r:embed="rId3">
            <a:alphaModFix/>
          </a:blip>
          <a:srcRect b="0" l="0" r="0" t="0"/>
          <a:stretch/>
        </p:blipFill>
        <p:spPr>
          <a:xfrm>
            <a:off x="1100137" y="1676400"/>
            <a:ext cx="6943725"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52400" y="274637"/>
            <a:ext cx="88392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Calibri"/>
              <a:buNone/>
            </a:pPr>
            <a:r>
              <a:rPr b="1" i="0" lang="en-US" sz="3800" u="none">
                <a:solidFill>
                  <a:schemeClr val="dk1"/>
                </a:solidFill>
                <a:latin typeface="Calibri"/>
                <a:ea typeface="Calibri"/>
                <a:cs typeface="Calibri"/>
                <a:sym typeface="Calibri"/>
              </a:rPr>
              <a:t>SDP Activities/Processes – The Breakdown</a:t>
            </a:r>
            <a:endParaRPr/>
          </a:p>
        </p:txBody>
      </p:sp>
      <p:sp>
        <p:nvSpPr>
          <p:cNvPr id="136" name="Google Shape;136;p18"/>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Software Specification: </a:t>
            </a:r>
            <a:r>
              <a:rPr b="0" i="0" lang="en-US" sz="3200" u="none" cap="none" strike="noStrike">
                <a:solidFill>
                  <a:schemeClr val="dk1"/>
                </a:solidFill>
                <a:latin typeface="Calibri"/>
                <a:ea typeface="Calibri"/>
                <a:cs typeface="Calibri"/>
                <a:sym typeface="Calibri"/>
              </a:rPr>
              <a:t>This activity involves stating the functionalities (operations) as well as the constraints/limitations of the software</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Major Activity</a:t>
            </a:r>
            <a:r>
              <a:rPr b="1" i="0" lang="en-US" sz="2800" u="none" cap="none" strike="noStrike">
                <a:solidFill>
                  <a:schemeClr val="dk2"/>
                </a:solidFill>
                <a:latin typeface="Calibri"/>
                <a:ea typeface="Calibri"/>
                <a:cs typeface="Calibri"/>
                <a:sym typeface="Calibri"/>
              </a:rPr>
              <a:t> </a:t>
            </a:r>
            <a:r>
              <a:rPr b="0" i="0" lang="en-US" sz="2800" u="none" cap="none" strike="noStrike">
                <a:solidFill>
                  <a:schemeClr val="dk2"/>
                </a:solidFill>
                <a:latin typeface="Calibri"/>
                <a:ea typeface="Calibri"/>
                <a:cs typeface="Calibri"/>
                <a:sym typeface="Calibri"/>
              </a:rPr>
              <a:t>-&gt; </a:t>
            </a:r>
            <a:r>
              <a:rPr b="0" i="0" lang="en-US" sz="2800" u="none" cap="none" strike="noStrike">
                <a:solidFill>
                  <a:srgbClr val="00B050"/>
                </a:solidFill>
                <a:latin typeface="Calibri"/>
                <a:ea typeface="Calibri"/>
                <a:cs typeface="Calibri"/>
                <a:sym typeface="Calibri"/>
              </a:rPr>
              <a:t>Requirements</a:t>
            </a:r>
            <a:endParaRPr b="0" i="0" sz="2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120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Software Design and Development: </a:t>
            </a:r>
            <a:r>
              <a:rPr b="0" i="0" lang="en-US" sz="3200" u="none" cap="none" strike="noStrike">
                <a:solidFill>
                  <a:schemeClr val="dk1"/>
                </a:solidFill>
                <a:latin typeface="Calibri"/>
                <a:ea typeface="Calibri"/>
                <a:cs typeface="Calibri"/>
                <a:sym typeface="Calibri"/>
              </a:rPr>
              <a:t>This activity involves developing (producing) a software according to the specification outlined in the first stage of the development process.</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Major Activity</a:t>
            </a:r>
            <a:r>
              <a:rPr b="1" i="0" lang="en-US" sz="2800" u="none" cap="none" strike="noStrike">
                <a:solidFill>
                  <a:schemeClr val="dk2"/>
                </a:solidFill>
                <a:latin typeface="Calibri"/>
                <a:ea typeface="Calibri"/>
                <a:cs typeface="Calibri"/>
                <a:sym typeface="Calibri"/>
              </a:rPr>
              <a:t> </a:t>
            </a:r>
            <a:r>
              <a:rPr b="0" i="0" lang="en-US" sz="2800" u="none" cap="none" strike="noStrike">
                <a:solidFill>
                  <a:schemeClr val="dk2"/>
                </a:solidFill>
                <a:latin typeface="Calibri"/>
                <a:ea typeface="Calibri"/>
                <a:cs typeface="Calibri"/>
                <a:sym typeface="Calibri"/>
              </a:rPr>
              <a:t>-&gt; </a:t>
            </a:r>
            <a:r>
              <a:rPr b="0" i="0" lang="en-US" sz="2800" u="none" cap="none" strike="noStrike">
                <a:solidFill>
                  <a:srgbClr val="00B050"/>
                </a:solidFill>
                <a:latin typeface="Calibri"/>
                <a:ea typeface="Calibri"/>
                <a:cs typeface="Calibri"/>
                <a:sym typeface="Calibri"/>
              </a:rPr>
              <a:t>Design and Implementation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sp>
        <p:nvSpPr>
          <p:cNvPr id="360" name="Google Shape;360;p54"/>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Verification:</a:t>
            </a:r>
            <a:r>
              <a:rPr b="0" i="0" lang="en-US" sz="2800" u="none">
                <a:solidFill>
                  <a:schemeClr val="dk1"/>
                </a:solidFill>
                <a:latin typeface="Calibri"/>
                <a:ea typeface="Calibri"/>
                <a:cs typeface="Calibri"/>
                <a:sym typeface="Calibri"/>
              </a:rPr>
              <a:t> It involves static analysis technique (review) done without executing code. It is the process of evaluation of the product development phase to find whether specified requirements meet.</a:t>
            </a:r>
            <a:endParaRPr/>
          </a:p>
          <a:p>
            <a:pPr indent="-342900" lvl="0" marL="342900" marR="0" rtl="0" algn="just">
              <a:lnSpc>
                <a:spcPct val="100000"/>
              </a:lnSpc>
              <a:spcBef>
                <a:spcPts val="24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Validation:</a:t>
            </a:r>
            <a:r>
              <a:rPr b="0" i="0" lang="en-US" sz="2800" u="none">
                <a:solidFill>
                  <a:schemeClr val="dk1"/>
                </a:solidFill>
                <a:latin typeface="Calibri"/>
                <a:ea typeface="Calibri"/>
                <a:cs typeface="Calibri"/>
                <a:sym typeface="Calibri"/>
              </a:rPr>
              <a:t> It involves dynamic analysis technique (functional, non-functional), testing done by executing code. Validation is the process to evaluate the software after completion of the development phase to determine whether software meets the customer expectations and requirements.</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sp>
        <p:nvSpPr>
          <p:cNvPr id="366" name="Google Shape;366;p55"/>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3200"/>
              <a:buFont typeface="Noto Sans Symbols"/>
              <a:buChar char="❑"/>
            </a:pPr>
            <a:r>
              <a:rPr b="1" i="0" lang="en-US" sz="3200" u="none">
                <a:solidFill>
                  <a:schemeClr val="dk2"/>
                </a:solidFill>
                <a:latin typeface="Calibri"/>
                <a:ea typeface="Calibri"/>
                <a:cs typeface="Calibri"/>
                <a:sym typeface="Calibri"/>
              </a:rPr>
              <a:t>Testing Phases:</a:t>
            </a:r>
            <a:endParaRPr b="0" i="0" sz="3200" u="none">
              <a:solidFill>
                <a:schemeClr val="dk2"/>
              </a:solidFill>
              <a:latin typeface="Calibri"/>
              <a:ea typeface="Calibri"/>
              <a:cs typeface="Calibri"/>
              <a:sym typeface="Calibri"/>
            </a:endParaRPr>
          </a:p>
          <a:p>
            <a:pPr indent="-342900" lvl="0" marL="342900" marR="0" rtl="0" algn="just">
              <a:lnSpc>
                <a:spcPct val="100000"/>
              </a:lnSpc>
              <a:spcBef>
                <a:spcPts val="18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Unit Testing:</a:t>
            </a:r>
            <a:r>
              <a:rPr b="0" i="0" lang="en-US" sz="2800" u="none">
                <a:solidFill>
                  <a:schemeClr val="dk1"/>
                </a:solidFill>
                <a:latin typeface="Calibri"/>
                <a:ea typeface="Calibri"/>
                <a:cs typeface="Calibri"/>
                <a:sym typeface="Calibri"/>
              </a:rPr>
              <a:t> Unit Test Plans are developed during module design phase. These Unit Test Plans are executed to eliminate bugs at code level or unit level.</a:t>
            </a:r>
            <a:endParaRPr/>
          </a:p>
          <a:p>
            <a:pPr indent="-342900" lvl="0" marL="342900" marR="0" rtl="0" algn="just">
              <a:lnSpc>
                <a:spcPct val="100000"/>
              </a:lnSpc>
              <a:spcBef>
                <a:spcPts val="18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Integration testing:</a:t>
            </a:r>
            <a:r>
              <a:rPr b="0" i="0" lang="en-US" sz="2800" u="none">
                <a:solidFill>
                  <a:schemeClr val="dk1"/>
                </a:solidFill>
                <a:latin typeface="Calibri"/>
                <a:ea typeface="Calibri"/>
                <a:cs typeface="Calibri"/>
                <a:sym typeface="Calibri"/>
              </a:rPr>
              <a:t> After completion of unit testing Integration testing performs. In integration testing, integrate modules and test the system. Integration testing performs on the Architecture design phase. This test verifies the communication of modules among themselves.</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sp>
        <p:nvSpPr>
          <p:cNvPr id="372" name="Google Shape;372;p56"/>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System Testing:</a:t>
            </a:r>
            <a:r>
              <a:rPr b="0" i="0" lang="en-US" sz="2800" u="none">
                <a:solidFill>
                  <a:schemeClr val="dk1"/>
                </a:solidFill>
                <a:latin typeface="Calibri"/>
                <a:ea typeface="Calibri"/>
                <a:cs typeface="Calibri"/>
                <a:sym typeface="Calibri"/>
              </a:rPr>
              <a:t> System testing test the complete application with their functionality, interdependency, and communication. The System Testing test the functional and non-functional requirements of developed application.</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User Acceptance Testing (UAT):</a:t>
            </a:r>
            <a:r>
              <a:rPr b="0" i="0" lang="en-US" sz="2800" u="none">
                <a:solidFill>
                  <a:schemeClr val="dk1"/>
                </a:solidFill>
                <a:latin typeface="Calibri"/>
                <a:ea typeface="Calibri"/>
                <a:cs typeface="Calibri"/>
                <a:sym typeface="Calibri"/>
              </a:rPr>
              <a:t> UAT is performed in a user environment that resembles the production environment. UAT verifies that the delivered system meets user’s requirement and system is ready for use in real time.</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sp>
        <p:nvSpPr>
          <p:cNvPr id="378" name="Google Shape;378;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The usage</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Software requirements clearly defined and known</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Software development technologies and tools are well-known</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V-Model</a:t>
            </a:r>
            <a:endParaRPr/>
          </a:p>
        </p:txBody>
      </p:sp>
      <p:pic>
        <p:nvPicPr>
          <p:cNvPr id="384" name="Google Shape;384;p58"/>
          <p:cNvPicPr preferRelativeResize="0"/>
          <p:nvPr/>
        </p:nvPicPr>
        <p:blipFill rotWithShape="1">
          <a:blip r:embed="rId3">
            <a:alphaModFix/>
          </a:blip>
          <a:srcRect b="0" l="0" r="0" t="0"/>
          <a:stretch/>
        </p:blipFill>
        <p:spPr>
          <a:xfrm>
            <a:off x="374650" y="2286000"/>
            <a:ext cx="8301037" cy="289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52400" y="274637"/>
            <a:ext cx="87630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Calibri"/>
              <a:buNone/>
            </a:pPr>
            <a:r>
              <a:rPr b="1" i="0" lang="en-US" sz="3800" u="none">
                <a:solidFill>
                  <a:schemeClr val="dk1"/>
                </a:solidFill>
                <a:latin typeface="Calibri"/>
                <a:ea typeface="Calibri"/>
                <a:cs typeface="Calibri"/>
                <a:sym typeface="Calibri"/>
              </a:rPr>
              <a:t>SDP Activities/Processes – The Breakdown</a:t>
            </a:r>
            <a:endParaRPr/>
          </a:p>
        </p:txBody>
      </p:sp>
      <p:sp>
        <p:nvSpPr>
          <p:cNvPr id="142" name="Google Shape;142;p19"/>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Software Validation: </a:t>
            </a:r>
            <a:r>
              <a:rPr b="0" i="0" lang="en-US" sz="3200" u="none" cap="none" strike="noStrike">
                <a:solidFill>
                  <a:schemeClr val="dk1"/>
                </a:solidFill>
                <a:latin typeface="Calibri"/>
                <a:ea typeface="Calibri"/>
                <a:cs typeface="Calibri"/>
                <a:sym typeface="Calibri"/>
              </a:rPr>
              <a:t>This activity checks the</a:t>
            </a:r>
            <a:endParaRPr/>
          </a:p>
          <a:p>
            <a:pPr indent="-342900" lvl="0" marL="342900" marR="0" rtl="0" algn="just">
              <a:lnSpc>
                <a:spcPct val="100000"/>
              </a:lnSpc>
              <a:spcBef>
                <a:spcPts val="12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software developed to ensure it conforms to the specification earlier concluded upon.</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Major Activity -&gt; </a:t>
            </a:r>
            <a:r>
              <a:rPr b="0" i="0" lang="en-US" sz="2800" u="none" cap="none" strike="noStrike">
                <a:solidFill>
                  <a:srgbClr val="00B050"/>
                </a:solidFill>
                <a:latin typeface="Calibri"/>
                <a:ea typeface="Calibri"/>
                <a:cs typeface="Calibri"/>
                <a:sym typeface="Calibri"/>
              </a:rPr>
              <a:t>Testing</a:t>
            </a:r>
            <a:endParaRPr b="0" i="0" sz="2800" u="none" cap="none" strike="noStrike">
              <a:solidFill>
                <a:schemeClr val="dk2"/>
              </a:solidFill>
              <a:latin typeface="Calibri"/>
              <a:ea typeface="Calibri"/>
              <a:cs typeface="Calibri"/>
              <a:sym typeface="Calibri"/>
            </a:endParaRPr>
          </a:p>
          <a:p>
            <a:pPr indent="-342900" lvl="0" marL="342900" marR="0" rtl="0" algn="just">
              <a:lnSpc>
                <a:spcPct val="100000"/>
              </a:lnSpc>
              <a:spcBef>
                <a:spcPts val="120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Software Evolution: </a:t>
            </a:r>
            <a:r>
              <a:rPr b="0" i="0" lang="en-US" sz="3200" u="none" cap="none" strike="noStrike">
                <a:solidFill>
                  <a:schemeClr val="dk1"/>
                </a:solidFill>
                <a:latin typeface="Calibri"/>
                <a:ea typeface="Calibri"/>
                <a:cs typeface="Calibri"/>
                <a:sym typeface="Calibri"/>
              </a:rPr>
              <a:t>This activity ensures that</a:t>
            </a:r>
            <a:endParaRPr/>
          </a:p>
          <a:p>
            <a:pPr indent="-342900" lvl="0" marL="342900" marR="0" rtl="0" algn="just">
              <a:lnSpc>
                <a:spcPct val="100000"/>
              </a:lnSpc>
              <a:spcBef>
                <a:spcPts val="12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the software produced is modifiable/adjustable to meet customer and market requirements changes.</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Major Activity -&gt; </a:t>
            </a:r>
            <a:r>
              <a:rPr b="0" i="0" lang="en-US" sz="2800" u="none" cap="none" strike="noStrike">
                <a:solidFill>
                  <a:srgbClr val="00B050"/>
                </a:solidFill>
                <a:latin typeface="Calibri"/>
                <a:ea typeface="Calibri"/>
                <a:cs typeface="Calibri"/>
                <a:sym typeface="Calibri"/>
              </a:rPr>
              <a:t>Maintenance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SDLC Models</a:t>
            </a:r>
            <a:endParaRPr/>
          </a:p>
        </p:txBody>
      </p:sp>
      <p:sp>
        <p:nvSpPr>
          <p:cNvPr id="148" name="Google Shape;148;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This refers to the existing and established frameworks for developing software.</a:t>
            </a:r>
            <a:endParaRPr/>
          </a:p>
          <a:p>
            <a:pPr indent="-342900" lvl="0" marL="342900" marR="0" rtl="0" algn="just">
              <a:lnSpc>
                <a:spcPct val="100000"/>
              </a:lnSpc>
              <a:spcBef>
                <a:spcPts val="1800"/>
              </a:spcBef>
              <a:spcAft>
                <a:spcPts val="0"/>
              </a:spcAft>
              <a:buClr>
                <a:schemeClr val="dk2"/>
              </a:buClr>
              <a:buSzPts val="3200"/>
              <a:buFont typeface="Arial"/>
              <a:buChar char="•"/>
            </a:pPr>
            <a:r>
              <a:rPr b="0" i="0" lang="en-US" sz="3200" u="none" cap="none" strike="noStrike">
                <a:solidFill>
                  <a:schemeClr val="dk2"/>
                </a:solidFill>
                <a:latin typeface="Calibri"/>
                <a:ea typeface="Calibri"/>
                <a:cs typeface="Calibri"/>
                <a:sym typeface="Calibri"/>
              </a:rPr>
              <a:t>A software process model is a simplified representation of a software process</a:t>
            </a:r>
            <a:r>
              <a:rPr b="0" i="0" lang="en-US" sz="3200" u="none" cap="none" strike="noStrike">
                <a:solidFill>
                  <a:schemeClr val="dk1"/>
                </a:solidFill>
                <a:latin typeface="Calibri"/>
                <a:ea typeface="Calibri"/>
                <a:cs typeface="Calibri"/>
                <a:sym typeface="Calibri"/>
              </a:rPr>
              <a:t>. Each model represents a process from a specific perspective.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Waterfall Model</a:t>
            </a:r>
            <a:endParaRPr/>
          </a:p>
        </p:txBody>
      </p:sp>
      <p:sp>
        <p:nvSpPr>
          <p:cNvPr id="155" name="Google Shape;155;p21"/>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waterfall model</a:t>
            </a:r>
            <a:endParaRPr/>
          </a:p>
          <a:p>
            <a:pPr indent="-285750" lvl="1" marL="742950" marR="0" rtl="0" algn="just">
              <a:lnSpc>
                <a:spcPct val="100000"/>
              </a:lnSpc>
              <a:spcBef>
                <a:spcPts val="400"/>
              </a:spcBef>
              <a:spcAft>
                <a:spcPts val="0"/>
              </a:spcAft>
              <a:buClr>
                <a:srgbClr val="FF0000"/>
              </a:buClr>
              <a:buSzPts val="2000"/>
              <a:buFont typeface="Arial"/>
              <a:buChar char="–"/>
            </a:pPr>
            <a:r>
              <a:rPr b="0" i="0" lang="en-US" sz="2000" u="none" cap="none" strike="noStrike">
                <a:solidFill>
                  <a:srgbClr val="FF0000"/>
                </a:solidFill>
                <a:latin typeface="Calibri"/>
                <a:ea typeface="Calibri"/>
                <a:cs typeface="Calibri"/>
                <a:sym typeface="Calibri"/>
              </a:rPr>
              <a:t>Plan-driven model</a:t>
            </a:r>
            <a:r>
              <a:rPr b="0" i="0" lang="en-US" sz="2000" u="none" cap="none" strike="noStrike">
                <a:solidFill>
                  <a:schemeClr val="dk1"/>
                </a:solidFill>
                <a:latin typeface="Calibri"/>
                <a:ea typeface="Calibri"/>
                <a:cs typeface="Calibri"/>
                <a:sym typeface="Calibri"/>
              </a:rPr>
              <a:t>. Separate and distinct phases of specification and development.</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the waterfall model, you must plan and schedule all of the activities before starting working on them (plan-driven process).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reason why this method titled </a:t>
            </a:r>
            <a:r>
              <a:rPr b="0" i="0" lang="en-US" sz="2800" u="none" cap="none" strike="noStrike">
                <a:solidFill>
                  <a:schemeClr val="dk2"/>
                </a:solidFill>
                <a:latin typeface="Calibri"/>
                <a:ea typeface="Calibri"/>
                <a:cs typeface="Calibri"/>
                <a:sym typeface="Calibri"/>
              </a:rPr>
              <a:t>Waterfall</a:t>
            </a:r>
            <a:r>
              <a:rPr b="0" i="0" lang="en-US" sz="2800" u="none" cap="none" strike="noStrike">
                <a:solidFill>
                  <a:schemeClr val="dk1"/>
                </a:solidFill>
                <a:latin typeface="Calibri"/>
                <a:ea typeface="Calibri"/>
                <a:cs typeface="Calibri"/>
                <a:sym typeface="Calibri"/>
              </a:rPr>
              <a:t> is because this method </a:t>
            </a:r>
            <a:r>
              <a:rPr b="0" i="0" lang="en-US" sz="2800" u="none" cap="none" strike="noStrike">
                <a:solidFill>
                  <a:schemeClr val="dk2"/>
                </a:solidFill>
                <a:latin typeface="Calibri"/>
                <a:ea typeface="Calibri"/>
                <a:cs typeface="Calibri"/>
                <a:sym typeface="Calibri"/>
              </a:rPr>
              <a:t>follows a sequential process</a:t>
            </a:r>
            <a:r>
              <a:rPr b="0" i="0" lang="en-US" sz="2800" u="none" cap="none" strike="noStrike">
                <a:solidFill>
                  <a:schemeClr val="dk1"/>
                </a:solidFill>
                <a:latin typeface="Calibri"/>
                <a:ea typeface="Calibri"/>
                <a:cs typeface="Calibri"/>
                <a:sym typeface="Calibri"/>
              </a:rPr>
              <a:t> in software development process. The processes in this methodology are descending or downward such as Waterfall. </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Waterfall’s phases are Requirements, Analysis, Design, Construction, Testing, Implementation and Maintenance.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Waterfall Model</a:t>
            </a:r>
            <a:endParaRPr/>
          </a:p>
        </p:txBody>
      </p:sp>
      <p:pic>
        <p:nvPicPr>
          <p:cNvPr descr="2.1.Waterfall-model.eps" id="162" name="Google Shape;162;p22"/>
          <p:cNvPicPr preferRelativeResize="0"/>
          <p:nvPr/>
        </p:nvPicPr>
        <p:blipFill rotWithShape="1">
          <a:blip r:embed="rId3">
            <a:alphaModFix/>
          </a:blip>
          <a:srcRect b="0" l="0" r="0" t="0"/>
          <a:stretch/>
        </p:blipFill>
        <p:spPr>
          <a:xfrm>
            <a:off x="911225" y="1931987"/>
            <a:ext cx="7183437" cy="40401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Waterfall Model</a:t>
            </a:r>
            <a:endParaRPr/>
          </a:p>
        </p:txBody>
      </p:sp>
      <p:sp>
        <p:nvSpPr>
          <p:cNvPr id="168" name="Google Shape;168;p23"/>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is the most well-known model and it is very simple and easy to understand. It is also </a:t>
            </a:r>
            <a:r>
              <a:rPr b="0" i="0" lang="en-US" sz="2400" u="none" cap="none" strike="noStrike">
                <a:solidFill>
                  <a:schemeClr val="dk2"/>
                </a:solidFill>
                <a:latin typeface="Calibri"/>
                <a:ea typeface="Calibri"/>
                <a:cs typeface="Calibri"/>
                <a:sym typeface="Calibri"/>
              </a:rPr>
              <a:t>called a linear model</a:t>
            </a:r>
            <a:r>
              <a:rPr b="0" i="0" lang="en-US" sz="2400" u="none" cap="none" strike="noStrike">
                <a:solidFill>
                  <a:schemeClr val="dk1"/>
                </a:solidFill>
                <a:latin typeface="Calibri"/>
                <a:ea typeface="Calibri"/>
                <a:cs typeface="Calibri"/>
                <a:sym typeface="Calibri"/>
              </a:rPr>
              <a:t>. Here, each phase begins only after the previous phase is finished and there is no overlapping in these phases.</a:t>
            </a:r>
            <a:endParaRPr/>
          </a:p>
          <a:p>
            <a:pPr indent="-342900" lvl="0" marL="342900" marR="0" rtl="0" algn="just">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model can applicable to projects where:</a:t>
            </a:r>
            <a:endParaRPr/>
          </a:p>
          <a:p>
            <a:pPr indent="-285750" lvl="1" marL="742950" marR="0" rtl="0" algn="just">
              <a:lnSpc>
                <a:spcPct val="100000"/>
              </a:lnSpc>
              <a:spcBef>
                <a:spcPts val="1800"/>
              </a:spcBef>
              <a:spcAft>
                <a:spcPts val="0"/>
              </a:spcAft>
              <a:buClr>
                <a:srgbClr val="632523"/>
              </a:buClr>
              <a:buSzPts val="2000"/>
              <a:buFont typeface="Courier New"/>
              <a:buChar char="o"/>
            </a:pPr>
            <a:r>
              <a:rPr b="0" i="0" lang="en-US" sz="2000" u="none" cap="none" strike="noStrike">
                <a:solidFill>
                  <a:srgbClr val="632523"/>
                </a:solidFill>
                <a:latin typeface="Calibri"/>
                <a:ea typeface="Calibri"/>
                <a:cs typeface="Calibri"/>
                <a:sym typeface="Calibri"/>
              </a:rPr>
              <a:t>The requirements are precisely documented</a:t>
            </a:r>
            <a:endParaRPr/>
          </a:p>
          <a:p>
            <a:pPr indent="-285750" lvl="1" marL="742950" marR="0" rtl="0" algn="l">
              <a:lnSpc>
                <a:spcPct val="100000"/>
              </a:lnSpc>
              <a:spcBef>
                <a:spcPts val="400"/>
              </a:spcBef>
              <a:spcAft>
                <a:spcPts val="0"/>
              </a:spcAft>
              <a:buClr>
                <a:srgbClr val="632523"/>
              </a:buClr>
              <a:buSzPts val="2000"/>
              <a:buFont typeface="Courier New"/>
              <a:buChar char="o"/>
            </a:pPr>
            <a:r>
              <a:rPr b="0" i="0" lang="en-US" sz="2000" u="none" cap="none" strike="noStrike">
                <a:solidFill>
                  <a:srgbClr val="632523"/>
                </a:solidFill>
                <a:latin typeface="Calibri"/>
                <a:ea typeface="Calibri"/>
                <a:cs typeface="Calibri"/>
                <a:sym typeface="Calibri"/>
              </a:rPr>
              <a:t>Product definition is stable</a:t>
            </a:r>
            <a:endParaRPr/>
          </a:p>
          <a:p>
            <a:pPr indent="-285750" lvl="1" marL="742950" marR="0" rtl="0" algn="l">
              <a:lnSpc>
                <a:spcPct val="100000"/>
              </a:lnSpc>
              <a:spcBef>
                <a:spcPts val="400"/>
              </a:spcBef>
              <a:spcAft>
                <a:spcPts val="0"/>
              </a:spcAft>
              <a:buClr>
                <a:srgbClr val="632523"/>
              </a:buClr>
              <a:buSzPts val="2000"/>
              <a:buFont typeface="Courier New"/>
              <a:buChar char="o"/>
            </a:pPr>
            <a:r>
              <a:rPr b="0" i="0" lang="en-US" sz="2000" u="none" cap="none" strike="noStrike">
                <a:solidFill>
                  <a:srgbClr val="632523"/>
                </a:solidFill>
                <a:latin typeface="Calibri"/>
                <a:ea typeface="Calibri"/>
                <a:cs typeface="Calibri"/>
                <a:sym typeface="Calibri"/>
              </a:rPr>
              <a:t>The technologies stack is predefined which makes it not dynamic</a:t>
            </a:r>
            <a:endParaRPr/>
          </a:p>
          <a:p>
            <a:pPr indent="-285750" lvl="1" marL="742950" marR="0" rtl="0" algn="l">
              <a:lnSpc>
                <a:spcPct val="100000"/>
              </a:lnSpc>
              <a:spcBef>
                <a:spcPts val="400"/>
              </a:spcBef>
              <a:spcAft>
                <a:spcPts val="0"/>
              </a:spcAft>
              <a:buClr>
                <a:srgbClr val="632523"/>
              </a:buClr>
              <a:buSzPts val="2000"/>
              <a:buFont typeface="Courier New"/>
              <a:buChar char="o"/>
            </a:pPr>
            <a:r>
              <a:rPr b="0" i="0" lang="en-US" sz="2000" u="none" cap="none" strike="noStrike">
                <a:solidFill>
                  <a:srgbClr val="632523"/>
                </a:solidFill>
                <a:latin typeface="Calibri"/>
                <a:ea typeface="Calibri"/>
                <a:cs typeface="Calibri"/>
                <a:sym typeface="Calibri"/>
              </a:rPr>
              <a:t>No ambiguous requirements</a:t>
            </a:r>
            <a:endParaRPr/>
          </a:p>
          <a:p>
            <a:pPr indent="-285750" lvl="1" marL="742950" marR="0" rtl="0" algn="l">
              <a:lnSpc>
                <a:spcPct val="100000"/>
              </a:lnSpc>
              <a:spcBef>
                <a:spcPts val="400"/>
              </a:spcBef>
              <a:spcAft>
                <a:spcPts val="0"/>
              </a:spcAft>
              <a:buClr>
                <a:srgbClr val="632523"/>
              </a:buClr>
              <a:buSzPts val="2000"/>
              <a:buFont typeface="Courier New"/>
              <a:buChar char="o"/>
            </a:pPr>
            <a:r>
              <a:rPr b="0" i="0" lang="en-US" sz="2000" u="none" cap="none" strike="noStrike">
                <a:solidFill>
                  <a:srgbClr val="632523"/>
                </a:solidFill>
                <a:latin typeface="Calibri"/>
                <a:ea typeface="Calibri"/>
                <a:cs typeface="Calibri"/>
                <a:sym typeface="Calibri"/>
              </a:rPr>
              <a:t>The project is short</a:t>
            </a:r>
            <a:endParaRPr/>
          </a:p>
          <a:p>
            <a:pPr indent="-342900" lvl="0" marL="342900" marR="0" rtl="0" algn="just">
              <a:lnSpc>
                <a:spcPct val="100000"/>
              </a:lnSpc>
              <a:spcBef>
                <a:spcPts val="18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This model cannot be apply to the projects where the requirements are not clearly defined and changed by time.</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