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Arial Narrow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rialNarrow-bold.fntdata"/><Relationship Id="rId23" Type="http://schemas.openxmlformats.org/officeDocument/2006/relationships/font" Target="fonts/Arial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alNarrow-boldItalic.fntdata"/><Relationship Id="rId25" Type="http://schemas.openxmlformats.org/officeDocument/2006/relationships/font" Target="fonts/ArialNarr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en-US" sz="5400"/>
              <a:t>Agile S/W </a:t>
            </a:r>
            <a:br>
              <a:rPr b="1" lang="en-US" sz="5400"/>
            </a:br>
            <a:r>
              <a:rPr b="1" lang="en-US" sz="5400"/>
              <a:t>Process Model</a:t>
            </a:r>
            <a:endParaRPr b="1" sz="5400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6000"/>
              <a:buNone/>
            </a:pPr>
            <a:r>
              <a:rPr b="1" lang="en-US" sz="6000"/>
              <a:t>SCRUM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Managing Sprints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751" y="1484784"/>
            <a:ext cx="8301049" cy="4248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Challenges when using Scrum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493" y="1381852"/>
            <a:ext cx="8557013" cy="475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Benefits of Scrum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624" y="1484784"/>
            <a:ext cx="8581246" cy="4536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User Story</a:t>
            </a:r>
            <a:endParaRPr b="1"/>
          </a:p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457200" y="1600200"/>
            <a:ext cx="8229600" cy="4853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Scrum projects, the Product Backlog is a list of user stories. </a:t>
            </a:r>
            <a:endParaRPr/>
          </a:p>
          <a:p>
            <a:pPr indent="-342900" lvl="0" marL="342900" rtl="0" algn="just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These User Stories are </a:t>
            </a:r>
            <a:r>
              <a:rPr lang="en-US">
                <a:solidFill>
                  <a:srgbClr val="FF0000"/>
                </a:solidFill>
              </a:rPr>
              <a:t>prioritized</a:t>
            </a:r>
            <a:r>
              <a:rPr lang="en-US"/>
              <a:t> and taken into the Sprint Backlog in the Sprint Planning Meeting. </a:t>
            </a:r>
            <a:endParaRPr/>
          </a:p>
          <a:p>
            <a:pPr indent="-342900" lvl="0" marL="342900" rtl="0" algn="just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User Story is narrated from user perspective regarding what he wants to have rather that what system can do for him.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The User Story Structure 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457200" y="1600200"/>
            <a:ext cx="836327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000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988840"/>
            <a:ext cx="829627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User Story: Import Gmail Contacts </a:t>
            </a:r>
            <a:endParaRPr sz="3600"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As a</a:t>
            </a:r>
            <a:r>
              <a:rPr lang="en-US"/>
              <a:t> registered user,</a:t>
            </a:r>
            <a:endParaRPr/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I want to</a:t>
            </a:r>
            <a:r>
              <a:rPr lang="en-US"/>
              <a:t> automatically follow all of my Gmail contacts that have twitter accounts,</a:t>
            </a:r>
            <a:endParaRPr/>
          </a:p>
          <a:p>
            <a:pPr indent="0" lvl="0" marL="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So that</a:t>
            </a:r>
            <a:r>
              <a:rPr lang="en-US"/>
              <a:t> I can easily be able to follow my friends' tweets.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From User Story to Tasks</a:t>
            </a:r>
            <a:endParaRPr b="1"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457200" y="1600200"/>
            <a:ext cx="8229600" cy="4781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/>
              <a:t>Add a new </a:t>
            </a:r>
            <a:r>
              <a:rPr b="1" lang="en-US" sz="2400"/>
              <a:t>Import Contacts</a:t>
            </a:r>
            <a:r>
              <a:rPr lang="en-US" sz="2400"/>
              <a:t> page </a:t>
            </a:r>
            <a:endParaRPr sz="2400"/>
          </a:p>
          <a:p>
            <a:pPr indent="-342900" lvl="0" marL="342900" rtl="0" algn="just">
              <a:spcBef>
                <a:spcPts val="240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rgbClr val="17365D"/>
                </a:solidFill>
              </a:rPr>
              <a:t>Add a new </a:t>
            </a:r>
            <a:r>
              <a:rPr b="1" lang="en-US" sz="2400">
                <a:solidFill>
                  <a:srgbClr val="17365D"/>
                </a:solidFill>
              </a:rPr>
              <a:t>Gmail authentication</a:t>
            </a:r>
            <a:r>
              <a:rPr lang="en-US" sz="2400">
                <a:solidFill>
                  <a:srgbClr val="17365D"/>
                </a:solidFill>
              </a:rPr>
              <a:t> screen</a:t>
            </a:r>
            <a:endParaRPr/>
          </a:p>
          <a:p>
            <a:pPr indent="-342900" lvl="0" marL="342900" rtl="0" algn="just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/>
              <a:t>Add a service to </a:t>
            </a:r>
            <a:r>
              <a:rPr b="1" lang="en-US" sz="2400"/>
              <a:t>get contacts from Gmail</a:t>
            </a:r>
            <a:endParaRPr sz="2400"/>
          </a:p>
          <a:p>
            <a:pPr indent="-342900" lvl="0" marL="342900" rtl="0" algn="just">
              <a:spcBef>
                <a:spcPts val="240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rgbClr val="17365D"/>
                </a:solidFill>
              </a:rPr>
              <a:t>Add a </a:t>
            </a:r>
            <a:r>
              <a:rPr b="1" lang="en-US" sz="2400">
                <a:solidFill>
                  <a:srgbClr val="17365D"/>
                </a:solidFill>
              </a:rPr>
              <a:t>Twitter authentication</a:t>
            </a:r>
            <a:r>
              <a:rPr lang="en-US" sz="2400">
                <a:solidFill>
                  <a:srgbClr val="17365D"/>
                </a:solidFill>
              </a:rPr>
              <a:t> screen</a:t>
            </a:r>
            <a:endParaRPr/>
          </a:p>
          <a:p>
            <a:pPr indent="-342900" lvl="0" marL="342900" rtl="0" algn="just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/>
              <a:t>Modify the </a:t>
            </a:r>
            <a:r>
              <a:rPr b="1" lang="en-US" sz="2400"/>
              <a:t>contact</a:t>
            </a:r>
            <a:r>
              <a:rPr lang="en-US" sz="2400"/>
              <a:t> class to accommodate Gmail specific data</a:t>
            </a:r>
            <a:endParaRPr/>
          </a:p>
          <a:p>
            <a:pPr indent="-342900" lvl="0" marL="342900" rtl="0" algn="just">
              <a:spcBef>
                <a:spcPts val="240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rgbClr val="17365D"/>
                </a:solidFill>
              </a:rPr>
              <a:t>Modify the </a:t>
            </a:r>
            <a:r>
              <a:rPr b="1" lang="en-US" sz="2400">
                <a:solidFill>
                  <a:srgbClr val="17365D"/>
                </a:solidFill>
              </a:rPr>
              <a:t>contacts data schema </a:t>
            </a:r>
            <a:endParaRPr b="1" sz="2400">
              <a:solidFill>
                <a:srgbClr val="17365D"/>
              </a:solidFill>
            </a:endParaRPr>
          </a:p>
          <a:p>
            <a:pPr indent="-342900" lvl="0" marL="342900" rtl="0" algn="just"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/>
              <a:t>Save contacts</a:t>
            </a:r>
            <a:r>
              <a:rPr lang="en-US" sz="2400"/>
              <a:t> to the database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539552" y="619574"/>
            <a:ext cx="8229600" cy="554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6457752" y="1161167"/>
            <a:ext cx="2237105" cy="4831797"/>
          </a:xfrm>
          <a:custGeom>
            <a:rect b="b" l="l" r="r" t="t"/>
            <a:pathLst>
              <a:path extrusionOk="0" h="7610" w="3523">
                <a:moveTo>
                  <a:pt x="0" y="6967"/>
                </a:moveTo>
                <a:cubicBezTo>
                  <a:pt x="42" y="7188"/>
                  <a:pt x="84" y="7410"/>
                  <a:pt x="360" y="7507"/>
                </a:cubicBezTo>
                <a:cubicBezTo>
                  <a:pt x="636" y="7604"/>
                  <a:pt x="1280" y="7610"/>
                  <a:pt x="1660" y="7547"/>
                </a:cubicBezTo>
                <a:cubicBezTo>
                  <a:pt x="2040" y="7484"/>
                  <a:pt x="2353" y="7354"/>
                  <a:pt x="2640" y="7127"/>
                </a:cubicBezTo>
                <a:cubicBezTo>
                  <a:pt x="2927" y="6900"/>
                  <a:pt x="3237" y="6730"/>
                  <a:pt x="3380" y="6187"/>
                </a:cubicBezTo>
                <a:cubicBezTo>
                  <a:pt x="3523" y="5644"/>
                  <a:pt x="3487" y="4667"/>
                  <a:pt x="3500" y="3867"/>
                </a:cubicBezTo>
                <a:cubicBezTo>
                  <a:pt x="3513" y="3067"/>
                  <a:pt x="3500" y="1960"/>
                  <a:pt x="3460" y="1387"/>
                </a:cubicBezTo>
                <a:cubicBezTo>
                  <a:pt x="3420" y="814"/>
                  <a:pt x="3463" y="644"/>
                  <a:pt x="3260" y="427"/>
                </a:cubicBezTo>
                <a:cubicBezTo>
                  <a:pt x="3057" y="210"/>
                  <a:pt x="2673" y="0"/>
                  <a:pt x="2240" y="87"/>
                </a:cubicBezTo>
                <a:cubicBezTo>
                  <a:pt x="1807" y="174"/>
                  <a:pt x="937" y="800"/>
                  <a:pt x="660" y="947"/>
                </a:cubicBezTo>
              </a:path>
            </a:pathLst>
          </a:custGeom>
          <a:noFill/>
          <a:ln cap="flat" cmpd="sng" w="9525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3682802" y="2746580"/>
            <a:ext cx="1905000" cy="16254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Daily Scrum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Hosted by ScrumMaster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Attended by all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Same time every day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 Narrow"/>
              <a:buChar char="•"/>
            </a:pPr>
            <a:r>
              <a:rPr b="1" i="0" lang="en-US" sz="1000" u="none" cap="none" strike="noStrik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Answer: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1) What did you do yesterday? 2) What will you do today? 3) What’s in your way?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 Narrow"/>
              <a:buChar char="•"/>
            </a:pPr>
            <a:r>
              <a:rPr b="0" i="0" lang="en-US" sz="1000" u="none" cap="none" strike="noStrik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Team updates Sprint Backlog; ScrumMaster updates Blocks List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6178352" y="1660855"/>
            <a:ext cx="2184400" cy="3174637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5987852" y="1775142"/>
            <a:ext cx="2184400" cy="3174637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5771952" y="1876730"/>
            <a:ext cx="2184400" cy="3174637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7092752" y="2435466"/>
            <a:ext cx="673100" cy="160001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" name="Google Shape;199;p29"/>
          <p:cNvGrpSpPr/>
          <p:nvPr/>
        </p:nvGrpSpPr>
        <p:grpSpPr>
          <a:xfrm>
            <a:off x="545902" y="1056404"/>
            <a:ext cx="1066165" cy="1075567"/>
            <a:chOff x="1450" y="2488"/>
            <a:chExt cx="1679" cy="1694"/>
          </a:xfrm>
        </p:grpSpPr>
        <p:grpSp>
          <p:nvGrpSpPr>
            <p:cNvPr id="200" name="Google Shape;200;p29"/>
            <p:cNvGrpSpPr/>
            <p:nvPr/>
          </p:nvGrpSpPr>
          <p:grpSpPr>
            <a:xfrm>
              <a:off x="2011" y="2488"/>
              <a:ext cx="556" cy="946"/>
              <a:chOff x="5234" y="2091"/>
              <a:chExt cx="309" cy="526"/>
            </a:xfrm>
          </p:grpSpPr>
          <p:sp>
            <p:nvSpPr>
              <p:cNvPr id="201" name="Google Shape;201;p29"/>
              <p:cNvSpPr txBox="1"/>
              <p:nvPr/>
            </p:nvSpPr>
            <p:spPr>
              <a:xfrm>
                <a:off x="5234" y="2300"/>
                <a:ext cx="309" cy="317"/>
              </a:xfrm>
              <a:prstGeom prst="rect">
                <a:avLst/>
              </a:prstGeom>
              <a:solidFill>
                <a:srgbClr val="FFCC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 Narrow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PO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9"/>
              <p:cNvSpPr/>
              <p:nvPr/>
            </p:nvSpPr>
            <p:spPr>
              <a:xfrm>
                <a:off x="5267" y="2091"/>
                <a:ext cx="242" cy="243"/>
              </a:xfrm>
              <a:prstGeom prst="smileyFace">
                <a:avLst>
                  <a:gd fmla="val 4653" name="adj"/>
                </a:avLst>
              </a:prstGeom>
              <a:solidFill>
                <a:srgbClr val="FFCC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3" name="Google Shape;203;p29"/>
            <p:cNvSpPr txBox="1"/>
            <p:nvPr/>
          </p:nvSpPr>
          <p:spPr>
            <a:xfrm>
              <a:off x="1450" y="3419"/>
              <a:ext cx="1679" cy="7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 Narrow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Product Owner: </a:t>
              </a:r>
              <a:r>
                <a:rPr b="0" i="0" lang="en-US" sz="1200" u="none" cap="none" strike="noStrike">
                  <a:solidFill>
                    <a:srgbClr val="4F6228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Set priorities</a:t>
              </a:r>
              <a:endPara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29"/>
          <p:cNvSpPr txBox="1"/>
          <p:nvPr/>
        </p:nvSpPr>
        <p:spPr>
          <a:xfrm>
            <a:off x="577652" y="695765"/>
            <a:ext cx="977900" cy="292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29"/>
          <p:cNvCxnSpPr/>
          <p:nvPr/>
        </p:nvCxnSpPr>
        <p:spPr>
          <a:xfrm>
            <a:off x="1644452" y="632273"/>
            <a:ext cx="635" cy="528005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6" name="Google Shape;206;p29"/>
          <p:cNvGrpSpPr/>
          <p:nvPr/>
        </p:nvGrpSpPr>
        <p:grpSpPr>
          <a:xfrm>
            <a:off x="539552" y="2199273"/>
            <a:ext cx="1148715" cy="1253347"/>
            <a:chOff x="1440" y="4288"/>
            <a:chExt cx="1809" cy="1974"/>
          </a:xfrm>
        </p:grpSpPr>
        <p:grpSp>
          <p:nvGrpSpPr>
            <p:cNvPr id="207" name="Google Shape;207;p29"/>
            <p:cNvGrpSpPr/>
            <p:nvPr/>
          </p:nvGrpSpPr>
          <p:grpSpPr>
            <a:xfrm>
              <a:off x="2012" y="4288"/>
              <a:ext cx="556" cy="946"/>
              <a:chOff x="5234" y="2091"/>
              <a:chExt cx="309" cy="526"/>
            </a:xfrm>
          </p:grpSpPr>
          <p:sp>
            <p:nvSpPr>
              <p:cNvPr id="208" name="Google Shape;208;p29"/>
              <p:cNvSpPr txBox="1"/>
              <p:nvPr/>
            </p:nvSpPr>
            <p:spPr>
              <a:xfrm>
                <a:off x="5234" y="2300"/>
                <a:ext cx="309" cy="317"/>
              </a:xfrm>
              <a:prstGeom prst="rect">
                <a:avLst/>
              </a:prstGeom>
              <a:solidFill>
                <a:srgbClr val="FFCC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 Narrow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SM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29"/>
              <p:cNvSpPr/>
              <p:nvPr/>
            </p:nvSpPr>
            <p:spPr>
              <a:xfrm>
                <a:off x="5267" y="2091"/>
                <a:ext cx="242" cy="243"/>
              </a:xfrm>
              <a:prstGeom prst="smileyFace">
                <a:avLst>
                  <a:gd fmla="val 4653" name="adj"/>
                </a:avLst>
              </a:prstGeom>
              <a:solidFill>
                <a:srgbClr val="FFCC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0" name="Google Shape;210;p29"/>
            <p:cNvSpPr txBox="1"/>
            <p:nvPr/>
          </p:nvSpPr>
          <p:spPr>
            <a:xfrm>
              <a:off x="1440" y="5319"/>
              <a:ext cx="1809" cy="9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 Narrow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ScrumMaster: </a:t>
              </a:r>
              <a:r>
                <a:rPr b="0" i="0" lang="en-US" sz="1200" u="none" cap="none" strike="noStrike">
                  <a:solidFill>
                    <a:srgbClr val="4F6228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Manage process, re­­move blocks</a:t>
              </a:r>
              <a:endPara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" name="Google Shape;211;p29"/>
          <p:cNvGrpSpPr/>
          <p:nvPr/>
        </p:nvGrpSpPr>
        <p:grpSpPr>
          <a:xfrm>
            <a:off x="545902" y="3672305"/>
            <a:ext cx="1066165" cy="1100964"/>
            <a:chOff x="1450" y="5988"/>
            <a:chExt cx="1679" cy="1734"/>
          </a:xfrm>
        </p:grpSpPr>
        <p:grpSp>
          <p:nvGrpSpPr>
            <p:cNvPr id="212" name="Google Shape;212;p29"/>
            <p:cNvGrpSpPr/>
            <p:nvPr/>
          </p:nvGrpSpPr>
          <p:grpSpPr>
            <a:xfrm>
              <a:off x="2012" y="5988"/>
              <a:ext cx="556" cy="946"/>
              <a:chOff x="5234" y="2091"/>
              <a:chExt cx="309" cy="526"/>
            </a:xfrm>
          </p:grpSpPr>
          <p:sp>
            <p:nvSpPr>
              <p:cNvPr id="213" name="Google Shape;213;p29"/>
              <p:cNvSpPr txBox="1"/>
              <p:nvPr/>
            </p:nvSpPr>
            <p:spPr>
              <a:xfrm>
                <a:off x="5234" y="2300"/>
                <a:ext cx="309" cy="317"/>
              </a:xfrm>
              <a:prstGeom prst="rect">
                <a:avLst/>
              </a:prstGeom>
              <a:solidFill>
                <a:srgbClr val="FFCC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 Narrow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T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29"/>
              <p:cNvSpPr/>
              <p:nvPr/>
            </p:nvSpPr>
            <p:spPr>
              <a:xfrm>
                <a:off x="5267" y="2091"/>
                <a:ext cx="242" cy="243"/>
              </a:xfrm>
              <a:prstGeom prst="smileyFace">
                <a:avLst>
                  <a:gd fmla="val 4653" name="adj"/>
                </a:avLst>
              </a:prstGeom>
              <a:solidFill>
                <a:srgbClr val="FFCC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5" name="Google Shape;215;p29"/>
            <p:cNvSpPr txBox="1"/>
            <p:nvPr/>
          </p:nvSpPr>
          <p:spPr>
            <a:xfrm>
              <a:off x="1450" y="6959"/>
              <a:ext cx="1679" cy="7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 Narrow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Team: </a:t>
              </a:r>
              <a:r>
                <a:rPr b="0" i="0" lang="en-US" sz="1200" u="none" cap="none" strike="noStrike">
                  <a:solidFill>
                    <a:srgbClr val="4F6128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Develop product</a:t>
              </a:r>
              <a:endParaRPr b="0" i="0" sz="600" u="none" cap="none" strike="noStrike">
                <a:solidFill>
                  <a:srgbClr val="4F6128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29"/>
          <p:cNvGrpSpPr/>
          <p:nvPr/>
        </p:nvGrpSpPr>
        <p:grpSpPr>
          <a:xfrm>
            <a:off x="558602" y="4853269"/>
            <a:ext cx="1142365" cy="1100964"/>
            <a:chOff x="1470" y="8368"/>
            <a:chExt cx="1799" cy="1734"/>
          </a:xfrm>
        </p:grpSpPr>
        <p:grpSp>
          <p:nvGrpSpPr>
            <p:cNvPr id="217" name="Google Shape;217;p29"/>
            <p:cNvGrpSpPr/>
            <p:nvPr/>
          </p:nvGrpSpPr>
          <p:grpSpPr>
            <a:xfrm>
              <a:off x="2032" y="8368"/>
              <a:ext cx="556" cy="946"/>
              <a:chOff x="5234" y="2091"/>
              <a:chExt cx="309" cy="526"/>
            </a:xfrm>
          </p:grpSpPr>
          <p:sp>
            <p:nvSpPr>
              <p:cNvPr id="218" name="Google Shape;218;p29"/>
              <p:cNvSpPr txBox="1"/>
              <p:nvPr/>
            </p:nvSpPr>
            <p:spPr>
              <a:xfrm>
                <a:off x="5234" y="2300"/>
                <a:ext cx="309" cy="317"/>
              </a:xfrm>
              <a:prstGeom prst="rect">
                <a:avLst/>
              </a:prstGeom>
              <a:solidFill>
                <a:srgbClr val="FFCC00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 Narrow"/>
                  <a:buNone/>
                </a:pPr>
                <a:r>
                  <a:rPr b="0" i="0" lang="en-US" sz="900" u="none" cap="none" strike="noStrik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SH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29"/>
              <p:cNvSpPr/>
              <p:nvPr/>
            </p:nvSpPr>
            <p:spPr>
              <a:xfrm>
                <a:off x="5267" y="2091"/>
                <a:ext cx="242" cy="243"/>
              </a:xfrm>
              <a:prstGeom prst="smileyFace">
                <a:avLst>
                  <a:gd fmla="val 4653" name="adj"/>
                </a:avLst>
              </a:prstGeom>
              <a:solidFill>
                <a:srgbClr val="FFCC00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0" name="Google Shape;220;p29"/>
            <p:cNvSpPr txBox="1"/>
            <p:nvPr/>
          </p:nvSpPr>
          <p:spPr>
            <a:xfrm>
              <a:off x="1470" y="9339"/>
              <a:ext cx="1799" cy="7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 Narrow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Stakeholders: observe &amp; advise</a:t>
              </a:r>
              <a:endPara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29"/>
          <p:cNvSpPr txBox="1"/>
          <p:nvPr/>
        </p:nvSpPr>
        <p:spPr>
          <a:xfrm>
            <a:off x="1860352" y="695765"/>
            <a:ext cx="1422400" cy="292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Artifacts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1784152" y="1000530"/>
            <a:ext cx="1727200" cy="8762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 Backlog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List of  requirements &amp; issues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Owned by Product Owner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Anybody can add to it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Only Product Owner prioritizes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1784152" y="3558653"/>
            <a:ext cx="1727200" cy="723817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Goal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One-sentence summary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Declared by Product Owner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Accepted by team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1784152" y="1927524"/>
            <a:ext cx="1727200" cy="69842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Backlog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List of  tasks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Owned by team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Only team modifies it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1784152" y="4356121"/>
            <a:ext cx="1727200" cy="8762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Blocks List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List of  blocks &amp; unmade decisions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Owned by ScrumMaster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Updated daily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1784152" y="5305338"/>
            <a:ext cx="1727200" cy="69842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Version of the product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Shippable functionality (tested, documented, etc.)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7" name="Google Shape;227;p29"/>
          <p:cNvCxnSpPr/>
          <p:nvPr/>
        </p:nvCxnSpPr>
        <p:spPr>
          <a:xfrm>
            <a:off x="3612952" y="657670"/>
            <a:ext cx="635" cy="528005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9"/>
          <p:cNvSpPr txBox="1"/>
          <p:nvPr/>
        </p:nvSpPr>
        <p:spPr>
          <a:xfrm>
            <a:off x="3917752" y="695765"/>
            <a:ext cx="1460500" cy="317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Meetings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3708202" y="1013229"/>
            <a:ext cx="1905000" cy="16127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Planning Meeting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Hosted by ScrumMaster; ½-1 day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 Narrow"/>
              <a:buChar char="•"/>
            </a:pPr>
            <a:r>
              <a:rPr b="1" i="0" lang="en-US" sz="1000" u="none" cap="none" strike="noStrik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In: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b="0" i="0" lang="en-US" sz="1000" u="none" cap="none" strike="noStrike">
                <a:solidFill>
                  <a:srgbClr val="1F497D"/>
                </a:solidFill>
                <a:latin typeface="Arial Narrow"/>
                <a:ea typeface="Arial Narrow"/>
                <a:cs typeface="Arial Narrow"/>
                <a:sym typeface="Arial Narrow"/>
              </a:rPr>
              <a:t>Product Backlog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, existing pro­duct, business &amp; technology conditions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1. Select highest priority items in Product Backlog; declare Sprint Goal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2. Team turns selected items into Sprint Backlog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 Narrow"/>
              <a:buChar char="•"/>
            </a:pPr>
            <a:r>
              <a:rPr b="1" i="0" lang="en-US" sz="1000" u="none" cap="none" strike="noStrik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 Out: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Sprint Goal, </a:t>
            </a:r>
            <a:r>
              <a:rPr b="0" i="0" lang="en-US" sz="1000" u="none" cap="none" strike="noStrike">
                <a:solidFill>
                  <a:srgbClr val="1F497D"/>
                </a:solidFill>
                <a:latin typeface="Arial Narrow"/>
                <a:ea typeface="Arial Narrow"/>
                <a:cs typeface="Arial Narrow"/>
                <a:sym typeface="Arial Narrow"/>
              </a:rPr>
              <a:t>Sprint Backlog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3689152" y="4492631"/>
            <a:ext cx="1905000" cy="14730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Review Meeting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Hosted by ScrumMaster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Attended by all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Informal, 4-hour, informational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Team demos </a:t>
            </a:r>
            <a:r>
              <a:rPr b="1" i="0" lang="en-US" sz="1000" u="none" cap="none" strike="noStrike">
                <a:solidFill>
                  <a:srgbClr val="1F497D"/>
                </a:solidFill>
                <a:latin typeface="Arial Narrow"/>
                <a:ea typeface="Arial Narrow"/>
                <a:cs typeface="Arial Narrow"/>
                <a:sym typeface="Arial Narrow"/>
              </a:rPr>
              <a:t>Increment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All discuss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Hold </a:t>
            </a:r>
            <a:r>
              <a:rPr b="1" i="0" lang="en-US" sz="1000" u="none" cap="none" strike="noStrike">
                <a:solidFill>
                  <a:srgbClr val="1F497D"/>
                </a:solidFill>
                <a:latin typeface="Arial Narrow"/>
                <a:ea typeface="Arial Narrow"/>
                <a:cs typeface="Arial Narrow"/>
                <a:sym typeface="Arial Narrow"/>
              </a:rPr>
              <a:t>retrospective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Announce next Sprint Planning Meeting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29"/>
          <p:cNvCxnSpPr/>
          <p:nvPr/>
        </p:nvCxnSpPr>
        <p:spPr>
          <a:xfrm>
            <a:off x="5670352" y="746559"/>
            <a:ext cx="635" cy="5280056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9"/>
          <p:cNvSpPr txBox="1"/>
          <p:nvPr/>
        </p:nvSpPr>
        <p:spPr>
          <a:xfrm>
            <a:off x="5797352" y="1089420"/>
            <a:ext cx="571500" cy="368258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Product Backlog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6013252" y="695765"/>
            <a:ext cx="2578100" cy="317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Development Process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6432352" y="1102119"/>
            <a:ext cx="660400" cy="33016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Increment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Google Shape;235;p29"/>
          <p:cNvGrpSpPr/>
          <p:nvPr/>
        </p:nvGrpSpPr>
        <p:grpSpPr>
          <a:xfrm>
            <a:off x="5860852" y="2118002"/>
            <a:ext cx="1333500" cy="241272"/>
            <a:chOff x="10160" y="3720"/>
            <a:chExt cx="2100" cy="380"/>
          </a:xfrm>
        </p:grpSpPr>
        <p:sp>
          <p:nvSpPr>
            <p:cNvPr id="236" name="Google Shape;236;p29"/>
            <p:cNvSpPr txBox="1"/>
            <p:nvPr/>
          </p:nvSpPr>
          <p:spPr>
            <a:xfrm>
              <a:off x="10160" y="3740"/>
              <a:ext cx="210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Sprint Planning Meeting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10240" y="3720"/>
              <a:ext cx="1860" cy="38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29"/>
          <p:cNvSpPr/>
          <p:nvPr/>
        </p:nvSpPr>
        <p:spPr>
          <a:xfrm>
            <a:off x="3714552" y="1000530"/>
            <a:ext cx="1828800" cy="161271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9"/>
          <p:cNvSpPr/>
          <p:nvPr/>
        </p:nvSpPr>
        <p:spPr>
          <a:xfrm>
            <a:off x="3701852" y="2727533"/>
            <a:ext cx="1841500" cy="161271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3689152" y="4429138"/>
            <a:ext cx="1828800" cy="161271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1" name="Google Shape;241;p29"/>
          <p:cNvGrpSpPr/>
          <p:nvPr/>
        </p:nvGrpSpPr>
        <p:grpSpPr>
          <a:xfrm>
            <a:off x="5975152" y="2816423"/>
            <a:ext cx="914400" cy="926994"/>
            <a:chOff x="10000" y="4660"/>
            <a:chExt cx="1440" cy="1460"/>
          </a:xfrm>
        </p:grpSpPr>
        <p:sp>
          <p:nvSpPr>
            <p:cNvPr id="242" name="Google Shape;242;p29"/>
            <p:cNvSpPr/>
            <p:nvPr/>
          </p:nvSpPr>
          <p:spPr>
            <a:xfrm>
              <a:off x="10000" y="4660"/>
              <a:ext cx="1220" cy="126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10100" y="4760"/>
              <a:ext cx="1220" cy="126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10220" y="4860"/>
              <a:ext cx="1220" cy="1260"/>
            </a:xfrm>
            <a:prstGeom prst="roundRect">
              <a:avLst>
                <a:gd fmla="val 16667" name="adj"/>
              </a:avLst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5" name="Google Shape;245;p29"/>
            <p:cNvGrpSpPr/>
            <p:nvPr/>
          </p:nvGrpSpPr>
          <p:grpSpPr>
            <a:xfrm>
              <a:off x="10260" y="4960"/>
              <a:ext cx="1180" cy="380"/>
              <a:chOff x="10160" y="3720"/>
              <a:chExt cx="2100" cy="380"/>
            </a:xfrm>
          </p:grpSpPr>
          <p:sp>
            <p:nvSpPr>
              <p:cNvPr id="246" name="Google Shape;246;p29"/>
              <p:cNvSpPr txBox="1"/>
              <p:nvPr/>
            </p:nvSpPr>
            <p:spPr>
              <a:xfrm>
                <a:off x="10160" y="3740"/>
                <a:ext cx="2100" cy="3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 Narrow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Daily Scrum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9"/>
              <p:cNvSpPr/>
              <p:nvPr/>
            </p:nvSpPr>
            <p:spPr>
              <a:xfrm>
                <a:off x="10240" y="3720"/>
                <a:ext cx="1860" cy="38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" name="Google Shape;248;p29"/>
            <p:cNvGrpSpPr/>
            <p:nvPr/>
          </p:nvGrpSpPr>
          <p:grpSpPr>
            <a:xfrm>
              <a:off x="10300" y="5600"/>
              <a:ext cx="1100" cy="400"/>
              <a:chOff x="10160" y="3720"/>
              <a:chExt cx="2100" cy="380"/>
            </a:xfrm>
          </p:grpSpPr>
          <p:sp>
            <p:nvSpPr>
              <p:cNvPr id="249" name="Google Shape;249;p29"/>
              <p:cNvSpPr txBox="1"/>
              <p:nvPr/>
            </p:nvSpPr>
            <p:spPr>
              <a:xfrm>
                <a:off x="10160" y="3740"/>
                <a:ext cx="2100" cy="3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 Narrow"/>
                  <a:buNone/>
                </a:pPr>
                <a:r>
                  <a:rPr b="0" i="0" lang="en-US" sz="1000" u="none" cap="none" strike="noStrike">
                    <a:solidFill>
                      <a:schemeClr val="dk1"/>
                    </a:solidFill>
                    <a:latin typeface="Arial Narrow"/>
                    <a:ea typeface="Arial Narrow"/>
                    <a:cs typeface="Arial Narrow"/>
                    <a:sym typeface="Arial Narrow"/>
                  </a:rPr>
                  <a:t>Daily Work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9"/>
              <p:cNvSpPr/>
              <p:nvPr/>
            </p:nvSpPr>
            <p:spPr>
              <a:xfrm>
                <a:off x="10240" y="3720"/>
                <a:ext cx="1860" cy="38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1" name="Google Shape;251;p29"/>
          <p:cNvSpPr txBox="1"/>
          <p:nvPr/>
        </p:nvSpPr>
        <p:spPr>
          <a:xfrm>
            <a:off x="7137202" y="2473562"/>
            <a:ext cx="571500" cy="342861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Sprint Goal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7137202" y="2871026"/>
            <a:ext cx="571500" cy="355559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Sprint Backlog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7137202" y="3275475"/>
            <a:ext cx="571500" cy="342861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Blocks List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7137202" y="3667225"/>
            <a:ext cx="571500" cy="342861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Product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" name="Google Shape;255;p29"/>
          <p:cNvCxnSpPr/>
          <p:nvPr/>
        </p:nvCxnSpPr>
        <p:spPr>
          <a:xfrm>
            <a:off x="6457752" y="3235475"/>
            <a:ext cx="635" cy="165081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9"/>
          <p:cNvCxnSpPr/>
          <p:nvPr/>
        </p:nvCxnSpPr>
        <p:spPr>
          <a:xfrm>
            <a:off x="6327577" y="2371973"/>
            <a:ext cx="1270" cy="431751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29"/>
          <p:cNvCxnSpPr/>
          <p:nvPr/>
        </p:nvCxnSpPr>
        <p:spPr>
          <a:xfrm flipH="1" rot="10800000">
            <a:off x="6838752" y="2994202"/>
            <a:ext cx="304800" cy="101588"/>
          </a:xfrm>
          <a:prstGeom prst="straightConnector1">
            <a:avLst/>
          </a:prstGeom>
          <a:noFill/>
          <a:ln cap="flat" cmpd="sng" w="9525">
            <a:solidFill>
              <a:srgbClr val="96969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9"/>
          <p:cNvCxnSpPr/>
          <p:nvPr/>
        </p:nvCxnSpPr>
        <p:spPr>
          <a:xfrm>
            <a:off x="6838752" y="3146585"/>
            <a:ext cx="298450" cy="196827"/>
          </a:xfrm>
          <a:prstGeom prst="straightConnector1">
            <a:avLst/>
          </a:prstGeom>
          <a:noFill/>
          <a:ln cap="flat" cmpd="sng" w="9525">
            <a:solidFill>
              <a:srgbClr val="96969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9"/>
          <p:cNvCxnSpPr/>
          <p:nvPr/>
        </p:nvCxnSpPr>
        <p:spPr>
          <a:xfrm>
            <a:off x="6807002" y="3552938"/>
            <a:ext cx="336550" cy="165081"/>
          </a:xfrm>
          <a:prstGeom prst="straightConnector1">
            <a:avLst/>
          </a:prstGeom>
          <a:noFill/>
          <a:ln cap="flat" cmpd="sng" w="9525">
            <a:solidFill>
              <a:srgbClr val="96969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9"/>
          <p:cNvCxnSpPr/>
          <p:nvPr/>
        </p:nvCxnSpPr>
        <p:spPr>
          <a:xfrm>
            <a:off x="7092752" y="2244988"/>
            <a:ext cx="234950" cy="184129"/>
          </a:xfrm>
          <a:prstGeom prst="straightConnector1">
            <a:avLst/>
          </a:prstGeom>
          <a:noFill/>
          <a:ln cap="flat" cmpd="sng" w="9525">
            <a:solidFill>
              <a:srgbClr val="969696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9"/>
          <p:cNvCxnSpPr/>
          <p:nvPr/>
        </p:nvCxnSpPr>
        <p:spPr>
          <a:xfrm>
            <a:off x="7359452" y="3984689"/>
            <a:ext cx="6350" cy="234923"/>
          </a:xfrm>
          <a:prstGeom prst="straightConnector1">
            <a:avLst/>
          </a:prstGeom>
          <a:noFill/>
          <a:ln cap="flat" cmpd="sng" w="9525">
            <a:solidFill>
              <a:srgbClr val="969696"/>
            </a:solidFill>
            <a:prstDash val="dot"/>
            <a:round/>
            <a:headEnd len="med" w="med" type="none"/>
            <a:tailEnd len="med" w="med" type="triangle"/>
          </a:ln>
        </p:spPr>
      </p:cxnSp>
      <p:grpSp>
        <p:nvGrpSpPr>
          <p:cNvPr id="262" name="Google Shape;262;p29"/>
          <p:cNvGrpSpPr/>
          <p:nvPr/>
        </p:nvGrpSpPr>
        <p:grpSpPr>
          <a:xfrm>
            <a:off x="6216452" y="4683109"/>
            <a:ext cx="1333500" cy="241272"/>
            <a:chOff x="10160" y="3720"/>
            <a:chExt cx="2100" cy="380"/>
          </a:xfrm>
        </p:grpSpPr>
        <p:sp>
          <p:nvSpPr>
            <p:cNvPr id="263" name="Google Shape;263;p29"/>
            <p:cNvSpPr txBox="1"/>
            <p:nvPr/>
          </p:nvSpPr>
          <p:spPr>
            <a:xfrm>
              <a:off x="10160" y="3740"/>
              <a:ext cx="2100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 Narrow"/>
                <a:buNone/>
              </a:pPr>
              <a:r>
                <a:rPr b="0" i="0" lang="en-US" sz="1000" u="none" cap="none" strike="noStrike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Sprint Review Meeting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10240" y="3720"/>
              <a:ext cx="1860" cy="38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65" name="Google Shape;265;p29"/>
          <p:cNvCxnSpPr/>
          <p:nvPr/>
        </p:nvCxnSpPr>
        <p:spPr>
          <a:xfrm>
            <a:off x="6568877" y="3743416"/>
            <a:ext cx="2540" cy="901597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9"/>
          <p:cNvCxnSpPr/>
          <p:nvPr/>
        </p:nvCxnSpPr>
        <p:spPr>
          <a:xfrm flipH="1">
            <a:off x="6978452" y="4530726"/>
            <a:ext cx="374650" cy="139684"/>
          </a:xfrm>
          <a:prstGeom prst="straightConnector1">
            <a:avLst/>
          </a:prstGeom>
          <a:noFill/>
          <a:ln cap="flat" cmpd="sng" w="9525">
            <a:solidFill>
              <a:srgbClr val="96969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7" name="Google Shape;267;p29"/>
          <p:cNvSpPr txBox="1"/>
          <p:nvPr/>
        </p:nvSpPr>
        <p:spPr>
          <a:xfrm>
            <a:off x="7054652" y="1914826"/>
            <a:ext cx="914400" cy="431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 Narrow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Sprint</a:t>
            </a:r>
            <a:r>
              <a:rPr b="0" i="0" lang="en-US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:</a:t>
            </a:r>
            <a:br>
              <a:rPr b="0" i="0" lang="en-US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30 days each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Google Shape;268;p29"/>
          <p:cNvCxnSpPr/>
          <p:nvPr/>
        </p:nvCxnSpPr>
        <p:spPr>
          <a:xfrm>
            <a:off x="6203752" y="1444980"/>
            <a:ext cx="63500" cy="647626"/>
          </a:xfrm>
          <a:prstGeom prst="straightConnector1">
            <a:avLst/>
          </a:prstGeom>
          <a:noFill/>
          <a:ln cap="flat" cmpd="sng" w="9525">
            <a:solidFill>
              <a:srgbClr val="96969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9" name="Google Shape;269;p29"/>
          <p:cNvCxnSpPr/>
          <p:nvPr/>
        </p:nvCxnSpPr>
        <p:spPr>
          <a:xfrm flipH="1">
            <a:off x="6508552" y="1444980"/>
            <a:ext cx="63500" cy="647626"/>
          </a:xfrm>
          <a:prstGeom prst="straightConnector1">
            <a:avLst/>
          </a:prstGeom>
          <a:noFill/>
          <a:ln cap="flat" cmpd="sng" w="9525">
            <a:solidFill>
              <a:srgbClr val="96969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0" name="Google Shape;270;p29"/>
          <p:cNvCxnSpPr/>
          <p:nvPr/>
        </p:nvCxnSpPr>
        <p:spPr>
          <a:xfrm>
            <a:off x="6489502" y="4924381"/>
            <a:ext cx="6350" cy="304765"/>
          </a:xfrm>
          <a:prstGeom prst="straightConnector1">
            <a:avLst/>
          </a:prstGeom>
          <a:noFill/>
          <a:ln cap="flat" cmpd="sng" w="9525">
            <a:solidFill>
              <a:srgbClr val="96969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1" name="Google Shape;271;p29"/>
          <p:cNvSpPr txBox="1"/>
          <p:nvPr/>
        </p:nvSpPr>
        <p:spPr>
          <a:xfrm>
            <a:off x="6127552" y="5254543"/>
            <a:ext cx="571500" cy="368258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Product Backlog’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9"/>
          <p:cNvSpPr/>
          <p:nvPr/>
        </p:nvSpPr>
        <p:spPr>
          <a:xfrm>
            <a:off x="7130852" y="1421487"/>
            <a:ext cx="1426845" cy="4123218"/>
          </a:xfrm>
          <a:custGeom>
            <a:rect b="b" l="l" r="r" t="t"/>
            <a:pathLst>
              <a:path extrusionOk="0" h="6494" w="2247">
                <a:moveTo>
                  <a:pt x="680" y="4917"/>
                </a:moveTo>
                <a:cubicBezTo>
                  <a:pt x="651" y="5488"/>
                  <a:pt x="623" y="6060"/>
                  <a:pt x="760" y="6277"/>
                </a:cubicBezTo>
                <a:cubicBezTo>
                  <a:pt x="897" y="6494"/>
                  <a:pt x="1287" y="6324"/>
                  <a:pt x="1500" y="6217"/>
                </a:cubicBezTo>
                <a:cubicBezTo>
                  <a:pt x="1713" y="6110"/>
                  <a:pt x="1920" y="5940"/>
                  <a:pt x="2040" y="5637"/>
                </a:cubicBezTo>
                <a:cubicBezTo>
                  <a:pt x="2160" y="5334"/>
                  <a:pt x="2193" y="4950"/>
                  <a:pt x="2220" y="4397"/>
                </a:cubicBezTo>
                <a:cubicBezTo>
                  <a:pt x="2247" y="3844"/>
                  <a:pt x="2213" y="2917"/>
                  <a:pt x="2200" y="2317"/>
                </a:cubicBezTo>
                <a:cubicBezTo>
                  <a:pt x="2187" y="1717"/>
                  <a:pt x="2247" y="1167"/>
                  <a:pt x="2140" y="797"/>
                </a:cubicBezTo>
                <a:cubicBezTo>
                  <a:pt x="2033" y="427"/>
                  <a:pt x="1820" y="194"/>
                  <a:pt x="1560" y="97"/>
                </a:cubicBezTo>
                <a:cubicBezTo>
                  <a:pt x="1300" y="0"/>
                  <a:pt x="840" y="144"/>
                  <a:pt x="580" y="217"/>
                </a:cubicBezTo>
                <a:cubicBezTo>
                  <a:pt x="320" y="290"/>
                  <a:pt x="160" y="413"/>
                  <a:pt x="0" y="537"/>
                </a:cubicBezTo>
              </a:path>
            </a:pathLst>
          </a:custGeom>
          <a:noFill/>
          <a:ln cap="flat" cmpd="sng" w="9525">
            <a:solidFill>
              <a:srgbClr val="9696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7105452" y="4225961"/>
            <a:ext cx="660400" cy="330162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Increment’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9"/>
          <p:cNvSpPr txBox="1"/>
          <p:nvPr/>
        </p:nvSpPr>
        <p:spPr>
          <a:xfrm>
            <a:off x="1784152" y="2689437"/>
            <a:ext cx="1727200" cy="723817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Burn Down Chart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Shows estimated vs actual effort of the scrum tasks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635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 Narrow"/>
              <a:buChar char="•"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Shows the work remaining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9"/>
          <p:cNvSpPr/>
          <p:nvPr/>
        </p:nvSpPr>
        <p:spPr>
          <a:xfrm>
            <a:off x="0" y="600392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Scrum</a:t>
            </a:r>
            <a:endParaRPr b="1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5842992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Not an acronym – derived from observing a rugby scrum</a:t>
            </a:r>
            <a:endParaRPr/>
          </a:p>
          <a:p>
            <a:pPr indent="-342900" lvl="0" marL="3429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❑"/>
            </a:pPr>
            <a:r>
              <a:rPr lang="en-US"/>
              <a:t>Iterative software development process</a:t>
            </a:r>
            <a:endParaRPr/>
          </a:p>
          <a:p>
            <a:pPr indent="-285750" lvl="1" marL="7429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Empirically controlled (rather than rigid, plan-based)</a:t>
            </a:r>
            <a:endParaRPr/>
          </a:p>
          <a:p>
            <a:pPr indent="-285750" lvl="1" marL="7429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Focuses on maximizing business value</a:t>
            </a:r>
            <a:endParaRPr/>
          </a:p>
          <a:p>
            <a:pPr indent="-285750" lvl="1" marL="74295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⮚"/>
            </a:pPr>
            <a:r>
              <a:rPr lang="en-US"/>
              <a:t>Constant improvement and priority/risk driven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4208" y="2132856"/>
            <a:ext cx="2886373" cy="2160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Scrum is an empirical process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9978" y="1877458"/>
            <a:ext cx="8604043" cy="4431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Roles in Scrum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340" y="1124744"/>
            <a:ext cx="8534131" cy="5279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Product Backlog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2795" y="1700808"/>
            <a:ext cx="8478410" cy="3862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Scrum Team and Sprinting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24744"/>
            <a:ext cx="8075240" cy="514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Sprint – Before and After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9" y="1417638"/>
            <a:ext cx="8040177" cy="4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Sprint Planning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520" y="1600200"/>
            <a:ext cx="8703786" cy="43776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457200" y="274638"/>
            <a:ext cx="8229600" cy="70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Daily Scrum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196752"/>
            <a:ext cx="8229600" cy="4966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