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embeddedFontLst>
    <p:embeddedFont>
      <p:font typeface="Arial Narrow"/>
      <p:regular r:id="rId41"/>
      <p:bold r:id="rId42"/>
      <p:italic r:id="rId43"/>
      <p:boldItalic r:id="rId44"/>
    </p:embeddedFont>
    <p:embeddedFont>
      <p:font typeface="Noto Sans Symbols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ArialNarrow-bold.fntdata"/><Relationship Id="rId41" Type="http://schemas.openxmlformats.org/officeDocument/2006/relationships/font" Target="fonts/ArialNarrow-regular.fntdata"/><Relationship Id="rId22" Type="http://schemas.openxmlformats.org/officeDocument/2006/relationships/slide" Target="slides/slide17.xml"/><Relationship Id="rId44" Type="http://schemas.openxmlformats.org/officeDocument/2006/relationships/font" Target="fonts/ArialNarrow-boldItalic.fntdata"/><Relationship Id="rId21" Type="http://schemas.openxmlformats.org/officeDocument/2006/relationships/slide" Target="slides/slide16.xml"/><Relationship Id="rId43" Type="http://schemas.openxmlformats.org/officeDocument/2006/relationships/font" Target="fonts/ArialNarrow-italic.fntdata"/><Relationship Id="rId24" Type="http://schemas.openxmlformats.org/officeDocument/2006/relationships/slide" Target="slides/slide19.xml"/><Relationship Id="rId46" Type="http://schemas.openxmlformats.org/officeDocument/2006/relationships/font" Target="fonts/NotoSansSymbols-bold.fntdata"/><Relationship Id="rId23" Type="http://schemas.openxmlformats.org/officeDocument/2006/relationships/slide" Target="slides/slide18.xml"/><Relationship Id="rId45" Type="http://schemas.openxmlformats.org/officeDocument/2006/relationships/font" Target="fonts/NotoSansSymbol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1751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1" i="0" lang="en-US" sz="8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4114800"/>
            <a:ext cx="6629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</a:pPr>
            <a:r>
              <a:t/>
            </a:r>
            <a:endParaRPr b="1" i="0" sz="150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820"/>
              </a:spcBef>
              <a:spcAft>
                <a:spcPts val="0"/>
              </a:spcAft>
              <a:buClr>
                <a:srgbClr val="898989"/>
              </a:buClr>
              <a:buSzPts val="4100"/>
              <a:buNone/>
            </a:pPr>
            <a:r>
              <a:rPr b="1" i="0" lang="en-US" sz="41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Lecture 5</a:t>
            </a:r>
            <a:endParaRPr b="1" i="0" sz="410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Clr>
                <a:srgbClr val="00B050"/>
              </a:buClr>
              <a:buSzPts val="3700"/>
              <a:buNone/>
            </a:pPr>
            <a:r>
              <a:rPr b="1" i="0" lang="en-US" sz="37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(Software Architectural Pattern)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533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Minesweeper: System Two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228600" y="1219200"/>
            <a:ext cx="8686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875" lvl="0" marL="4413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Cohesion:</a:t>
            </a:r>
            <a:endParaRPr/>
          </a:p>
          <a:p>
            <a:pPr indent="-141287" lvl="1" marL="6794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class groups logically similar functionality together:</a:t>
            </a:r>
            <a:endParaRPr/>
          </a:p>
          <a:p>
            <a:pPr indent="-114300" lvl="2" marL="938212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MSGUI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user interface, input/output to screen;</a:t>
            </a:r>
            <a:endParaRPr/>
          </a:p>
          <a:p>
            <a:pPr indent="-114300" lvl="2" marL="938212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Minesweeper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computation and logic;</a:t>
            </a:r>
            <a:endParaRPr/>
          </a:p>
          <a:p>
            <a:pPr indent="-114300" lvl="2" marL="938212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MSStorage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file operations.</a:t>
            </a:r>
            <a:endParaRPr/>
          </a:p>
          <a:p>
            <a:pPr indent="-142875" lvl="0" marL="4413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Coupling:</a:t>
            </a:r>
            <a:endParaRPr/>
          </a:p>
          <a:p>
            <a:pPr indent="-141287" lvl="1" marL="6794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interdependencies. Can be improved.</a:t>
            </a:r>
            <a:endParaRPr/>
          </a:p>
          <a:p>
            <a:pPr indent="-141287" lvl="1" marL="6794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 that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MSGUI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MSStorage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directly.</a:t>
            </a:r>
            <a:endParaRPr/>
          </a:p>
          <a:p>
            <a:pPr indent="-141287" lvl="1" marL="6794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if we substitute another user interface, the high score  saving functionality needs to be recorded.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Minesweeper: System Three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82550" y="1222375"/>
            <a:ext cx="4337050" cy="3117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MSGUI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Minesweeper </a:t>
            </a:r>
            <a:r>
              <a:rPr b="0" i="0" lang="en-US" sz="1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msApp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// </a:t>
            </a:r>
            <a:r>
              <a:rPr b="0" i="0" lang="en-US" sz="1600" u="none" cap="none" strike="sng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MSStorage msStore;</a:t>
            </a:r>
            <a:endParaRPr b="0" i="0" sz="1600" u="none" cap="none" strike="sng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.. .. ..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void menuExitClick( ) {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4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msApp.closingDown( );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9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101600" y="5000625"/>
            <a:ext cx="4318000" cy="13128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MSStorage 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void writeHighScore(..){ }  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void writeBoard(..){ }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4699000" y="1222375"/>
            <a:ext cx="4292600" cy="3600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Minesweeper 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MSStorage </a:t>
            </a:r>
            <a:r>
              <a:rPr b="1" i="0" lang="en-US" sz="1600" u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msStore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 .. ..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closingDown() 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     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600" u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msStore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.writehighScore(..)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saveCurrentBoard() {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3135312" y="1736725"/>
            <a:ext cx="1398587" cy="258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 needed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533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Minesweeper: System Three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457200" y="1219200"/>
            <a:ext cx="8458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875" lvl="0" marL="3651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Coupling:</a:t>
            </a:r>
            <a:endParaRPr/>
          </a:p>
          <a:p>
            <a:pPr indent="-141287" lvl="1" marL="603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Reduced.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MSGUI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depends 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Minesweeper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only.</a:t>
            </a:r>
            <a:endParaRPr/>
          </a:p>
          <a:p>
            <a:pPr indent="-141287" lvl="1" marL="603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Minesweeper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depends 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MSStorage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only.</a:t>
            </a:r>
            <a:endParaRPr/>
          </a:p>
          <a:p>
            <a:pPr indent="-142875" lvl="0" marL="3651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Low coupling enables easy maintenance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e.g.:</a:t>
            </a:r>
            <a:endParaRPr/>
          </a:p>
          <a:p>
            <a:pPr indent="-141287" lvl="1" marL="603250" marR="0" rtl="0" algn="just">
              <a:lnSpc>
                <a:spcPct val="106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Changing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MSGUI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MSTextUI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not affect the main  application at all.</a:t>
            </a:r>
            <a:endParaRPr/>
          </a:p>
          <a:p>
            <a:pPr indent="-141287" lvl="1" marL="603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swap in another storage class, e.g., database storage, by  providing the same methods.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Minesweeper: Systems Comparison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24000"/>
            <a:ext cx="81534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533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Minesweeper: Observations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457200" y="11430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875" lvl="0" marL="3651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4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 off between cohesion and coupling:</a:t>
            </a:r>
            <a:endParaRPr/>
          </a:p>
          <a:p>
            <a:pPr indent="-141287" lvl="1" marL="603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68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Improving cohesion usually implies worse (higher) coupling and vice versa.</a:t>
            </a:r>
            <a:endParaRPr/>
          </a:p>
          <a:p>
            <a:pPr indent="-142875" lvl="0" marL="3651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44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three categories of functionality are quite widely applicable:</a:t>
            </a:r>
            <a:endParaRPr/>
          </a:p>
          <a:p>
            <a:pPr indent="-141287" lvl="1" marL="603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68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Interface.</a:t>
            </a:r>
            <a:endParaRPr/>
          </a:p>
          <a:p>
            <a:pPr indent="-141287" lvl="1" marL="603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68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Application Logic.</a:t>
            </a:r>
            <a:endParaRPr/>
          </a:p>
          <a:p>
            <a:pPr indent="-141287" lvl="1" marL="603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68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 (Persistency).</a:t>
            </a:r>
            <a:endParaRPr/>
          </a:p>
          <a:p>
            <a:pPr indent="-142875" lvl="0" marL="3651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44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observations help shaping Software Architecture:</a:t>
            </a:r>
            <a:endParaRPr/>
          </a:p>
          <a:p>
            <a:pPr indent="-141287" lvl="1" marL="603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68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splitting a system into sub-systems.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533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Layered Architecture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457200" y="11430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875" lvl="0" marL="3651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2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oldest idea in Software Engineering.</a:t>
            </a:r>
            <a:endParaRPr/>
          </a:p>
          <a:p>
            <a:pPr indent="-142875" lvl="0" marL="3651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52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into three separate layers:</a:t>
            </a:r>
            <a:endParaRPr/>
          </a:p>
          <a:p>
            <a:pPr indent="-141287" lvl="1" marL="603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40"/>
              <a:buFont typeface="Noto Sans Symbols"/>
              <a:buChar char="◻"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Layer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299" lvl="2" marL="8604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Char char="◻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Interface.</a:t>
            </a:r>
            <a:endParaRPr/>
          </a:p>
          <a:p>
            <a:pPr indent="-141287" lvl="1" marL="603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40"/>
              <a:buFont typeface="Noto Sans Symbols"/>
              <a:buChar char="◻"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Layer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299" lvl="2" marL="8604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Char char="◻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underlying logic.</a:t>
            </a:r>
            <a:endParaRPr/>
          </a:p>
          <a:p>
            <a:pPr indent="-114299" lvl="2" marL="8604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Char char="◻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Implements the functionality of system.</a:t>
            </a:r>
            <a:endParaRPr/>
          </a:p>
          <a:p>
            <a:pPr indent="-141287" lvl="1" marL="603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40"/>
              <a:buFont typeface="Noto Sans Symbols"/>
              <a:buChar char="◻"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 Layer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299" lvl="2" marL="8604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Noto Sans Symbols"/>
              <a:buChar char="◻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Deals with data storage: files, database, etc.</a:t>
            </a:r>
            <a:endParaRPr/>
          </a:p>
          <a:p>
            <a:pPr indent="-142875" lvl="0" marL="3651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52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layers are higher level abstraction:</a:t>
            </a:r>
            <a:endParaRPr/>
          </a:p>
          <a:p>
            <a:pPr indent="-141287" lvl="1" marL="603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4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may contain several classes, or several packages (group of classes).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UML Package Diagram</a:t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12" y="1752600"/>
            <a:ext cx="7699375" cy="373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Minesweeper: Package Diagram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600200"/>
            <a:ext cx="7477125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b="1" i="0" lang="en-US" sz="6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Pattern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Well known patterns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View Controller (MVC)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–"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Facade pattern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457200" y="26035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Model-View-Controller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data model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presentation of the model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controls the flow / interactions of the view and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 Architectural Design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Model-View-Controller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model-view-controller (MVC) design pattern </a:t>
            </a: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specifies that an application consist of a data model, presentation information, and control information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pattern requires that each of these be separated into different objects.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457200" y="260350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Model-View-Controller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228600" y="1189037"/>
            <a:ext cx="8763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(for example, the data information) </a:t>
            </a:r>
            <a:r>
              <a:rPr b="0" i="0" lang="en-US" sz="2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contains only the pure application data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0" i="0" lang="en-US" sz="26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contains no logic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describing how to present the data to a user.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(for example, the presentation information) </a:t>
            </a:r>
            <a:r>
              <a:rPr b="0" i="0" lang="en-US" sz="2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presents the model's data to the user. 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6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view knows how to access the model's data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but </a:t>
            </a:r>
            <a:r>
              <a:rPr b="0" i="0" lang="en-US" sz="26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it does not know what this data means or what the user can do to manipulate it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the </a:t>
            </a:r>
            <a:r>
              <a:rPr b="1" i="1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(for example, the control information) </a:t>
            </a:r>
            <a:r>
              <a:rPr b="0" i="0" lang="en-US" sz="2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exists between the view and the model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 </a:t>
            </a:r>
            <a:r>
              <a:rPr b="0" i="0" lang="en-US" sz="26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listens to events triggered by the view and executes the appropriate reaction </a:t>
            </a:r>
            <a:r>
              <a:rPr b="0" i="0" lang="en-US" sz="2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these events. In most cases, the reaction is to call a method on the model.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Model-View-Controller</a:t>
            </a:r>
            <a:endParaRPr/>
          </a:p>
        </p:txBody>
      </p:sp>
      <p:pic>
        <p:nvPicPr>
          <p:cNvPr id="222" name="Google Shape;222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295400"/>
            <a:ext cx="6034087" cy="52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7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Model-View-Controller</a:t>
            </a:r>
            <a:endParaRPr/>
          </a:p>
        </p:txBody>
      </p:sp>
      <p:pic>
        <p:nvPicPr>
          <p:cNvPr id="228" name="Google Shape;228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371600"/>
            <a:ext cx="60833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5029200"/>
            <a:ext cx="2819400" cy="16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57200" y="274637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MVC – Example – Balance Transfer</a:t>
            </a:r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47800"/>
            <a:ext cx="7138987" cy="4745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533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Layered Architecture: Advantages</a:t>
            </a:r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457200" y="1447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875" lvl="0" marL="3651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Layers aim to insulate a system from the effects of change.</a:t>
            </a:r>
            <a:endParaRPr/>
          </a:p>
          <a:p>
            <a:pPr indent="-142875" lvl="0" marL="3651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user interfaces often change:</a:t>
            </a:r>
            <a:endParaRPr/>
          </a:p>
          <a:p>
            <a:pPr indent="-141287" lvl="1" marL="603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but the application layer does not use the presentation layer.</a:t>
            </a:r>
            <a:endParaRPr/>
          </a:p>
          <a:p>
            <a:pPr indent="-141287" lvl="1" marL="603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 changes to system should be restricted to presentation layer  classes.</a:t>
            </a:r>
            <a:endParaRPr/>
          </a:p>
          <a:p>
            <a:pPr indent="-142875" lvl="0" marL="3651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Similarly, details of persistent data storage are separated from  the application logic.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533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is interesting …..</a:t>
            </a:r>
            <a:endParaRPr/>
          </a:p>
        </p:txBody>
      </p:sp>
      <p:pic>
        <p:nvPicPr>
          <p:cNvPr id="247" name="Google Shape;24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295400"/>
            <a:ext cx="8001000" cy="510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is unique…</a:t>
            </a:r>
            <a:endParaRPr/>
          </a:p>
        </p:txBody>
      </p:sp>
      <p:pic>
        <p:nvPicPr>
          <p:cNvPr id="253" name="Google Shape;25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447800"/>
            <a:ext cx="8686800" cy="4065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key themes</a:t>
            </a:r>
            <a:endParaRPr/>
          </a:p>
        </p:txBody>
      </p:sp>
      <p:pic>
        <p:nvPicPr>
          <p:cNvPr id="259" name="Google Shape;25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1295400"/>
            <a:ext cx="813117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design – Wireframing</a:t>
            </a:r>
            <a:endParaRPr/>
          </a:p>
        </p:txBody>
      </p:sp>
      <p:pic>
        <p:nvPicPr>
          <p:cNvPr id="265" name="Google Shape;26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828800"/>
            <a:ext cx="83597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60350"/>
            <a:ext cx="8229600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Level Design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Software Components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 classes / packages / namespaces)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to put each software component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they </a:t>
            </a: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interact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solve the business requirements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Roles and Responsibilities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each software component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Wireframing</a:t>
            </a:r>
            <a:endParaRPr/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304800" y="1066800"/>
            <a:ext cx="8534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875" lvl="0" marL="6762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</a:t>
            </a:r>
            <a:r>
              <a:rPr b="0" i="0" lang="en-US" sz="28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 guide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in</a:t>
            </a:r>
            <a:r>
              <a:rPr b="0" i="0" lang="en-US" sz="28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web design</a:t>
            </a:r>
            <a:r>
              <a:rPr b="0" i="0" lang="en-US" sz="28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suggest the  structure of a website and relationships between its  pages</a:t>
            </a:r>
            <a:endParaRPr/>
          </a:p>
          <a:p>
            <a:pPr indent="-142875" lvl="0" marL="676275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Wireframe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illustration of the layout of  fundamental elements in an interface.</a:t>
            </a:r>
            <a:endParaRPr/>
          </a:p>
          <a:p>
            <a:pPr indent="-142875" lvl="0" marL="676275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of this, wireframes are often completed before  any artwork is developed. When completed correctly  they will provide a visual reference upon which to  structure each page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457200" y="274637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 framing - Bare bones</a:t>
            </a:r>
            <a:endParaRPr/>
          </a:p>
        </p:txBody>
      </p:sp>
      <p:pic>
        <p:nvPicPr>
          <p:cNvPr id="277" name="Google Shape;27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066800"/>
            <a:ext cx="7467600" cy="554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 framing – Fleshing out items</a:t>
            </a:r>
            <a:endParaRPr/>
          </a:p>
        </p:txBody>
      </p:sp>
      <p:pic>
        <p:nvPicPr>
          <p:cNvPr id="283" name="Google Shape;28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43000"/>
            <a:ext cx="7391400" cy="551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775" y="609600"/>
            <a:ext cx="7972425" cy="605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57200"/>
            <a:ext cx="8229600" cy="619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81000"/>
            <a:ext cx="7778750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Software Architecture?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219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2875" lvl="0" marL="3651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level description of the overall system:</a:t>
            </a:r>
            <a:endParaRPr/>
          </a:p>
          <a:p>
            <a:pPr indent="-141287" lvl="1" marL="603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top-level structure of subsystems.</a:t>
            </a:r>
            <a:endParaRPr/>
          </a:p>
          <a:p>
            <a:pPr indent="-141287" lvl="1" marL="603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role and interaction of these subsystems.</a:t>
            </a:r>
            <a:endParaRPr/>
          </a:p>
          <a:p>
            <a:pPr indent="-142875" lvl="0" marL="3651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Grouping of classes to:</a:t>
            </a:r>
            <a:endParaRPr/>
          </a:p>
          <a:p>
            <a:pPr indent="-141287" lvl="1" marL="603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Cohesion.</a:t>
            </a:r>
            <a:endParaRPr/>
          </a:p>
          <a:p>
            <a:pPr indent="-141287" lvl="1" marL="603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92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Coupling.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2875" lvl="0" marL="3651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Cohesion:</a:t>
            </a:r>
            <a:endParaRPr/>
          </a:p>
          <a:p>
            <a:pPr indent="-141287" lvl="1" marL="603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92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of “things” that work well together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42875" lvl="0" marL="3651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Coupling:</a:t>
            </a:r>
            <a:endParaRPr/>
          </a:p>
          <a:p>
            <a:pPr indent="-141287" lvl="1" marL="6032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92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Inter-Dependency between two entities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Cohesion (= Intra-dependency)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304800" y="1371600"/>
            <a:ext cx="8680450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Intra-dependencies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of the components in a software unit (e.g.  class, method, module)</a:t>
            </a:r>
            <a:endParaRPr/>
          </a:p>
          <a:p>
            <a:pPr indent="-285750" lvl="0" marL="2984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Want</a:t>
            </a:r>
            <a:r>
              <a:rPr b="0" i="0" lang="en-US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Strong cohesion</a:t>
            </a:r>
            <a:endParaRPr b="0" i="0" sz="2400" u="none" cap="none" strike="noStrike">
              <a:solidFill>
                <a:srgbClr val="FF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85750" lvl="1" marL="742950" marR="0" rtl="0" algn="just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Meaning that “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separating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” 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these components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apart to different units </a:t>
            </a:r>
            <a:r>
              <a:rPr b="0" i="0" lang="en-US" sz="20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will  cause issues</a:t>
            </a:r>
            <a:endParaRPr/>
          </a:p>
          <a:p>
            <a:pPr indent="-285750" lvl="0" marL="2984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Weak cohesion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Those components can be easily separated into different units without  causing problems</a:t>
            </a:r>
            <a:endParaRPr b="0" i="0" sz="2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85750" lvl="0" marL="2984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Refactoring (weak cohesion 🡪 stronger cohesion)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Coupling (= Inter-dependency)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228600" y="1295400"/>
            <a:ext cx="8766175" cy="5033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298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Inter-dependencies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of different software units (e.g. class, method,  module)</a:t>
            </a:r>
            <a:endParaRPr/>
          </a:p>
          <a:p>
            <a:pPr indent="-285750" lvl="0" marL="2984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Want</a:t>
            </a:r>
            <a:r>
              <a:rPr b="0" i="0" lang="en-US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Loose coupling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Meaning that the units do not depend on others very much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So replacing one unit with “a compatible one” will not cause issues</a:t>
            </a:r>
            <a:endParaRPr/>
          </a:p>
          <a:p>
            <a:pPr indent="-285750" lvl="0" marL="2984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Strong coupling</a:t>
            </a:r>
            <a:endParaRPr/>
          </a:p>
          <a:p>
            <a:pPr indent="-285750" lvl="1" marL="742950" marR="0" rtl="0" algn="just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Those units “depend” on each other so much that replacing one with “a  compatible one” will cause troubles due to some dependencies</a:t>
            </a:r>
            <a:endParaRPr/>
          </a:p>
          <a:p>
            <a:pPr indent="-285750" lvl="0" marL="2984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Refactoring (strong coupling </a:t>
            </a:r>
            <a:r>
              <a:rPr b="0" i="0" lang="en-US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loose coupling)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533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Architecture: Example</a:t>
            </a:r>
            <a:endParaRPr/>
          </a:p>
        </p:txBody>
      </p:sp>
      <p:sp>
        <p:nvSpPr>
          <p:cNvPr id="124" name="Google Shape;124;p19"/>
          <p:cNvSpPr txBox="1"/>
          <p:nvPr>
            <p:ph idx="4294967295" type="body"/>
          </p:nvPr>
        </p:nvSpPr>
        <p:spPr>
          <a:xfrm>
            <a:off x="228600" y="11430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3509" lvl="0" marL="327660" marR="2743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6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the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minesweeper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 as an example, and identify the high  level components:</a:t>
            </a:r>
            <a:endParaRPr/>
          </a:p>
          <a:p>
            <a:pPr indent="-165100" lvl="0" marL="342900" marR="0" rtl="0" algn="just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5" marL="377317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C9A"/>
              </a:buClr>
              <a:buSzPts val="1308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Display:</a:t>
            </a:r>
            <a:endParaRPr/>
          </a:p>
          <a:p>
            <a:pPr indent="-163195" lvl="6" marL="39941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82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Showing the game graphically.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5" marL="377317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C9A"/>
              </a:buClr>
              <a:buSzPts val="1308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Logic:</a:t>
            </a:r>
            <a:endParaRPr/>
          </a:p>
          <a:p>
            <a:pPr indent="-163195" lvl="6" marL="39941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82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Determining the flags, numbers.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3195" lvl="6" marL="3994150" marR="32258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82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Checking whether there are more mines,  etc.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5" marL="377317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C9A"/>
              </a:buClr>
              <a:buSzPts val="1308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 Storage: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3195" lvl="6" marL="39941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82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Storing high scores, setting, etc.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1066800" y="2667000"/>
            <a:ext cx="1905000" cy="281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3336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Minesweeper: System One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2870200" y="1295400"/>
            <a:ext cx="5791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2389" lvl="0" marL="238760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CC9A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387600" marR="0" rtl="0" algn="just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rgbClr val="00CC9A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Bad Cohesion:</a:t>
            </a:r>
            <a:endParaRPr/>
          </a:p>
          <a:p>
            <a:pPr indent="-161925" lvl="1" marL="25527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8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functions all over the  place.</a:t>
            </a:r>
            <a:endParaRPr/>
          </a:p>
          <a:p>
            <a:pPr indent="-161925" lvl="1" marL="25527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8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logic buried under  other operations.</a:t>
            </a:r>
            <a:endParaRPr/>
          </a:p>
          <a:p>
            <a:pPr indent="-161925" lvl="1" marL="25527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8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 function not clearly  separated.</a:t>
            </a:r>
            <a:endParaRPr/>
          </a:p>
          <a:p>
            <a:pPr indent="-171450" lvl="0" marL="23876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C9A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Coupling:</a:t>
            </a:r>
            <a:endParaRPr/>
          </a:p>
          <a:p>
            <a:pPr indent="-161925" lvl="1" marL="25527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8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there is only one class,  there is no inter-dependency!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228600" y="1368425"/>
            <a:ext cx="4648200" cy="473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42875" lvl="0" marL="14287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ClickOnSquare( ){  if (square == bomb) {</a:t>
            </a:r>
            <a:endParaRPr/>
          </a:p>
          <a:p>
            <a:pPr indent="-142875" lvl="0" marL="14287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gameState = dead  </a:t>
            </a:r>
            <a:endParaRPr/>
          </a:p>
          <a:p>
            <a:pPr indent="-142875" lvl="0" marL="14287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 dead icon</a:t>
            </a:r>
            <a:endParaRPr/>
          </a:p>
          <a:p>
            <a:pPr indent="-142875" lvl="0" marL="14287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 high score to file</a:t>
            </a:r>
            <a:endParaRPr/>
          </a:p>
          <a:p>
            <a:pPr indent="-142875" lvl="0" marL="14287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142875" lvl="0" marL="14287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if (square == number){</a:t>
            </a:r>
            <a:endParaRPr/>
          </a:p>
          <a:p>
            <a:pPr indent="-142875" lvl="0" marL="14287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 neighboring squares  mark squares as opened</a:t>
            </a:r>
            <a:endParaRPr/>
          </a:p>
          <a:p>
            <a:pPr indent="-142875" lvl="0" marL="14287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display new board</a:t>
            </a:r>
            <a:endParaRPr/>
          </a:p>
          <a:p>
            <a:pPr indent="-142875" lvl="0" marL="14287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142875" lvl="0" marL="14287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142875" lvl="0" marL="14287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………..// some other code</a:t>
            </a:r>
            <a:endParaRPr/>
          </a:p>
          <a:p>
            <a:pPr indent="-142875" lvl="0" marL="14287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57200" y="76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Minesweeper: System Two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82550" y="990600"/>
            <a:ext cx="4616450" cy="34877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7150" lvl="0" marL="571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MSGUI 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Minesweeper </a:t>
            </a:r>
            <a:r>
              <a:rPr b="0" i="0" lang="en-US" sz="16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msApp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MSStorage </a:t>
            </a:r>
            <a:r>
              <a:rPr b="0" i="0" lang="en-US" sz="1600" u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msStore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57150" lvl="0" marL="571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mouseClickOnSquare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){  </a:t>
            </a:r>
            <a:r>
              <a:rPr b="0" i="0" lang="en-US" sz="16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msApp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.openSquare(..);</a:t>
            </a:r>
            <a:endParaRPr/>
          </a:p>
          <a:p>
            <a:pPr indent="-57150" lvl="0" marL="571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board =  msApp.getCurrentBoard(..);  show(board);</a:t>
            </a:r>
            <a:endParaRPr/>
          </a:p>
          <a:p>
            <a:pPr indent="-57150" lvl="0" marL="571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57150" lvl="0" marL="571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menuExitClick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) {  score = </a:t>
            </a:r>
            <a:r>
              <a:rPr b="0" i="0" lang="en-US" sz="16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msApp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.getHighScore( );  </a:t>
            </a:r>
            <a:r>
              <a:rPr b="0" i="0" lang="en-US" sz="1600" u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msStore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16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writeHighScore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(score);</a:t>
            </a:r>
            <a:endParaRPr/>
          </a:p>
          <a:p>
            <a:pPr indent="-57150" lvl="0" marL="571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57150" lvl="0" marL="571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4779962" y="990600"/>
            <a:ext cx="4267200" cy="5235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 Minesweeper 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MSStorage </a:t>
            </a:r>
            <a:r>
              <a:rPr b="0" i="0" lang="en-US" sz="1600" u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msStore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void openSquare(position){  if (square == bomb)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gameState = dead;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else if (square == number){ 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open neighboring squares  mark squares as opened;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Board getCurrentBoard() {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void saveCurrentBoard() {      	msStore.writeBoard(..);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69850" y="5105400"/>
            <a:ext cx="4629150" cy="137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MSStorage 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writeHighScore(..){ }  public void writeBoard(..) { }</a:t>
            </a:r>
            <a:endParaRPr/>
          </a:p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