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embeddedFontLs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slide" Target="slides/slide42.xml"/><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Now, DiscountManager can refer to the BookDiscount interface instead of the concrete classes.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When the processBookDiscount() method is called, we can pass both CookbookDiscount and BiographyDiscount as an argument, as both are the implementation of the BookDiscount interface.</a:t>
            </a:r>
            <a:endParaRPr/>
          </a:p>
        </p:txBody>
      </p:sp>
      <p:sp>
        <p:nvSpPr>
          <p:cNvPr id="220" name="Google Shape;220;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0" name="Google Shape;25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 a child class should never change the characteristics of its parent class (such as the argument list and return types).</a:t>
            </a:r>
            <a:endParaRPr/>
          </a:p>
        </p:txBody>
      </p:sp>
      <p:sp>
        <p:nvSpPr>
          <p:cNvPr id="251" name="Google Shape;251;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7" name="Google Shape;25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1" name="Google Shape;27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0" name="Google Shape;35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Book class will allow users to see reviews and read a sample of each book they store on their shelves. </a:t>
            </a:r>
            <a:endParaRPr/>
          </a:p>
          <a:p>
            <a:pPr indent="0" lvl="0" marL="0" rtl="0" algn="l">
              <a:spcBef>
                <a:spcPts val="0"/>
              </a:spcBef>
              <a:spcAft>
                <a:spcPts val="0"/>
              </a:spcAft>
              <a:buSzPts val="1800"/>
              <a:buNone/>
            </a:pPr>
            <a:r>
              <a:rPr lang="en-US"/>
              <a:t>The Shelf class will let them add a book to their shelf and customize the shelf.</a:t>
            </a:r>
            <a:endParaRPr/>
          </a:p>
          <a:p>
            <a:pPr indent="0" lvl="0" marL="0" rtl="0" algn="l">
              <a:spcBef>
                <a:spcPts val="0"/>
              </a:spcBef>
              <a:spcAft>
                <a:spcPts val="0"/>
              </a:spcAft>
              <a:buNone/>
            </a:pPr>
            <a:r>
              <a:t/>
            </a:r>
            <a:endParaRPr/>
          </a:p>
        </p:txBody>
      </p:sp>
      <p:sp>
        <p:nvSpPr>
          <p:cNvPr id="351" name="Google Shape;351;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447800"/>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1" i="0" lang="en-US" sz="8000" u="none">
                <a:solidFill>
                  <a:schemeClr val="dk1"/>
                </a:solidFill>
                <a:latin typeface="Calibri"/>
                <a:ea typeface="Calibri"/>
                <a:cs typeface="Calibri"/>
                <a:sym typeface="Calibri"/>
              </a:rPr>
              <a:t>Software Engineering</a:t>
            </a:r>
            <a:endParaRPr/>
          </a:p>
        </p:txBody>
      </p:sp>
      <p:sp>
        <p:nvSpPr>
          <p:cNvPr id="89" name="Google Shape;89;p13"/>
          <p:cNvSpPr txBox="1"/>
          <p:nvPr>
            <p:ph idx="1" type="subTitle"/>
          </p:nvPr>
        </p:nvSpPr>
        <p:spPr>
          <a:xfrm>
            <a:off x="1371600" y="3581400"/>
            <a:ext cx="6400800" cy="20574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2300"/>
              <a:buNone/>
            </a:pPr>
            <a:r>
              <a:t/>
            </a:r>
            <a:endParaRPr b="1" i="0" sz="2300" u="none">
              <a:solidFill>
                <a:srgbClr val="898989"/>
              </a:solidFill>
              <a:latin typeface="Calibri"/>
              <a:ea typeface="Calibri"/>
              <a:cs typeface="Calibri"/>
              <a:sym typeface="Calibri"/>
            </a:endParaRPr>
          </a:p>
          <a:p>
            <a:pPr indent="0" lvl="0" marL="0" rtl="0" algn="ctr">
              <a:lnSpc>
                <a:spcPct val="80000"/>
              </a:lnSpc>
              <a:spcBef>
                <a:spcPts val="1040"/>
              </a:spcBef>
              <a:spcAft>
                <a:spcPts val="0"/>
              </a:spcAft>
              <a:buClr>
                <a:srgbClr val="898989"/>
              </a:buClr>
              <a:buSzPts val="5200"/>
              <a:buNone/>
            </a:pPr>
            <a:r>
              <a:rPr b="1" i="0" lang="en-US" sz="5200" u="none">
                <a:solidFill>
                  <a:srgbClr val="898989"/>
                </a:solidFill>
                <a:latin typeface="Calibri"/>
                <a:ea typeface="Calibri"/>
                <a:cs typeface="Calibri"/>
                <a:sym typeface="Calibri"/>
              </a:rPr>
              <a:t>Lecture 6</a:t>
            </a:r>
            <a:endParaRPr b="1" i="0" sz="5200" u="none">
              <a:solidFill>
                <a:srgbClr val="898989"/>
              </a:solidFill>
              <a:latin typeface="Calibri"/>
              <a:ea typeface="Calibri"/>
              <a:cs typeface="Calibri"/>
              <a:sym typeface="Calibri"/>
            </a:endParaRPr>
          </a:p>
          <a:p>
            <a:pPr indent="0" lvl="0" marL="0" rtl="0" algn="ctr">
              <a:lnSpc>
                <a:spcPct val="80000"/>
              </a:lnSpc>
              <a:spcBef>
                <a:spcPts val="960"/>
              </a:spcBef>
              <a:spcAft>
                <a:spcPts val="0"/>
              </a:spcAft>
              <a:buClr>
                <a:srgbClr val="00B050"/>
              </a:buClr>
              <a:buSzPts val="4800"/>
              <a:buNone/>
            </a:pPr>
            <a:r>
              <a:rPr b="1" i="0" lang="en-US" sz="4800" u="none">
                <a:solidFill>
                  <a:srgbClr val="00B050"/>
                </a:solidFill>
                <a:latin typeface="Calibri"/>
                <a:ea typeface="Calibri"/>
                <a:cs typeface="Calibri"/>
                <a:sym typeface="Calibri"/>
              </a:rPr>
              <a:t>(Design Principle)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5032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What is the meaning of S.O.L.I.D?</a:t>
            </a:r>
            <a:endParaRPr/>
          </a:p>
        </p:txBody>
      </p:sp>
      <p:sp>
        <p:nvSpPr>
          <p:cNvPr id="143" name="Google Shape;143;p22"/>
          <p:cNvSpPr txBox="1"/>
          <p:nvPr>
            <p:ph idx="1" type="body"/>
          </p:nvPr>
        </p:nvSpPr>
        <p:spPr>
          <a:xfrm>
            <a:off x="457200" y="1874837"/>
            <a:ext cx="8229600" cy="3916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A0A23"/>
              </a:buClr>
              <a:buSzPts val="3200"/>
              <a:buFont typeface="Noto Sans Symbols"/>
              <a:buChar char="❑"/>
            </a:pPr>
            <a:r>
              <a:rPr b="0" i="0" lang="en-US" sz="3200" u="none">
                <a:solidFill>
                  <a:srgbClr val="0A0A23"/>
                </a:solidFill>
                <a:latin typeface="Calibri"/>
                <a:ea typeface="Calibri"/>
                <a:cs typeface="Calibri"/>
                <a:sym typeface="Calibri"/>
              </a:rPr>
              <a:t>Following the SOLID acronym, they are:</a:t>
            </a:r>
            <a:endParaRPr/>
          </a:p>
          <a:p>
            <a:pPr indent="-285750" lvl="1" marL="742950" marR="0" rtl="0" algn="just">
              <a:lnSpc>
                <a:spcPct val="100000"/>
              </a:lnSpc>
              <a:spcBef>
                <a:spcPts val="1800"/>
              </a:spcBef>
              <a:spcAft>
                <a:spcPts val="0"/>
              </a:spcAft>
              <a:buClr>
                <a:srgbClr val="0A0A23"/>
              </a:buClr>
              <a:buSzPts val="2800"/>
              <a:buFont typeface="Arial"/>
              <a:buChar char="•"/>
            </a:pPr>
            <a:r>
              <a:rPr b="0" i="0" lang="en-US" sz="2800" u="none" cap="none" strike="noStrike">
                <a:solidFill>
                  <a:srgbClr val="0A0A23"/>
                </a:solidFill>
                <a:latin typeface="Calibri"/>
                <a:ea typeface="Calibri"/>
                <a:cs typeface="Calibri"/>
                <a:sym typeface="Calibri"/>
              </a:rPr>
              <a:t>The </a:t>
            </a:r>
            <a:r>
              <a:rPr b="1" i="0" lang="en-US" sz="2800" u="none" cap="none" strike="noStrike">
                <a:solidFill>
                  <a:srgbClr val="0A0A23"/>
                </a:solidFill>
                <a:latin typeface="Calibri"/>
                <a:ea typeface="Calibri"/>
                <a:cs typeface="Calibri"/>
                <a:sym typeface="Calibri"/>
              </a:rPr>
              <a:t>S</a:t>
            </a:r>
            <a:r>
              <a:rPr b="0" i="0" lang="en-US" sz="2800" u="none" cap="none" strike="noStrike">
                <a:solidFill>
                  <a:srgbClr val="0A0A23"/>
                </a:solidFill>
                <a:latin typeface="Calibri"/>
                <a:ea typeface="Calibri"/>
                <a:cs typeface="Calibri"/>
                <a:sym typeface="Calibri"/>
              </a:rPr>
              <a:t>ingle Responsibility Principle</a:t>
            </a:r>
            <a:endParaRPr/>
          </a:p>
          <a:p>
            <a:pPr indent="-285750" lvl="1" marL="742950" marR="0" rtl="0" algn="just">
              <a:lnSpc>
                <a:spcPct val="100000"/>
              </a:lnSpc>
              <a:spcBef>
                <a:spcPts val="1800"/>
              </a:spcBef>
              <a:spcAft>
                <a:spcPts val="0"/>
              </a:spcAft>
              <a:buClr>
                <a:srgbClr val="0A0A23"/>
              </a:buClr>
              <a:buSzPts val="2800"/>
              <a:buFont typeface="Arial"/>
              <a:buChar char="•"/>
            </a:pPr>
            <a:r>
              <a:rPr b="0" i="0" lang="en-US" sz="2800" u="none" cap="none" strike="noStrike">
                <a:solidFill>
                  <a:srgbClr val="0A0A23"/>
                </a:solidFill>
                <a:latin typeface="Calibri"/>
                <a:ea typeface="Calibri"/>
                <a:cs typeface="Calibri"/>
                <a:sym typeface="Calibri"/>
              </a:rPr>
              <a:t>The </a:t>
            </a:r>
            <a:r>
              <a:rPr b="1" i="0" lang="en-US" sz="2800" u="none" cap="none" strike="noStrike">
                <a:solidFill>
                  <a:srgbClr val="0A0A23"/>
                </a:solidFill>
                <a:latin typeface="Calibri"/>
                <a:ea typeface="Calibri"/>
                <a:cs typeface="Calibri"/>
                <a:sym typeface="Calibri"/>
              </a:rPr>
              <a:t>O</a:t>
            </a:r>
            <a:r>
              <a:rPr b="0" i="0" lang="en-US" sz="2800" u="none" cap="none" strike="noStrike">
                <a:solidFill>
                  <a:srgbClr val="0A0A23"/>
                </a:solidFill>
                <a:latin typeface="Calibri"/>
                <a:ea typeface="Calibri"/>
                <a:cs typeface="Calibri"/>
                <a:sym typeface="Calibri"/>
              </a:rPr>
              <a:t>pen-Closed Principle</a:t>
            </a:r>
            <a:endParaRPr/>
          </a:p>
          <a:p>
            <a:pPr indent="-285750" lvl="1" marL="742950" marR="0" rtl="0" algn="just">
              <a:lnSpc>
                <a:spcPct val="100000"/>
              </a:lnSpc>
              <a:spcBef>
                <a:spcPts val="1800"/>
              </a:spcBef>
              <a:spcAft>
                <a:spcPts val="0"/>
              </a:spcAft>
              <a:buClr>
                <a:srgbClr val="0A0A23"/>
              </a:buClr>
              <a:buSzPts val="2800"/>
              <a:buFont typeface="Arial"/>
              <a:buChar char="•"/>
            </a:pPr>
            <a:r>
              <a:rPr b="0" i="0" lang="en-US" sz="2800" u="none" cap="none" strike="noStrike">
                <a:solidFill>
                  <a:srgbClr val="0A0A23"/>
                </a:solidFill>
                <a:latin typeface="Calibri"/>
                <a:ea typeface="Calibri"/>
                <a:cs typeface="Calibri"/>
                <a:sym typeface="Calibri"/>
              </a:rPr>
              <a:t>The </a:t>
            </a:r>
            <a:r>
              <a:rPr b="1" i="0" lang="en-US" sz="2800" u="none" cap="none" strike="noStrike">
                <a:solidFill>
                  <a:srgbClr val="0A0A23"/>
                </a:solidFill>
                <a:latin typeface="Calibri"/>
                <a:ea typeface="Calibri"/>
                <a:cs typeface="Calibri"/>
                <a:sym typeface="Calibri"/>
              </a:rPr>
              <a:t>L</a:t>
            </a:r>
            <a:r>
              <a:rPr b="0" i="0" lang="en-US" sz="2800" u="none" cap="none" strike="noStrike">
                <a:solidFill>
                  <a:srgbClr val="0A0A23"/>
                </a:solidFill>
                <a:latin typeface="Calibri"/>
                <a:ea typeface="Calibri"/>
                <a:cs typeface="Calibri"/>
                <a:sym typeface="Calibri"/>
              </a:rPr>
              <a:t>iskov Substitution Principle</a:t>
            </a:r>
            <a:endParaRPr/>
          </a:p>
          <a:p>
            <a:pPr indent="-285750" lvl="1" marL="742950" marR="0" rtl="0" algn="just">
              <a:lnSpc>
                <a:spcPct val="100000"/>
              </a:lnSpc>
              <a:spcBef>
                <a:spcPts val="1800"/>
              </a:spcBef>
              <a:spcAft>
                <a:spcPts val="0"/>
              </a:spcAft>
              <a:buClr>
                <a:srgbClr val="0A0A23"/>
              </a:buClr>
              <a:buSzPts val="2800"/>
              <a:buFont typeface="Arial"/>
              <a:buChar char="•"/>
            </a:pPr>
            <a:r>
              <a:rPr b="0" i="0" lang="en-US" sz="2800" u="none" cap="none" strike="noStrike">
                <a:solidFill>
                  <a:srgbClr val="0A0A23"/>
                </a:solidFill>
                <a:latin typeface="Calibri"/>
                <a:ea typeface="Calibri"/>
                <a:cs typeface="Calibri"/>
                <a:sym typeface="Calibri"/>
              </a:rPr>
              <a:t>The </a:t>
            </a:r>
            <a:r>
              <a:rPr b="1" i="0" lang="en-US" sz="2800" u="none" cap="none" strike="noStrike">
                <a:solidFill>
                  <a:srgbClr val="0A0A23"/>
                </a:solidFill>
                <a:latin typeface="Calibri"/>
                <a:ea typeface="Calibri"/>
                <a:cs typeface="Calibri"/>
                <a:sym typeface="Calibri"/>
              </a:rPr>
              <a:t>I</a:t>
            </a:r>
            <a:r>
              <a:rPr b="0" i="0" lang="en-US" sz="2800" u="none" cap="none" strike="noStrike">
                <a:solidFill>
                  <a:srgbClr val="0A0A23"/>
                </a:solidFill>
                <a:latin typeface="Calibri"/>
                <a:ea typeface="Calibri"/>
                <a:cs typeface="Calibri"/>
                <a:sym typeface="Calibri"/>
              </a:rPr>
              <a:t>nterface Segregation Principle</a:t>
            </a:r>
            <a:endParaRPr/>
          </a:p>
          <a:p>
            <a:pPr indent="-285750" lvl="1" marL="742950" marR="0" rtl="0" algn="just">
              <a:lnSpc>
                <a:spcPct val="100000"/>
              </a:lnSpc>
              <a:spcBef>
                <a:spcPts val="1800"/>
              </a:spcBef>
              <a:spcAft>
                <a:spcPts val="0"/>
              </a:spcAft>
              <a:buClr>
                <a:srgbClr val="0A0A23"/>
              </a:buClr>
              <a:buSzPts val="2800"/>
              <a:buFont typeface="Arial"/>
              <a:buChar char="•"/>
            </a:pPr>
            <a:r>
              <a:rPr b="0" i="0" lang="en-US" sz="2800" u="none" cap="none" strike="noStrike">
                <a:solidFill>
                  <a:srgbClr val="0A0A23"/>
                </a:solidFill>
                <a:latin typeface="Calibri"/>
                <a:ea typeface="Calibri"/>
                <a:cs typeface="Calibri"/>
                <a:sym typeface="Calibri"/>
              </a:rPr>
              <a:t>The </a:t>
            </a:r>
            <a:r>
              <a:rPr b="1" i="0" lang="en-US" sz="2800" u="none" cap="none" strike="noStrike">
                <a:solidFill>
                  <a:srgbClr val="0A0A23"/>
                </a:solidFill>
                <a:latin typeface="Calibri"/>
                <a:ea typeface="Calibri"/>
                <a:cs typeface="Calibri"/>
                <a:sym typeface="Calibri"/>
              </a:rPr>
              <a:t>D</a:t>
            </a:r>
            <a:r>
              <a:rPr b="0" i="0" lang="en-US" sz="2800" u="none" cap="none" strike="noStrike">
                <a:solidFill>
                  <a:srgbClr val="0A0A23"/>
                </a:solidFill>
                <a:latin typeface="Calibri"/>
                <a:ea typeface="Calibri"/>
                <a:cs typeface="Calibri"/>
                <a:sym typeface="Calibri"/>
              </a:rPr>
              <a:t>ependency Inversion Principle</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rgbClr val="0A0A23"/>
              </a:solidFill>
              <a:latin typeface="Calibri"/>
              <a:ea typeface="Calibri"/>
              <a:cs typeface="Calibri"/>
              <a:sym typeface="Calibri"/>
            </a:endParaRPr>
          </a:p>
        </p:txBody>
      </p:sp>
      <p:pic>
        <p:nvPicPr>
          <p:cNvPr descr="solid principle" id="144" name="Google Shape;144;p22"/>
          <p:cNvPicPr preferRelativeResize="0"/>
          <p:nvPr/>
        </p:nvPicPr>
        <p:blipFill rotWithShape="1">
          <a:blip r:embed="rId3">
            <a:alphaModFix/>
          </a:blip>
          <a:srcRect b="0" l="0" r="0" t="0"/>
          <a:stretch/>
        </p:blipFill>
        <p:spPr>
          <a:xfrm>
            <a:off x="6629400" y="2819400"/>
            <a:ext cx="2095500" cy="1096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Single Responsibility Principle (SRP)</a:t>
            </a:r>
            <a:endParaRPr/>
          </a:p>
        </p:txBody>
      </p:sp>
      <p:sp>
        <p:nvSpPr>
          <p:cNvPr id="150" name="Google Shape;150;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 class </a:t>
            </a:r>
            <a:r>
              <a:rPr b="1" i="0" lang="en-US" sz="2400" u="none">
                <a:solidFill>
                  <a:schemeClr val="dk1"/>
                </a:solidFill>
                <a:latin typeface="Calibri"/>
                <a:ea typeface="Calibri"/>
                <a:cs typeface="Calibri"/>
                <a:sym typeface="Calibri"/>
              </a:rPr>
              <a:t>should have one, and only one</a:t>
            </a:r>
            <a:r>
              <a:rPr b="0" i="0" lang="en-US" sz="2400" u="none">
                <a:solidFill>
                  <a:schemeClr val="dk1"/>
                </a:solidFill>
                <a:latin typeface="Calibri"/>
                <a:ea typeface="Calibri"/>
                <a:cs typeface="Calibri"/>
                <a:sym typeface="Calibri"/>
              </a:rPr>
              <a:t>, </a:t>
            </a:r>
            <a:r>
              <a:rPr b="0" i="0" lang="en-US" sz="2400" u="none">
                <a:solidFill>
                  <a:srgbClr val="FF0000"/>
                </a:solidFill>
                <a:latin typeface="Calibri"/>
                <a:ea typeface="Calibri"/>
                <a:cs typeface="Calibri"/>
                <a:sym typeface="Calibri"/>
              </a:rPr>
              <a:t>reason to change</a:t>
            </a:r>
            <a:r>
              <a:rPr b="0" i="0" lang="en-US" sz="2400" u="none">
                <a:solidFill>
                  <a:schemeClr val="dk1"/>
                </a:solidFill>
                <a:latin typeface="Calibri"/>
                <a:ea typeface="Calibri"/>
                <a:cs typeface="Calibri"/>
                <a:sym typeface="Calibri"/>
              </a:rPr>
              <a:t>. </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 class should only be </a:t>
            </a:r>
            <a:r>
              <a:rPr b="0" i="0" lang="en-US" sz="2400" u="none">
                <a:solidFill>
                  <a:srgbClr val="FF0000"/>
                </a:solidFill>
                <a:latin typeface="Calibri"/>
                <a:ea typeface="Calibri"/>
                <a:cs typeface="Calibri"/>
                <a:sym typeface="Calibri"/>
              </a:rPr>
              <a:t>responsible for one thing</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There’s a place for everything is in its place.</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Find one reason to change and take everything else out of the class.</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Very precise names for many small classes &gt; generic names for large classes.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Single Responsibility Principle (SRP)</a:t>
            </a:r>
            <a:endParaRPr/>
          </a:p>
        </p:txBody>
      </p:sp>
      <p:pic>
        <p:nvPicPr>
          <p:cNvPr id="156" name="Google Shape;156;p24"/>
          <p:cNvPicPr preferRelativeResize="0"/>
          <p:nvPr/>
        </p:nvPicPr>
        <p:blipFill rotWithShape="1">
          <a:blip r:embed="rId3">
            <a:alphaModFix/>
          </a:blip>
          <a:srcRect b="0" l="0" r="0" t="0"/>
          <a:stretch/>
        </p:blipFill>
        <p:spPr>
          <a:xfrm>
            <a:off x="685800" y="1143000"/>
            <a:ext cx="3657600" cy="4430712"/>
          </a:xfrm>
          <a:prstGeom prst="rect">
            <a:avLst/>
          </a:prstGeom>
          <a:noFill/>
          <a:ln>
            <a:noFill/>
          </a:ln>
        </p:spPr>
      </p:pic>
      <p:sp>
        <p:nvSpPr>
          <p:cNvPr id="157" name="Google Shape;157;p24"/>
          <p:cNvSpPr txBox="1"/>
          <p:nvPr/>
        </p:nvSpPr>
        <p:spPr>
          <a:xfrm>
            <a:off x="4876800" y="1079500"/>
            <a:ext cx="3733800" cy="4017962"/>
          </a:xfrm>
          <a:prstGeom prst="rect">
            <a:avLst/>
          </a:prstGeom>
          <a:solidFill>
            <a:srgbClr val="FFFFFF"/>
          </a:solidFill>
          <a:ln>
            <a:noFill/>
          </a:ln>
        </p:spPr>
        <p:txBody>
          <a:bodyPr anchorCtr="0" anchor="ctr"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This code </a:t>
            </a:r>
            <a:r>
              <a:rPr b="0" i="0" lang="en-US" sz="2000" u="none" cap="none" strike="noStrike">
                <a:solidFill>
                  <a:srgbClr val="FF0000"/>
                </a:solidFill>
                <a:latin typeface="Calibri"/>
                <a:ea typeface="Calibri"/>
                <a:cs typeface="Calibri"/>
                <a:sym typeface="Calibri"/>
              </a:rPr>
              <a:t>violates the SRP</a:t>
            </a:r>
            <a:r>
              <a:rPr b="0" i="0" lang="en-US" sz="2000" u="none" cap="none" strike="noStrike">
                <a:solidFill>
                  <a:schemeClr val="dk1"/>
                </a:solidFill>
                <a:latin typeface="Calibri"/>
                <a:ea typeface="Calibri"/>
                <a:cs typeface="Calibri"/>
                <a:sym typeface="Calibri"/>
              </a:rPr>
              <a:t>, as the Book class has </a:t>
            </a:r>
            <a:r>
              <a:rPr b="0" i="0" lang="en-US" sz="2000" u="none" cap="none" strike="noStrike">
                <a:solidFill>
                  <a:srgbClr val="FF0000"/>
                </a:solidFill>
                <a:latin typeface="Calibri"/>
                <a:ea typeface="Calibri"/>
                <a:cs typeface="Calibri"/>
                <a:sym typeface="Calibri"/>
              </a:rPr>
              <a:t>two responsibilities</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First</a:t>
            </a:r>
            <a:r>
              <a:rPr b="0" i="0" lang="en-US" sz="2000" u="none" cap="none" strike="noStrike">
                <a:solidFill>
                  <a:schemeClr val="dk1"/>
                </a:solidFill>
                <a:latin typeface="Calibri"/>
                <a:ea typeface="Calibri"/>
                <a:cs typeface="Calibri"/>
                <a:sym typeface="Calibri"/>
              </a:rPr>
              <a:t>, it sets the data related to the books (title and author). </a:t>
            </a:r>
            <a:r>
              <a:rPr b="1" i="0" lang="en-US" sz="2000" u="none" cap="none" strike="noStrike">
                <a:solidFill>
                  <a:schemeClr val="dk1"/>
                </a:solidFill>
                <a:latin typeface="Calibri"/>
                <a:ea typeface="Calibri"/>
                <a:cs typeface="Calibri"/>
                <a:sym typeface="Calibri"/>
              </a:rPr>
              <a:t>Second</a:t>
            </a:r>
            <a:r>
              <a:rPr b="0" i="0" lang="en-US" sz="2000" u="none" cap="none" strike="noStrike">
                <a:solidFill>
                  <a:schemeClr val="dk1"/>
                </a:solidFill>
                <a:latin typeface="Calibri"/>
                <a:ea typeface="Calibri"/>
                <a:cs typeface="Calibri"/>
                <a:sym typeface="Calibri"/>
              </a:rPr>
              <a:t>, it searches for the book in the inventory. </a:t>
            </a:r>
            <a:endParaRPr/>
          </a:p>
          <a:p>
            <a:pPr indent="-342900" lvl="0" marL="342900" marR="0" rtl="0" algn="just">
              <a:lnSpc>
                <a:spcPct val="100000"/>
              </a:lnSpc>
              <a:spcBef>
                <a:spcPts val="18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1" i="0" lang="en-US" sz="2000" u="none" cap="none" strike="noStrike">
                <a:solidFill>
                  <a:schemeClr val="dk1"/>
                </a:solidFill>
                <a:latin typeface="Calibri"/>
                <a:ea typeface="Calibri"/>
                <a:cs typeface="Calibri"/>
                <a:sym typeface="Calibri"/>
              </a:rPr>
              <a:t>setter</a:t>
            </a:r>
            <a:r>
              <a:rPr b="0" i="0" lang="en-US" sz="2000" u="none" cap="none" strike="noStrike">
                <a:solidFill>
                  <a:schemeClr val="dk1"/>
                </a:solidFill>
                <a:latin typeface="Calibri"/>
                <a:ea typeface="Calibri"/>
                <a:cs typeface="Calibri"/>
                <a:sym typeface="Calibri"/>
              </a:rPr>
              <a:t> methods change the Book object, which </a:t>
            </a:r>
            <a:r>
              <a:rPr b="0" i="0" lang="en-US" sz="2000" u="none" cap="none" strike="noStrike">
                <a:solidFill>
                  <a:srgbClr val="FF0000"/>
                </a:solidFill>
                <a:latin typeface="Calibri"/>
                <a:ea typeface="Calibri"/>
                <a:cs typeface="Calibri"/>
                <a:sym typeface="Calibri"/>
              </a:rPr>
              <a:t>might cause problems when we want to search the same book</a:t>
            </a:r>
            <a:r>
              <a:rPr b="0" i="0" lang="en-US" sz="2000" u="none" cap="none" strike="noStrike">
                <a:solidFill>
                  <a:schemeClr val="dk1"/>
                </a:solidFill>
                <a:latin typeface="Calibri"/>
                <a:ea typeface="Calibri"/>
                <a:cs typeface="Calibri"/>
                <a:sym typeface="Calibri"/>
              </a:rPr>
              <a:t> in the inventory.</a:t>
            </a:r>
            <a:r>
              <a:rPr b="0" i="0" lang="en-US" sz="1000" u="none" cap="none" strike="noStrike">
                <a:solidFill>
                  <a:schemeClr val="dk1"/>
                </a:solidFill>
                <a:latin typeface="Calibri"/>
                <a:ea typeface="Calibri"/>
                <a:cs typeface="Calibri"/>
                <a:sym typeface="Calibri"/>
              </a:rPr>
              <a:t> </a:t>
            </a:r>
            <a:endParaRPr/>
          </a:p>
        </p:txBody>
      </p:sp>
      <p:sp>
        <p:nvSpPr>
          <p:cNvPr id="158" name="Google Shape;158;p24"/>
          <p:cNvSpPr txBox="1"/>
          <p:nvPr/>
        </p:nvSpPr>
        <p:spPr>
          <a:xfrm>
            <a:off x="1676400" y="5791200"/>
            <a:ext cx="5943600" cy="70802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To apply the Single Responsibility Principle, we need to decouple the two responsibilities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Single Responsibility Principle (SRP)</a:t>
            </a:r>
            <a:endParaRPr/>
          </a:p>
        </p:txBody>
      </p:sp>
      <p:pic>
        <p:nvPicPr>
          <p:cNvPr id="164" name="Google Shape;164;p25"/>
          <p:cNvPicPr preferRelativeResize="0"/>
          <p:nvPr/>
        </p:nvPicPr>
        <p:blipFill rotWithShape="1">
          <a:blip r:embed="rId3">
            <a:alphaModFix/>
          </a:blip>
          <a:srcRect b="0" l="0" r="0" t="0"/>
          <a:stretch/>
        </p:blipFill>
        <p:spPr>
          <a:xfrm>
            <a:off x="790575" y="1524000"/>
            <a:ext cx="3019425" cy="3657600"/>
          </a:xfrm>
          <a:prstGeom prst="rect">
            <a:avLst/>
          </a:prstGeom>
          <a:noFill/>
          <a:ln>
            <a:noFill/>
          </a:ln>
        </p:spPr>
      </p:pic>
      <p:pic>
        <p:nvPicPr>
          <p:cNvPr id="165" name="Google Shape;165;p25"/>
          <p:cNvPicPr preferRelativeResize="0"/>
          <p:nvPr/>
        </p:nvPicPr>
        <p:blipFill rotWithShape="1">
          <a:blip r:embed="rId4">
            <a:alphaModFix/>
          </a:blip>
          <a:srcRect b="0" l="0" r="0" t="0"/>
          <a:stretch/>
        </p:blipFill>
        <p:spPr>
          <a:xfrm>
            <a:off x="5638800" y="1481137"/>
            <a:ext cx="2659062" cy="3122612"/>
          </a:xfrm>
          <a:prstGeom prst="rect">
            <a:avLst/>
          </a:prstGeom>
          <a:noFill/>
          <a:ln>
            <a:noFill/>
          </a:ln>
        </p:spPr>
      </p:pic>
      <p:pic>
        <p:nvPicPr>
          <p:cNvPr id="166" name="Google Shape;166;p25"/>
          <p:cNvPicPr preferRelativeResize="0"/>
          <p:nvPr/>
        </p:nvPicPr>
        <p:blipFill rotWithShape="1">
          <a:blip r:embed="rId5">
            <a:alphaModFix/>
          </a:blip>
          <a:srcRect b="0" l="0" r="0" t="0"/>
          <a:stretch/>
        </p:blipFill>
        <p:spPr>
          <a:xfrm>
            <a:off x="5791200" y="4816475"/>
            <a:ext cx="2351087" cy="1855787"/>
          </a:xfrm>
          <a:prstGeom prst="rect">
            <a:avLst/>
          </a:prstGeom>
          <a:noFill/>
          <a:ln>
            <a:noFill/>
          </a:ln>
        </p:spPr>
      </p:pic>
      <p:sp>
        <p:nvSpPr>
          <p:cNvPr id="167" name="Google Shape;167;p25"/>
          <p:cNvSpPr txBox="1"/>
          <p:nvPr/>
        </p:nvSpPr>
        <p:spPr>
          <a:xfrm>
            <a:off x="685800" y="990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Before refactoring</a:t>
            </a:r>
            <a:endParaRPr/>
          </a:p>
        </p:txBody>
      </p:sp>
      <p:sp>
        <p:nvSpPr>
          <p:cNvPr id="168" name="Google Shape;168;p25"/>
          <p:cNvSpPr txBox="1"/>
          <p:nvPr/>
        </p:nvSpPr>
        <p:spPr>
          <a:xfrm>
            <a:off x="5410200" y="9144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cap="none" strike="noStrike">
                <a:solidFill>
                  <a:srgbClr val="00B050"/>
                </a:solidFill>
                <a:latin typeface="Arial"/>
                <a:ea typeface="Arial"/>
                <a:cs typeface="Arial"/>
                <a:sym typeface="Arial"/>
              </a:rPr>
              <a:t>After refactoring</a:t>
            </a:r>
            <a:endParaRPr/>
          </a:p>
        </p:txBody>
      </p:sp>
      <p:cxnSp>
        <p:nvCxnSpPr>
          <p:cNvPr id="169" name="Google Shape;169;p25"/>
          <p:cNvCxnSpPr/>
          <p:nvPr/>
        </p:nvCxnSpPr>
        <p:spPr>
          <a:xfrm>
            <a:off x="4648200" y="1066800"/>
            <a:ext cx="0" cy="5334000"/>
          </a:xfrm>
          <a:prstGeom prst="straightConnector1">
            <a:avLst/>
          </a:prstGeom>
          <a:noFill/>
          <a:ln cap="flat" cmpd="sng" w="50800">
            <a:solidFill>
              <a:srgbClr val="E46C0A"/>
            </a:solidFill>
            <a:prstDash val="solid"/>
            <a:miter lim="800000"/>
            <a:headEnd len="med" w="med" type="none"/>
            <a:tailEnd len="med" w="med" type="none"/>
          </a:ln>
        </p:spPr>
      </p:cxnSp>
      <p:sp>
        <p:nvSpPr>
          <p:cNvPr id="170" name="Google Shape;170;p25"/>
          <p:cNvSpPr txBox="1"/>
          <p:nvPr/>
        </p:nvSpPr>
        <p:spPr>
          <a:xfrm>
            <a:off x="457200" y="5219700"/>
            <a:ext cx="3810000" cy="1400175"/>
          </a:xfrm>
          <a:prstGeom prst="rect">
            <a:avLst/>
          </a:prstGeom>
          <a:solidFill>
            <a:srgbClr val="FFFFFF"/>
          </a:solid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600"/>
              <a:buFont typeface="Courier New"/>
              <a:buChar char="o"/>
            </a:pPr>
            <a:r>
              <a:rPr b="0" i="0" lang="en-US" sz="1600" u="none" cap="none" strike="noStrike">
                <a:solidFill>
                  <a:schemeClr val="dk1"/>
                </a:solidFill>
                <a:latin typeface="Calibri"/>
                <a:ea typeface="Calibri"/>
                <a:cs typeface="Calibri"/>
                <a:sym typeface="Calibri"/>
              </a:rPr>
              <a:t>In the refactored code, the </a:t>
            </a:r>
            <a:r>
              <a:rPr b="1" i="0" lang="en-US" sz="1600" u="none" cap="none" strike="noStrike">
                <a:solidFill>
                  <a:schemeClr val="dk1"/>
                </a:solidFill>
                <a:latin typeface="Calibri"/>
                <a:ea typeface="Calibri"/>
                <a:cs typeface="Calibri"/>
                <a:sym typeface="Calibri"/>
              </a:rPr>
              <a:t>Book</a:t>
            </a:r>
            <a:r>
              <a:rPr b="0" i="0" lang="en-US" sz="1600" u="none" cap="none" strike="noStrike">
                <a:solidFill>
                  <a:schemeClr val="dk1"/>
                </a:solidFill>
                <a:latin typeface="Calibri"/>
                <a:ea typeface="Calibri"/>
                <a:cs typeface="Calibri"/>
                <a:sym typeface="Calibri"/>
              </a:rPr>
              <a:t> class will </a:t>
            </a:r>
            <a:r>
              <a:rPr b="0" i="0" lang="en-US" sz="1600" u="none" cap="none" strike="noStrike">
                <a:solidFill>
                  <a:srgbClr val="0070C0"/>
                </a:solidFill>
                <a:latin typeface="Calibri"/>
                <a:ea typeface="Calibri"/>
                <a:cs typeface="Calibri"/>
                <a:sym typeface="Calibri"/>
              </a:rPr>
              <a:t>only be responsible for getting and setting the data </a:t>
            </a:r>
            <a:r>
              <a:rPr b="0" i="0" lang="en-US" sz="1600" u="none" cap="none" strike="noStrike">
                <a:solidFill>
                  <a:schemeClr val="dk1"/>
                </a:solidFill>
                <a:latin typeface="Calibri"/>
                <a:ea typeface="Calibri"/>
                <a:cs typeface="Calibri"/>
                <a:sym typeface="Calibri"/>
              </a:rPr>
              <a:t>of the Book object. </a:t>
            </a:r>
            <a:endParaRPr/>
          </a:p>
          <a:p>
            <a:pPr indent="-285750" lvl="0" marL="285750" marR="0" rtl="0" algn="just">
              <a:lnSpc>
                <a:spcPct val="100000"/>
              </a:lnSpc>
              <a:spcBef>
                <a:spcPts val="600"/>
              </a:spcBef>
              <a:spcAft>
                <a:spcPts val="0"/>
              </a:spcAft>
              <a:buClr>
                <a:schemeClr val="dk1"/>
              </a:buClr>
              <a:buSzPts val="1600"/>
              <a:buFont typeface="Courier New"/>
              <a:buChar char="o"/>
            </a:pPr>
            <a:r>
              <a:rPr b="1" i="0" lang="en-US" sz="1600" u="none" cap="none" strike="noStrike">
                <a:solidFill>
                  <a:schemeClr val="dk1"/>
                </a:solidFill>
                <a:latin typeface="Calibri"/>
                <a:ea typeface="Calibri"/>
                <a:cs typeface="Calibri"/>
                <a:sym typeface="Calibri"/>
              </a:rPr>
              <a:t>InventoryView</a:t>
            </a:r>
            <a:r>
              <a:rPr b="0" i="0" lang="en-US" sz="1600" u="none" cap="none" strike="noStrike">
                <a:solidFill>
                  <a:schemeClr val="dk1"/>
                </a:solidFill>
                <a:latin typeface="Calibri"/>
                <a:ea typeface="Calibri"/>
                <a:cs typeface="Calibri"/>
                <a:sym typeface="Calibri"/>
              </a:rPr>
              <a:t> class is</a:t>
            </a:r>
            <a:r>
              <a:rPr b="0" i="0" lang="en-US" sz="1600" u="none" cap="none" strike="noStrike">
                <a:solidFill>
                  <a:srgbClr val="0070C0"/>
                </a:solidFill>
                <a:latin typeface="Calibri"/>
                <a:ea typeface="Calibri"/>
                <a:cs typeface="Calibri"/>
                <a:sym typeface="Calibri"/>
              </a:rPr>
              <a:t> only responsible for checking/searching</a:t>
            </a:r>
            <a:r>
              <a:rPr b="0" i="0" lang="en-US" sz="1600" u="none" cap="none" strike="noStrike">
                <a:solidFill>
                  <a:schemeClr val="dk1"/>
                </a:solidFill>
                <a:latin typeface="Calibri"/>
                <a:ea typeface="Calibri"/>
                <a:cs typeface="Calibri"/>
                <a:sym typeface="Calibri"/>
              </a:rPr>
              <a:t> the inventory.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1984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Single Responsibility Principle (SRP)</a:t>
            </a:r>
            <a:endParaRPr/>
          </a:p>
        </p:txBody>
      </p:sp>
      <p:sp>
        <p:nvSpPr>
          <p:cNvPr id="176" name="Google Shape;176;p26"/>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 the UML diagram below, we can see how the architecture changed after we refactored the code following the Single Responsibility Principle. We </a:t>
            </a:r>
            <a:r>
              <a:rPr b="0" i="0" lang="en-US" sz="2400" u="none">
                <a:solidFill>
                  <a:srgbClr val="FF0000"/>
                </a:solidFill>
                <a:latin typeface="Calibri"/>
                <a:ea typeface="Calibri"/>
                <a:cs typeface="Calibri"/>
                <a:sym typeface="Calibri"/>
              </a:rPr>
              <a:t>split the initial Book class that had two responsibilities</a:t>
            </a:r>
            <a:r>
              <a:rPr b="0" i="0" lang="en-US" sz="2400" u="none">
                <a:solidFill>
                  <a:schemeClr val="dk1"/>
                </a:solidFill>
                <a:latin typeface="Calibri"/>
                <a:ea typeface="Calibri"/>
                <a:cs typeface="Calibri"/>
                <a:sym typeface="Calibri"/>
              </a:rPr>
              <a:t> </a:t>
            </a:r>
            <a:r>
              <a:rPr b="0" i="0" lang="en-US" sz="2400" u="none">
                <a:solidFill>
                  <a:srgbClr val="0070C0"/>
                </a:solidFill>
                <a:latin typeface="Calibri"/>
                <a:ea typeface="Calibri"/>
                <a:cs typeface="Calibri"/>
                <a:sym typeface="Calibri"/>
              </a:rPr>
              <a:t>into two classes, each having its own single responsibility</a:t>
            </a:r>
            <a:r>
              <a:rPr b="0" i="0" lang="en-US" sz="2400" u="none">
                <a:solidFill>
                  <a:schemeClr val="dk1"/>
                </a:solidFill>
                <a:latin typeface="Calibri"/>
                <a:ea typeface="Calibri"/>
                <a:cs typeface="Calibri"/>
                <a:sym typeface="Calibri"/>
              </a:rPr>
              <a:t>.</a:t>
            </a:r>
            <a:endParaRPr/>
          </a:p>
        </p:txBody>
      </p:sp>
      <p:pic>
        <p:nvPicPr>
          <p:cNvPr id="177" name="Google Shape;177;p26"/>
          <p:cNvPicPr preferRelativeResize="0"/>
          <p:nvPr/>
        </p:nvPicPr>
        <p:blipFill rotWithShape="1">
          <a:blip r:embed="rId3">
            <a:alphaModFix/>
          </a:blip>
          <a:srcRect b="0" l="0" r="0" t="0"/>
          <a:stretch/>
        </p:blipFill>
        <p:spPr>
          <a:xfrm>
            <a:off x="1752600" y="3505200"/>
            <a:ext cx="4524375" cy="3095625"/>
          </a:xfrm>
          <a:prstGeom prst="rect">
            <a:avLst/>
          </a:prstGeom>
          <a:noFill/>
          <a:ln>
            <a:noFill/>
          </a:ln>
        </p:spPr>
      </p:pic>
      <p:sp>
        <p:nvSpPr>
          <p:cNvPr id="178" name="Google Shape;178;p26"/>
          <p:cNvSpPr txBox="1"/>
          <p:nvPr/>
        </p:nvSpPr>
        <p:spPr>
          <a:xfrm>
            <a:off x="1066800" y="53340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Before refactoring</a:t>
            </a:r>
            <a:endParaRPr/>
          </a:p>
        </p:txBody>
      </p:sp>
      <p:sp>
        <p:nvSpPr>
          <p:cNvPr id="179" name="Google Shape;179;p26"/>
          <p:cNvSpPr txBox="1"/>
          <p:nvPr/>
        </p:nvSpPr>
        <p:spPr>
          <a:xfrm>
            <a:off x="6248400" y="51054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cap="none" strike="noStrike">
                <a:solidFill>
                  <a:srgbClr val="00B050"/>
                </a:solidFill>
                <a:latin typeface="Arial"/>
                <a:ea typeface="Arial"/>
                <a:cs typeface="Arial"/>
                <a:sym typeface="Arial"/>
              </a:rPr>
              <a:t>After refactoring</a:t>
            </a:r>
            <a:endParaRPr/>
          </a:p>
        </p:txBody>
      </p:sp>
      <p:cxnSp>
        <p:nvCxnSpPr>
          <p:cNvPr id="180" name="Google Shape;180;p26"/>
          <p:cNvCxnSpPr/>
          <p:nvPr/>
        </p:nvCxnSpPr>
        <p:spPr>
          <a:xfrm>
            <a:off x="4191000" y="3276600"/>
            <a:ext cx="0" cy="3429000"/>
          </a:xfrm>
          <a:prstGeom prst="straightConnector1">
            <a:avLst/>
          </a:prstGeom>
          <a:noFill/>
          <a:ln cap="flat" cmpd="sng" w="50800">
            <a:solidFill>
              <a:srgbClr val="E46C0A"/>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86" name="Google Shape;186;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87" name="Google Shape;187;p27"/>
          <p:cNvPicPr preferRelativeResize="0"/>
          <p:nvPr/>
        </p:nvPicPr>
        <p:blipFill rotWithShape="1">
          <a:blip r:embed="rId3">
            <a:alphaModFix/>
          </a:blip>
          <a:srcRect b="0" l="0" r="0" t="0"/>
          <a:stretch/>
        </p:blipFill>
        <p:spPr>
          <a:xfrm>
            <a:off x="1524000" y="914400"/>
            <a:ext cx="5029200" cy="523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Single Responsibility Principle (SRP)</a:t>
            </a:r>
            <a:endParaRPr/>
          </a:p>
        </p:txBody>
      </p:sp>
      <p:sp>
        <p:nvSpPr>
          <p:cNvPr id="193" name="Google Shape;19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When SRP is followed, </a:t>
            </a:r>
            <a:r>
              <a:rPr b="1" i="0" lang="en-US" sz="2400" u="none">
                <a:solidFill>
                  <a:schemeClr val="dk1"/>
                </a:solidFill>
                <a:latin typeface="Calibri"/>
                <a:ea typeface="Calibri"/>
                <a:cs typeface="Calibri"/>
                <a:sym typeface="Calibri"/>
              </a:rPr>
              <a:t>testing is easier</a:t>
            </a:r>
            <a:r>
              <a:rPr b="0" i="0" lang="en-US" sz="2400" u="none">
                <a:solidFill>
                  <a:schemeClr val="dk1"/>
                </a:solidFill>
                <a:latin typeface="Calibri"/>
                <a:ea typeface="Calibri"/>
                <a:cs typeface="Calibri"/>
                <a:sym typeface="Calibri"/>
              </a:rPr>
              <a:t>. With a single responsibility, the class will have fewer test cases. </a:t>
            </a:r>
            <a:endParaRPr/>
          </a:p>
          <a:p>
            <a:pPr indent="-342900" lvl="0" marL="342900" marR="0" rtl="0" algn="just">
              <a:lnSpc>
                <a:spcPct val="15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Less functionality also means </a:t>
            </a:r>
            <a:r>
              <a:rPr b="1" i="0" lang="en-US" sz="2400" u="none">
                <a:solidFill>
                  <a:schemeClr val="dk1"/>
                </a:solidFill>
                <a:latin typeface="Calibri"/>
                <a:ea typeface="Calibri"/>
                <a:cs typeface="Calibri"/>
                <a:sym typeface="Calibri"/>
              </a:rPr>
              <a:t>less dependencies </a:t>
            </a:r>
            <a:r>
              <a:rPr b="0" i="0" lang="en-US" sz="2400" u="none">
                <a:solidFill>
                  <a:schemeClr val="dk1"/>
                </a:solidFill>
                <a:latin typeface="Calibri"/>
                <a:ea typeface="Calibri"/>
                <a:cs typeface="Calibri"/>
                <a:sym typeface="Calibri"/>
              </a:rPr>
              <a:t>to other modules or classes. </a:t>
            </a:r>
            <a:endParaRPr/>
          </a:p>
          <a:p>
            <a:pPr indent="-342900" lvl="0" marL="342900" marR="0" rtl="0" algn="just">
              <a:lnSpc>
                <a:spcPct val="15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It leads to better code organization since smaller and well-purposed classes are easier to 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457200" y="1984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sp>
        <p:nvSpPr>
          <p:cNvPr id="199" name="Google Shape;199;p29"/>
          <p:cNvSpPr txBox="1"/>
          <p:nvPr>
            <p:ph idx="1" type="body"/>
          </p:nvPr>
        </p:nvSpPr>
        <p:spPr>
          <a:xfrm>
            <a:off x="457200" y="12954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a:t>
            </a:r>
            <a:r>
              <a:rPr b="1" i="0" lang="en-US" sz="2400" u="none">
                <a:solidFill>
                  <a:schemeClr val="dk1"/>
                </a:solidFill>
                <a:latin typeface="Calibri"/>
                <a:ea typeface="Calibri"/>
                <a:cs typeface="Calibri"/>
                <a:sym typeface="Calibri"/>
              </a:rPr>
              <a:t>Open/Closed Principle</a:t>
            </a:r>
            <a:r>
              <a:rPr b="0" i="0" lang="en-US" sz="2400" u="none">
                <a:solidFill>
                  <a:schemeClr val="dk1"/>
                </a:solidFill>
                <a:latin typeface="Calibri"/>
                <a:ea typeface="Calibri"/>
                <a:cs typeface="Calibri"/>
                <a:sym typeface="Calibri"/>
              </a:rPr>
              <a:t> states that </a:t>
            </a:r>
            <a:r>
              <a:rPr b="0" i="0" lang="en-US" sz="2400" u="none">
                <a:solidFill>
                  <a:srgbClr val="00B050"/>
                </a:solidFill>
                <a:latin typeface="Calibri"/>
                <a:ea typeface="Calibri"/>
                <a:cs typeface="Calibri"/>
                <a:sym typeface="Calibri"/>
              </a:rPr>
              <a:t>classes, modules, microservices, and other code units</a:t>
            </a:r>
            <a:r>
              <a:rPr b="0" i="0" lang="en-US" sz="2400" u="none">
                <a:solidFill>
                  <a:srgbClr val="0070C0"/>
                </a:solidFill>
                <a:latin typeface="Calibri"/>
                <a:ea typeface="Calibri"/>
                <a:cs typeface="Calibri"/>
                <a:sym typeface="Calibri"/>
              </a:rPr>
              <a:t> should be open for extension </a:t>
            </a:r>
            <a:r>
              <a:rPr b="0" i="0" lang="en-US" sz="2400" u="none">
                <a:solidFill>
                  <a:srgbClr val="FF0000"/>
                </a:solidFill>
                <a:latin typeface="Calibri"/>
                <a:ea typeface="Calibri"/>
                <a:cs typeface="Calibri"/>
                <a:sym typeface="Calibri"/>
              </a:rPr>
              <a:t>but closed for modification</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1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So, we should be able to </a:t>
            </a:r>
            <a:r>
              <a:rPr b="0" i="0" lang="en-US" sz="2400" u="none">
                <a:solidFill>
                  <a:srgbClr val="0070C0"/>
                </a:solidFill>
                <a:latin typeface="Calibri"/>
                <a:ea typeface="Calibri"/>
                <a:cs typeface="Calibri"/>
                <a:sym typeface="Calibri"/>
              </a:rPr>
              <a:t>extend the existing code using OOP features like inheritance via subclasses and interfaces</a:t>
            </a:r>
            <a:r>
              <a:rPr b="0" i="0" lang="en-US" sz="2400" u="none">
                <a:solidFill>
                  <a:schemeClr val="dk1"/>
                </a:solidFill>
                <a:latin typeface="Calibri"/>
                <a:ea typeface="Calibri"/>
                <a:cs typeface="Calibri"/>
                <a:sym typeface="Calibri"/>
              </a:rPr>
              <a:t>. However, we </a:t>
            </a:r>
            <a:r>
              <a:rPr b="0" i="0" lang="en-US" sz="2400" u="none">
                <a:solidFill>
                  <a:srgbClr val="FF0000"/>
                </a:solidFill>
                <a:latin typeface="Calibri"/>
                <a:ea typeface="Calibri"/>
                <a:cs typeface="Calibri"/>
                <a:sym typeface="Calibri"/>
              </a:rPr>
              <a:t>should never modify classes, interfaces, and other code units that already exist</a:t>
            </a:r>
            <a:r>
              <a:rPr b="0" i="0" lang="en-US" sz="2400" u="none">
                <a:solidFill>
                  <a:schemeClr val="dk1"/>
                </a:solidFill>
                <a:latin typeface="Calibri"/>
                <a:ea typeface="Calibri"/>
                <a:cs typeface="Calibri"/>
                <a:sym typeface="Calibri"/>
              </a:rPr>
              <a:t> (</a:t>
            </a:r>
            <a:r>
              <a:rPr b="1" i="0" lang="en-US" sz="2400" u="none">
                <a:solidFill>
                  <a:schemeClr val="dk1"/>
                </a:solidFill>
                <a:latin typeface="Calibri"/>
                <a:ea typeface="Calibri"/>
                <a:cs typeface="Calibri"/>
                <a:sym typeface="Calibri"/>
              </a:rPr>
              <a:t>especially if those codes are in production already</a:t>
            </a:r>
            <a:r>
              <a:rPr b="0" i="0" lang="en-US" sz="2400" u="none">
                <a:solidFill>
                  <a:schemeClr val="dk1"/>
                </a:solidFill>
                <a:latin typeface="Calibri"/>
                <a:ea typeface="Calibri"/>
                <a:cs typeface="Calibri"/>
                <a:sym typeface="Calibri"/>
              </a:rPr>
              <a:t>), as it can lead to unexpected behavior. </a:t>
            </a:r>
            <a:endParaRPr/>
          </a:p>
          <a:p>
            <a:pPr indent="-342900" lvl="0" marL="342900" marR="0" rtl="0" algn="just">
              <a:lnSpc>
                <a:spcPct val="100000"/>
              </a:lnSpc>
              <a:spcBef>
                <a:spcPts val="1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If we add a new feature by extending our code rather than modifying it, it will </a:t>
            </a:r>
            <a:r>
              <a:rPr b="0" i="0" lang="en-US" sz="2400" u="none">
                <a:solidFill>
                  <a:srgbClr val="0070C0"/>
                </a:solidFill>
                <a:latin typeface="Calibri"/>
                <a:ea typeface="Calibri"/>
                <a:cs typeface="Calibri"/>
                <a:sym typeface="Calibri"/>
              </a:rPr>
              <a:t>minimize the risk of failure as much as possible</a:t>
            </a:r>
            <a:r>
              <a:rPr b="0" i="0" lang="en-US" sz="2400" u="none">
                <a:solidFill>
                  <a:schemeClr val="dk1"/>
                </a:solidFill>
                <a:latin typeface="Calibri"/>
                <a:ea typeface="Calibri"/>
                <a:cs typeface="Calibri"/>
                <a:sym typeface="Calibri"/>
              </a:rPr>
              <a:t>. Besides, we also </a:t>
            </a:r>
            <a:r>
              <a:rPr b="0" i="0" lang="en-US" sz="2400" u="none">
                <a:solidFill>
                  <a:srgbClr val="0070C0"/>
                </a:solidFill>
                <a:latin typeface="Calibri"/>
                <a:ea typeface="Calibri"/>
                <a:cs typeface="Calibri"/>
                <a:sym typeface="Calibri"/>
              </a:rPr>
              <a:t>don’t have to unit test existing functionalities</a:t>
            </a:r>
            <a:r>
              <a:rPr b="0" i="0" lang="en-US" sz="2400" u="none">
                <a:solidFill>
                  <a:schemeClr val="dk1"/>
                </a:solidFill>
                <a:latin typeface="Calibri"/>
                <a:ea typeface="Calibri"/>
                <a:cs typeface="Calibri"/>
                <a:sym typeface="Calibri"/>
              </a:rPr>
              <a:t>.</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457200" y="2286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pic>
        <p:nvPicPr>
          <p:cNvPr id="205" name="Google Shape;205;p30"/>
          <p:cNvPicPr preferRelativeResize="0"/>
          <p:nvPr/>
        </p:nvPicPr>
        <p:blipFill rotWithShape="1">
          <a:blip r:embed="rId3">
            <a:alphaModFix/>
          </a:blip>
          <a:srcRect b="0" l="0" r="0" t="0"/>
          <a:stretch/>
        </p:blipFill>
        <p:spPr>
          <a:xfrm>
            <a:off x="1514475" y="1371600"/>
            <a:ext cx="6410325" cy="3429000"/>
          </a:xfrm>
          <a:prstGeom prst="rect">
            <a:avLst/>
          </a:prstGeom>
          <a:noFill/>
          <a:ln>
            <a:noFill/>
          </a:ln>
        </p:spPr>
      </p:pic>
      <p:sp>
        <p:nvSpPr>
          <p:cNvPr id="206" name="Google Shape;206;p30"/>
          <p:cNvSpPr txBox="1"/>
          <p:nvPr/>
        </p:nvSpPr>
        <p:spPr>
          <a:xfrm>
            <a:off x="1295400" y="5257800"/>
            <a:ext cx="6934200" cy="10160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CookbookDiscount</a:t>
            </a:r>
            <a:r>
              <a:rPr b="0" i="0" lang="en-US" sz="2000" u="none" cap="none" strike="noStrike">
                <a:solidFill>
                  <a:schemeClr val="dk1"/>
                </a:solidFill>
                <a:latin typeface="Calibri"/>
                <a:ea typeface="Calibri"/>
                <a:cs typeface="Calibri"/>
                <a:sym typeface="Calibri"/>
              </a:rPr>
              <a:t> to hold the details of the discount.</a:t>
            </a:r>
            <a:endParaRPr/>
          </a:p>
          <a:p>
            <a:pPr indent="-215900" lvl="0" marL="3429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DiscountManager</a:t>
            </a:r>
            <a:r>
              <a:rPr b="0" i="0" lang="en-US" sz="2000" u="none" cap="none" strike="noStrike">
                <a:solidFill>
                  <a:schemeClr val="dk1"/>
                </a:solidFill>
                <a:latin typeface="Calibri"/>
                <a:ea typeface="Calibri"/>
                <a:cs typeface="Calibri"/>
                <a:sym typeface="Calibri"/>
              </a:rPr>
              <a:t> to apply the discount to the 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174625"/>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pic>
        <p:nvPicPr>
          <p:cNvPr id="212" name="Google Shape;212;p31"/>
          <p:cNvPicPr preferRelativeResize="0"/>
          <p:nvPr/>
        </p:nvPicPr>
        <p:blipFill rotWithShape="1">
          <a:blip r:embed="rId3">
            <a:alphaModFix/>
          </a:blip>
          <a:srcRect b="0" l="0" r="0" t="0"/>
          <a:stretch/>
        </p:blipFill>
        <p:spPr>
          <a:xfrm>
            <a:off x="381000" y="1185862"/>
            <a:ext cx="5275262" cy="1981200"/>
          </a:xfrm>
          <a:prstGeom prst="rect">
            <a:avLst/>
          </a:prstGeom>
          <a:noFill/>
          <a:ln>
            <a:noFill/>
          </a:ln>
        </p:spPr>
      </p:pic>
      <p:pic>
        <p:nvPicPr>
          <p:cNvPr id="213" name="Google Shape;213;p31"/>
          <p:cNvPicPr preferRelativeResize="0"/>
          <p:nvPr/>
        </p:nvPicPr>
        <p:blipFill rotWithShape="1">
          <a:blip r:embed="rId4">
            <a:alphaModFix/>
          </a:blip>
          <a:srcRect b="0" l="0" r="0" t="0"/>
          <a:stretch/>
        </p:blipFill>
        <p:spPr>
          <a:xfrm>
            <a:off x="762000" y="4183062"/>
            <a:ext cx="6838950" cy="1619250"/>
          </a:xfrm>
          <a:prstGeom prst="rect">
            <a:avLst/>
          </a:prstGeom>
          <a:noFill/>
          <a:ln>
            <a:noFill/>
          </a:ln>
        </p:spPr>
      </p:pic>
      <p:sp>
        <p:nvSpPr>
          <p:cNvPr id="214" name="Google Shape;214;p31"/>
          <p:cNvSpPr txBox="1"/>
          <p:nvPr/>
        </p:nvSpPr>
        <p:spPr>
          <a:xfrm>
            <a:off x="6019800" y="1033462"/>
            <a:ext cx="2819400" cy="2247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add the new feature, for example, every biography with a 50% discount on the subject’s birthday, we create a new </a:t>
            </a:r>
            <a:r>
              <a:rPr b="1" i="0" lang="en-US" sz="2000" u="none" cap="none" strike="noStrike">
                <a:solidFill>
                  <a:schemeClr val="dk1"/>
                </a:solidFill>
                <a:latin typeface="Calibri"/>
                <a:ea typeface="Calibri"/>
                <a:cs typeface="Calibri"/>
                <a:sym typeface="Calibri"/>
              </a:rPr>
              <a:t>BiographyDiscount</a:t>
            </a:r>
            <a:r>
              <a:rPr b="0" i="0" lang="en-US" sz="2000" u="none" cap="none" strike="noStrike">
                <a:solidFill>
                  <a:schemeClr val="dk1"/>
                </a:solidFill>
                <a:latin typeface="Calibri"/>
                <a:ea typeface="Calibri"/>
                <a:cs typeface="Calibri"/>
                <a:sym typeface="Calibri"/>
              </a:rPr>
              <a:t> class.</a:t>
            </a:r>
            <a:endParaRPr/>
          </a:p>
        </p:txBody>
      </p:sp>
      <p:sp>
        <p:nvSpPr>
          <p:cNvPr id="215" name="Google Shape;215;p31"/>
          <p:cNvSpPr txBox="1"/>
          <p:nvPr/>
        </p:nvSpPr>
        <p:spPr>
          <a:xfrm>
            <a:off x="533400" y="3341687"/>
            <a:ext cx="83058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process the new type of discount, we </a:t>
            </a:r>
            <a:r>
              <a:rPr b="0" i="0" lang="en-US" sz="2000" u="none" cap="none" strike="noStrike">
                <a:solidFill>
                  <a:srgbClr val="FF0000"/>
                </a:solidFill>
                <a:latin typeface="Calibri"/>
                <a:ea typeface="Calibri"/>
                <a:cs typeface="Calibri"/>
                <a:sym typeface="Calibri"/>
              </a:rPr>
              <a:t>need to add the new functionality</a:t>
            </a:r>
            <a:r>
              <a:rPr b="0" i="0" lang="en-US" sz="2000" u="none" cap="none" strike="noStrike">
                <a:solidFill>
                  <a:schemeClr val="dk1"/>
                </a:solidFill>
                <a:latin typeface="Calibri"/>
                <a:ea typeface="Calibri"/>
                <a:cs typeface="Calibri"/>
                <a:sym typeface="Calibri"/>
              </a:rPr>
              <a:t> to the </a:t>
            </a:r>
            <a:r>
              <a:rPr b="1" i="0" lang="en-US" sz="2000" u="none" cap="none" strike="noStrike">
                <a:solidFill>
                  <a:schemeClr val="dk1"/>
                </a:solidFill>
                <a:latin typeface="Calibri"/>
                <a:ea typeface="Calibri"/>
                <a:cs typeface="Calibri"/>
                <a:sym typeface="Calibri"/>
              </a:rPr>
              <a:t>DiscountManager</a:t>
            </a:r>
            <a:r>
              <a:rPr b="0" i="0" lang="en-US" sz="2000" u="none" cap="none" strike="noStrike">
                <a:solidFill>
                  <a:schemeClr val="dk1"/>
                </a:solidFill>
                <a:latin typeface="Calibri"/>
                <a:ea typeface="Calibri"/>
                <a:cs typeface="Calibri"/>
                <a:sym typeface="Calibri"/>
              </a:rPr>
              <a:t> class, too</a:t>
            </a:r>
            <a:endParaRPr/>
          </a:p>
        </p:txBody>
      </p:sp>
      <p:sp>
        <p:nvSpPr>
          <p:cNvPr id="216" name="Google Shape;216;p31"/>
          <p:cNvSpPr txBox="1"/>
          <p:nvPr/>
        </p:nvSpPr>
        <p:spPr>
          <a:xfrm>
            <a:off x="1295400" y="5932487"/>
            <a:ext cx="5943600" cy="708025"/>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However, as we changed existing functionality, we violated the Open/Closed Principle.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104775"/>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Working on legacy code</a:t>
            </a:r>
            <a:endParaRPr/>
          </a:p>
        </p:txBody>
      </p:sp>
      <p:sp>
        <p:nvSpPr>
          <p:cNvPr id="95" name="Google Shape;95;p14"/>
          <p:cNvSpPr txBox="1"/>
          <p:nvPr>
            <p:ph idx="1" type="body"/>
          </p:nvPr>
        </p:nvSpPr>
        <p:spPr>
          <a:xfrm>
            <a:off x="533400" y="1093787"/>
            <a:ext cx="8229600" cy="27162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Re-reading code multiple times to get to the part you need to change.</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Hard to understand what a method does.</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Spending a lot of time to fix a minor bug.</a:t>
            </a:r>
            <a:endParaRPr/>
          </a:p>
          <a:p>
            <a:pPr indent="-342900" lvl="0" marL="342900" marR="0" rtl="0" algn="just">
              <a:lnSpc>
                <a:spcPct val="100000"/>
              </a:lnSpc>
              <a:spcBef>
                <a:spcPts val="180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You spend more time reading than writing code.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57200" y="165100"/>
            <a:ext cx="8610600" cy="57467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212121"/>
              </a:buClr>
              <a:buSzPts val="2800"/>
              <a:buFont typeface="Open Sans"/>
              <a:buNone/>
            </a:pPr>
            <a:r>
              <a:rPr b="1" i="0" lang="en-US" sz="2800" u="none">
                <a:solidFill>
                  <a:srgbClr val="212121"/>
                </a:solidFill>
                <a:latin typeface="Open Sans"/>
                <a:ea typeface="Open Sans"/>
                <a:cs typeface="Open Sans"/>
                <a:sym typeface="Open Sans"/>
              </a:rPr>
              <a:t>Open/Closed Principle</a:t>
            </a:r>
            <a:endParaRPr/>
          </a:p>
        </p:txBody>
      </p:sp>
      <p:pic>
        <p:nvPicPr>
          <p:cNvPr id="223" name="Google Shape;223;p32"/>
          <p:cNvPicPr preferRelativeResize="0"/>
          <p:nvPr/>
        </p:nvPicPr>
        <p:blipFill rotWithShape="1">
          <a:blip r:embed="rId3">
            <a:alphaModFix/>
          </a:blip>
          <a:srcRect b="0" l="0" r="0" t="0"/>
          <a:stretch/>
        </p:blipFill>
        <p:spPr>
          <a:xfrm>
            <a:off x="304800" y="457200"/>
            <a:ext cx="4862512" cy="4800600"/>
          </a:xfrm>
          <a:prstGeom prst="rect">
            <a:avLst/>
          </a:prstGeom>
          <a:noFill/>
          <a:ln>
            <a:noFill/>
          </a:ln>
        </p:spPr>
      </p:pic>
      <p:pic>
        <p:nvPicPr>
          <p:cNvPr id="224" name="Google Shape;224;p32"/>
          <p:cNvPicPr preferRelativeResize="0"/>
          <p:nvPr/>
        </p:nvPicPr>
        <p:blipFill rotWithShape="1">
          <a:blip r:embed="rId4">
            <a:alphaModFix/>
          </a:blip>
          <a:srcRect b="0" l="0" r="0" t="0"/>
          <a:stretch/>
        </p:blipFill>
        <p:spPr>
          <a:xfrm>
            <a:off x="304800" y="5475287"/>
            <a:ext cx="5343525" cy="903287"/>
          </a:xfrm>
          <a:prstGeom prst="rect">
            <a:avLst/>
          </a:prstGeom>
          <a:noFill/>
          <a:ln>
            <a:noFill/>
          </a:ln>
        </p:spPr>
      </p:pic>
      <p:sp>
        <p:nvSpPr>
          <p:cNvPr id="225" name="Google Shape;225;p32"/>
          <p:cNvSpPr txBox="1"/>
          <p:nvPr/>
        </p:nvSpPr>
        <p:spPr>
          <a:xfrm>
            <a:off x="5410200" y="914400"/>
            <a:ext cx="3429000" cy="34004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We need to </a:t>
            </a:r>
            <a:r>
              <a:rPr b="1" i="0" lang="en-US" sz="2000" u="none" cap="none" strike="noStrike">
                <a:solidFill>
                  <a:schemeClr val="dk1"/>
                </a:solidFill>
                <a:latin typeface="Calibri"/>
                <a:ea typeface="Calibri"/>
                <a:cs typeface="Calibri"/>
                <a:sym typeface="Calibri"/>
              </a:rPr>
              <a:t>refactor</a:t>
            </a:r>
            <a:r>
              <a:rPr b="0" i="0" lang="en-US" sz="2000" u="none" cap="none" strike="noStrike">
                <a:solidFill>
                  <a:schemeClr val="dk1"/>
                </a:solidFill>
                <a:latin typeface="Calibri"/>
                <a:ea typeface="Calibri"/>
                <a:cs typeface="Calibri"/>
                <a:sym typeface="Calibri"/>
              </a:rPr>
              <a:t> the code </a:t>
            </a:r>
            <a:r>
              <a:rPr b="0" i="0" lang="en-US" sz="2000" u="none" cap="none" strike="noStrike">
                <a:solidFill>
                  <a:srgbClr val="FF0000"/>
                </a:solidFill>
                <a:latin typeface="Calibri"/>
                <a:ea typeface="Calibri"/>
                <a:cs typeface="Calibri"/>
                <a:sym typeface="Calibri"/>
              </a:rPr>
              <a:t>by adding an extra layer of abstraction</a:t>
            </a:r>
            <a:r>
              <a:rPr b="0" i="0" lang="en-US" sz="2000" u="none" cap="none" strike="noStrike">
                <a:solidFill>
                  <a:schemeClr val="dk1"/>
                </a:solidFill>
                <a:latin typeface="Calibri"/>
                <a:ea typeface="Calibri"/>
                <a:cs typeface="Calibri"/>
                <a:sym typeface="Calibri"/>
              </a:rPr>
              <a:t> that represents all types of discounts. </a:t>
            </a:r>
            <a:endParaRPr/>
          </a:p>
          <a:p>
            <a:pPr indent="-342900" lvl="0" marL="342900" marR="0" rtl="0" algn="just">
              <a:lnSpc>
                <a:spcPct val="100000"/>
              </a:lnSpc>
              <a:spcBef>
                <a:spcPts val="18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Let’s create a new interface called </a:t>
            </a:r>
            <a:r>
              <a:rPr b="1" i="0" lang="en-US" sz="2000" u="none" cap="none" strike="noStrike">
                <a:solidFill>
                  <a:schemeClr val="dk1"/>
                </a:solidFill>
                <a:latin typeface="Calibri"/>
                <a:ea typeface="Calibri"/>
                <a:cs typeface="Calibri"/>
                <a:sym typeface="Calibri"/>
              </a:rPr>
              <a:t>BookDiscount</a:t>
            </a:r>
            <a:r>
              <a:rPr b="0" i="0" lang="en-US" sz="2000" u="none" cap="none" strike="noStrike">
                <a:solidFill>
                  <a:schemeClr val="dk1"/>
                </a:solidFill>
                <a:latin typeface="Calibri"/>
                <a:ea typeface="Calibri"/>
                <a:cs typeface="Calibri"/>
                <a:sym typeface="Calibri"/>
              </a:rPr>
              <a:t> that the </a:t>
            </a:r>
            <a:r>
              <a:rPr b="1" i="0" lang="en-US" sz="2000" u="none" cap="none" strike="noStrike">
                <a:solidFill>
                  <a:schemeClr val="dk1"/>
                </a:solidFill>
                <a:latin typeface="Calibri"/>
                <a:ea typeface="Calibri"/>
                <a:cs typeface="Calibri"/>
                <a:sym typeface="Calibri"/>
              </a:rPr>
              <a:t>CookbookDiscount</a:t>
            </a:r>
            <a:r>
              <a:rPr b="0" i="0" lang="en-US" sz="2000" u="none" cap="none" strike="noStrike">
                <a:solidFill>
                  <a:schemeClr val="dk1"/>
                </a:solidFill>
                <a:latin typeface="Calibri"/>
                <a:ea typeface="Calibri"/>
                <a:cs typeface="Calibri"/>
                <a:sym typeface="Calibri"/>
              </a:rPr>
              <a:t> and </a:t>
            </a:r>
            <a:r>
              <a:rPr b="1" i="0" lang="en-US" sz="2000" u="none" cap="none" strike="noStrike">
                <a:solidFill>
                  <a:schemeClr val="dk1"/>
                </a:solidFill>
                <a:latin typeface="Calibri"/>
                <a:ea typeface="Calibri"/>
                <a:cs typeface="Calibri"/>
                <a:sym typeface="Calibri"/>
              </a:rPr>
              <a:t>BiographyDiscount</a:t>
            </a:r>
            <a:r>
              <a:rPr b="0" i="0" lang="en-US" sz="2000" u="none" cap="none" strike="noStrike">
                <a:solidFill>
                  <a:schemeClr val="dk1"/>
                </a:solidFill>
                <a:latin typeface="Calibri"/>
                <a:ea typeface="Calibri"/>
                <a:cs typeface="Calibri"/>
                <a:sym typeface="Calibri"/>
              </a:rPr>
              <a:t> classes will implement.</a:t>
            </a:r>
            <a:endParaRPr/>
          </a:p>
        </p:txBody>
      </p:sp>
      <p:sp>
        <p:nvSpPr>
          <p:cNvPr id="226" name="Google Shape;226;p32"/>
          <p:cNvSpPr txBox="1"/>
          <p:nvPr/>
        </p:nvSpPr>
        <p:spPr>
          <a:xfrm>
            <a:off x="5867400" y="5243512"/>
            <a:ext cx="3070225"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Now, </a:t>
            </a:r>
            <a:r>
              <a:rPr b="1" i="0" lang="en-US" sz="1800" u="none" cap="none" strike="noStrike">
                <a:solidFill>
                  <a:schemeClr val="dk1"/>
                </a:solidFill>
                <a:latin typeface="Calibri"/>
                <a:ea typeface="Calibri"/>
                <a:cs typeface="Calibri"/>
                <a:sym typeface="Calibri"/>
              </a:rPr>
              <a:t>DiscountManager</a:t>
            </a:r>
            <a:r>
              <a:rPr b="0" i="0" lang="en-US" sz="1800" u="none" cap="none" strike="noStrike">
                <a:solidFill>
                  <a:schemeClr val="dk1"/>
                </a:solidFill>
                <a:latin typeface="Calibri"/>
                <a:ea typeface="Calibri"/>
                <a:cs typeface="Calibri"/>
                <a:sym typeface="Calibri"/>
              </a:rPr>
              <a:t> can refer to the </a:t>
            </a:r>
            <a:r>
              <a:rPr b="1" i="0" lang="en-US" sz="1800" u="none" cap="none" strike="noStrike">
                <a:solidFill>
                  <a:schemeClr val="dk1"/>
                </a:solidFill>
                <a:latin typeface="Calibri"/>
                <a:ea typeface="Calibri"/>
                <a:cs typeface="Calibri"/>
                <a:sym typeface="Calibri"/>
              </a:rPr>
              <a:t>BookDiscount</a:t>
            </a:r>
            <a:r>
              <a:rPr b="0" i="0" lang="en-US" sz="1800" u="none" cap="none" strike="noStrike">
                <a:solidFill>
                  <a:schemeClr val="dk1"/>
                </a:solidFill>
                <a:latin typeface="Calibri"/>
                <a:ea typeface="Calibri"/>
                <a:cs typeface="Calibri"/>
                <a:sym typeface="Calibri"/>
              </a:rPr>
              <a:t> interface </a:t>
            </a:r>
            <a:r>
              <a:rPr b="0" i="0" lang="en-US" sz="1800" u="none" cap="none" strike="noStrike">
                <a:solidFill>
                  <a:srgbClr val="FF0000"/>
                </a:solidFill>
                <a:latin typeface="Calibri"/>
                <a:ea typeface="Calibri"/>
                <a:cs typeface="Calibri"/>
                <a:sym typeface="Calibri"/>
              </a:rPr>
              <a:t>instead of the </a:t>
            </a:r>
            <a:r>
              <a:rPr b="1" i="0" lang="en-US" sz="1800" u="none" cap="none" strike="noStrike">
                <a:solidFill>
                  <a:srgbClr val="FF0000"/>
                </a:solidFill>
                <a:latin typeface="Calibri"/>
                <a:ea typeface="Calibri"/>
                <a:cs typeface="Calibri"/>
                <a:sym typeface="Calibri"/>
              </a:rPr>
              <a:t>concrete</a:t>
            </a:r>
            <a:r>
              <a:rPr b="0" i="0" lang="en-US" sz="1800" u="none" cap="none" strike="noStrike">
                <a:solidFill>
                  <a:srgbClr val="FF0000"/>
                </a:solidFill>
                <a:latin typeface="Calibri"/>
                <a:ea typeface="Calibri"/>
                <a:cs typeface="Calibri"/>
                <a:sym typeface="Calibri"/>
              </a:rPr>
              <a:t> classes</a:t>
            </a:r>
            <a:r>
              <a:rPr b="0" i="0" lang="en-US" sz="1800" u="none" cap="none" strike="noStrike">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pic>
        <p:nvPicPr>
          <p:cNvPr id="232" name="Google Shape;232;p33"/>
          <p:cNvPicPr preferRelativeResize="0"/>
          <p:nvPr/>
        </p:nvPicPr>
        <p:blipFill rotWithShape="1">
          <a:blip r:embed="rId3">
            <a:alphaModFix/>
          </a:blip>
          <a:srcRect b="0" l="0" r="0" t="0"/>
          <a:stretch/>
        </p:blipFill>
        <p:spPr>
          <a:xfrm>
            <a:off x="239712" y="2514600"/>
            <a:ext cx="8672512" cy="2667000"/>
          </a:xfrm>
          <a:prstGeom prst="rect">
            <a:avLst/>
          </a:prstGeom>
          <a:noFill/>
          <a:ln>
            <a:noFill/>
          </a:ln>
        </p:spPr>
      </p:pic>
      <p:sp>
        <p:nvSpPr>
          <p:cNvPr id="233" name="Google Shape;233;p33"/>
          <p:cNvSpPr txBox="1"/>
          <p:nvPr/>
        </p:nvSpPr>
        <p:spPr>
          <a:xfrm>
            <a:off x="381000" y="1752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Before refactoring</a:t>
            </a:r>
            <a:endParaRPr/>
          </a:p>
        </p:txBody>
      </p:sp>
      <p:sp>
        <p:nvSpPr>
          <p:cNvPr id="234" name="Google Shape;234;p33"/>
          <p:cNvSpPr txBox="1"/>
          <p:nvPr/>
        </p:nvSpPr>
        <p:spPr>
          <a:xfrm>
            <a:off x="5181600" y="1752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cap="none" strike="noStrike">
                <a:solidFill>
                  <a:srgbClr val="00B050"/>
                </a:solidFill>
                <a:latin typeface="Arial"/>
                <a:ea typeface="Arial"/>
                <a:cs typeface="Arial"/>
                <a:sym typeface="Arial"/>
              </a:rPr>
              <a:t>After refactoring</a:t>
            </a:r>
            <a:endParaRPr/>
          </a:p>
        </p:txBody>
      </p:sp>
      <p:cxnSp>
        <p:nvCxnSpPr>
          <p:cNvPr id="235" name="Google Shape;235;p33"/>
          <p:cNvCxnSpPr/>
          <p:nvPr/>
        </p:nvCxnSpPr>
        <p:spPr>
          <a:xfrm flipH="1">
            <a:off x="2819400" y="1600200"/>
            <a:ext cx="1752600" cy="4724400"/>
          </a:xfrm>
          <a:prstGeom prst="straightConnector1">
            <a:avLst/>
          </a:prstGeom>
          <a:noFill/>
          <a:ln cap="flat" cmpd="sng" w="50800">
            <a:solidFill>
              <a:srgbClr val="E46C0A"/>
            </a:solidFill>
            <a:prstDash val="solid"/>
            <a:miter lim="800000"/>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sp>
        <p:nvSpPr>
          <p:cNvPr id="241" name="Google Shape;241;p34"/>
          <p:cNvSpPr txBox="1"/>
          <p:nvPr>
            <p:ph idx="1" type="body"/>
          </p:nvPr>
        </p:nvSpPr>
        <p:spPr>
          <a:xfrm>
            <a:off x="457200" y="1219200"/>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An entity should be open for extension but closed for modification.</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Extend functionality by adding new code instead of changing the existing code.</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Separate the behaviors, so the system can easily be extended, but never broken.</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Goal: get a point where you can never break the core of your system.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457200" y="152400"/>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Open/Closed Principle</a:t>
            </a:r>
            <a:endParaRPr/>
          </a:p>
        </p:txBody>
      </p:sp>
      <p:sp>
        <p:nvSpPr>
          <p:cNvPr id="247" name="Google Shape;247;p35"/>
          <p:cNvSpPr txBox="1"/>
          <p:nvPr>
            <p:ph idx="1" type="body"/>
          </p:nvPr>
        </p:nvSpPr>
        <p:spPr>
          <a:xfrm>
            <a:off x="457200" y="1295400"/>
            <a:ext cx="83820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What this means in essence is that </a:t>
            </a:r>
            <a:r>
              <a:rPr b="0" i="0" lang="en-US" sz="2400" u="none">
                <a:solidFill>
                  <a:srgbClr val="0070C0"/>
                </a:solidFill>
                <a:latin typeface="Calibri"/>
                <a:ea typeface="Calibri"/>
                <a:cs typeface="Calibri"/>
                <a:sym typeface="Calibri"/>
              </a:rPr>
              <a:t>you should design your classes and modules with possible future updates in mind</a:t>
            </a:r>
            <a:r>
              <a:rPr b="0" i="0" lang="en-US" sz="2400" u="none">
                <a:solidFill>
                  <a:schemeClr val="dk1"/>
                </a:solidFill>
                <a:latin typeface="Calibri"/>
                <a:ea typeface="Calibri"/>
                <a:cs typeface="Calibri"/>
                <a:sym typeface="Calibri"/>
              </a:rPr>
              <a:t>, so they </a:t>
            </a:r>
            <a:r>
              <a:rPr b="0" i="0" lang="en-US" sz="2400" u="none">
                <a:solidFill>
                  <a:srgbClr val="953735"/>
                </a:solidFill>
                <a:latin typeface="Calibri"/>
                <a:ea typeface="Calibri"/>
                <a:cs typeface="Calibri"/>
                <a:sym typeface="Calibri"/>
              </a:rPr>
              <a:t>should have a generic design that you won't need to change the class itself in order to extend their behavior</a:t>
            </a:r>
            <a:r>
              <a:rPr b="0" i="0" lang="en-US" sz="2400" u="none">
                <a:solidFill>
                  <a:schemeClr val="dk1"/>
                </a:solidFill>
                <a:latin typeface="Calibri"/>
                <a:ea typeface="Calibri"/>
                <a:cs typeface="Calibri"/>
                <a:sym typeface="Calibri"/>
              </a:rPr>
              <a:t>.</a:t>
            </a:r>
            <a:endParaRPr/>
          </a:p>
          <a:p>
            <a:pPr indent="-342900" lvl="0" marL="342900" marR="0" rtl="0" algn="just">
              <a:lnSpc>
                <a:spcPct val="15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You can add more fields or methods, but in such a way that you </a:t>
            </a:r>
            <a:r>
              <a:rPr b="0" i="0" lang="en-US" sz="2400" u="none">
                <a:solidFill>
                  <a:srgbClr val="0070C0"/>
                </a:solidFill>
                <a:latin typeface="Calibri"/>
                <a:ea typeface="Calibri"/>
                <a:cs typeface="Calibri"/>
                <a:sym typeface="Calibri"/>
              </a:rPr>
              <a:t>don't need to rewrite old methods, delete old fields and modify the old code</a:t>
            </a:r>
            <a:r>
              <a:rPr b="0" i="0" lang="en-US" sz="2400" u="none">
                <a:solidFill>
                  <a:schemeClr val="dk1"/>
                </a:solidFill>
                <a:latin typeface="Calibri"/>
                <a:ea typeface="Calibri"/>
                <a:cs typeface="Calibri"/>
                <a:sym typeface="Calibri"/>
              </a:rPr>
              <a:t> in order to make it work again. Thinking ahead will help you write stable code, before and after an update of requirements.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57200" y="2286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Liskov Substitution Principle</a:t>
            </a:r>
            <a:endParaRPr/>
          </a:p>
        </p:txBody>
      </p:sp>
      <p:sp>
        <p:nvSpPr>
          <p:cNvPr id="254" name="Google Shape;254;p36"/>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1" lang="en-US" sz="2400" u="none">
                <a:solidFill>
                  <a:schemeClr val="dk1"/>
                </a:solidFill>
                <a:latin typeface="Calibri"/>
                <a:ea typeface="Calibri"/>
                <a:cs typeface="Calibri"/>
                <a:sym typeface="Calibri"/>
              </a:rPr>
              <a:t>“In a computer program, </a:t>
            </a:r>
            <a:r>
              <a:rPr b="0" i="1" lang="en-US" sz="2400" u="none">
                <a:solidFill>
                  <a:srgbClr val="0070C0"/>
                </a:solidFill>
                <a:latin typeface="Calibri"/>
                <a:ea typeface="Calibri"/>
                <a:cs typeface="Calibri"/>
                <a:sym typeface="Calibri"/>
              </a:rPr>
              <a:t>if </a:t>
            </a:r>
            <a:r>
              <a:rPr b="1" i="1" lang="en-US" sz="2400" u="none">
                <a:solidFill>
                  <a:srgbClr val="0070C0"/>
                </a:solidFill>
                <a:latin typeface="Calibri"/>
                <a:ea typeface="Calibri"/>
                <a:cs typeface="Calibri"/>
                <a:sym typeface="Calibri"/>
              </a:rPr>
              <a:t>S</a:t>
            </a:r>
            <a:r>
              <a:rPr b="0" i="1" lang="en-US" sz="2400" u="none">
                <a:solidFill>
                  <a:srgbClr val="0070C0"/>
                </a:solidFill>
                <a:latin typeface="Calibri"/>
                <a:ea typeface="Calibri"/>
                <a:cs typeface="Calibri"/>
                <a:sym typeface="Calibri"/>
              </a:rPr>
              <a:t> is a subtype of </a:t>
            </a:r>
            <a:r>
              <a:rPr b="1" i="1" lang="en-US" sz="2400" u="none">
                <a:solidFill>
                  <a:srgbClr val="0070C0"/>
                </a:solidFill>
                <a:latin typeface="Calibri"/>
                <a:ea typeface="Calibri"/>
                <a:cs typeface="Calibri"/>
                <a:sym typeface="Calibri"/>
              </a:rPr>
              <a:t>T</a:t>
            </a:r>
            <a:r>
              <a:rPr b="0" i="1" lang="en-US" sz="2400" u="none">
                <a:solidFill>
                  <a:srgbClr val="0070C0"/>
                </a:solidFill>
                <a:latin typeface="Calibri"/>
                <a:ea typeface="Calibri"/>
                <a:cs typeface="Calibri"/>
                <a:sym typeface="Calibri"/>
              </a:rPr>
              <a:t>, then objects of type T </a:t>
            </a:r>
            <a:r>
              <a:rPr b="1" i="1" lang="en-US" sz="2400" u="none">
                <a:solidFill>
                  <a:srgbClr val="FF0000"/>
                </a:solidFill>
                <a:latin typeface="Calibri"/>
                <a:ea typeface="Calibri"/>
                <a:cs typeface="Calibri"/>
                <a:sym typeface="Calibri"/>
              </a:rPr>
              <a:t>may</a:t>
            </a:r>
            <a:r>
              <a:rPr b="0" i="1" lang="en-US" sz="2400" u="none">
                <a:solidFill>
                  <a:srgbClr val="FF0000"/>
                </a:solidFill>
                <a:latin typeface="Calibri"/>
                <a:ea typeface="Calibri"/>
                <a:cs typeface="Calibri"/>
                <a:sym typeface="Calibri"/>
              </a:rPr>
              <a:t> be replaced with objects of type S</a:t>
            </a:r>
            <a:r>
              <a:rPr b="0" i="1" lang="en-US" sz="2400" u="none">
                <a:solidFill>
                  <a:schemeClr val="dk1"/>
                </a:solidFill>
                <a:latin typeface="Calibri"/>
                <a:ea typeface="Calibri"/>
                <a:cs typeface="Calibri"/>
                <a:sym typeface="Calibri"/>
              </a:rPr>
              <a:t> (</a:t>
            </a:r>
            <a:r>
              <a:rPr b="0" i="1" lang="en-US" sz="2400" u="none">
                <a:solidFill>
                  <a:srgbClr val="00B050"/>
                </a:solidFill>
                <a:latin typeface="Calibri"/>
                <a:ea typeface="Calibri"/>
                <a:cs typeface="Calibri"/>
                <a:sym typeface="Calibri"/>
              </a:rPr>
              <a:t>i.e., objects of type S may substitute objects of type T</a:t>
            </a:r>
            <a:r>
              <a:rPr b="0" i="1" lang="en-US" sz="2400" u="none">
                <a:solidFill>
                  <a:schemeClr val="dk1"/>
                </a:solidFill>
                <a:latin typeface="Calibri"/>
                <a:ea typeface="Calibri"/>
                <a:cs typeface="Calibri"/>
                <a:sym typeface="Calibri"/>
              </a:rPr>
              <a:t>) </a:t>
            </a:r>
            <a:r>
              <a:rPr b="0" i="1" lang="en-US" sz="2400" u="none">
                <a:solidFill>
                  <a:srgbClr val="E46C0A"/>
                </a:solidFill>
                <a:latin typeface="Calibri"/>
                <a:ea typeface="Calibri"/>
                <a:cs typeface="Calibri"/>
                <a:sym typeface="Calibri"/>
              </a:rPr>
              <a:t>without altering any of the desirable properties of that program</a:t>
            </a:r>
            <a:r>
              <a:rPr b="0" i="1" lang="en-US" sz="2400" u="none">
                <a:solidFill>
                  <a:schemeClr val="dk1"/>
                </a:solidFill>
                <a:latin typeface="Calibri"/>
                <a:ea typeface="Calibri"/>
                <a:cs typeface="Calibri"/>
                <a:sym typeface="Calibri"/>
              </a:rPr>
              <a:t> (correctness, task performed, etc.).”</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In layman’s terms, it states that </a:t>
            </a:r>
            <a:r>
              <a:rPr b="0" i="0" lang="en-US" sz="2400" u="none">
                <a:solidFill>
                  <a:srgbClr val="0070C0"/>
                </a:solidFill>
                <a:latin typeface="Calibri"/>
                <a:ea typeface="Calibri"/>
                <a:cs typeface="Calibri"/>
                <a:sym typeface="Calibri"/>
              </a:rPr>
              <a:t>an object of a superclass should be replaceable by objects of its subclasses</a:t>
            </a:r>
            <a:r>
              <a:rPr b="0" i="0" lang="en-US" sz="2400" u="none">
                <a:solidFill>
                  <a:schemeClr val="dk1"/>
                </a:solidFill>
                <a:latin typeface="Calibri"/>
                <a:ea typeface="Calibri"/>
                <a:cs typeface="Calibri"/>
                <a:sym typeface="Calibri"/>
              </a:rPr>
              <a:t> </a:t>
            </a:r>
            <a:r>
              <a:rPr b="0" i="0" lang="en-US" sz="2400" u="none">
                <a:solidFill>
                  <a:srgbClr val="00B050"/>
                </a:solidFill>
                <a:latin typeface="Calibri"/>
                <a:ea typeface="Calibri"/>
                <a:cs typeface="Calibri"/>
                <a:sym typeface="Calibri"/>
              </a:rPr>
              <a:t>without causing issues in the application</a:t>
            </a:r>
            <a:r>
              <a:rPr b="0" i="0" lang="en-US" sz="2400" u="none">
                <a:solidFill>
                  <a:schemeClr val="dk1"/>
                </a:solidFill>
                <a:latin typeface="Calibri"/>
                <a:ea typeface="Calibri"/>
                <a:cs typeface="Calibri"/>
                <a:sym typeface="Calibri"/>
              </a:rPr>
              <a:t>. </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We can implement the </a:t>
            </a:r>
            <a:r>
              <a:rPr b="1" i="0" lang="en-US" sz="2400" u="none">
                <a:solidFill>
                  <a:schemeClr val="dk1"/>
                </a:solidFill>
                <a:latin typeface="Calibri"/>
                <a:ea typeface="Calibri"/>
                <a:cs typeface="Calibri"/>
                <a:sym typeface="Calibri"/>
              </a:rPr>
              <a:t>Liskov Substitution Principle</a:t>
            </a:r>
            <a:r>
              <a:rPr b="0" i="0" lang="en-US" sz="2400" u="none">
                <a:solidFill>
                  <a:schemeClr val="dk1"/>
                </a:solidFill>
                <a:latin typeface="Calibri"/>
                <a:ea typeface="Calibri"/>
                <a:cs typeface="Calibri"/>
                <a:sym typeface="Calibri"/>
              </a:rPr>
              <a:t> by </a:t>
            </a:r>
            <a:r>
              <a:rPr b="0" i="0" lang="en-US" sz="2400" u="none">
                <a:solidFill>
                  <a:srgbClr val="0070C0"/>
                </a:solidFill>
                <a:latin typeface="Calibri"/>
                <a:ea typeface="Calibri"/>
                <a:cs typeface="Calibri"/>
                <a:sym typeface="Calibri"/>
              </a:rPr>
              <a:t>paying attention to the </a:t>
            </a:r>
            <a:r>
              <a:rPr b="1" i="0" lang="en-US" sz="2400" u="none">
                <a:solidFill>
                  <a:srgbClr val="FF0000"/>
                </a:solidFill>
                <a:latin typeface="Calibri"/>
                <a:ea typeface="Calibri"/>
                <a:cs typeface="Calibri"/>
                <a:sym typeface="Calibri"/>
              </a:rPr>
              <a:t>correct</a:t>
            </a:r>
            <a:r>
              <a:rPr b="0" i="0" lang="en-US" sz="2400" u="none">
                <a:solidFill>
                  <a:srgbClr val="FF0000"/>
                </a:solidFill>
                <a:latin typeface="Calibri"/>
                <a:ea typeface="Calibri"/>
                <a:cs typeface="Calibri"/>
                <a:sym typeface="Calibri"/>
              </a:rPr>
              <a:t> inheritance hierarchy</a:t>
            </a:r>
            <a:r>
              <a:rPr b="0" i="0" lang="en-US" sz="2400" u="none">
                <a:solidFill>
                  <a:schemeClr val="dk1"/>
                </a:solidFill>
                <a:latin typeface="Calibri"/>
                <a:ea typeface="Calibri"/>
                <a:cs typeface="Calibri"/>
                <a:sym typeface="Calibri"/>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457200" y="2286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Liskov Substitution Principle</a:t>
            </a:r>
            <a:endParaRPr/>
          </a:p>
        </p:txBody>
      </p:sp>
      <p:pic>
        <p:nvPicPr>
          <p:cNvPr id="261" name="Google Shape;261;p37"/>
          <p:cNvPicPr preferRelativeResize="0"/>
          <p:nvPr/>
        </p:nvPicPr>
        <p:blipFill rotWithShape="1">
          <a:blip r:embed="rId3">
            <a:alphaModFix/>
          </a:blip>
          <a:srcRect b="0" l="0" r="0" t="0"/>
          <a:stretch/>
        </p:blipFill>
        <p:spPr>
          <a:xfrm>
            <a:off x="5334000" y="1371600"/>
            <a:ext cx="3657600" cy="1279525"/>
          </a:xfrm>
          <a:prstGeom prst="rect">
            <a:avLst/>
          </a:prstGeom>
          <a:noFill/>
          <a:ln>
            <a:noFill/>
          </a:ln>
        </p:spPr>
      </p:pic>
      <p:pic>
        <p:nvPicPr>
          <p:cNvPr id="262" name="Google Shape;262;p37"/>
          <p:cNvPicPr preferRelativeResize="0"/>
          <p:nvPr/>
        </p:nvPicPr>
        <p:blipFill rotWithShape="1">
          <a:blip r:embed="rId4">
            <a:alphaModFix/>
          </a:blip>
          <a:srcRect b="0" l="0" r="0" t="0"/>
          <a:stretch/>
        </p:blipFill>
        <p:spPr>
          <a:xfrm>
            <a:off x="4484687" y="3048000"/>
            <a:ext cx="4572000" cy="1327150"/>
          </a:xfrm>
          <a:prstGeom prst="rect">
            <a:avLst/>
          </a:prstGeom>
          <a:noFill/>
          <a:ln>
            <a:noFill/>
          </a:ln>
        </p:spPr>
      </p:pic>
      <p:sp>
        <p:nvSpPr>
          <p:cNvPr id="263" name="Google Shape;263;p37"/>
          <p:cNvSpPr txBox="1"/>
          <p:nvPr/>
        </p:nvSpPr>
        <p:spPr>
          <a:xfrm>
            <a:off x="457200" y="1295400"/>
            <a:ext cx="4495800" cy="101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 </a:t>
            </a:r>
            <a:r>
              <a:rPr b="1" i="0" lang="en-US" sz="2000" u="none" cap="none" strike="noStrike">
                <a:solidFill>
                  <a:schemeClr val="dk1"/>
                </a:solidFill>
                <a:latin typeface="Calibri"/>
                <a:ea typeface="Calibri"/>
                <a:cs typeface="Calibri"/>
                <a:sym typeface="Calibri"/>
              </a:rPr>
              <a:t>BookDelivery</a:t>
            </a:r>
            <a:r>
              <a:rPr b="0" i="0" lang="en-US" sz="2000" u="none" cap="none" strike="noStrike">
                <a:solidFill>
                  <a:schemeClr val="dk1"/>
                </a:solidFill>
                <a:latin typeface="Calibri"/>
                <a:ea typeface="Calibri"/>
                <a:cs typeface="Calibri"/>
                <a:sym typeface="Calibri"/>
              </a:rPr>
              <a:t> class that informs customers about the number of locations where they can collect their order.</a:t>
            </a:r>
            <a:endParaRPr/>
          </a:p>
        </p:txBody>
      </p:sp>
      <p:sp>
        <p:nvSpPr>
          <p:cNvPr id="264" name="Google Shape;264;p37"/>
          <p:cNvSpPr txBox="1"/>
          <p:nvPr/>
        </p:nvSpPr>
        <p:spPr>
          <a:xfrm>
            <a:off x="457200" y="2895600"/>
            <a:ext cx="3581400"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The store also sells fancy hardcovers they only want to deliver to their high street shops.</a:t>
            </a:r>
            <a:endParaRPr/>
          </a:p>
        </p:txBody>
      </p:sp>
      <p:pic>
        <p:nvPicPr>
          <p:cNvPr id="265" name="Google Shape;265;p37"/>
          <p:cNvPicPr preferRelativeResize="0"/>
          <p:nvPr/>
        </p:nvPicPr>
        <p:blipFill rotWithShape="1">
          <a:blip r:embed="rId5">
            <a:alphaModFix/>
          </a:blip>
          <a:srcRect b="0" l="0" r="0" t="0"/>
          <a:stretch/>
        </p:blipFill>
        <p:spPr>
          <a:xfrm>
            <a:off x="4424362" y="4833937"/>
            <a:ext cx="4600575" cy="1152525"/>
          </a:xfrm>
          <a:prstGeom prst="rect">
            <a:avLst/>
          </a:prstGeom>
          <a:noFill/>
          <a:ln>
            <a:noFill/>
          </a:ln>
        </p:spPr>
      </p:pic>
      <p:sp>
        <p:nvSpPr>
          <p:cNvPr id="266" name="Google Shape;266;p37"/>
          <p:cNvSpPr txBox="1"/>
          <p:nvPr/>
        </p:nvSpPr>
        <p:spPr>
          <a:xfrm>
            <a:off x="457200" y="4876800"/>
            <a:ext cx="3733800" cy="101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Later, the store asks us to create delivery functionalities for audiobooks, too.</a:t>
            </a:r>
            <a:endParaRPr/>
          </a:p>
        </p:txBody>
      </p:sp>
      <p:sp>
        <p:nvSpPr>
          <p:cNvPr id="267" name="Google Shape;267;p37"/>
          <p:cNvSpPr txBox="1"/>
          <p:nvPr/>
        </p:nvSpPr>
        <p:spPr>
          <a:xfrm>
            <a:off x="5410200" y="6096000"/>
            <a:ext cx="3048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Calibri"/>
              <a:buNone/>
            </a:pPr>
            <a:r>
              <a:rPr b="1" i="0" lang="en-US" sz="2000" u="none" cap="none" strike="noStrike">
                <a:solidFill>
                  <a:srgbClr val="FF0000"/>
                </a:solidFill>
                <a:latin typeface="Calibri"/>
                <a:ea typeface="Calibri"/>
                <a:cs typeface="Calibri"/>
                <a:sym typeface="Calibri"/>
              </a:rPr>
              <a:t>Can't be implemented</a:t>
            </a:r>
            <a:endParaRPr/>
          </a:p>
        </p:txBody>
      </p:sp>
      <p:cxnSp>
        <p:nvCxnSpPr>
          <p:cNvPr id="268" name="Google Shape;268;p37"/>
          <p:cNvCxnSpPr/>
          <p:nvPr/>
        </p:nvCxnSpPr>
        <p:spPr>
          <a:xfrm rot="10800000">
            <a:off x="7848600" y="5562600"/>
            <a:ext cx="228600" cy="838200"/>
          </a:xfrm>
          <a:prstGeom prst="straightConnector1">
            <a:avLst/>
          </a:prstGeom>
          <a:noFill/>
          <a:ln cap="flat" cmpd="sng" w="63500">
            <a:solidFill>
              <a:srgbClr val="FF0000"/>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457200" y="2286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Liskov Substitution Principle</a:t>
            </a:r>
            <a:endParaRPr/>
          </a:p>
        </p:txBody>
      </p:sp>
      <p:pic>
        <p:nvPicPr>
          <p:cNvPr id="275" name="Google Shape;275;p38"/>
          <p:cNvPicPr preferRelativeResize="0"/>
          <p:nvPr/>
        </p:nvPicPr>
        <p:blipFill rotWithShape="1">
          <a:blip r:embed="rId3">
            <a:alphaModFix/>
          </a:blip>
          <a:srcRect b="0" l="0" r="0" t="0"/>
          <a:stretch/>
        </p:blipFill>
        <p:spPr>
          <a:xfrm>
            <a:off x="4914900" y="1066800"/>
            <a:ext cx="3771900" cy="3343275"/>
          </a:xfrm>
          <a:prstGeom prst="rect">
            <a:avLst/>
          </a:prstGeom>
          <a:noFill/>
          <a:ln>
            <a:noFill/>
          </a:ln>
        </p:spPr>
      </p:pic>
      <p:sp>
        <p:nvSpPr>
          <p:cNvPr id="276" name="Google Shape;276;p38"/>
          <p:cNvSpPr txBox="1"/>
          <p:nvPr/>
        </p:nvSpPr>
        <p:spPr>
          <a:xfrm>
            <a:off x="381000" y="1524000"/>
            <a:ext cx="4191000"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To solve the problem, we need </a:t>
            </a:r>
            <a:r>
              <a:rPr b="0" i="0" lang="en-US" sz="2000" u="none" cap="none" strike="noStrike">
                <a:solidFill>
                  <a:srgbClr val="FF0000"/>
                </a:solidFill>
                <a:latin typeface="Calibri"/>
                <a:ea typeface="Calibri"/>
                <a:cs typeface="Calibri"/>
                <a:sym typeface="Calibri"/>
              </a:rPr>
              <a:t>to fix the inheritance hierarchy by adding an extra layer</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70C0"/>
                </a:solidFill>
                <a:latin typeface="Calibri"/>
                <a:ea typeface="Calibri"/>
                <a:cs typeface="Calibri"/>
                <a:sym typeface="Calibri"/>
              </a:rPr>
              <a:t>that better differentiates book delivery types</a:t>
            </a:r>
            <a:r>
              <a:rPr b="0" i="0" lang="en-US" sz="2000" u="none" cap="none" strike="noStrike">
                <a:solidFill>
                  <a:schemeClr val="dk1"/>
                </a:solidFill>
                <a:latin typeface="Calibri"/>
                <a:ea typeface="Calibri"/>
                <a:cs typeface="Calibri"/>
                <a:sym typeface="Calibri"/>
              </a:rPr>
              <a:t>. </a:t>
            </a:r>
            <a:endParaRPr/>
          </a:p>
        </p:txBody>
      </p:sp>
      <p:pic>
        <p:nvPicPr>
          <p:cNvPr id="277" name="Google Shape;277;p38"/>
          <p:cNvPicPr preferRelativeResize="0"/>
          <p:nvPr/>
        </p:nvPicPr>
        <p:blipFill rotWithShape="1">
          <a:blip r:embed="rId4">
            <a:alphaModFix/>
          </a:blip>
          <a:srcRect b="0" l="0" r="0" t="0"/>
          <a:stretch/>
        </p:blipFill>
        <p:spPr>
          <a:xfrm>
            <a:off x="304800" y="4267200"/>
            <a:ext cx="4038600" cy="2298700"/>
          </a:xfrm>
          <a:prstGeom prst="rect">
            <a:avLst/>
          </a:prstGeom>
          <a:noFill/>
          <a:ln>
            <a:noFill/>
          </a:ln>
        </p:spPr>
      </p:pic>
      <p:sp>
        <p:nvSpPr>
          <p:cNvPr id="278" name="Google Shape;278;p38"/>
          <p:cNvSpPr txBox="1"/>
          <p:nvPr/>
        </p:nvSpPr>
        <p:spPr>
          <a:xfrm>
            <a:off x="762000" y="3576637"/>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cap="none" strike="noStrike">
                <a:solidFill>
                  <a:srgbClr val="00B050"/>
                </a:solidFill>
                <a:latin typeface="Arial"/>
                <a:ea typeface="Arial"/>
                <a:cs typeface="Arial"/>
                <a:sym typeface="Arial"/>
              </a:rPr>
              <a:t>After refactoring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457200" y="209550"/>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Liskov Substitution Principle</a:t>
            </a:r>
            <a:endParaRPr/>
          </a:p>
        </p:txBody>
      </p:sp>
      <p:sp>
        <p:nvSpPr>
          <p:cNvPr id="284" name="Google Shape;284;p39"/>
          <p:cNvSpPr txBox="1"/>
          <p:nvPr/>
        </p:nvSpPr>
        <p:spPr>
          <a:xfrm>
            <a:off x="3810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cap="none" strike="noStrike">
                <a:solidFill>
                  <a:srgbClr val="FF0000"/>
                </a:solidFill>
                <a:latin typeface="Arial"/>
                <a:ea typeface="Arial"/>
                <a:cs typeface="Arial"/>
                <a:sym typeface="Arial"/>
              </a:rPr>
              <a:t>Before refactoring</a:t>
            </a:r>
            <a:endParaRPr/>
          </a:p>
        </p:txBody>
      </p:sp>
      <p:sp>
        <p:nvSpPr>
          <p:cNvPr id="285" name="Google Shape;285;p39"/>
          <p:cNvSpPr txBox="1"/>
          <p:nvPr/>
        </p:nvSpPr>
        <p:spPr>
          <a:xfrm>
            <a:off x="51816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cap="none" strike="noStrike">
                <a:solidFill>
                  <a:srgbClr val="00B050"/>
                </a:solidFill>
                <a:latin typeface="Arial"/>
                <a:ea typeface="Arial"/>
                <a:cs typeface="Arial"/>
                <a:sym typeface="Arial"/>
              </a:rPr>
              <a:t>After refactoring</a:t>
            </a:r>
            <a:endParaRPr/>
          </a:p>
        </p:txBody>
      </p:sp>
      <p:pic>
        <p:nvPicPr>
          <p:cNvPr id="286" name="Google Shape;286;p39"/>
          <p:cNvPicPr preferRelativeResize="0"/>
          <p:nvPr/>
        </p:nvPicPr>
        <p:blipFill rotWithShape="1">
          <a:blip r:embed="rId3">
            <a:alphaModFix/>
          </a:blip>
          <a:srcRect b="0" l="0" r="0" t="0"/>
          <a:stretch/>
        </p:blipFill>
        <p:spPr>
          <a:xfrm>
            <a:off x="334962" y="1981200"/>
            <a:ext cx="8566150" cy="4168775"/>
          </a:xfrm>
          <a:prstGeom prst="rect">
            <a:avLst/>
          </a:prstGeom>
          <a:noFill/>
          <a:ln>
            <a:noFill/>
          </a:ln>
        </p:spPr>
      </p:pic>
      <p:cxnSp>
        <p:nvCxnSpPr>
          <p:cNvPr id="287" name="Google Shape;287;p39"/>
          <p:cNvCxnSpPr/>
          <p:nvPr/>
        </p:nvCxnSpPr>
        <p:spPr>
          <a:xfrm>
            <a:off x="4354512" y="1252537"/>
            <a:ext cx="0" cy="5334000"/>
          </a:xfrm>
          <a:prstGeom prst="straightConnector1">
            <a:avLst/>
          </a:prstGeom>
          <a:noFill/>
          <a:ln cap="flat" cmpd="sng" w="50800">
            <a:solidFill>
              <a:srgbClr val="E46C0A"/>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Liskov Substitution Principle</a:t>
            </a:r>
            <a:endParaRPr/>
          </a:p>
        </p:txBody>
      </p:sp>
      <p:sp>
        <p:nvSpPr>
          <p:cNvPr id="293" name="Google Shape;293;p40"/>
          <p:cNvSpPr txBox="1"/>
          <p:nvPr>
            <p:ph idx="1" type="body"/>
          </p:nvPr>
        </p:nvSpPr>
        <p:spPr>
          <a:xfrm>
            <a:off x="457200" y="1371600"/>
            <a:ext cx="8229600" cy="4144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Any derived class should be able to substitute its parent class without the consumer knowing it. </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Every class that implements an interface, must be able to substitute any reference throughout the code that implements that same interface.</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Every part of the code should get the expected result no matter what instance of a class you send to it, given it implements the same interface.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457200" y="1984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Interface Segregation Principle</a:t>
            </a:r>
            <a:endParaRPr/>
          </a:p>
        </p:txBody>
      </p:sp>
      <p:sp>
        <p:nvSpPr>
          <p:cNvPr id="299" name="Google Shape;299;p41"/>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1" i="0" lang="en-US" sz="2400" u="none">
                <a:solidFill>
                  <a:schemeClr val="dk1"/>
                </a:solidFill>
                <a:latin typeface="Calibri"/>
                <a:ea typeface="Calibri"/>
                <a:cs typeface="Calibri"/>
                <a:sym typeface="Calibri"/>
              </a:rPr>
              <a:t>Classes</a:t>
            </a:r>
            <a:r>
              <a:rPr b="0" i="0" lang="en-US" sz="2400" u="none">
                <a:solidFill>
                  <a:schemeClr val="dk1"/>
                </a:solidFill>
                <a:latin typeface="Calibri"/>
                <a:ea typeface="Calibri"/>
                <a:cs typeface="Calibri"/>
                <a:sym typeface="Calibri"/>
              </a:rPr>
              <a:t> (</a:t>
            </a:r>
            <a:r>
              <a:rPr b="0" i="0" lang="en-US" sz="2400" u="none">
                <a:solidFill>
                  <a:srgbClr val="0070C0"/>
                </a:solidFill>
                <a:latin typeface="Calibri"/>
                <a:ea typeface="Calibri"/>
                <a:cs typeface="Calibri"/>
                <a:sym typeface="Calibri"/>
              </a:rPr>
              <a:t>that implement interfaces</a:t>
            </a:r>
            <a:r>
              <a:rPr b="0" i="0" lang="en-US" sz="2400" u="none">
                <a:solidFill>
                  <a:schemeClr val="dk1"/>
                </a:solidFill>
                <a:latin typeface="Calibri"/>
                <a:ea typeface="Calibri"/>
                <a:cs typeface="Calibri"/>
                <a:sym typeface="Calibri"/>
              </a:rPr>
              <a:t>) </a:t>
            </a:r>
            <a:r>
              <a:rPr b="0" i="0" lang="en-US" sz="2400" u="none">
                <a:solidFill>
                  <a:srgbClr val="FF0000"/>
                </a:solidFill>
                <a:latin typeface="Calibri"/>
                <a:ea typeface="Calibri"/>
                <a:cs typeface="Calibri"/>
                <a:sym typeface="Calibri"/>
              </a:rPr>
              <a:t>should not be forced to depend on methods they don’t use</a:t>
            </a:r>
            <a:r>
              <a:rPr b="0" i="0" lang="en-US" sz="2400" u="none">
                <a:solidFill>
                  <a:schemeClr val="dk1"/>
                </a:solidFill>
                <a:latin typeface="Calibri"/>
                <a:ea typeface="Calibri"/>
                <a:cs typeface="Calibri"/>
                <a:sym typeface="Calibri"/>
              </a:rPr>
              <a:t>. In other words, </a:t>
            </a:r>
            <a:r>
              <a:rPr b="1" i="0" lang="en-US" sz="2400" u="none">
                <a:solidFill>
                  <a:srgbClr val="0070C0"/>
                </a:solidFill>
                <a:latin typeface="Calibri"/>
                <a:ea typeface="Calibri"/>
                <a:cs typeface="Calibri"/>
                <a:sym typeface="Calibri"/>
              </a:rPr>
              <a:t>interfaces</a:t>
            </a:r>
            <a:r>
              <a:rPr b="0" i="0" lang="en-US" sz="2400" u="none">
                <a:solidFill>
                  <a:srgbClr val="0070C0"/>
                </a:solidFill>
                <a:latin typeface="Calibri"/>
                <a:ea typeface="Calibri"/>
                <a:cs typeface="Calibri"/>
                <a:sym typeface="Calibri"/>
              </a:rPr>
              <a:t> shouldn’t include </a:t>
            </a:r>
            <a:r>
              <a:rPr b="1" i="0" lang="en-US" sz="2400" u="none">
                <a:solidFill>
                  <a:srgbClr val="0070C0"/>
                </a:solidFill>
                <a:latin typeface="Calibri"/>
                <a:ea typeface="Calibri"/>
                <a:cs typeface="Calibri"/>
                <a:sym typeface="Calibri"/>
              </a:rPr>
              <a:t>too many</a:t>
            </a:r>
            <a:r>
              <a:rPr b="0" i="0" lang="en-US" sz="2400" u="none">
                <a:solidFill>
                  <a:srgbClr val="0070C0"/>
                </a:solidFill>
                <a:latin typeface="Calibri"/>
                <a:ea typeface="Calibri"/>
                <a:cs typeface="Calibri"/>
                <a:sym typeface="Calibri"/>
              </a:rPr>
              <a:t> functionalities</a:t>
            </a:r>
            <a:r>
              <a:rPr b="0" i="0" lang="en-US" sz="2400" u="none">
                <a:solidFill>
                  <a:schemeClr val="dk1"/>
                </a:solidFill>
                <a:latin typeface="Calibri"/>
                <a:ea typeface="Calibri"/>
                <a:cs typeface="Calibri"/>
                <a:sym typeface="Calibri"/>
              </a:rPr>
              <a:t>.</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a:t>
            </a:r>
            <a:r>
              <a:rPr b="1" i="0" lang="en-US" sz="2400" u="none">
                <a:solidFill>
                  <a:schemeClr val="dk1"/>
                </a:solidFill>
                <a:latin typeface="Calibri"/>
                <a:ea typeface="Calibri"/>
                <a:cs typeface="Calibri"/>
                <a:sym typeface="Calibri"/>
              </a:rPr>
              <a:t>violation</a:t>
            </a:r>
            <a:r>
              <a:rPr b="0" i="0" lang="en-US" sz="2400" u="none">
                <a:solidFill>
                  <a:schemeClr val="dk1"/>
                </a:solidFill>
                <a:latin typeface="Calibri"/>
                <a:ea typeface="Calibri"/>
                <a:cs typeface="Calibri"/>
                <a:sym typeface="Calibri"/>
              </a:rPr>
              <a:t> of Interface Segregation Principle </a:t>
            </a:r>
            <a:r>
              <a:rPr b="0" i="0" lang="en-US" sz="2400" u="none">
                <a:solidFill>
                  <a:srgbClr val="FF0000"/>
                </a:solidFill>
                <a:latin typeface="Calibri"/>
                <a:ea typeface="Calibri"/>
                <a:cs typeface="Calibri"/>
                <a:sym typeface="Calibri"/>
              </a:rPr>
              <a:t>harms code readability</a:t>
            </a:r>
            <a:r>
              <a:rPr b="0" i="0" lang="en-US" sz="2400" u="none">
                <a:solidFill>
                  <a:schemeClr val="dk1"/>
                </a:solidFill>
                <a:latin typeface="Calibri"/>
                <a:ea typeface="Calibri"/>
                <a:cs typeface="Calibri"/>
                <a:sym typeface="Calibri"/>
              </a:rPr>
              <a:t> and </a:t>
            </a:r>
            <a:r>
              <a:rPr b="1" i="0" lang="en-US" sz="2400" u="none">
                <a:solidFill>
                  <a:schemeClr val="dk1"/>
                </a:solidFill>
                <a:latin typeface="Calibri"/>
                <a:ea typeface="Calibri"/>
                <a:cs typeface="Calibri"/>
                <a:sym typeface="Calibri"/>
              </a:rPr>
              <a:t>forces</a:t>
            </a:r>
            <a:r>
              <a:rPr b="0" i="0" lang="en-US" sz="2400" u="none">
                <a:solidFill>
                  <a:schemeClr val="dk1"/>
                </a:solidFill>
                <a:latin typeface="Calibri"/>
                <a:ea typeface="Calibri"/>
                <a:cs typeface="Calibri"/>
                <a:sym typeface="Calibri"/>
              </a:rPr>
              <a:t> programmers to write </a:t>
            </a:r>
            <a:r>
              <a:rPr b="1" i="0" lang="en-US" sz="2400" u="none">
                <a:solidFill>
                  <a:schemeClr val="dk1"/>
                </a:solidFill>
                <a:latin typeface="Calibri"/>
                <a:ea typeface="Calibri"/>
                <a:cs typeface="Calibri"/>
                <a:sym typeface="Calibri"/>
              </a:rPr>
              <a:t>dummy methods</a:t>
            </a:r>
            <a:r>
              <a:rPr b="0" i="0" lang="en-US" sz="2400" u="none">
                <a:solidFill>
                  <a:schemeClr val="dk1"/>
                </a:solidFill>
                <a:latin typeface="Calibri"/>
                <a:ea typeface="Calibri"/>
                <a:cs typeface="Calibri"/>
                <a:sym typeface="Calibri"/>
              </a:rPr>
              <a:t> </a:t>
            </a:r>
            <a:r>
              <a:rPr b="0" i="0" lang="en-US" sz="2400" u="none">
                <a:solidFill>
                  <a:srgbClr val="FF0000"/>
                </a:solidFill>
                <a:latin typeface="Calibri"/>
                <a:ea typeface="Calibri"/>
                <a:cs typeface="Calibri"/>
                <a:sym typeface="Calibri"/>
              </a:rPr>
              <a:t>that do nothing</a:t>
            </a:r>
            <a:r>
              <a:rPr b="0" i="0" lang="en-US" sz="2400" u="none">
                <a:solidFill>
                  <a:schemeClr val="dk1"/>
                </a:solidFill>
                <a:latin typeface="Calibri"/>
                <a:ea typeface="Calibri"/>
                <a:cs typeface="Calibri"/>
                <a:sym typeface="Calibri"/>
              </a:rPr>
              <a:t>. </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In a well-designed application, we </a:t>
            </a:r>
            <a:r>
              <a:rPr b="0" i="0" lang="en-US" sz="2400" u="none">
                <a:solidFill>
                  <a:srgbClr val="FF0000"/>
                </a:solidFill>
                <a:latin typeface="Calibri"/>
                <a:ea typeface="Calibri"/>
                <a:cs typeface="Calibri"/>
                <a:sym typeface="Calibri"/>
              </a:rPr>
              <a:t>should avoid interface pollution </a:t>
            </a:r>
            <a:r>
              <a:rPr b="0" i="0" lang="en-US" sz="2400" u="none">
                <a:solidFill>
                  <a:schemeClr val="dk1"/>
                </a:solidFill>
                <a:latin typeface="Calibri"/>
                <a:ea typeface="Calibri"/>
                <a:cs typeface="Calibri"/>
                <a:sym typeface="Calibri"/>
              </a:rPr>
              <a:t>(also called </a:t>
            </a:r>
            <a:r>
              <a:rPr b="1" i="0" lang="en-US" sz="2400" u="none">
                <a:solidFill>
                  <a:schemeClr val="dk1"/>
                </a:solidFill>
                <a:latin typeface="Calibri"/>
                <a:ea typeface="Calibri"/>
                <a:cs typeface="Calibri"/>
                <a:sym typeface="Calibri"/>
              </a:rPr>
              <a:t>fat interfaces</a:t>
            </a:r>
            <a:r>
              <a:rPr b="0" i="0" lang="en-US" sz="2400" u="none">
                <a:solidFill>
                  <a:schemeClr val="dk1"/>
                </a:solidFill>
                <a:latin typeface="Calibri"/>
                <a:ea typeface="Calibri"/>
                <a:cs typeface="Calibri"/>
                <a:sym typeface="Calibri"/>
              </a:rPr>
              <a:t>). The </a:t>
            </a:r>
            <a:r>
              <a:rPr b="1" i="0" lang="en-US" sz="2400" u="none">
                <a:solidFill>
                  <a:schemeClr val="dk1"/>
                </a:solidFill>
                <a:latin typeface="Calibri"/>
                <a:ea typeface="Calibri"/>
                <a:cs typeface="Calibri"/>
                <a:sym typeface="Calibri"/>
              </a:rPr>
              <a:t>solution</a:t>
            </a:r>
            <a:r>
              <a:rPr b="0" i="0" lang="en-US" sz="2400" u="none">
                <a:solidFill>
                  <a:schemeClr val="dk1"/>
                </a:solidFill>
                <a:latin typeface="Calibri"/>
                <a:ea typeface="Calibri"/>
                <a:cs typeface="Calibri"/>
                <a:sym typeface="Calibri"/>
              </a:rPr>
              <a:t> is to create </a:t>
            </a:r>
            <a:r>
              <a:rPr b="1" i="0" lang="en-US" sz="2400" u="none">
                <a:solidFill>
                  <a:schemeClr val="dk1"/>
                </a:solidFill>
                <a:latin typeface="Calibri"/>
                <a:ea typeface="Calibri"/>
                <a:cs typeface="Calibri"/>
                <a:sym typeface="Calibri"/>
              </a:rPr>
              <a:t>smaller interfaces</a:t>
            </a:r>
            <a:r>
              <a:rPr b="0" i="0" lang="en-US" sz="2400" u="none">
                <a:solidFill>
                  <a:schemeClr val="dk1"/>
                </a:solidFill>
                <a:latin typeface="Calibri"/>
                <a:ea typeface="Calibri"/>
                <a:cs typeface="Calibri"/>
                <a:sym typeface="Calibri"/>
              </a:rPr>
              <a:t> </a:t>
            </a:r>
            <a:r>
              <a:rPr b="0" i="0" lang="en-US" sz="2400" u="none">
                <a:solidFill>
                  <a:srgbClr val="FF0000"/>
                </a:solidFill>
                <a:latin typeface="Calibri"/>
                <a:ea typeface="Calibri"/>
                <a:cs typeface="Calibri"/>
                <a:sym typeface="Calibri"/>
              </a:rPr>
              <a:t>that can be implemented more flexibly</a:t>
            </a:r>
            <a:r>
              <a:rPr b="0" i="0" lang="en-US" sz="2400" u="none">
                <a:solidFill>
                  <a:schemeClr val="dk1"/>
                </a:solidFill>
                <a:latin typeface="Calibri"/>
                <a:ea typeface="Calibri"/>
                <a:cs typeface="Calibri"/>
                <a:sym typeface="Calibri"/>
              </a:rPr>
              <a:t>.</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4270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92929"/>
              </a:buClr>
              <a:buSzPts val="4400"/>
              <a:buFont typeface="Arial"/>
              <a:buNone/>
            </a:pPr>
            <a:r>
              <a:rPr b="1" i="0" lang="en-US" sz="4400" u="none">
                <a:solidFill>
                  <a:srgbClr val="292929"/>
                </a:solidFill>
                <a:latin typeface="Arial"/>
                <a:ea typeface="Arial"/>
                <a:cs typeface="Arial"/>
                <a:sym typeface="Arial"/>
              </a:rPr>
              <a:t>Principles of Software Engineering</a:t>
            </a:r>
            <a:endParaRPr/>
          </a:p>
        </p:txBody>
      </p:sp>
      <p:sp>
        <p:nvSpPr>
          <p:cNvPr id="101" name="Google Shape;101;p15"/>
          <p:cNvSpPr txBox="1"/>
          <p:nvPr>
            <p:ph idx="1" type="body"/>
          </p:nvPr>
        </p:nvSpPr>
        <p:spPr>
          <a:xfrm>
            <a:off x="457200" y="1905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92929"/>
              </a:buClr>
              <a:buSzPts val="2400"/>
              <a:buFont typeface="Arial"/>
              <a:buChar char="•"/>
            </a:pPr>
            <a:r>
              <a:rPr b="0" i="0" lang="en-US" sz="2400" u="none" cap="none" strike="noStrike">
                <a:solidFill>
                  <a:srgbClr val="292929"/>
                </a:solidFill>
                <a:latin typeface="Calibri"/>
                <a:ea typeface="Calibri"/>
                <a:cs typeface="Calibri"/>
                <a:sym typeface="Calibri"/>
              </a:rPr>
              <a:t>By the definition, </a:t>
            </a:r>
            <a:r>
              <a:rPr b="1" i="0" lang="en-US" sz="2400" u="none" cap="none" strike="noStrike">
                <a:solidFill>
                  <a:srgbClr val="292929"/>
                </a:solidFill>
                <a:latin typeface="Calibri"/>
                <a:ea typeface="Calibri"/>
                <a:cs typeface="Calibri"/>
                <a:sym typeface="Calibri"/>
              </a:rPr>
              <a:t>software engineering</a:t>
            </a:r>
            <a:r>
              <a:rPr b="0" i="0" lang="en-US" sz="2400" u="none" cap="none" strike="noStrike">
                <a:solidFill>
                  <a:srgbClr val="292929"/>
                </a:solidFill>
                <a:latin typeface="Calibri"/>
                <a:ea typeface="Calibri"/>
                <a:cs typeface="Calibri"/>
                <a:sym typeface="Calibri"/>
              </a:rPr>
              <a:t> is known as a </a:t>
            </a:r>
            <a:r>
              <a:rPr b="0" i="0" lang="en-US" sz="2400" u="none" cap="none" strike="noStrike">
                <a:solidFill>
                  <a:srgbClr val="0070C0"/>
                </a:solidFill>
                <a:latin typeface="Calibri"/>
                <a:ea typeface="Calibri"/>
                <a:cs typeface="Calibri"/>
                <a:sym typeface="Calibri"/>
              </a:rPr>
              <a:t>systematic and procedural approach</a:t>
            </a:r>
            <a:r>
              <a:rPr b="0" i="0" lang="en-US" sz="2400" u="none" cap="none" strike="noStrike">
                <a:solidFill>
                  <a:srgbClr val="292929"/>
                </a:solidFill>
                <a:latin typeface="Calibri"/>
                <a:ea typeface="Calibri"/>
                <a:cs typeface="Calibri"/>
                <a:sym typeface="Calibri"/>
              </a:rPr>
              <a:t> to software development.</a:t>
            </a:r>
            <a:endParaRPr/>
          </a:p>
          <a:p>
            <a:pPr indent="-342900" lvl="0" marL="342900" marR="0" rtl="0" algn="just">
              <a:lnSpc>
                <a:spcPct val="100000"/>
              </a:lnSpc>
              <a:spcBef>
                <a:spcPts val="2400"/>
              </a:spcBef>
              <a:spcAft>
                <a:spcPts val="0"/>
              </a:spcAft>
              <a:buClr>
                <a:srgbClr val="292929"/>
              </a:buClr>
              <a:buSzPts val="2400"/>
              <a:buFont typeface="Arial"/>
              <a:buChar char="•"/>
            </a:pPr>
            <a:r>
              <a:rPr b="0" i="0" lang="en-US" sz="2400" u="none" cap="none" strike="noStrike">
                <a:solidFill>
                  <a:srgbClr val="292929"/>
                </a:solidFill>
                <a:latin typeface="Calibri"/>
                <a:ea typeface="Calibri"/>
                <a:cs typeface="Calibri"/>
                <a:sym typeface="Calibri"/>
              </a:rPr>
              <a:t>There are some </a:t>
            </a:r>
            <a:r>
              <a:rPr b="1" i="0" lang="en-US" sz="2400" u="none" cap="none" strike="noStrike">
                <a:solidFill>
                  <a:srgbClr val="292929"/>
                </a:solidFill>
                <a:latin typeface="Calibri"/>
                <a:ea typeface="Calibri"/>
                <a:cs typeface="Calibri"/>
                <a:sym typeface="Calibri"/>
              </a:rPr>
              <a:t>basic principles</a:t>
            </a:r>
            <a:r>
              <a:rPr b="0" i="0" lang="en-US" sz="2400" u="none" cap="none" strike="noStrike">
                <a:solidFill>
                  <a:srgbClr val="292929"/>
                </a:solidFill>
                <a:latin typeface="Calibri"/>
                <a:ea typeface="Calibri"/>
                <a:cs typeface="Calibri"/>
                <a:sym typeface="Calibri"/>
              </a:rPr>
              <a:t> </a:t>
            </a:r>
            <a:r>
              <a:rPr b="0" i="0" lang="en-US" sz="2400" u="none" cap="none" strike="noStrike">
                <a:solidFill>
                  <a:srgbClr val="0070C0"/>
                </a:solidFill>
                <a:latin typeface="Calibri"/>
                <a:ea typeface="Calibri"/>
                <a:cs typeface="Calibri"/>
                <a:sym typeface="Calibri"/>
              </a:rPr>
              <a:t>governing </a:t>
            </a:r>
            <a:r>
              <a:rPr b="1" i="0" lang="en-US" sz="2400" u="none" cap="none" strike="noStrike">
                <a:solidFill>
                  <a:srgbClr val="0070C0"/>
                </a:solidFill>
                <a:latin typeface="Calibri"/>
                <a:ea typeface="Calibri"/>
                <a:cs typeface="Calibri"/>
                <a:sym typeface="Calibri"/>
              </a:rPr>
              <a:t>good</a:t>
            </a:r>
            <a:r>
              <a:rPr b="0" i="0" lang="en-US" sz="2400" u="none" cap="none" strike="noStrike">
                <a:solidFill>
                  <a:srgbClr val="0070C0"/>
                </a:solidFill>
                <a:latin typeface="Calibri"/>
                <a:ea typeface="Calibri"/>
                <a:cs typeface="Calibri"/>
                <a:sym typeface="Calibri"/>
              </a:rPr>
              <a:t> software engineering</a:t>
            </a:r>
            <a:r>
              <a:rPr b="0" i="0" lang="en-US" sz="2400" u="none" cap="none" strike="noStrike">
                <a:solidFill>
                  <a:srgbClr val="292929"/>
                </a:solidFill>
                <a:latin typeface="Calibri"/>
                <a:ea typeface="Calibri"/>
                <a:cs typeface="Calibri"/>
                <a:sym typeface="Calibri"/>
              </a:rPr>
              <a:t>, of which three popular ones are described below:</a:t>
            </a:r>
            <a:endParaRPr/>
          </a:p>
          <a:p>
            <a:pPr indent="-285750" lvl="1" marL="742950" marR="0" rtl="0" algn="just">
              <a:lnSpc>
                <a:spcPct val="100000"/>
              </a:lnSpc>
              <a:spcBef>
                <a:spcPts val="2400"/>
              </a:spcBef>
              <a:spcAft>
                <a:spcPts val="0"/>
              </a:spcAft>
              <a:buClr>
                <a:srgbClr val="292929"/>
              </a:buClr>
              <a:buSzPts val="2000"/>
              <a:buFont typeface="Arial"/>
              <a:buChar char="–"/>
            </a:pPr>
            <a:r>
              <a:rPr b="1" i="0" lang="en-US" sz="2000" u="none" cap="none" strike="noStrike">
                <a:solidFill>
                  <a:srgbClr val="292929"/>
                </a:solidFill>
                <a:latin typeface="Calibri"/>
                <a:ea typeface="Calibri"/>
                <a:cs typeface="Calibri"/>
                <a:sym typeface="Calibri"/>
              </a:rPr>
              <a:t>DRY</a:t>
            </a:r>
            <a:r>
              <a:rPr b="0" i="0" lang="en-US" sz="2000" u="none" cap="none" strike="noStrike">
                <a:solidFill>
                  <a:srgbClr val="292929"/>
                </a:solidFill>
                <a:latin typeface="Calibri"/>
                <a:ea typeface="Calibri"/>
                <a:cs typeface="Calibri"/>
                <a:sym typeface="Calibri"/>
              </a:rPr>
              <a:t> (</a:t>
            </a:r>
            <a:r>
              <a:rPr b="0" i="1" lang="en-US" sz="2000" u="none" cap="none" strike="noStrike">
                <a:solidFill>
                  <a:srgbClr val="0070C0"/>
                </a:solidFill>
                <a:latin typeface="Calibri"/>
                <a:ea typeface="Calibri"/>
                <a:cs typeface="Calibri"/>
                <a:sym typeface="Calibri"/>
              </a:rPr>
              <a:t>“Don’t Repeat Yourself”</a:t>
            </a:r>
            <a:r>
              <a:rPr b="0" i="0" lang="en-US" sz="2000" u="none" cap="none" strike="noStrike">
                <a:solidFill>
                  <a:srgbClr val="292929"/>
                </a:solidFill>
                <a:latin typeface="Calibri"/>
                <a:ea typeface="Calibri"/>
                <a:cs typeface="Calibri"/>
                <a:sym typeface="Calibri"/>
              </a:rPr>
              <a:t>)</a:t>
            </a:r>
            <a:endParaRPr/>
          </a:p>
          <a:p>
            <a:pPr indent="-285750" lvl="1" marL="742950" marR="0" rtl="0" algn="just">
              <a:lnSpc>
                <a:spcPct val="100000"/>
              </a:lnSpc>
              <a:spcBef>
                <a:spcPts val="2400"/>
              </a:spcBef>
              <a:spcAft>
                <a:spcPts val="0"/>
              </a:spcAft>
              <a:buClr>
                <a:srgbClr val="292929"/>
              </a:buClr>
              <a:buSzPts val="2000"/>
              <a:buFont typeface="Arial"/>
              <a:buChar char="–"/>
            </a:pPr>
            <a:r>
              <a:rPr b="1" i="0" lang="en-US" sz="2000" u="none" cap="none" strike="noStrike">
                <a:solidFill>
                  <a:srgbClr val="292929"/>
                </a:solidFill>
                <a:latin typeface="Calibri"/>
                <a:ea typeface="Calibri"/>
                <a:cs typeface="Calibri"/>
                <a:sym typeface="Calibri"/>
              </a:rPr>
              <a:t>KISS</a:t>
            </a:r>
            <a:r>
              <a:rPr b="0" i="0" lang="en-US" sz="2000" u="none" cap="none" strike="noStrike">
                <a:solidFill>
                  <a:srgbClr val="292929"/>
                </a:solidFill>
                <a:latin typeface="Calibri"/>
                <a:ea typeface="Calibri"/>
                <a:cs typeface="Calibri"/>
                <a:sym typeface="Calibri"/>
              </a:rPr>
              <a:t> (</a:t>
            </a:r>
            <a:r>
              <a:rPr b="0" i="1" lang="en-US" sz="2000" u="none" cap="none" strike="noStrike">
                <a:solidFill>
                  <a:srgbClr val="0070C0"/>
                </a:solidFill>
                <a:latin typeface="Calibri"/>
                <a:ea typeface="Calibri"/>
                <a:cs typeface="Calibri"/>
                <a:sym typeface="Calibri"/>
              </a:rPr>
              <a:t>“Keep It Short and Simple/Stupid”</a:t>
            </a:r>
            <a:r>
              <a:rPr b="0" i="0" lang="en-US" sz="2000" u="none" cap="none" strike="noStrike">
                <a:solidFill>
                  <a:srgbClr val="292929"/>
                </a:solidFill>
                <a:latin typeface="Calibri"/>
                <a:ea typeface="Calibri"/>
                <a:cs typeface="Calibri"/>
                <a:sym typeface="Calibri"/>
              </a:rPr>
              <a:t>)</a:t>
            </a:r>
            <a:endParaRPr/>
          </a:p>
          <a:p>
            <a:pPr indent="-285750" lvl="1" marL="742950" marR="0" rtl="0" algn="just">
              <a:lnSpc>
                <a:spcPct val="100000"/>
              </a:lnSpc>
              <a:spcBef>
                <a:spcPts val="2400"/>
              </a:spcBef>
              <a:spcAft>
                <a:spcPts val="0"/>
              </a:spcAft>
              <a:buClr>
                <a:srgbClr val="292929"/>
              </a:buClr>
              <a:buSzPts val="2000"/>
              <a:buFont typeface="Arial"/>
              <a:buChar char="–"/>
            </a:pPr>
            <a:r>
              <a:rPr b="1" i="0" lang="en-US" sz="2000" u="none" cap="none" strike="noStrike">
                <a:solidFill>
                  <a:srgbClr val="292929"/>
                </a:solidFill>
                <a:latin typeface="Calibri"/>
                <a:ea typeface="Calibri"/>
                <a:cs typeface="Calibri"/>
                <a:sym typeface="Calibri"/>
              </a:rPr>
              <a:t>SOLID </a:t>
            </a:r>
            <a:r>
              <a:rPr b="0" i="0" lang="en-US" sz="2000" u="none" cap="none" strike="noStrike">
                <a:solidFill>
                  <a:srgbClr val="292929"/>
                </a:solidFill>
                <a:latin typeface="Calibri"/>
                <a:ea typeface="Calibri"/>
                <a:cs typeface="Calibri"/>
                <a:sym typeface="Calibri"/>
              </a:rPr>
              <a:t>design principles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292929"/>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195262" y="33337"/>
            <a:ext cx="8229600" cy="5730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Open Sans"/>
              <a:buNone/>
            </a:pPr>
            <a:r>
              <a:rPr b="1" i="0" lang="en-US" sz="3200" u="none">
                <a:solidFill>
                  <a:schemeClr val="dk1"/>
                </a:solidFill>
                <a:latin typeface="Open Sans"/>
                <a:ea typeface="Open Sans"/>
                <a:cs typeface="Open Sans"/>
                <a:sym typeface="Open Sans"/>
              </a:rPr>
              <a:t>Interface Segregation Principle</a:t>
            </a:r>
            <a:endParaRPr/>
          </a:p>
        </p:txBody>
      </p:sp>
      <p:pic>
        <p:nvPicPr>
          <p:cNvPr id="305" name="Google Shape;305;p42"/>
          <p:cNvPicPr preferRelativeResize="0"/>
          <p:nvPr/>
        </p:nvPicPr>
        <p:blipFill rotWithShape="1">
          <a:blip r:embed="rId3">
            <a:alphaModFix/>
          </a:blip>
          <a:srcRect b="0" l="0" r="0" t="0"/>
          <a:stretch/>
        </p:blipFill>
        <p:spPr>
          <a:xfrm>
            <a:off x="6096000" y="609600"/>
            <a:ext cx="2819400" cy="1493837"/>
          </a:xfrm>
          <a:prstGeom prst="rect">
            <a:avLst/>
          </a:prstGeom>
          <a:noFill/>
          <a:ln>
            <a:noFill/>
          </a:ln>
        </p:spPr>
      </p:pic>
      <p:sp>
        <p:nvSpPr>
          <p:cNvPr id="306" name="Google Shape;306;p42"/>
          <p:cNvSpPr txBox="1"/>
          <p:nvPr/>
        </p:nvSpPr>
        <p:spPr>
          <a:xfrm>
            <a:off x="381000" y="696912"/>
            <a:ext cx="5486400" cy="1476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Let’s add </a:t>
            </a:r>
            <a:r>
              <a:rPr b="0" i="0" lang="en-US" sz="1800" u="none" cap="none" strike="noStrike">
                <a:solidFill>
                  <a:srgbClr val="0070C0"/>
                </a:solidFill>
                <a:latin typeface="Calibri"/>
                <a:ea typeface="Calibri"/>
                <a:cs typeface="Calibri"/>
                <a:sym typeface="Calibri"/>
              </a:rPr>
              <a:t>some user actions</a:t>
            </a:r>
            <a:r>
              <a:rPr b="0" i="0" lang="en-US" sz="1800" u="none" cap="none" strike="noStrike">
                <a:solidFill>
                  <a:schemeClr val="dk1"/>
                </a:solidFill>
                <a:latin typeface="Calibri"/>
                <a:ea typeface="Calibri"/>
                <a:cs typeface="Calibri"/>
                <a:sym typeface="Calibri"/>
              </a:rPr>
              <a:t> to our online bookstore so that </a:t>
            </a:r>
            <a:r>
              <a:rPr b="0" i="0" lang="en-US" sz="1800" u="none" cap="none" strike="noStrike">
                <a:solidFill>
                  <a:srgbClr val="00B050"/>
                </a:solidFill>
                <a:latin typeface="Calibri"/>
                <a:ea typeface="Calibri"/>
                <a:cs typeface="Calibri"/>
                <a:sym typeface="Calibri"/>
              </a:rPr>
              <a:t>customers can interact with the content before making a purchase</a:t>
            </a:r>
            <a:r>
              <a:rPr b="0" i="0" lang="en-US" sz="1800" u="none" cap="none" strike="noStrike">
                <a:solidFill>
                  <a:schemeClr val="dk1"/>
                </a:solidFill>
                <a:latin typeface="Calibri"/>
                <a:ea typeface="Calibri"/>
                <a:cs typeface="Calibri"/>
                <a:sym typeface="Calibri"/>
              </a:rPr>
              <a:t>. To do so, we </a:t>
            </a:r>
            <a:r>
              <a:rPr b="1" i="0" lang="en-US" sz="1800" u="none" cap="none" strike="noStrike">
                <a:solidFill>
                  <a:schemeClr val="dk1"/>
                </a:solidFill>
                <a:latin typeface="Calibri"/>
                <a:ea typeface="Calibri"/>
                <a:cs typeface="Calibri"/>
                <a:sym typeface="Calibri"/>
              </a:rPr>
              <a:t>create an interface</a:t>
            </a:r>
            <a:r>
              <a:rPr b="0" i="0" lang="en-US" sz="1800" u="none" cap="none" strike="noStrike">
                <a:solidFill>
                  <a:schemeClr val="dk1"/>
                </a:solidFill>
                <a:latin typeface="Calibri"/>
                <a:ea typeface="Calibri"/>
                <a:cs typeface="Calibri"/>
                <a:sym typeface="Calibri"/>
              </a:rPr>
              <a:t> called </a:t>
            </a:r>
            <a:r>
              <a:rPr b="1" i="1" lang="en-US" sz="1800" u="none" cap="none" strike="noStrike">
                <a:solidFill>
                  <a:schemeClr val="dk1"/>
                </a:solidFill>
                <a:latin typeface="Calibri"/>
                <a:ea typeface="Calibri"/>
                <a:cs typeface="Calibri"/>
                <a:sym typeface="Calibri"/>
              </a:rPr>
              <a:t>BookAction</a:t>
            </a:r>
            <a:r>
              <a:rPr b="0" i="0" lang="en-US" sz="1800" u="none" cap="none" strike="noStrike">
                <a:solidFill>
                  <a:schemeClr val="dk1"/>
                </a:solidFill>
                <a:latin typeface="Calibri"/>
                <a:ea typeface="Calibri"/>
                <a:cs typeface="Calibri"/>
                <a:sym typeface="Calibri"/>
              </a:rPr>
              <a:t> with three methods: </a:t>
            </a:r>
            <a:r>
              <a:rPr b="1" i="1" lang="en-US" sz="1800" u="none" cap="none" strike="noStrike">
                <a:solidFill>
                  <a:schemeClr val="dk1"/>
                </a:solidFill>
                <a:latin typeface="Calibri"/>
                <a:ea typeface="Calibri"/>
                <a:cs typeface="Calibri"/>
                <a:sym typeface="Calibri"/>
              </a:rPr>
              <a:t>seeReviews()</a:t>
            </a:r>
            <a:r>
              <a:rPr b="0"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searchSecondHand(),</a:t>
            </a:r>
            <a:r>
              <a:rPr b="0" i="0" lang="en-US" sz="1800" u="none" cap="none" strike="noStrike">
                <a:solidFill>
                  <a:schemeClr val="dk1"/>
                </a:solidFill>
                <a:latin typeface="Calibri"/>
                <a:ea typeface="Calibri"/>
                <a:cs typeface="Calibri"/>
                <a:sym typeface="Calibri"/>
              </a:rPr>
              <a:t> and </a:t>
            </a:r>
            <a:r>
              <a:rPr b="1" i="1" lang="en-US" sz="1800" u="none" cap="none" strike="noStrike">
                <a:solidFill>
                  <a:schemeClr val="dk1"/>
                </a:solidFill>
                <a:latin typeface="Calibri"/>
                <a:ea typeface="Calibri"/>
                <a:cs typeface="Calibri"/>
                <a:sym typeface="Calibri"/>
              </a:rPr>
              <a:t>listenSample()</a:t>
            </a:r>
            <a:r>
              <a:rPr b="0" i="0" lang="en-US" sz="1800" u="none" cap="none" strike="noStrike">
                <a:solidFill>
                  <a:schemeClr val="dk1"/>
                </a:solidFill>
                <a:latin typeface="Calibri"/>
                <a:ea typeface="Calibri"/>
                <a:cs typeface="Calibri"/>
                <a:sym typeface="Calibri"/>
              </a:rPr>
              <a:t>.</a:t>
            </a:r>
            <a:endParaRPr/>
          </a:p>
        </p:txBody>
      </p:sp>
      <p:pic>
        <p:nvPicPr>
          <p:cNvPr id="307" name="Google Shape;307;p42"/>
          <p:cNvPicPr preferRelativeResize="0"/>
          <p:nvPr/>
        </p:nvPicPr>
        <p:blipFill rotWithShape="1">
          <a:blip r:embed="rId4">
            <a:alphaModFix/>
          </a:blip>
          <a:srcRect b="0" l="0" r="0" t="0"/>
          <a:stretch/>
        </p:blipFill>
        <p:spPr>
          <a:xfrm>
            <a:off x="5551487" y="2209800"/>
            <a:ext cx="3441700" cy="4495800"/>
          </a:xfrm>
          <a:prstGeom prst="rect">
            <a:avLst/>
          </a:prstGeom>
          <a:noFill/>
          <a:ln>
            <a:noFill/>
          </a:ln>
        </p:spPr>
      </p:pic>
      <p:sp>
        <p:nvSpPr>
          <p:cNvPr id="308" name="Google Shape;308;p42"/>
          <p:cNvSpPr txBox="1"/>
          <p:nvPr/>
        </p:nvSpPr>
        <p:spPr>
          <a:xfrm>
            <a:off x="533400" y="2351087"/>
            <a:ext cx="4724400" cy="9239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Then, we create two classes: </a:t>
            </a:r>
            <a:r>
              <a:rPr b="1" i="0" lang="en-US" sz="1800" u="none" cap="none" strike="noStrike">
                <a:solidFill>
                  <a:schemeClr val="dk1"/>
                </a:solidFill>
                <a:latin typeface="Calibri"/>
                <a:ea typeface="Calibri"/>
                <a:cs typeface="Calibri"/>
                <a:sym typeface="Calibri"/>
              </a:rPr>
              <a:t>HardcoverUI</a:t>
            </a:r>
            <a:r>
              <a:rPr b="0" i="0" lang="en-US" sz="1800" u="none" cap="none" strike="noStrike">
                <a:solidFill>
                  <a:schemeClr val="dk1"/>
                </a:solidFill>
                <a:latin typeface="Calibri"/>
                <a:ea typeface="Calibri"/>
                <a:cs typeface="Calibri"/>
                <a:sym typeface="Calibri"/>
              </a:rPr>
              <a:t> and an </a:t>
            </a:r>
            <a:r>
              <a:rPr b="1" i="0" lang="en-US" sz="1800" u="none" cap="none" strike="noStrike">
                <a:solidFill>
                  <a:schemeClr val="dk1"/>
                </a:solidFill>
                <a:latin typeface="Calibri"/>
                <a:ea typeface="Calibri"/>
                <a:cs typeface="Calibri"/>
                <a:sym typeface="Calibri"/>
              </a:rPr>
              <a:t>AudiobookUI</a:t>
            </a:r>
            <a:r>
              <a:rPr b="0" i="0" lang="en-US" sz="1800" u="none" cap="none" strike="noStrike">
                <a:solidFill>
                  <a:schemeClr val="dk1"/>
                </a:solidFill>
                <a:latin typeface="Calibri"/>
                <a:ea typeface="Calibri"/>
                <a:cs typeface="Calibri"/>
                <a:sym typeface="Calibri"/>
              </a:rPr>
              <a:t> that implement the </a:t>
            </a:r>
            <a:r>
              <a:rPr b="1" i="1" lang="en-US" sz="1800" u="none" cap="none" strike="noStrike">
                <a:solidFill>
                  <a:schemeClr val="dk1"/>
                </a:solidFill>
                <a:latin typeface="Calibri"/>
                <a:ea typeface="Calibri"/>
                <a:cs typeface="Calibri"/>
                <a:sym typeface="Calibri"/>
              </a:rPr>
              <a:t>BookAction</a:t>
            </a:r>
            <a:r>
              <a:rPr b="0" i="0" lang="en-US" sz="1800" u="none" cap="none" strike="noStrike">
                <a:solidFill>
                  <a:schemeClr val="dk1"/>
                </a:solidFill>
                <a:latin typeface="Calibri"/>
                <a:ea typeface="Calibri"/>
                <a:cs typeface="Calibri"/>
                <a:sym typeface="Calibri"/>
              </a:rPr>
              <a:t> interface with their own functionalities:</a:t>
            </a:r>
            <a:endParaRPr/>
          </a:p>
        </p:txBody>
      </p:sp>
      <p:sp>
        <p:nvSpPr>
          <p:cNvPr id="309" name="Google Shape;309;p42"/>
          <p:cNvSpPr txBox="1"/>
          <p:nvPr/>
        </p:nvSpPr>
        <p:spPr>
          <a:xfrm>
            <a:off x="228600" y="3614737"/>
            <a:ext cx="5181600" cy="275431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Both </a:t>
            </a:r>
            <a:r>
              <a:rPr b="1" i="0" lang="en-US" sz="1800" u="none" cap="none" strike="noStrike">
                <a:solidFill>
                  <a:schemeClr val="dk1"/>
                </a:solidFill>
                <a:latin typeface="Calibri"/>
                <a:ea typeface="Calibri"/>
                <a:cs typeface="Calibri"/>
                <a:sym typeface="Calibri"/>
              </a:rPr>
              <a:t>HardcoverUI</a:t>
            </a:r>
            <a:r>
              <a:rPr b="0" i="0" lang="en-US" sz="1800" u="none" cap="none" strike="noStrike">
                <a:solidFill>
                  <a:schemeClr val="dk1"/>
                </a:solidFill>
                <a:latin typeface="Calibri"/>
                <a:ea typeface="Calibri"/>
                <a:cs typeface="Calibri"/>
                <a:sym typeface="Calibri"/>
              </a:rPr>
              <a:t> and an </a:t>
            </a:r>
            <a:r>
              <a:rPr b="1" i="0" lang="en-US" sz="1800" u="none" cap="none" strike="noStrike">
                <a:solidFill>
                  <a:schemeClr val="dk1"/>
                </a:solidFill>
                <a:latin typeface="Calibri"/>
                <a:ea typeface="Calibri"/>
                <a:cs typeface="Calibri"/>
                <a:sym typeface="Calibri"/>
              </a:rPr>
              <a:t>AudiobookUI</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FF0000"/>
                </a:solidFill>
                <a:latin typeface="Calibri"/>
                <a:ea typeface="Calibri"/>
                <a:cs typeface="Calibri"/>
                <a:sym typeface="Calibri"/>
              </a:rPr>
              <a:t>depend on methods </a:t>
            </a:r>
            <a:r>
              <a:rPr b="1" i="0" lang="en-US" sz="1800" u="none" cap="none" strike="noStrike">
                <a:solidFill>
                  <a:srgbClr val="FF0000"/>
                </a:solidFill>
                <a:latin typeface="Calibri"/>
                <a:ea typeface="Calibri"/>
                <a:cs typeface="Calibri"/>
                <a:sym typeface="Calibri"/>
              </a:rPr>
              <a:t>they don’t use</a:t>
            </a:r>
            <a:r>
              <a:rPr b="0" i="0" lang="en-US" sz="1800" u="none" cap="none" strike="noStrike">
                <a:solidFill>
                  <a:schemeClr val="dk1"/>
                </a:solidFill>
                <a:latin typeface="Calibri"/>
                <a:ea typeface="Calibri"/>
                <a:cs typeface="Calibri"/>
                <a:sym typeface="Calibri"/>
              </a:rPr>
              <a:t>, so </a:t>
            </a:r>
            <a:r>
              <a:rPr b="0" i="0" lang="en-US" sz="1800" u="none" cap="none" strike="noStrike">
                <a:solidFill>
                  <a:srgbClr val="0070C0"/>
                </a:solidFill>
                <a:latin typeface="Calibri"/>
                <a:ea typeface="Calibri"/>
                <a:cs typeface="Calibri"/>
                <a:sym typeface="Calibri"/>
              </a:rPr>
              <a:t>Interface Segregation Principle is </a:t>
            </a:r>
            <a:r>
              <a:rPr b="1" i="0" lang="en-US" sz="1800" u="none" cap="none" strike="noStrike">
                <a:solidFill>
                  <a:srgbClr val="0070C0"/>
                </a:solidFill>
                <a:latin typeface="Calibri"/>
                <a:ea typeface="Calibri"/>
                <a:cs typeface="Calibri"/>
                <a:sym typeface="Calibri"/>
              </a:rPr>
              <a:t>violated</a:t>
            </a:r>
            <a:r>
              <a:rPr b="0" i="0" lang="en-US" sz="1800" u="none" cap="none" strike="noStrike">
                <a:solidFill>
                  <a:schemeClr val="dk1"/>
                </a:solidFill>
                <a:latin typeface="Calibri"/>
                <a:ea typeface="Calibri"/>
                <a:cs typeface="Calibri"/>
                <a:sym typeface="Calibri"/>
              </a:rPr>
              <a:t>. Hardcover books can’t be listened to, so the </a:t>
            </a:r>
            <a:r>
              <a:rPr b="1" i="0" lang="en-US" sz="1800" u="none" cap="none" strike="noStrike">
                <a:solidFill>
                  <a:schemeClr val="dk1"/>
                </a:solidFill>
                <a:latin typeface="Calibri"/>
                <a:ea typeface="Calibri"/>
                <a:cs typeface="Calibri"/>
                <a:sym typeface="Calibri"/>
              </a:rPr>
              <a:t>HardcoverUI</a:t>
            </a:r>
            <a:r>
              <a:rPr b="0" i="0" lang="en-US" sz="1800" u="none" cap="none" strike="noStrike">
                <a:solidFill>
                  <a:schemeClr val="dk1"/>
                </a:solidFill>
                <a:latin typeface="Calibri"/>
                <a:ea typeface="Calibri"/>
                <a:cs typeface="Calibri"/>
                <a:sym typeface="Calibri"/>
              </a:rPr>
              <a:t> class </a:t>
            </a:r>
            <a:r>
              <a:rPr b="0" i="0" lang="en-US" sz="1800" u="none" cap="none" strike="noStrike">
                <a:solidFill>
                  <a:srgbClr val="0070C0"/>
                </a:solidFill>
                <a:latin typeface="Calibri"/>
                <a:ea typeface="Calibri"/>
                <a:cs typeface="Calibri"/>
                <a:sym typeface="Calibri"/>
              </a:rPr>
              <a:t>doesn’t need the listenSample()</a:t>
            </a:r>
            <a:r>
              <a:rPr b="0" i="0" lang="en-US" sz="1800" u="none" cap="none" strike="noStrike">
                <a:solidFill>
                  <a:schemeClr val="dk1"/>
                </a:solidFill>
                <a:latin typeface="Calibri"/>
                <a:ea typeface="Calibri"/>
                <a:cs typeface="Calibri"/>
                <a:sym typeface="Calibri"/>
              </a:rPr>
              <a:t> method. Similarly, audiobooks don’t have second-hand copies, so the </a:t>
            </a:r>
            <a:r>
              <a:rPr b="1" i="0" lang="en-US" sz="1800" u="none" cap="none" strike="noStrike">
                <a:solidFill>
                  <a:schemeClr val="dk1"/>
                </a:solidFill>
                <a:latin typeface="Calibri"/>
                <a:ea typeface="Calibri"/>
                <a:cs typeface="Calibri"/>
                <a:sym typeface="Calibri"/>
              </a:rPr>
              <a:t>AudiobookUI</a:t>
            </a:r>
            <a:r>
              <a:rPr b="0" i="0" lang="en-US" sz="1800" u="none" cap="none" strike="noStrike">
                <a:solidFill>
                  <a:schemeClr val="dk1"/>
                </a:solidFill>
                <a:latin typeface="Calibri"/>
                <a:ea typeface="Calibri"/>
                <a:cs typeface="Calibri"/>
                <a:sym typeface="Calibri"/>
              </a:rPr>
              <a:t> class doesn’t need it, either.</a:t>
            </a:r>
            <a:endParaRPr/>
          </a:p>
          <a:p>
            <a:pPr indent="-215900" lvl="0" marL="285750" marR="0" rtl="0" algn="just">
              <a:lnSpc>
                <a:spcPct val="100000"/>
              </a:lnSpc>
              <a:spcBef>
                <a:spcPts val="0"/>
              </a:spcBef>
              <a:spcAft>
                <a:spcPts val="0"/>
              </a:spcAft>
              <a:buClr>
                <a:schemeClr val="dk1"/>
              </a:buClr>
              <a:buSzPts val="1100"/>
              <a:buFont typeface="Noto Sans Symbols"/>
              <a:buNone/>
            </a:pPr>
            <a:r>
              <a:t/>
            </a:r>
            <a:endParaRPr b="0" i="0" sz="1100" u="none" cap="none" strike="noStrik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Thus, </a:t>
            </a:r>
            <a:r>
              <a:rPr b="1" i="1" lang="en-US" sz="1800" u="none" cap="none" strike="noStrike">
                <a:solidFill>
                  <a:schemeClr val="dk1"/>
                </a:solidFill>
                <a:latin typeface="Calibri"/>
                <a:ea typeface="Calibri"/>
                <a:cs typeface="Calibri"/>
                <a:sym typeface="Calibri"/>
              </a:rPr>
              <a:t>BookAction</a:t>
            </a:r>
            <a:r>
              <a:rPr b="0" i="0" lang="en-US" sz="1800" u="none" cap="none" strike="noStrike">
                <a:solidFill>
                  <a:schemeClr val="dk1"/>
                </a:solidFill>
                <a:latin typeface="Calibri"/>
                <a:ea typeface="Calibri"/>
                <a:cs typeface="Calibri"/>
                <a:sym typeface="Calibri"/>
              </a:rPr>
              <a:t> is a </a:t>
            </a:r>
            <a:r>
              <a:rPr b="0" i="0" lang="en-US" sz="1800" u="none" cap="none" strike="noStrike">
                <a:solidFill>
                  <a:srgbClr val="FF0000"/>
                </a:solidFill>
                <a:latin typeface="Calibri"/>
                <a:ea typeface="Calibri"/>
                <a:cs typeface="Calibri"/>
                <a:sym typeface="Calibri"/>
              </a:rPr>
              <a:t>polluted interface</a:t>
            </a:r>
            <a:r>
              <a:rPr b="0" i="0" lang="en-US" sz="1800" u="none" cap="none" strike="noStrike">
                <a:solidFill>
                  <a:schemeClr val="dk1"/>
                </a:solidFill>
                <a:latin typeface="Calibri"/>
                <a:ea typeface="Calibri"/>
                <a:cs typeface="Calibri"/>
                <a:sym typeface="Calibri"/>
              </a:rPr>
              <a:t> that we </a:t>
            </a:r>
            <a:r>
              <a:rPr b="0" i="0" lang="en-US" sz="1800" u="none" cap="none" strike="noStrike">
                <a:solidFill>
                  <a:srgbClr val="0070C0"/>
                </a:solidFill>
                <a:latin typeface="Calibri"/>
                <a:ea typeface="Calibri"/>
                <a:cs typeface="Calibri"/>
                <a:sym typeface="Calibri"/>
              </a:rPr>
              <a:t>need to segregate</a:t>
            </a:r>
            <a:r>
              <a:rPr b="0" i="0" lang="en-US" sz="1800" u="none" cap="none" strike="noStrike">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457200" y="111125"/>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Interface Segregation Principle</a:t>
            </a:r>
            <a:endParaRPr/>
          </a:p>
        </p:txBody>
      </p:sp>
      <p:pic>
        <p:nvPicPr>
          <p:cNvPr id="315" name="Google Shape;315;p43"/>
          <p:cNvPicPr preferRelativeResize="0"/>
          <p:nvPr/>
        </p:nvPicPr>
        <p:blipFill rotWithShape="1">
          <a:blip r:embed="rId3">
            <a:alphaModFix/>
          </a:blip>
          <a:srcRect b="0" l="0" r="0" t="0"/>
          <a:stretch/>
        </p:blipFill>
        <p:spPr>
          <a:xfrm>
            <a:off x="4524375" y="838200"/>
            <a:ext cx="4543425" cy="3124200"/>
          </a:xfrm>
          <a:prstGeom prst="rect">
            <a:avLst/>
          </a:prstGeom>
          <a:noFill/>
          <a:ln>
            <a:noFill/>
          </a:ln>
        </p:spPr>
      </p:pic>
      <p:pic>
        <p:nvPicPr>
          <p:cNvPr id="316" name="Google Shape;316;p43"/>
          <p:cNvPicPr preferRelativeResize="0"/>
          <p:nvPr/>
        </p:nvPicPr>
        <p:blipFill rotWithShape="1">
          <a:blip r:embed="rId4">
            <a:alphaModFix/>
          </a:blip>
          <a:srcRect b="0" l="0" r="0" t="0"/>
          <a:stretch/>
        </p:blipFill>
        <p:spPr>
          <a:xfrm>
            <a:off x="152400" y="3046412"/>
            <a:ext cx="4114800" cy="3659187"/>
          </a:xfrm>
          <a:prstGeom prst="rect">
            <a:avLst/>
          </a:prstGeom>
          <a:noFill/>
          <a:ln>
            <a:noFill/>
          </a:ln>
        </p:spPr>
      </p:pic>
      <p:sp>
        <p:nvSpPr>
          <p:cNvPr id="317" name="Google Shape;317;p43"/>
          <p:cNvSpPr txBox="1"/>
          <p:nvPr/>
        </p:nvSpPr>
        <p:spPr>
          <a:xfrm>
            <a:off x="228600" y="1066800"/>
            <a:ext cx="3657600"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Solution is to extend </a:t>
            </a:r>
            <a:r>
              <a:rPr b="1" i="1" lang="en-US" sz="1800" u="none" cap="none" strike="noStrike">
                <a:solidFill>
                  <a:schemeClr val="dk1"/>
                </a:solidFill>
                <a:latin typeface="Calibri"/>
                <a:ea typeface="Calibri"/>
                <a:cs typeface="Calibri"/>
                <a:sym typeface="Calibri"/>
              </a:rPr>
              <a:t>BookAction</a:t>
            </a:r>
            <a:r>
              <a:rPr b="0" i="0" lang="en-US" sz="1800" u="none" cap="none" strike="noStrike">
                <a:solidFill>
                  <a:schemeClr val="dk1"/>
                </a:solidFill>
                <a:latin typeface="Calibri"/>
                <a:ea typeface="Calibri"/>
                <a:cs typeface="Calibri"/>
                <a:sym typeface="Calibri"/>
              </a:rPr>
              <a:t> interface with two more specific sub-interfaces: </a:t>
            </a:r>
            <a:r>
              <a:rPr b="1" i="1" lang="en-US" sz="1800" u="none" cap="none" strike="noStrike">
                <a:solidFill>
                  <a:schemeClr val="dk1"/>
                </a:solidFill>
                <a:latin typeface="Calibri"/>
                <a:ea typeface="Calibri"/>
                <a:cs typeface="Calibri"/>
                <a:sym typeface="Calibri"/>
              </a:rPr>
              <a:t>HardcoverAction</a:t>
            </a:r>
            <a:r>
              <a:rPr b="0" i="0" lang="en-US" sz="1800" u="none" cap="none" strike="noStrike">
                <a:solidFill>
                  <a:schemeClr val="dk1"/>
                </a:solidFill>
                <a:latin typeface="Calibri"/>
                <a:ea typeface="Calibri"/>
                <a:cs typeface="Calibri"/>
                <a:sym typeface="Calibri"/>
              </a:rPr>
              <a:t> and </a:t>
            </a:r>
            <a:r>
              <a:rPr b="1" i="1" lang="en-US" sz="1800" u="none" cap="none" strike="noStrike">
                <a:solidFill>
                  <a:schemeClr val="dk1"/>
                </a:solidFill>
                <a:latin typeface="Calibri"/>
                <a:ea typeface="Calibri"/>
                <a:cs typeface="Calibri"/>
                <a:sym typeface="Calibri"/>
              </a:rPr>
              <a:t>AudioAction</a:t>
            </a:r>
            <a:r>
              <a:rPr b="0" i="0" lang="en-US" sz="1800" u="none" cap="none" strike="noStrike">
                <a:solidFill>
                  <a:schemeClr val="dk1"/>
                </a:solidFill>
                <a:latin typeface="Calibri"/>
                <a:ea typeface="Calibri"/>
                <a:cs typeface="Calibri"/>
                <a:sym typeface="Calibri"/>
              </a:rPr>
              <a:t>.</a:t>
            </a:r>
            <a:endParaRPr/>
          </a:p>
        </p:txBody>
      </p:sp>
      <p:sp>
        <p:nvSpPr>
          <p:cNvPr id="318" name="Google Shape;318;p43"/>
          <p:cNvSpPr txBox="1"/>
          <p:nvPr/>
        </p:nvSpPr>
        <p:spPr>
          <a:xfrm>
            <a:off x="4953000" y="4075112"/>
            <a:ext cx="4114800" cy="27162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Now, the </a:t>
            </a:r>
            <a:r>
              <a:rPr b="1" i="0" lang="en-US" sz="1600" u="none" cap="none" strike="noStrike">
                <a:solidFill>
                  <a:schemeClr val="dk1"/>
                </a:solidFill>
                <a:latin typeface="Calibri"/>
                <a:ea typeface="Calibri"/>
                <a:cs typeface="Calibri"/>
                <a:sym typeface="Calibri"/>
              </a:rPr>
              <a:t>HardcoverUI</a:t>
            </a:r>
            <a:r>
              <a:rPr b="0" i="0" lang="en-US" sz="1600" u="none" cap="none" strike="noStrike">
                <a:solidFill>
                  <a:schemeClr val="dk1"/>
                </a:solidFill>
                <a:latin typeface="Calibri"/>
                <a:ea typeface="Calibri"/>
                <a:cs typeface="Calibri"/>
                <a:sym typeface="Calibri"/>
              </a:rPr>
              <a:t> class can implement the </a:t>
            </a:r>
            <a:r>
              <a:rPr b="1" i="1" lang="en-US" sz="1600" u="none" cap="none" strike="noStrike">
                <a:solidFill>
                  <a:schemeClr val="dk1"/>
                </a:solidFill>
                <a:latin typeface="Calibri"/>
                <a:ea typeface="Calibri"/>
                <a:cs typeface="Calibri"/>
                <a:sym typeface="Calibri"/>
              </a:rPr>
              <a:t>HardcoverAction</a:t>
            </a:r>
            <a:r>
              <a:rPr b="0" i="0" lang="en-US" sz="1600" u="none" cap="none" strike="noStrike">
                <a:solidFill>
                  <a:schemeClr val="dk1"/>
                </a:solidFill>
                <a:latin typeface="Calibri"/>
                <a:ea typeface="Calibri"/>
                <a:cs typeface="Calibri"/>
                <a:sym typeface="Calibri"/>
              </a:rPr>
              <a:t> interface and the </a:t>
            </a:r>
            <a:r>
              <a:rPr b="1" i="0" lang="en-US" sz="1600" u="none" cap="none" strike="noStrike">
                <a:solidFill>
                  <a:schemeClr val="dk1"/>
                </a:solidFill>
                <a:latin typeface="Calibri"/>
                <a:ea typeface="Calibri"/>
                <a:cs typeface="Calibri"/>
                <a:sym typeface="Calibri"/>
              </a:rPr>
              <a:t>AudiobookUI</a:t>
            </a:r>
            <a:r>
              <a:rPr b="0" i="0" lang="en-US" sz="1600" u="none" cap="none" strike="noStrike">
                <a:solidFill>
                  <a:schemeClr val="dk1"/>
                </a:solidFill>
                <a:latin typeface="Calibri"/>
                <a:ea typeface="Calibri"/>
                <a:cs typeface="Calibri"/>
                <a:sym typeface="Calibri"/>
              </a:rPr>
              <a:t> class can implement the </a:t>
            </a:r>
            <a:r>
              <a:rPr b="1" i="1" lang="en-US" sz="1600" u="none" cap="none" strike="noStrike">
                <a:solidFill>
                  <a:schemeClr val="dk1"/>
                </a:solidFill>
                <a:latin typeface="Calibri"/>
                <a:ea typeface="Calibri"/>
                <a:cs typeface="Calibri"/>
                <a:sym typeface="Calibri"/>
              </a:rPr>
              <a:t>AudioAction</a:t>
            </a:r>
            <a:r>
              <a:rPr b="0" i="0" lang="en-US" sz="1600" u="none" cap="none" strike="noStrike">
                <a:solidFill>
                  <a:schemeClr val="dk1"/>
                </a:solidFill>
                <a:latin typeface="Calibri"/>
                <a:ea typeface="Calibri"/>
                <a:cs typeface="Calibri"/>
                <a:sym typeface="Calibri"/>
              </a:rPr>
              <a:t> interface.</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This way, </a:t>
            </a:r>
            <a:r>
              <a:rPr b="0" i="0" lang="en-US" sz="1600" u="none" cap="none" strike="noStrike">
                <a:solidFill>
                  <a:srgbClr val="0070C0"/>
                </a:solidFill>
                <a:latin typeface="Calibri"/>
                <a:ea typeface="Calibri"/>
                <a:cs typeface="Calibri"/>
                <a:sym typeface="Calibri"/>
              </a:rPr>
              <a:t>both classes can implement the seeReviews() method of the </a:t>
            </a:r>
            <a:r>
              <a:rPr b="1" i="0" lang="en-US" sz="1600" u="none" cap="none" strike="noStrike">
                <a:solidFill>
                  <a:schemeClr val="dk1"/>
                </a:solidFill>
                <a:latin typeface="Calibri"/>
                <a:ea typeface="Calibri"/>
                <a:cs typeface="Calibri"/>
                <a:sym typeface="Calibri"/>
              </a:rPr>
              <a:t>BookAction</a:t>
            </a:r>
            <a:r>
              <a:rPr b="0" i="0" lang="en-US" sz="1600" u="none" cap="none" strike="noStrike">
                <a:solidFill>
                  <a:srgbClr val="0070C0"/>
                </a:solidFill>
                <a:latin typeface="Calibri"/>
                <a:ea typeface="Calibri"/>
                <a:cs typeface="Calibri"/>
                <a:sym typeface="Calibri"/>
              </a:rPr>
              <a:t> super-interface</a:t>
            </a:r>
            <a:r>
              <a:rPr b="0" i="0" lang="en-US" sz="1600" u="none" cap="none" strike="noStrike">
                <a:solidFill>
                  <a:schemeClr val="dk1"/>
                </a:solidFill>
                <a:latin typeface="Calibri"/>
                <a:ea typeface="Calibri"/>
                <a:cs typeface="Calibri"/>
                <a:sym typeface="Calibri"/>
              </a:rPr>
              <a:t>. However, </a:t>
            </a:r>
            <a:r>
              <a:rPr b="1" i="0" lang="en-US" sz="1600" u="none" cap="none" strike="noStrike">
                <a:solidFill>
                  <a:schemeClr val="dk1"/>
                </a:solidFill>
                <a:latin typeface="Calibri"/>
                <a:ea typeface="Calibri"/>
                <a:cs typeface="Calibri"/>
                <a:sym typeface="Calibri"/>
              </a:rPr>
              <a:t>HardcoverUI</a:t>
            </a:r>
            <a:r>
              <a:rPr b="0" i="0" lang="en-US" sz="1600" u="none" cap="none" strike="noStrike">
                <a:solidFill>
                  <a:srgbClr val="00B050"/>
                </a:solidFill>
                <a:latin typeface="Calibri"/>
                <a:ea typeface="Calibri"/>
                <a:cs typeface="Calibri"/>
                <a:sym typeface="Calibri"/>
              </a:rPr>
              <a:t> doesn’t have to implement the </a:t>
            </a:r>
            <a:r>
              <a:rPr b="1" i="0" lang="en-US" sz="1600" u="none" cap="none" strike="noStrike">
                <a:solidFill>
                  <a:srgbClr val="FF0000"/>
                </a:solidFill>
                <a:latin typeface="Calibri"/>
                <a:ea typeface="Calibri"/>
                <a:cs typeface="Calibri"/>
                <a:sym typeface="Calibri"/>
              </a:rPr>
              <a:t>irrelevant</a:t>
            </a:r>
            <a:r>
              <a:rPr b="0" i="0" lang="en-US" sz="1600" u="none" cap="none" strike="noStrike">
                <a:solidFill>
                  <a:srgbClr val="FF0000"/>
                </a:solidFill>
                <a:latin typeface="Calibri"/>
                <a:ea typeface="Calibri"/>
                <a:cs typeface="Calibri"/>
                <a:sym typeface="Calibri"/>
              </a:rPr>
              <a:t> listenSample() method</a:t>
            </a:r>
            <a:r>
              <a:rPr b="0" i="0" lang="en-US" sz="1600" u="none" cap="none" strike="noStrike">
                <a:solidFill>
                  <a:schemeClr val="dk1"/>
                </a:solidFill>
                <a:latin typeface="Calibri"/>
                <a:ea typeface="Calibri"/>
                <a:cs typeface="Calibri"/>
                <a:sym typeface="Calibri"/>
              </a:rPr>
              <a:t> and </a:t>
            </a:r>
            <a:r>
              <a:rPr b="1" i="0" lang="en-US" sz="1600" u="none" cap="none" strike="noStrike">
                <a:solidFill>
                  <a:schemeClr val="dk1"/>
                </a:solidFill>
                <a:latin typeface="Calibri"/>
                <a:ea typeface="Calibri"/>
                <a:cs typeface="Calibri"/>
                <a:sym typeface="Calibri"/>
              </a:rPr>
              <a:t>AudioUI</a:t>
            </a:r>
            <a:r>
              <a:rPr b="0" i="0" lang="en-US" sz="1600" u="none" cap="none" strike="noStrike">
                <a:solidFill>
                  <a:schemeClr val="dk1"/>
                </a:solidFill>
                <a:latin typeface="Calibri"/>
                <a:ea typeface="Calibri"/>
                <a:cs typeface="Calibri"/>
                <a:sym typeface="Calibri"/>
              </a:rPr>
              <a:t> </a:t>
            </a:r>
            <a:r>
              <a:rPr b="0" i="0" lang="en-US" sz="1600" u="none" cap="none" strike="noStrike">
                <a:solidFill>
                  <a:srgbClr val="00B050"/>
                </a:solidFill>
                <a:latin typeface="Calibri"/>
                <a:ea typeface="Calibri"/>
                <a:cs typeface="Calibri"/>
                <a:sym typeface="Calibri"/>
              </a:rPr>
              <a:t>doesn’t have to implement searchSecondhand()</a:t>
            </a:r>
            <a:r>
              <a:rPr b="0" i="0" lang="en-US" sz="1600" u="none" cap="none" strike="noStrike">
                <a:solidFill>
                  <a:schemeClr val="dk1"/>
                </a:solidFill>
                <a:latin typeface="Calibri"/>
                <a:ea typeface="Calibri"/>
                <a:cs typeface="Calibri"/>
                <a:sym typeface="Calibri"/>
              </a:rPr>
              <a:t>, either.</a:t>
            </a:r>
            <a:endParaRPr/>
          </a:p>
        </p:txBody>
      </p:sp>
      <p:sp>
        <p:nvSpPr>
          <p:cNvPr id="319" name="Google Shape;319;p43"/>
          <p:cNvSpPr/>
          <p:nvPr/>
        </p:nvSpPr>
        <p:spPr>
          <a:xfrm>
            <a:off x="4038600" y="1295400"/>
            <a:ext cx="457200" cy="381000"/>
          </a:xfrm>
          <a:prstGeom prst="rightArrow">
            <a:avLst>
              <a:gd fmla="val 126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43"/>
          <p:cNvSpPr/>
          <p:nvPr/>
        </p:nvSpPr>
        <p:spPr>
          <a:xfrm rot="10800000">
            <a:off x="4343400" y="4800600"/>
            <a:ext cx="457200" cy="457200"/>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152400"/>
            <a:ext cx="8229600" cy="7048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Interface Segregation Principle</a:t>
            </a:r>
            <a:endParaRPr/>
          </a:p>
        </p:txBody>
      </p:sp>
      <p:sp>
        <p:nvSpPr>
          <p:cNvPr id="326" name="Google Shape;326;p44"/>
          <p:cNvSpPr txBox="1"/>
          <p:nvPr/>
        </p:nvSpPr>
        <p:spPr>
          <a:xfrm>
            <a:off x="3810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Before refactoring</a:t>
            </a:r>
            <a:endParaRPr/>
          </a:p>
        </p:txBody>
      </p:sp>
      <p:sp>
        <p:nvSpPr>
          <p:cNvPr id="327" name="Google Shape;327;p44"/>
          <p:cNvSpPr txBox="1"/>
          <p:nvPr/>
        </p:nvSpPr>
        <p:spPr>
          <a:xfrm>
            <a:off x="51816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a:solidFill>
                  <a:srgbClr val="00B050"/>
                </a:solidFill>
                <a:latin typeface="Arial"/>
                <a:ea typeface="Arial"/>
                <a:cs typeface="Arial"/>
                <a:sym typeface="Arial"/>
              </a:rPr>
              <a:t>After refactoring</a:t>
            </a:r>
            <a:endParaRPr/>
          </a:p>
        </p:txBody>
      </p:sp>
      <p:pic>
        <p:nvPicPr>
          <p:cNvPr id="328" name="Google Shape;328;p44"/>
          <p:cNvPicPr preferRelativeResize="0"/>
          <p:nvPr/>
        </p:nvPicPr>
        <p:blipFill rotWithShape="1">
          <a:blip r:embed="rId3">
            <a:alphaModFix/>
          </a:blip>
          <a:srcRect b="0" l="0" r="0" t="0"/>
          <a:stretch/>
        </p:blipFill>
        <p:spPr>
          <a:xfrm>
            <a:off x="174625" y="2133600"/>
            <a:ext cx="8839200" cy="4208462"/>
          </a:xfrm>
          <a:prstGeom prst="rect">
            <a:avLst/>
          </a:prstGeom>
          <a:noFill/>
          <a:ln>
            <a:noFill/>
          </a:ln>
        </p:spPr>
      </p:pic>
      <p:cxnSp>
        <p:nvCxnSpPr>
          <p:cNvPr id="329" name="Google Shape;329;p44"/>
          <p:cNvCxnSpPr/>
          <p:nvPr/>
        </p:nvCxnSpPr>
        <p:spPr>
          <a:xfrm>
            <a:off x="4354512" y="1252537"/>
            <a:ext cx="0" cy="5334000"/>
          </a:xfrm>
          <a:prstGeom prst="straightConnector1">
            <a:avLst/>
          </a:prstGeom>
          <a:noFill/>
          <a:ln cap="flat" cmpd="sng" w="50800">
            <a:solidFill>
              <a:srgbClr val="E46C0A"/>
            </a:solidFill>
            <a:prstDash val="solid"/>
            <a:miter lim="800000"/>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Interface Segregation Principle</a:t>
            </a:r>
            <a:endParaRPr/>
          </a:p>
        </p:txBody>
      </p:sp>
      <p:sp>
        <p:nvSpPr>
          <p:cNvPr id="335" name="Google Shape;335;p45"/>
          <p:cNvSpPr txBox="1"/>
          <p:nvPr/>
        </p:nvSpPr>
        <p:spPr>
          <a:xfrm>
            <a:off x="609600" y="12954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 client should never be forced to depend on methods it doesn’t use.</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Or, a client should never depend on anything more than the method it’s calling.</a:t>
            </a:r>
            <a:endParaRPr/>
          </a:p>
          <a:p>
            <a:pPr indent="-342900" lvl="0" marL="342900" marR="0" rtl="0" algn="just">
              <a:lnSpc>
                <a:spcPct val="150000"/>
              </a:lnSpc>
              <a:spcBef>
                <a:spcPts val="18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Changing one method in a class shouldn’t affect classes that don’t depend on it.</a:t>
            </a:r>
            <a:endParaRPr/>
          </a:p>
          <a:p>
            <a:pPr indent="-342900" lvl="0" marL="342900" marR="0" rtl="0" algn="just">
              <a:lnSpc>
                <a:spcPct val="150000"/>
              </a:lnSpc>
              <a:spcBef>
                <a:spcPts val="1800"/>
              </a:spcBef>
              <a:spcAft>
                <a:spcPts val="0"/>
              </a:spcAft>
              <a:buClr>
                <a:srgbClr val="0070C0"/>
              </a:buClr>
              <a:buSzPts val="2400"/>
              <a:buFont typeface="Noto Sans Symbols"/>
              <a:buChar char="❑"/>
            </a:pPr>
            <a:r>
              <a:rPr b="0" i="0" lang="en-US" sz="2400" u="none">
                <a:solidFill>
                  <a:srgbClr val="0070C0"/>
                </a:solidFill>
                <a:latin typeface="Calibri"/>
                <a:ea typeface="Calibri"/>
                <a:cs typeface="Calibri"/>
                <a:sym typeface="Calibri"/>
              </a:rPr>
              <a:t>Replace </a:t>
            </a:r>
            <a:r>
              <a:rPr b="0" i="0" lang="en-US" sz="2400" u="none">
                <a:solidFill>
                  <a:srgbClr val="FF0000"/>
                </a:solidFill>
                <a:latin typeface="Calibri"/>
                <a:ea typeface="Calibri"/>
                <a:cs typeface="Calibri"/>
                <a:sym typeface="Calibri"/>
              </a:rPr>
              <a:t>fat interfaces</a:t>
            </a:r>
            <a:r>
              <a:rPr b="0" i="0" lang="en-US" sz="2400" u="none">
                <a:solidFill>
                  <a:srgbClr val="0070C0"/>
                </a:solidFill>
                <a:latin typeface="Calibri"/>
                <a:ea typeface="Calibri"/>
                <a:cs typeface="Calibri"/>
                <a:sym typeface="Calibri"/>
              </a:rPr>
              <a:t> with many small, specific interfaces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Interface Segregation Principle</a:t>
            </a:r>
            <a:endParaRPr/>
          </a:p>
        </p:txBody>
      </p:sp>
      <p:sp>
        <p:nvSpPr>
          <p:cNvPr id="341" name="Google Shape;341;p46"/>
          <p:cNvSpPr txBox="1"/>
          <p:nvPr>
            <p:ph idx="1" type="body"/>
          </p:nvPr>
        </p:nvSpPr>
        <p:spPr>
          <a:xfrm>
            <a:off x="533400" y="1676400"/>
            <a:ext cx="82296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0" i="1" lang="en-US" sz="2800" u="none">
                <a:solidFill>
                  <a:schemeClr val="dk1"/>
                </a:solidFill>
                <a:latin typeface="Calibri"/>
                <a:ea typeface="Calibri"/>
                <a:cs typeface="Calibri"/>
                <a:sym typeface="Calibri"/>
              </a:rPr>
              <a:t>Interface Segregation Principle</a:t>
            </a:r>
            <a:r>
              <a:rPr b="0" i="0" lang="en-US" sz="2800" u="none">
                <a:solidFill>
                  <a:schemeClr val="dk1"/>
                </a:solidFill>
                <a:latin typeface="Calibri"/>
                <a:ea typeface="Calibri"/>
                <a:cs typeface="Calibri"/>
                <a:sym typeface="Calibri"/>
              </a:rPr>
              <a:t> (ISP) states that the client should never be forced to depend on an interface they aren't using in its entirety. This means that </a:t>
            </a:r>
            <a:r>
              <a:rPr b="0" i="0" lang="en-US" sz="2800" u="none">
                <a:solidFill>
                  <a:srgbClr val="0070C0"/>
                </a:solidFill>
                <a:latin typeface="Calibri"/>
                <a:ea typeface="Calibri"/>
                <a:cs typeface="Calibri"/>
                <a:sym typeface="Calibri"/>
              </a:rPr>
              <a:t>an interface should have a </a:t>
            </a:r>
            <a:r>
              <a:rPr b="1" i="0" lang="en-US" sz="2800" u="none">
                <a:solidFill>
                  <a:srgbClr val="0070C0"/>
                </a:solidFill>
                <a:latin typeface="Calibri"/>
                <a:ea typeface="Calibri"/>
                <a:cs typeface="Calibri"/>
                <a:sym typeface="Calibri"/>
              </a:rPr>
              <a:t>minimum set of methods</a:t>
            </a:r>
            <a:r>
              <a:rPr b="0" i="0" lang="en-US" sz="2800" u="none">
                <a:solidFill>
                  <a:srgbClr val="0070C0"/>
                </a:solidFill>
                <a:latin typeface="Calibri"/>
                <a:ea typeface="Calibri"/>
                <a:cs typeface="Calibri"/>
                <a:sym typeface="Calibri"/>
              </a:rPr>
              <a:t> necessary for the functionality it ensures</a:t>
            </a:r>
            <a:r>
              <a:rPr b="0" i="0" lang="en-US" sz="2800" u="none">
                <a:solidFill>
                  <a:schemeClr val="dk1"/>
                </a:solidFill>
                <a:latin typeface="Calibri"/>
                <a:ea typeface="Calibri"/>
                <a:cs typeface="Calibri"/>
                <a:sym typeface="Calibri"/>
              </a:rPr>
              <a:t>, and should be limited to only one functionality.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457200" y="109537"/>
            <a:ext cx="8229600" cy="5000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Dependency Inversion Principle</a:t>
            </a:r>
            <a:endParaRPr/>
          </a:p>
        </p:txBody>
      </p:sp>
      <p:sp>
        <p:nvSpPr>
          <p:cNvPr id="347" name="Google Shape;347;p47"/>
          <p:cNvSpPr txBox="1"/>
          <p:nvPr>
            <p:ph idx="1" type="body"/>
          </p:nvPr>
        </p:nvSpPr>
        <p:spPr>
          <a:xfrm>
            <a:off x="457200" y="762000"/>
            <a:ext cx="8382000" cy="6019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goal of the </a:t>
            </a:r>
            <a:r>
              <a:rPr b="1" i="0" lang="en-US" sz="2000" u="none">
                <a:solidFill>
                  <a:schemeClr val="dk1"/>
                </a:solidFill>
                <a:latin typeface="Calibri"/>
                <a:ea typeface="Calibri"/>
                <a:cs typeface="Calibri"/>
                <a:sym typeface="Calibri"/>
              </a:rPr>
              <a:t>Dependency Inversion Principle</a:t>
            </a:r>
            <a:r>
              <a:rPr b="0" i="0" lang="en-US" sz="2000" u="none">
                <a:solidFill>
                  <a:schemeClr val="dk1"/>
                </a:solidFill>
                <a:latin typeface="Calibri"/>
                <a:ea typeface="Calibri"/>
                <a:cs typeface="Calibri"/>
                <a:sym typeface="Calibri"/>
              </a:rPr>
              <a:t> is </a:t>
            </a:r>
            <a:r>
              <a:rPr b="0" i="0" lang="en-US" sz="2000" u="none">
                <a:solidFill>
                  <a:srgbClr val="FF0000"/>
                </a:solidFill>
                <a:latin typeface="Calibri"/>
                <a:ea typeface="Calibri"/>
                <a:cs typeface="Calibri"/>
                <a:sym typeface="Calibri"/>
              </a:rPr>
              <a:t>to avoid tightly coupled code</a:t>
            </a:r>
            <a:r>
              <a:rPr b="0" i="0" lang="en-US" sz="2000" u="none">
                <a:solidFill>
                  <a:schemeClr val="dk1"/>
                </a:solidFill>
                <a:latin typeface="Calibri"/>
                <a:ea typeface="Calibri"/>
                <a:cs typeface="Calibri"/>
                <a:sym typeface="Calibri"/>
              </a:rPr>
              <a:t>, as it easily breaks the application. The principle states that:</a:t>
            </a:r>
            <a:endParaRPr/>
          </a:p>
          <a:p>
            <a:pPr indent="-285750" lvl="1" marL="742950" marR="0" rtl="0" algn="just">
              <a:lnSpc>
                <a:spcPct val="100000"/>
              </a:lnSpc>
              <a:spcBef>
                <a:spcPts val="9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a:t>
            </a:r>
            <a:r>
              <a:rPr b="0" i="1" lang="en-US" sz="1800" u="none" cap="none" strike="noStrike">
                <a:solidFill>
                  <a:srgbClr val="FF0000"/>
                </a:solidFill>
                <a:latin typeface="Calibri"/>
                <a:ea typeface="Calibri"/>
                <a:cs typeface="Calibri"/>
                <a:sym typeface="Calibri"/>
              </a:rPr>
              <a:t>High-level modules should not depend on low-level modules.</a:t>
            </a:r>
            <a:r>
              <a:rPr b="0" i="1" lang="en-US" sz="1800" u="none" cap="none" strike="noStrike">
                <a:solidFill>
                  <a:schemeClr val="dk1"/>
                </a:solidFill>
                <a:latin typeface="Calibri"/>
                <a:ea typeface="Calibri"/>
                <a:cs typeface="Calibri"/>
                <a:sym typeface="Calibri"/>
              </a:rPr>
              <a:t> </a:t>
            </a:r>
            <a:r>
              <a:rPr b="0" i="1" lang="en-US" sz="1800" u="none" cap="none" strike="noStrike">
                <a:solidFill>
                  <a:srgbClr val="0070C0"/>
                </a:solidFill>
                <a:latin typeface="Calibri"/>
                <a:ea typeface="Calibri"/>
                <a:cs typeface="Calibri"/>
                <a:sym typeface="Calibri"/>
              </a:rPr>
              <a:t>Both should depend on abstractions</a:t>
            </a:r>
            <a:r>
              <a:rPr b="0" i="1" lang="en-US" sz="18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9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a:t>
            </a:r>
            <a:r>
              <a:rPr b="0" i="1" lang="en-US" sz="1800" u="none" cap="none" strike="noStrike">
                <a:solidFill>
                  <a:srgbClr val="FF0000"/>
                </a:solidFill>
                <a:latin typeface="Calibri"/>
                <a:ea typeface="Calibri"/>
                <a:cs typeface="Calibri"/>
                <a:sym typeface="Calibri"/>
              </a:rPr>
              <a:t>Abstractions should not depend on details.</a:t>
            </a:r>
            <a:r>
              <a:rPr b="0" i="1" lang="en-US" sz="1800" u="none" cap="none" strike="noStrike">
                <a:solidFill>
                  <a:schemeClr val="dk1"/>
                </a:solidFill>
                <a:latin typeface="Calibri"/>
                <a:ea typeface="Calibri"/>
                <a:cs typeface="Calibri"/>
                <a:sym typeface="Calibri"/>
              </a:rPr>
              <a:t> </a:t>
            </a:r>
            <a:r>
              <a:rPr b="0" i="1" lang="en-US" sz="1800" u="none" cap="none" strike="noStrike">
                <a:solidFill>
                  <a:srgbClr val="0070C0"/>
                </a:solidFill>
                <a:latin typeface="Calibri"/>
                <a:ea typeface="Calibri"/>
                <a:cs typeface="Calibri"/>
                <a:sym typeface="Calibri"/>
              </a:rPr>
              <a:t>Details should depend on abstractions</a:t>
            </a:r>
            <a:r>
              <a:rPr b="0" i="1" lang="en-US" sz="18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9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 other words, we need to decouple high-level and low-level classes. High-level classes usually encapsulate complex logic while low-level classes include data or utilities. Typically, most people would want to make high-level classes depend on low-level classes. However, according to the Dependency Inversion Principle, we need to invert the dependency. Otherwise, when the low-level class is replaced, the high-level class will be affected, too.</a:t>
            </a:r>
            <a:endParaRPr/>
          </a:p>
          <a:p>
            <a:pPr indent="-342900" lvl="0" marL="342900" marR="0" rtl="0" algn="just">
              <a:lnSpc>
                <a:spcPct val="100000"/>
              </a:lnSpc>
              <a:spcBef>
                <a:spcPts val="9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As a solution, </a:t>
            </a:r>
            <a:r>
              <a:rPr b="0" i="0" lang="en-US" sz="2000" u="none">
                <a:solidFill>
                  <a:srgbClr val="0070C0"/>
                </a:solidFill>
                <a:latin typeface="Calibri"/>
                <a:ea typeface="Calibri"/>
                <a:cs typeface="Calibri"/>
                <a:sym typeface="Calibri"/>
              </a:rPr>
              <a:t>you need to create an abstract layer for low-level classes</a:t>
            </a:r>
            <a:r>
              <a:rPr b="0" i="0" lang="en-US" sz="2000" u="none">
                <a:solidFill>
                  <a:schemeClr val="dk1"/>
                </a:solidFill>
                <a:latin typeface="Calibri"/>
                <a:ea typeface="Calibri"/>
                <a:cs typeface="Calibri"/>
                <a:sym typeface="Calibri"/>
              </a:rPr>
              <a:t>, so that </a:t>
            </a:r>
            <a:r>
              <a:rPr b="0" i="0" lang="en-US" sz="2000" u="none">
                <a:solidFill>
                  <a:srgbClr val="00B050"/>
                </a:solidFill>
                <a:latin typeface="Calibri"/>
                <a:ea typeface="Calibri"/>
                <a:cs typeface="Calibri"/>
                <a:sym typeface="Calibri"/>
              </a:rPr>
              <a:t>high-level classes can depend on abstraction rather than concrete implementations</a:t>
            </a:r>
            <a:r>
              <a:rPr b="0" i="0" lang="en-US" sz="2000" u="none">
                <a:solidFill>
                  <a:schemeClr val="dk1"/>
                </a:solidFill>
                <a:latin typeface="Calibri"/>
                <a:ea typeface="Calibri"/>
                <a:cs typeface="Calibri"/>
                <a:sym typeface="Calibri"/>
              </a:rPr>
              <a:t>.</a:t>
            </a:r>
            <a:endParaRPr/>
          </a:p>
          <a:p>
            <a:pPr indent="-342900" lvl="0" marL="342900" marR="0" rtl="0" algn="just">
              <a:lnSpc>
                <a:spcPct val="100000"/>
              </a:lnSpc>
              <a:spcBef>
                <a:spcPts val="9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Dependency Inversion Principle is a </a:t>
            </a:r>
            <a:r>
              <a:rPr b="0" i="0" lang="en-US" sz="2000" u="none">
                <a:solidFill>
                  <a:srgbClr val="0070C0"/>
                </a:solidFill>
                <a:latin typeface="Calibri"/>
                <a:ea typeface="Calibri"/>
                <a:cs typeface="Calibri"/>
                <a:sym typeface="Calibri"/>
              </a:rPr>
              <a:t>specific combination of the Open/Closed and Liskov Substitution Principles</a:t>
            </a:r>
            <a:r>
              <a:rPr b="0" i="0" lang="en-US" sz="2000" u="none">
                <a:solidFill>
                  <a:schemeClr val="dk1"/>
                </a:solidFill>
                <a:latin typeface="Calibri"/>
                <a:ea typeface="Calibri"/>
                <a:cs typeface="Calibri"/>
                <a:sym typeface="Calibri"/>
              </a:rPr>
              <a:t>.</a:t>
            </a:r>
            <a:endParaRPr b="0" i="1" sz="2000" u="none">
              <a:solidFill>
                <a:schemeClr val="dk1"/>
              </a:solidFill>
              <a:latin typeface="Calibri"/>
              <a:ea typeface="Calibri"/>
              <a:cs typeface="Calibri"/>
              <a:sym typeface="Calibri"/>
            </a:endParaRPr>
          </a:p>
          <a:p>
            <a:pPr indent="-215900" lvl="0" marL="342900" marR="0" rtl="0" algn="just">
              <a:lnSpc>
                <a:spcPct val="100000"/>
              </a:lnSpc>
              <a:spcBef>
                <a:spcPts val="18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18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457200" y="109537"/>
            <a:ext cx="8229600" cy="5000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Open Sans"/>
              <a:buNone/>
            </a:pPr>
            <a:r>
              <a:rPr b="1" i="0" lang="en-US" sz="3600" u="none">
                <a:solidFill>
                  <a:schemeClr val="dk1"/>
                </a:solidFill>
                <a:latin typeface="Open Sans"/>
                <a:ea typeface="Open Sans"/>
                <a:cs typeface="Open Sans"/>
                <a:sym typeface="Open Sans"/>
              </a:rPr>
              <a:t>Dependency Inversion Principle</a:t>
            </a:r>
            <a:endParaRPr/>
          </a:p>
        </p:txBody>
      </p:sp>
      <p:pic>
        <p:nvPicPr>
          <p:cNvPr id="354" name="Google Shape;354;p48"/>
          <p:cNvPicPr preferRelativeResize="0"/>
          <p:nvPr/>
        </p:nvPicPr>
        <p:blipFill rotWithShape="1">
          <a:blip r:embed="rId3">
            <a:alphaModFix/>
          </a:blip>
          <a:srcRect b="0" l="0" r="0" t="0"/>
          <a:stretch/>
        </p:blipFill>
        <p:spPr>
          <a:xfrm>
            <a:off x="6172200" y="642937"/>
            <a:ext cx="2719387" cy="2667000"/>
          </a:xfrm>
          <a:prstGeom prst="rect">
            <a:avLst/>
          </a:prstGeom>
          <a:noFill/>
          <a:ln>
            <a:noFill/>
          </a:ln>
        </p:spPr>
      </p:pic>
      <p:sp>
        <p:nvSpPr>
          <p:cNvPr id="355" name="Google Shape;355;p48"/>
          <p:cNvSpPr txBox="1"/>
          <p:nvPr/>
        </p:nvSpPr>
        <p:spPr>
          <a:xfrm>
            <a:off x="533400" y="1023937"/>
            <a:ext cx="5410200" cy="164623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Courier New"/>
              <a:buChar char="o"/>
            </a:pPr>
            <a:r>
              <a:rPr b="0" i="0" lang="en-US" sz="1800" u="none">
                <a:solidFill>
                  <a:schemeClr val="dk1"/>
                </a:solidFill>
                <a:latin typeface="Calibri"/>
                <a:ea typeface="Calibri"/>
                <a:cs typeface="Calibri"/>
                <a:sym typeface="Calibri"/>
              </a:rPr>
              <a:t>Now, the book store requires to add a new feature that </a:t>
            </a:r>
            <a:r>
              <a:rPr b="0" i="0" lang="en-US" sz="1800" u="none">
                <a:solidFill>
                  <a:srgbClr val="0070C0"/>
                </a:solidFill>
                <a:latin typeface="Calibri"/>
                <a:ea typeface="Calibri"/>
                <a:cs typeface="Calibri"/>
                <a:sym typeface="Calibri"/>
              </a:rPr>
              <a:t>enables customers to put their favorite books on a shelf</a:t>
            </a:r>
            <a:r>
              <a:rPr b="0" i="0" lang="en-US" sz="1800" u="none">
                <a:solidFill>
                  <a:schemeClr val="dk1"/>
                </a:solidFill>
                <a:latin typeface="Calibri"/>
                <a:ea typeface="Calibri"/>
                <a:cs typeface="Calibri"/>
                <a:sym typeface="Calibri"/>
              </a:rPr>
              <a:t>. </a:t>
            </a:r>
            <a:endParaRPr/>
          </a:p>
          <a:p>
            <a:pPr indent="-222250" lvl="0" marL="285750" marR="0" rtl="0" algn="just">
              <a:lnSpc>
                <a:spcPct val="100000"/>
              </a:lnSpc>
              <a:spcBef>
                <a:spcPts val="0"/>
              </a:spcBef>
              <a:spcAft>
                <a:spcPts val="0"/>
              </a:spcAft>
              <a:buClr>
                <a:schemeClr val="dk1"/>
              </a:buClr>
              <a:buSzPts val="1000"/>
              <a:buFont typeface="Courier New"/>
              <a:buNone/>
            </a:pPr>
            <a:r>
              <a:t/>
            </a:r>
            <a:endParaRPr b="0" i="0" sz="1000" u="non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800"/>
              <a:buFont typeface="Courier New"/>
              <a:buChar char="o"/>
            </a:pPr>
            <a:r>
              <a:rPr b="0" i="0" lang="en-US" sz="1800" u="none">
                <a:solidFill>
                  <a:schemeClr val="dk1"/>
                </a:solidFill>
                <a:latin typeface="Calibri"/>
                <a:ea typeface="Calibri"/>
                <a:cs typeface="Calibri"/>
                <a:sym typeface="Calibri"/>
              </a:rPr>
              <a:t>To implement the new functionality, we create a </a:t>
            </a:r>
            <a:r>
              <a:rPr b="1" i="0" lang="en-US" sz="1800" u="none">
                <a:solidFill>
                  <a:schemeClr val="dk1"/>
                </a:solidFill>
                <a:latin typeface="Calibri"/>
                <a:ea typeface="Calibri"/>
                <a:cs typeface="Calibri"/>
                <a:sym typeface="Calibri"/>
              </a:rPr>
              <a:t>lower-level </a:t>
            </a:r>
            <a:r>
              <a:rPr b="1" i="0" lang="en-US" sz="1800" u="none">
                <a:solidFill>
                  <a:srgbClr val="0070C0"/>
                </a:solidFill>
                <a:latin typeface="Calibri"/>
                <a:ea typeface="Calibri"/>
                <a:cs typeface="Calibri"/>
                <a:sym typeface="Calibri"/>
              </a:rPr>
              <a:t>Book class</a:t>
            </a:r>
            <a:r>
              <a:rPr b="1" i="0" lang="en-US" sz="1800" u="none">
                <a:solidFill>
                  <a:schemeClr val="dk1"/>
                </a:solidFill>
                <a:latin typeface="Calibri"/>
                <a:ea typeface="Calibri"/>
                <a:cs typeface="Calibri"/>
                <a:sym typeface="Calibri"/>
              </a:rPr>
              <a:t> and a higher-level </a:t>
            </a:r>
            <a:r>
              <a:rPr b="1" i="0" lang="en-US" sz="1800" u="none">
                <a:solidFill>
                  <a:srgbClr val="0070C0"/>
                </a:solidFill>
                <a:latin typeface="Calibri"/>
                <a:ea typeface="Calibri"/>
                <a:cs typeface="Calibri"/>
                <a:sym typeface="Calibri"/>
              </a:rPr>
              <a:t>Shelf class</a:t>
            </a:r>
            <a:r>
              <a:rPr b="0" i="0" lang="en-US" sz="1800" u="none">
                <a:solidFill>
                  <a:schemeClr val="dk1"/>
                </a:solidFill>
                <a:latin typeface="Calibri"/>
                <a:ea typeface="Calibri"/>
                <a:cs typeface="Calibri"/>
                <a:sym typeface="Calibri"/>
              </a:rPr>
              <a:t>. </a:t>
            </a:r>
            <a:endParaRPr/>
          </a:p>
        </p:txBody>
      </p:sp>
      <p:sp>
        <p:nvSpPr>
          <p:cNvPr id="356" name="Google Shape;356;p48"/>
          <p:cNvSpPr txBox="1"/>
          <p:nvPr/>
        </p:nvSpPr>
        <p:spPr>
          <a:xfrm>
            <a:off x="381000" y="2819400"/>
            <a:ext cx="5334000" cy="177006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800"/>
              <a:buFont typeface="Courier New"/>
              <a:buChar char="o"/>
            </a:pPr>
            <a:r>
              <a:rPr b="0" i="0" lang="en-US" sz="1800" u="none">
                <a:solidFill>
                  <a:schemeClr val="dk1"/>
                </a:solidFill>
                <a:latin typeface="Calibri"/>
                <a:ea typeface="Calibri"/>
                <a:cs typeface="Calibri"/>
                <a:sym typeface="Calibri"/>
              </a:rPr>
              <a:t>Next, the store requires </a:t>
            </a:r>
            <a:r>
              <a:rPr b="0" i="0" lang="en-US" sz="1800" u="none">
                <a:solidFill>
                  <a:srgbClr val="0070C0"/>
                </a:solidFill>
                <a:latin typeface="Calibri"/>
                <a:ea typeface="Calibri"/>
                <a:cs typeface="Calibri"/>
                <a:sym typeface="Calibri"/>
              </a:rPr>
              <a:t>to enable customers to add DVDs to their shelves, too</a:t>
            </a:r>
            <a:r>
              <a:rPr b="0" i="0" lang="en-US" sz="1800" u="none">
                <a:solidFill>
                  <a:schemeClr val="dk1"/>
                </a:solidFill>
                <a:latin typeface="Calibri"/>
                <a:ea typeface="Calibri"/>
                <a:cs typeface="Calibri"/>
                <a:sym typeface="Calibri"/>
              </a:rPr>
              <a:t>. </a:t>
            </a:r>
            <a:endParaRPr/>
          </a:p>
          <a:p>
            <a:pPr indent="-228600" lvl="0" marL="285750" marR="0" rtl="0" algn="just">
              <a:lnSpc>
                <a:spcPct val="100000"/>
              </a:lnSpc>
              <a:spcBef>
                <a:spcPts val="0"/>
              </a:spcBef>
              <a:spcAft>
                <a:spcPts val="0"/>
              </a:spcAft>
              <a:buClr>
                <a:schemeClr val="dk1"/>
              </a:buClr>
              <a:buSzPts val="900"/>
              <a:buFont typeface="Courier New"/>
              <a:buNone/>
            </a:pPr>
            <a:r>
              <a:t/>
            </a:r>
            <a:endParaRPr b="0" i="0" sz="900" u="non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800"/>
              <a:buFont typeface="Courier New"/>
              <a:buChar char="o"/>
            </a:pPr>
            <a:r>
              <a:rPr b="0" i="0" lang="en-US" sz="1800" u="none">
                <a:solidFill>
                  <a:schemeClr val="dk1"/>
                </a:solidFill>
                <a:latin typeface="Calibri"/>
                <a:ea typeface="Calibri"/>
                <a:cs typeface="Calibri"/>
                <a:sym typeface="Calibri"/>
              </a:rPr>
              <a:t>To fulfill the demand, we create a </a:t>
            </a:r>
            <a:r>
              <a:rPr b="1" i="0" lang="en-US" sz="1800" u="none">
                <a:solidFill>
                  <a:schemeClr val="dk1"/>
                </a:solidFill>
                <a:latin typeface="Calibri"/>
                <a:ea typeface="Calibri"/>
                <a:cs typeface="Calibri"/>
                <a:sym typeface="Calibri"/>
              </a:rPr>
              <a:t>new DVD class</a:t>
            </a:r>
            <a:r>
              <a:rPr b="0" i="0" lang="en-US" sz="1800" u="none">
                <a:solidFill>
                  <a:schemeClr val="dk1"/>
                </a:solidFill>
                <a:latin typeface="Calibri"/>
                <a:ea typeface="Calibri"/>
                <a:cs typeface="Calibri"/>
                <a:sym typeface="Calibri"/>
              </a:rPr>
              <a:t>:</a:t>
            </a:r>
            <a:endParaRPr/>
          </a:p>
          <a:p>
            <a:pPr indent="-228600" lvl="0" marL="285750" marR="0" rtl="0" algn="just">
              <a:lnSpc>
                <a:spcPct val="100000"/>
              </a:lnSpc>
              <a:spcBef>
                <a:spcPts val="0"/>
              </a:spcBef>
              <a:spcAft>
                <a:spcPts val="0"/>
              </a:spcAft>
              <a:buClr>
                <a:schemeClr val="dk1"/>
              </a:buClr>
              <a:buSzPts val="900"/>
              <a:buFont typeface="Courier New"/>
              <a:buNone/>
            </a:pPr>
            <a:r>
              <a:t/>
            </a:r>
            <a:endParaRPr b="0" i="0" sz="900" u="none">
              <a:solidFill>
                <a:schemeClr val="dk1"/>
              </a:solidFill>
              <a:latin typeface="Calibri"/>
              <a:ea typeface="Calibri"/>
              <a:cs typeface="Calibri"/>
              <a:sym typeface="Calibri"/>
            </a:endParaRPr>
          </a:p>
          <a:p>
            <a:pPr indent="-285750" lvl="0" marL="285750" marR="0" rtl="0" algn="just">
              <a:lnSpc>
                <a:spcPct val="100000"/>
              </a:lnSpc>
              <a:spcBef>
                <a:spcPts val="0"/>
              </a:spcBef>
              <a:spcAft>
                <a:spcPts val="0"/>
              </a:spcAft>
              <a:buClr>
                <a:schemeClr val="dk1"/>
              </a:buClr>
              <a:buSzPts val="1800"/>
              <a:buFont typeface="Courier New"/>
              <a:buChar char="o"/>
            </a:pPr>
            <a:r>
              <a:rPr b="0" i="0" lang="en-US" sz="1800" u="none">
                <a:solidFill>
                  <a:schemeClr val="dk1"/>
                </a:solidFill>
                <a:latin typeface="Calibri"/>
                <a:ea typeface="Calibri"/>
                <a:cs typeface="Calibri"/>
                <a:sym typeface="Calibri"/>
              </a:rPr>
              <a:t>and modify the </a:t>
            </a:r>
            <a:r>
              <a:rPr b="1" i="0" lang="en-US" sz="1800" u="none">
                <a:solidFill>
                  <a:schemeClr val="dk1"/>
                </a:solidFill>
                <a:latin typeface="Calibri"/>
                <a:ea typeface="Calibri"/>
                <a:cs typeface="Calibri"/>
                <a:sym typeface="Calibri"/>
              </a:rPr>
              <a:t>Shelf class</a:t>
            </a:r>
            <a:r>
              <a:rPr b="0" i="0" lang="en-US" sz="1800" u="none">
                <a:solidFill>
                  <a:schemeClr val="dk1"/>
                </a:solidFill>
                <a:latin typeface="Calibri"/>
                <a:ea typeface="Calibri"/>
                <a:cs typeface="Calibri"/>
                <a:sym typeface="Calibri"/>
              </a:rPr>
              <a:t> so that it can </a:t>
            </a:r>
            <a:r>
              <a:rPr b="0" i="0" lang="en-US" sz="1800" u="none">
                <a:solidFill>
                  <a:srgbClr val="0070C0"/>
                </a:solidFill>
                <a:latin typeface="Calibri"/>
                <a:ea typeface="Calibri"/>
                <a:cs typeface="Calibri"/>
                <a:sym typeface="Calibri"/>
              </a:rPr>
              <a:t>accept </a:t>
            </a:r>
            <a:r>
              <a:rPr b="1" i="0" lang="en-US" sz="1800" u="none">
                <a:solidFill>
                  <a:srgbClr val="0070C0"/>
                </a:solidFill>
                <a:latin typeface="Calibri"/>
                <a:ea typeface="Calibri"/>
                <a:cs typeface="Calibri"/>
                <a:sym typeface="Calibri"/>
              </a:rPr>
              <a:t>DVDs</a:t>
            </a:r>
            <a:r>
              <a:rPr b="0" i="0" lang="en-US" sz="1800" u="none">
                <a:solidFill>
                  <a:srgbClr val="0070C0"/>
                </a:solidFill>
                <a:latin typeface="Calibri"/>
                <a:ea typeface="Calibri"/>
                <a:cs typeface="Calibri"/>
                <a:sym typeface="Calibri"/>
              </a:rPr>
              <a:t>, too</a:t>
            </a:r>
            <a:r>
              <a:rPr b="0" i="0" lang="en-US" sz="1800" u="none">
                <a:solidFill>
                  <a:schemeClr val="dk1"/>
                </a:solidFill>
                <a:latin typeface="Calibri"/>
                <a:ea typeface="Calibri"/>
                <a:cs typeface="Calibri"/>
                <a:sym typeface="Calibri"/>
              </a:rPr>
              <a:t>. </a:t>
            </a:r>
            <a:endParaRPr/>
          </a:p>
        </p:txBody>
      </p:sp>
      <p:pic>
        <p:nvPicPr>
          <p:cNvPr id="357" name="Google Shape;357;p48"/>
          <p:cNvPicPr preferRelativeResize="0"/>
          <p:nvPr/>
        </p:nvPicPr>
        <p:blipFill rotWithShape="1">
          <a:blip r:embed="rId4">
            <a:alphaModFix/>
          </a:blip>
          <a:srcRect b="0" l="0" r="0" t="0"/>
          <a:stretch/>
        </p:blipFill>
        <p:spPr>
          <a:xfrm>
            <a:off x="6172200" y="3395662"/>
            <a:ext cx="2495550" cy="1206500"/>
          </a:xfrm>
          <a:prstGeom prst="rect">
            <a:avLst/>
          </a:prstGeom>
          <a:noFill/>
          <a:ln>
            <a:noFill/>
          </a:ln>
        </p:spPr>
      </p:pic>
      <p:pic>
        <p:nvPicPr>
          <p:cNvPr id="358" name="Google Shape;358;p48"/>
          <p:cNvPicPr preferRelativeResize="0"/>
          <p:nvPr/>
        </p:nvPicPr>
        <p:blipFill rotWithShape="1">
          <a:blip r:embed="rId5">
            <a:alphaModFix/>
          </a:blip>
          <a:srcRect b="0" l="0" r="0" t="0"/>
          <a:stretch/>
        </p:blipFill>
        <p:spPr>
          <a:xfrm>
            <a:off x="2209800" y="4419600"/>
            <a:ext cx="3132137" cy="2274887"/>
          </a:xfrm>
          <a:prstGeom prst="rect">
            <a:avLst/>
          </a:prstGeom>
          <a:noFill/>
          <a:ln>
            <a:noFill/>
          </a:ln>
        </p:spPr>
      </p:pic>
      <p:sp>
        <p:nvSpPr>
          <p:cNvPr id="359" name="Google Shape;359;p48"/>
          <p:cNvSpPr txBox="1"/>
          <p:nvPr/>
        </p:nvSpPr>
        <p:spPr>
          <a:xfrm>
            <a:off x="6172200" y="5562600"/>
            <a:ext cx="2667000" cy="646112"/>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This clearly breaks the Open/Closed Principle</a:t>
            </a:r>
            <a:endParaRPr/>
          </a:p>
        </p:txBody>
      </p:sp>
      <p:cxnSp>
        <p:nvCxnSpPr>
          <p:cNvPr id="360" name="Google Shape;360;p48"/>
          <p:cNvCxnSpPr/>
          <p:nvPr/>
        </p:nvCxnSpPr>
        <p:spPr>
          <a:xfrm rot="10800000">
            <a:off x="3352800" y="5334000"/>
            <a:ext cx="2819400" cy="381000"/>
          </a:xfrm>
          <a:prstGeom prst="straightConnector1">
            <a:avLst/>
          </a:prstGeom>
          <a:noFill/>
          <a:ln cap="flat" cmpd="sng" w="31750">
            <a:solidFill>
              <a:srgbClr val="FF0000"/>
            </a:solidFill>
            <a:prstDash val="solid"/>
            <a:miter lim="800000"/>
            <a:headEnd len="med" w="med" type="none"/>
            <a:tailEnd len="med" w="med" type="triangle"/>
          </a:ln>
        </p:spPr>
      </p:cxnSp>
      <p:cxnSp>
        <p:nvCxnSpPr>
          <p:cNvPr id="361" name="Google Shape;361;p48"/>
          <p:cNvCxnSpPr/>
          <p:nvPr/>
        </p:nvCxnSpPr>
        <p:spPr>
          <a:xfrm flipH="1">
            <a:off x="5029200" y="5886450"/>
            <a:ext cx="1143000" cy="57150"/>
          </a:xfrm>
          <a:prstGeom prst="straightConnector1">
            <a:avLst/>
          </a:prstGeom>
          <a:noFill/>
          <a:ln cap="flat" cmpd="sng" w="31750">
            <a:solidFill>
              <a:srgbClr val="FF0000"/>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457200" y="152400"/>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Dependency Inversion Principle</a:t>
            </a:r>
            <a:endParaRPr/>
          </a:p>
        </p:txBody>
      </p:sp>
      <p:pic>
        <p:nvPicPr>
          <p:cNvPr id="367" name="Google Shape;367;p49"/>
          <p:cNvPicPr preferRelativeResize="0"/>
          <p:nvPr/>
        </p:nvPicPr>
        <p:blipFill rotWithShape="1">
          <a:blip r:embed="rId3">
            <a:alphaModFix/>
          </a:blip>
          <a:srcRect b="0" l="0" r="0" t="0"/>
          <a:stretch/>
        </p:blipFill>
        <p:spPr>
          <a:xfrm>
            <a:off x="5976937" y="838200"/>
            <a:ext cx="3025775" cy="4876800"/>
          </a:xfrm>
          <a:prstGeom prst="rect">
            <a:avLst/>
          </a:prstGeom>
          <a:noFill/>
          <a:ln>
            <a:noFill/>
          </a:ln>
        </p:spPr>
      </p:pic>
      <p:pic>
        <p:nvPicPr>
          <p:cNvPr id="368" name="Google Shape;368;p49"/>
          <p:cNvPicPr preferRelativeResize="0"/>
          <p:nvPr/>
        </p:nvPicPr>
        <p:blipFill rotWithShape="1">
          <a:blip r:embed="rId4">
            <a:alphaModFix/>
          </a:blip>
          <a:srcRect b="0" l="0" r="0" t="0"/>
          <a:stretch/>
        </p:blipFill>
        <p:spPr>
          <a:xfrm>
            <a:off x="914400" y="2590800"/>
            <a:ext cx="3746500" cy="1752600"/>
          </a:xfrm>
          <a:prstGeom prst="rect">
            <a:avLst/>
          </a:prstGeom>
          <a:noFill/>
          <a:ln>
            <a:noFill/>
          </a:ln>
        </p:spPr>
      </p:pic>
      <p:sp>
        <p:nvSpPr>
          <p:cNvPr id="369" name="Google Shape;369;p49"/>
          <p:cNvSpPr txBox="1"/>
          <p:nvPr/>
        </p:nvSpPr>
        <p:spPr>
          <a:xfrm>
            <a:off x="457200" y="914400"/>
            <a:ext cx="5257800" cy="9239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The </a:t>
            </a:r>
            <a:r>
              <a:rPr b="1" i="0" lang="en-US" sz="1800" u="none">
                <a:solidFill>
                  <a:schemeClr val="dk1"/>
                </a:solidFill>
                <a:latin typeface="Calibri"/>
                <a:ea typeface="Calibri"/>
                <a:cs typeface="Calibri"/>
                <a:sym typeface="Calibri"/>
              </a:rPr>
              <a:t>solution</a:t>
            </a:r>
            <a:r>
              <a:rPr b="0" i="0" lang="en-US" sz="1800" u="none">
                <a:solidFill>
                  <a:schemeClr val="dk1"/>
                </a:solidFill>
                <a:latin typeface="Calibri"/>
                <a:ea typeface="Calibri"/>
                <a:cs typeface="Calibri"/>
                <a:sym typeface="Calibri"/>
              </a:rPr>
              <a:t> is </a:t>
            </a:r>
            <a:r>
              <a:rPr b="0" i="0" lang="en-US" sz="1800" u="none">
                <a:solidFill>
                  <a:srgbClr val="0070C0"/>
                </a:solidFill>
                <a:latin typeface="Calibri"/>
                <a:ea typeface="Calibri"/>
                <a:cs typeface="Calibri"/>
                <a:sym typeface="Calibri"/>
              </a:rPr>
              <a:t>to create an abstraction layer</a:t>
            </a:r>
            <a:r>
              <a:rPr b="0" i="0" lang="en-US" sz="1800" u="none">
                <a:solidFill>
                  <a:schemeClr val="dk1"/>
                </a:solidFill>
                <a:latin typeface="Calibri"/>
                <a:ea typeface="Calibri"/>
                <a:cs typeface="Calibri"/>
                <a:sym typeface="Calibri"/>
              </a:rPr>
              <a:t> for the lower-level classes (</a:t>
            </a:r>
            <a:r>
              <a:rPr b="0" i="0" lang="en-US" sz="1800" u="none">
                <a:solidFill>
                  <a:srgbClr val="00B050"/>
                </a:solidFill>
                <a:latin typeface="Calibri"/>
                <a:ea typeface="Calibri"/>
                <a:cs typeface="Calibri"/>
                <a:sym typeface="Calibri"/>
              </a:rPr>
              <a:t>Book and DVD</a:t>
            </a:r>
            <a:r>
              <a:rPr b="0" i="0" lang="en-US" sz="1800" u="none">
                <a:solidFill>
                  <a:schemeClr val="dk1"/>
                </a:solidFill>
                <a:latin typeface="Calibri"/>
                <a:ea typeface="Calibri"/>
                <a:cs typeface="Calibri"/>
                <a:sym typeface="Calibri"/>
              </a:rPr>
              <a:t>) by </a:t>
            </a:r>
            <a:r>
              <a:rPr b="0" i="0" lang="en-US" sz="1800" u="none">
                <a:solidFill>
                  <a:srgbClr val="00B050"/>
                </a:solidFill>
                <a:latin typeface="Calibri"/>
                <a:ea typeface="Calibri"/>
                <a:cs typeface="Calibri"/>
                <a:sym typeface="Calibri"/>
              </a:rPr>
              <a:t>introducing the </a:t>
            </a:r>
            <a:r>
              <a:rPr b="1" i="0" lang="en-US" sz="1800" u="none">
                <a:solidFill>
                  <a:srgbClr val="FF0000"/>
                </a:solidFill>
                <a:latin typeface="Calibri"/>
                <a:ea typeface="Calibri"/>
                <a:cs typeface="Calibri"/>
                <a:sym typeface="Calibri"/>
              </a:rPr>
              <a:t>Product interface</a:t>
            </a:r>
            <a:r>
              <a:rPr b="0" i="0" lang="en-US" sz="1800" u="none">
                <a:solidFill>
                  <a:srgbClr val="00B050"/>
                </a:solidFill>
                <a:latin typeface="Calibri"/>
                <a:ea typeface="Calibri"/>
                <a:cs typeface="Calibri"/>
                <a:sym typeface="Calibri"/>
              </a:rPr>
              <a:t> that both classes will implement</a:t>
            </a:r>
            <a:r>
              <a:rPr b="0" i="0" lang="en-US" sz="1800" u="none">
                <a:solidFill>
                  <a:schemeClr val="dk1"/>
                </a:solidFill>
                <a:latin typeface="Calibri"/>
                <a:ea typeface="Calibri"/>
                <a:cs typeface="Calibri"/>
                <a:sym typeface="Calibri"/>
              </a:rPr>
              <a:t>.</a:t>
            </a:r>
            <a:endParaRPr/>
          </a:p>
        </p:txBody>
      </p:sp>
      <p:sp>
        <p:nvSpPr>
          <p:cNvPr id="370" name="Google Shape;370;p49"/>
          <p:cNvSpPr txBox="1"/>
          <p:nvPr/>
        </p:nvSpPr>
        <p:spPr>
          <a:xfrm>
            <a:off x="152400" y="4521200"/>
            <a:ext cx="5715000" cy="17557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The above code also </a:t>
            </a:r>
            <a:r>
              <a:rPr b="0" i="0" lang="en-US" sz="1800" u="none">
                <a:solidFill>
                  <a:srgbClr val="FF0000"/>
                </a:solidFill>
                <a:latin typeface="Calibri"/>
                <a:ea typeface="Calibri"/>
                <a:cs typeface="Calibri"/>
                <a:sym typeface="Calibri"/>
              </a:rPr>
              <a:t>follows the Liskov Substitution Principle</a:t>
            </a:r>
            <a:r>
              <a:rPr b="0" i="0" lang="en-US" sz="1800" u="none">
                <a:solidFill>
                  <a:schemeClr val="dk1"/>
                </a:solidFill>
                <a:latin typeface="Calibri"/>
                <a:ea typeface="Calibri"/>
                <a:cs typeface="Calibri"/>
                <a:sym typeface="Calibri"/>
              </a:rPr>
              <a:t>, </a:t>
            </a:r>
            <a:r>
              <a:rPr b="0" i="0" lang="en-US" sz="1800" u="none">
                <a:solidFill>
                  <a:srgbClr val="0070C0"/>
                </a:solidFill>
                <a:latin typeface="Calibri"/>
                <a:ea typeface="Calibri"/>
                <a:cs typeface="Calibri"/>
                <a:sym typeface="Calibri"/>
              </a:rPr>
              <a:t>as the Product type can be substituted with both of its subtypes (Book and DVD)</a:t>
            </a:r>
            <a:r>
              <a:rPr b="0" i="0" lang="en-US" sz="1800" u="none">
                <a:solidFill>
                  <a:schemeClr val="dk1"/>
                </a:solidFill>
                <a:latin typeface="Calibri"/>
                <a:ea typeface="Calibri"/>
                <a:cs typeface="Calibri"/>
                <a:sym typeface="Calibri"/>
              </a:rPr>
              <a:t> without breaking the program. At the same time, it </a:t>
            </a:r>
            <a:r>
              <a:rPr b="0" i="0" lang="en-US" sz="1800" u="none">
                <a:solidFill>
                  <a:srgbClr val="FF0000"/>
                </a:solidFill>
                <a:latin typeface="Calibri"/>
                <a:ea typeface="Calibri"/>
                <a:cs typeface="Calibri"/>
                <a:sym typeface="Calibri"/>
              </a:rPr>
              <a:t>also implemented the Dependency Inversion Principle</a:t>
            </a:r>
            <a:r>
              <a:rPr b="0" i="0" lang="en-US" sz="1800" u="none">
                <a:solidFill>
                  <a:schemeClr val="dk1"/>
                </a:solidFill>
                <a:latin typeface="Calibri"/>
                <a:ea typeface="Calibri"/>
                <a:cs typeface="Calibri"/>
                <a:sym typeface="Calibri"/>
              </a:rPr>
              <a:t>, </a:t>
            </a:r>
            <a:r>
              <a:rPr b="0" i="0" lang="en-US" sz="1800" u="none">
                <a:solidFill>
                  <a:srgbClr val="0070C0"/>
                </a:solidFill>
                <a:latin typeface="Calibri"/>
                <a:ea typeface="Calibri"/>
                <a:cs typeface="Calibri"/>
                <a:sym typeface="Calibri"/>
              </a:rPr>
              <a:t>as in the refactored code, high-level classes don’t depend on low-level classes</a:t>
            </a:r>
            <a:r>
              <a:rPr b="0" i="0" lang="en-US" sz="1800" u="none">
                <a:solidFill>
                  <a:schemeClr val="dk1"/>
                </a:solidFill>
                <a:latin typeface="Calibri"/>
                <a:ea typeface="Calibri"/>
                <a:cs typeface="Calibri"/>
                <a:sym typeface="Calibri"/>
              </a:rPr>
              <a:t>, either.</a:t>
            </a:r>
            <a:endParaRPr/>
          </a:p>
        </p:txBody>
      </p:sp>
      <p:sp>
        <p:nvSpPr>
          <p:cNvPr id="371" name="Google Shape;371;p49"/>
          <p:cNvSpPr txBox="1"/>
          <p:nvPr/>
        </p:nvSpPr>
        <p:spPr>
          <a:xfrm>
            <a:off x="533400" y="1882775"/>
            <a:ext cx="4800600"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Now, Shelf can reference the Product interface instead of its implementations (Book and DVD).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0"/>
          <p:cNvSpPr txBox="1"/>
          <p:nvPr>
            <p:ph type="title"/>
          </p:nvPr>
        </p:nvSpPr>
        <p:spPr>
          <a:xfrm>
            <a:off x="457200" y="165100"/>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Dependency Inversion Principle</a:t>
            </a:r>
            <a:endParaRPr/>
          </a:p>
        </p:txBody>
      </p:sp>
      <p:pic>
        <p:nvPicPr>
          <p:cNvPr id="377" name="Google Shape;377;p50"/>
          <p:cNvPicPr preferRelativeResize="0"/>
          <p:nvPr/>
        </p:nvPicPr>
        <p:blipFill rotWithShape="1">
          <a:blip r:embed="rId3">
            <a:alphaModFix/>
          </a:blip>
          <a:srcRect b="0" l="0" r="0" t="0"/>
          <a:stretch/>
        </p:blipFill>
        <p:spPr>
          <a:xfrm>
            <a:off x="447675" y="2266950"/>
            <a:ext cx="8467725" cy="2914650"/>
          </a:xfrm>
          <a:prstGeom prst="rect">
            <a:avLst/>
          </a:prstGeom>
          <a:noFill/>
          <a:ln>
            <a:noFill/>
          </a:ln>
        </p:spPr>
      </p:pic>
      <p:sp>
        <p:nvSpPr>
          <p:cNvPr id="378" name="Google Shape;378;p50"/>
          <p:cNvSpPr txBox="1"/>
          <p:nvPr/>
        </p:nvSpPr>
        <p:spPr>
          <a:xfrm>
            <a:off x="3810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Before refactoring</a:t>
            </a:r>
            <a:endParaRPr/>
          </a:p>
        </p:txBody>
      </p:sp>
      <p:sp>
        <p:nvSpPr>
          <p:cNvPr id="379" name="Google Shape;379;p50"/>
          <p:cNvSpPr txBox="1"/>
          <p:nvPr/>
        </p:nvSpPr>
        <p:spPr>
          <a:xfrm>
            <a:off x="5181600" y="1371600"/>
            <a:ext cx="289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Arial"/>
              <a:buNone/>
            </a:pPr>
            <a:r>
              <a:rPr b="1" i="0" lang="en-US" sz="2400" u="none">
                <a:solidFill>
                  <a:srgbClr val="00B050"/>
                </a:solidFill>
                <a:latin typeface="Arial"/>
                <a:ea typeface="Arial"/>
                <a:cs typeface="Arial"/>
                <a:sym typeface="Arial"/>
              </a:rPr>
              <a:t>After refactoring</a:t>
            </a:r>
            <a:endParaRPr/>
          </a:p>
        </p:txBody>
      </p:sp>
      <p:cxnSp>
        <p:nvCxnSpPr>
          <p:cNvPr id="380" name="Google Shape;380;p50"/>
          <p:cNvCxnSpPr/>
          <p:nvPr/>
        </p:nvCxnSpPr>
        <p:spPr>
          <a:xfrm>
            <a:off x="3810000" y="1219200"/>
            <a:ext cx="0" cy="5334000"/>
          </a:xfrm>
          <a:prstGeom prst="straightConnector1">
            <a:avLst/>
          </a:prstGeom>
          <a:noFill/>
          <a:ln cap="flat" cmpd="sng" w="50800">
            <a:solidFill>
              <a:srgbClr val="E46C0A"/>
            </a:solidFill>
            <a:prstDash val="solid"/>
            <a:miter lim="800000"/>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Dependency Inversion Principle</a:t>
            </a:r>
            <a:endParaRPr/>
          </a:p>
        </p:txBody>
      </p:sp>
      <p:sp>
        <p:nvSpPr>
          <p:cNvPr id="386" name="Google Shape;386;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Never depend on anything concrete, only depend on abstractions.</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High level modules should not depend on low level modules. They should depend on abstractions.</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Able to change an implementation easily without altering the high level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92929"/>
              </a:buClr>
              <a:buSzPts val="3600"/>
              <a:buFont typeface="Arial"/>
              <a:buNone/>
            </a:pPr>
            <a:r>
              <a:rPr b="1" i="0" lang="en-US" sz="3600" u="none">
                <a:solidFill>
                  <a:srgbClr val="292929"/>
                </a:solidFill>
                <a:latin typeface="Arial"/>
                <a:ea typeface="Arial"/>
                <a:cs typeface="Arial"/>
                <a:sym typeface="Arial"/>
              </a:rPr>
              <a:t>Principles of Software Engineering</a:t>
            </a:r>
            <a:br>
              <a:rPr b="1" i="0" lang="en-US" sz="3600" u="none">
                <a:solidFill>
                  <a:srgbClr val="292929"/>
                </a:solidFill>
                <a:latin typeface="Arial"/>
                <a:ea typeface="Arial"/>
                <a:cs typeface="Arial"/>
                <a:sym typeface="Arial"/>
              </a:rPr>
            </a:br>
            <a:r>
              <a:rPr b="1" i="0" lang="en-US" sz="3600" u="none">
                <a:solidFill>
                  <a:srgbClr val="0070C0"/>
                </a:solidFill>
                <a:latin typeface="Calibri"/>
                <a:ea typeface="Calibri"/>
                <a:cs typeface="Calibri"/>
                <a:sym typeface="Calibri"/>
              </a:rPr>
              <a:t>DRY</a:t>
            </a:r>
            <a:r>
              <a:rPr b="0" i="0" lang="en-US" sz="3600" u="none">
                <a:solidFill>
                  <a:srgbClr val="292929"/>
                </a:solidFill>
                <a:latin typeface="Calibri"/>
                <a:ea typeface="Calibri"/>
                <a:cs typeface="Calibri"/>
                <a:sym typeface="Calibri"/>
              </a:rPr>
              <a:t> (</a:t>
            </a:r>
            <a:r>
              <a:rPr b="0" i="1" lang="en-US" sz="3600" u="none">
                <a:solidFill>
                  <a:srgbClr val="0070C0"/>
                </a:solidFill>
                <a:latin typeface="Calibri"/>
                <a:ea typeface="Calibri"/>
                <a:cs typeface="Calibri"/>
                <a:sym typeface="Calibri"/>
              </a:rPr>
              <a:t>“Don’t Repeat Yourself”</a:t>
            </a:r>
            <a:r>
              <a:rPr b="0" i="0" lang="en-US" sz="3600" u="none">
                <a:solidFill>
                  <a:srgbClr val="292929"/>
                </a:solidFill>
                <a:latin typeface="Calibri"/>
                <a:ea typeface="Calibri"/>
                <a:cs typeface="Calibri"/>
                <a:sym typeface="Calibri"/>
              </a:rPr>
              <a:t>)</a:t>
            </a:r>
            <a:endParaRPr/>
          </a:p>
        </p:txBody>
      </p:sp>
      <p:sp>
        <p:nvSpPr>
          <p:cNvPr id="107" name="Google Shape;107;p16"/>
          <p:cNvSpPr txBox="1"/>
          <p:nvPr>
            <p:ph idx="1" type="body"/>
          </p:nvPr>
        </p:nvSpPr>
        <p:spPr>
          <a:xfrm>
            <a:off x="457200" y="15700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292929"/>
              </a:buClr>
              <a:buSzPts val="2400"/>
              <a:buFont typeface="Noto Sans Symbols"/>
              <a:buChar char="❑"/>
            </a:pPr>
            <a:r>
              <a:rPr b="0" i="0" lang="en-US" sz="2400" u="none">
                <a:solidFill>
                  <a:srgbClr val="292929"/>
                </a:solidFill>
                <a:latin typeface="Calibri"/>
                <a:ea typeface="Calibri"/>
                <a:cs typeface="Calibri"/>
                <a:sym typeface="Calibri"/>
              </a:rPr>
              <a:t>The </a:t>
            </a:r>
            <a:r>
              <a:rPr b="1" i="1" lang="en-US" sz="2400" u="none">
                <a:solidFill>
                  <a:srgbClr val="292929"/>
                </a:solidFill>
                <a:latin typeface="Calibri"/>
                <a:ea typeface="Calibri"/>
                <a:cs typeface="Calibri"/>
                <a:sym typeface="Calibri"/>
              </a:rPr>
              <a:t>“Don’t Repeat Yourself”</a:t>
            </a:r>
            <a:r>
              <a:rPr b="0" i="0" lang="en-US" sz="2400" u="none">
                <a:solidFill>
                  <a:srgbClr val="292929"/>
                </a:solidFill>
                <a:latin typeface="Calibri"/>
                <a:ea typeface="Calibri"/>
                <a:cs typeface="Calibri"/>
                <a:sym typeface="Calibri"/>
              </a:rPr>
              <a:t> (or </a:t>
            </a:r>
            <a:r>
              <a:rPr b="1" i="1" lang="en-US" sz="2400" u="none">
                <a:solidFill>
                  <a:srgbClr val="292929"/>
                </a:solidFill>
                <a:latin typeface="Calibri"/>
                <a:ea typeface="Calibri"/>
                <a:cs typeface="Calibri"/>
                <a:sym typeface="Calibri"/>
              </a:rPr>
              <a:t>“Duplication Is Evil”)</a:t>
            </a:r>
            <a:r>
              <a:rPr b="0" i="0" lang="en-US" sz="2400" u="none">
                <a:solidFill>
                  <a:srgbClr val="292929"/>
                </a:solidFill>
                <a:latin typeface="Calibri"/>
                <a:ea typeface="Calibri"/>
                <a:cs typeface="Calibri"/>
                <a:sym typeface="Calibri"/>
              </a:rPr>
              <a:t> principle tells us that </a:t>
            </a:r>
            <a:endParaRPr/>
          </a:p>
          <a:p>
            <a:pPr indent="-285750" lvl="1" marL="742950" marR="0" rtl="0" algn="just">
              <a:lnSpc>
                <a:spcPct val="100000"/>
              </a:lnSpc>
              <a:spcBef>
                <a:spcPts val="1200"/>
              </a:spcBef>
              <a:spcAft>
                <a:spcPts val="0"/>
              </a:spcAft>
              <a:buClr>
                <a:srgbClr val="292929"/>
              </a:buClr>
              <a:buSzPts val="2000"/>
              <a:buFont typeface="Courier New"/>
              <a:buChar char="o"/>
            </a:pPr>
            <a:r>
              <a:rPr b="0" i="0" lang="en-US" sz="2000" u="none" cap="none" strike="noStrike">
                <a:solidFill>
                  <a:srgbClr val="292929"/>
                </a:solidFill>
                <a:latin typeface="Calibri"/>
                <a:ea typeface="Calibri"/>
                <a:cs typeface="Calibri"/>
                <a:sym typeface="Calibri"/>
              </a:rPr>
              <a:t>Every software engineer should </a:t>
            </a:r>
            <a:r>
              <a:rPr b="0" i="0" lang="en-US" sz="2000" u="none" cap="none" strike="noStrike">
                <a:solidFill>
                  <a:srgbClr val="0070C0"/>
                </a:solidFill>
                <a:latin typeface="Calibri"/>
                <a:ea typeface="Calibri"/>
                <a:cs typeface="Calibri"/>
                <a:sym typeface="Calibri"/>
              </a:rPr>
              <a:t>aim to reduce repetition</a:t>
            </a:r>
            <a:r>
              <a:rPr b="0" i="0" lang="en-US" sz="2000" u="none" cap="none" strike="noStrike">
                <a:solidFill>
                  <a:srgbClr val="292929"/>
                </a:solidFill>
                <a:latin typeface="Calibri"/>
                <a:ea typeface="Calibri"/>
                <a:cs typeface="Calibri"/>
                <a:sym typeface="Calibri"/>
              </a:rPr>
              <a:t> of information or methods within their work </a:t>
            </a:r>
            <a:r>
              <a:rPr b="0" i="0" lang="en-US" sz="2000" u="none" cap="none" strike="noStrike">
                <a:solidFill>
                  <a:srgbClr val="0070C0"/>
                </a:solidFill>
                <a:latin typeface="Calibri"/>
                <a:ea typeface="Calibri"/>
                <a:cs typeface="Calibri"/>
                <a:sym typeface="Calibri"/>
              </a:rPr>
              <a:t>in order to avoid redundancy</a:t>
            </a:r>
            <a:r>
              <a:rPr b="0" i="0" lang="en-US" sz="2000" u="none" cap="none" strike="noStrike">
                <a:solidFill>
                  <a:srgbClr val="292929"/>
                </a:solidFill>
                <a:latin typeface="Calibri"/>
                <a:ea typeface="Calibri"/>
                <a:cs typeface="Calibri"/>
                <a:sym typeface="Calibri"/>
              </a:rPr>
              <a:t>. </a:t>
            </a:r>
            <a:endParaRPr/>
          </a:p>
          <a:p>
            <a:pPr indent="-285750" lvl="1" marL="742950" marR="0" rtl="0" algn="just">
              <a:lnSpc>
                <a:spcPct val="100000"/>
              </a:lnSpc>
              <a:spcBef>
                <a:spcPts val="1200"/>
              </a:spcBef>
              <a:spcAft>
                <a:spcPts val="0"/>
              </a:spcAft>
              <a:buClr>
                <a:srgbClr val="292929"/>
              </a:buClr>
              <a:buSzPts val="2000"/>
              <a:buFont typeface="Courier New"/>
              <a:buChar char="o"/>
            </a:pPr>
            <a:r>
              <a:rPr b="0" i="0" lang="en-US" sz="2000" u="none" cap="none" strike="noStrike">
                <a:solidFill>
                  <a:srgbClr val="292929"/>
                </a:solidFill>
                <a:latin typeface="Calibri"/>
                <a:ea typeface="Calibri"/>
                <a:cs typeface="Calibri"/>
                <a:sym typeface="Calibri"/>
              </a:rPr>
              <a:t>Therefore, it’s </a:t>
            </a:r>
            <a:r>
              <a:rPr b="1" i="0" lang="en-US" sz="2000" u="none" cap="none" strike="noStrike">
                <a:solidFill>
                  <a:srgbClr val="292929"/>
                </a:solidFill>
                <a:latin typeface="Calibri"/>
                <a:ea typeface="Calibri"/>
                <a:cs typeface="Calibri"/>
                <a:sym typeface="Calibri"/>
              </a:rPr>
              <a:t>recommended</a:t>
            </a:r>
            <a:r>
              <a:rPr b="0" i="0" lang="en-US" sz="2000" u="none" cap="none" strike="noStrike">
                <a:solidFill>
                  <a:srgbClr val="292929"/>
                </a:solidFill>
                <a:latin typeface="Calibri"/>
                <a:ea typeface="Calibri"/>
                <a:cs typeface="Calibri"/>
                <a:sym typeface="Calibri"/>
              </a:rPr>
              <a:t> </a:t>
            </a:r>
            <a:r>
              <a:rPr b="0" i="0" lang="en-US" sz="2000" u="none" cap="none" strike="noStrike">
                <a:solidFill>
                  <a:srgbClr val="0070C0"/>
                </a:solidFill>
                <a:latin typeface="Calibri"/>
                <a:ea typeface="Calibri"/>
                <a:cs typeface="Calibri"/>
                <a:sym typeface="Calibri"/>
              </a:rPr>
              <a:t>to segregate the entire system of consideration into </a:t>
            </a:r>
            <a:r>
              <a:rPr b="1" i="0" lang="en-US" sz="2000" u="none" cap="none" strike="noStrike">
                <a:solidFill>
                  <a:srgbClr val="0070C0"/>
                </a:solidFill>
                <a:latin typeface="Calibri"/>
                <a:ea typeface="Calibri"/>
                <a:cs typeface="Calibri"/>
                <a:sym typeface="Calibri"/>
              </a:rPr>
              <a:t>fragments</a:t>
            </a:r>
            <a:r>
              <a:rPr b="0" i="0" lang="en-US" sz="2000" u="none" cap="none" strike="noStrike">
                <a:solidFill>
                  <a:srgbClr val="292929"/>
                </a:solidFill>
                <a:latin typeface="Calibri"/>
                <a:ea typeface="Calibri"/>
                <a:cs typeface="Calibri"/>
                <a:sym typeface="Calibri"/>
              </a:rPr>
              <a:t>. </a:t>
            </a:r>
            <a:endParaRPr/>
          </a:p>
          <a:p>
            <a:pPr indent="-285750" lvl="1" marL="742950" marR="0" rtl="0" algn="just">
              <a:lnSpc>
                <a:spcPct val="100000"/>
              </a:lnSpc>
              <a:spcBef>
                <a:spcPts val="1200"/>
              </a:spcBef>
              <a:spcAft>
                <a:spcPts val="0"/>
              </a:spcAft>
              <a:buClr>
                <a:srgbClr val="0070C0"/>
              </a:buClr>
              <a:buSzPts val="2000"/>
              <a:buFont typeface="Courier New"/>
              <a:buChar char="o"/>
            </a:pPr>
            <a:r>
              <a:rPr b="0" i="0" lang="en-US" sz="2000" u="none" cap="none" strike="noStrike">
                <a:solidFill>
                  <a:srgbClr val="0070C0"/>
                </a:solidFill>
                <a:latin typeface="Calibri"/>
                <a:ea typeface="Calibri"/>
                <a:cs typeface="Calibri"/>
                <a:sym typeface="Calibri"/>
              </a:rPr>
              <a:t>Dividing the code into smaller segments</a:t>
            </a:r>
            <a:r>
              <a:rPr b="0" i="0" lang="en-US" sz="2000" u="none" cap="none" strike="noStrike">
                <a:solidFill>
                  <a:srgbClr val="292929"/>
                </a:solidFill>
                <a:latin typeface="Calibri"/>
                <a:ea typeface="Calibri"/>
                <a:cs typeface="Calibri"/>
                <a:sym typeface="Calibri"/>
              </a:rPr>
              <a:t> can help manage the code and use a single segment at any point, by calling, whenever required.</a:t>
            </a:r>
            <a:endParaRPr/>
          </a:p>
          <a:p>
            <a:pPr indent="-342900" lvl="0" marL="342900" marR="0" rtl="0" algn="just">
              <a:lnSpc>
                <a:spcPct val="100000"/>
              </a:lnSpc>
              <a:spcBef>
                <a:spcPts val="1200"/>
              </a:spcBef>
              <a:spcAft>
                <a:spcPts val="0"/>
              </a:spcAft>
              <a:buClr>
                <a:srgbClr val="222635"/>
              </a:buClr>
              <a:buSzPts val="2400"/>
              <a:buFont typeface="Noto Sans Symbols"/>
              <a:buChar char="❑"/>
            </a:pPr>
            <a:r>
              <a:rPr b="1" i="0" lang="en-US" sz="2400" u="none">
                <a:solidFill>
                  <a:srgbClr val="222635"/>
                </a:solidFill>
                <a:latin typeface="Calibri"/>
                <a:ea typeface="Calibri"/>
                <a:cs typeface="Calibri"/>
                <a:sym typeface="Calibri"/>
              </a:rPr>
              <a:t>DRY Benefits</a:t>
            </a:r>
            <a:endParaRPr/>
          </a:p>
          <a:p>
            <a:pPr indent="-285750" lvl="1" marL="742950" marR="0" rtl="0" algn="just">
              <a:lnSpc>
                <a:spcPct val="100000"/>
              </a:lnSpc>
              <a:spcBef>
                <a:spcPts val="1200"/>
              </a:spcBef>
              <a:spcAft>
                <a:spcPts val="0"/>
              </a:spcAft>
              <a:buClr>
                <a:srgbClr val="222635"/>
              </a:buClr>
              <a:buSzPts val="2000"/>
              <a:buFont typeface="Courier New"/>
              <a:buChar char="o"/>
            </a:pPr>
            <a:r>
              <a:rPr b="0" i="0" lang="en-US" sz="2000" u="none" cap="none" strike="noStrike">
                <a:solidFill>
                  <a:srgbClr val="222635"/>
                </a:solidFill>
                <a:latin typeface="Calibri"/>
                <a:ea typeface="Calibri"/>
                <a:cs typeface="Calibri"/>
                <a:sym typeface="Calibri"/>
              </a:rPr>
              <a:t>Less code is good: It saves time and effort, is easy to maintain, and also reduces the chances of bugs.</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rgbClr val="222635"/>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Dependency Inversion Principle</a:t>
            </a:r>
            <a:endParaRPr/>
          </a:p>
        </p:txBody>
      </p:sp>
      <p:sp>
        <p:nvSpPr>
          <p:cNvPr id="392" name="Google Shape;392;p52"/>
          <p:cNvSpPr txBox="1"/>
          <p:nvPr>
            <p:ph idx="1" type="body"/>
          </p:nvPr>
        </p:nvSpPr>
        <p:spPr>
          <a:xfrm>
            <a:off x="457200" y="17986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111111"/>
              </a:buClr>
              <a:buSzPts val="2800"/>
              <a:buFont typeface="Noto Sans Symbols"/>
              <a:buChar char="❑"/>
            </a:pPr>
            <a:r>
              <a:rPr b="0" i="0" lang="en-US" sz="2800" u="none">
                <a:solidFill>
                  <a:srgbClr val="111111"/>
                </a:solidFill>
                <a:latin typeface="Calibri"/>
                <a:ea typeface="Calibri"/>
                <a:cs typeface="Calibri"/>
                <a:sym typeface="Calibri"/>
              </a:rPr>
              <a:t>If Dependency Inversion is not implemented in the code, we run the risk of:</a:t>
            </a:r>
            <a:endParaRPr/>
          </a:p>
          <a:p>
            <a:pPr indent="-285750" lvl="1" marL="742950" marR="0" rtl="0" algn="just">
              <a:lnSpc>
                <a:spcPct val="100000"/>
              </a:lnSpc>
              <a:spcBef>
                <a:spcPts val="2400"/>
              </a:spcBef>
              <a:spcAft>
                <a:spcPts val="0"/>
              </a:spcAft>
              <a:buClr>
                <a:srgbClr val="111111"/>
              </a:buClr>
              <a:buSzPts val="2400"/>
              <a:buFont typeface="Noto Sans Symbols"/>
              <a:buChar char="❑"/>
            </a:pPr>
            <a:r>
              <a:rPr b="0" i="0" lang="en-US" sz="2400" u="none" cap="none" strike="noStrike">
                <a:solidFill>
                  <a:srgbClr val="111111"/>
                </a:solidFill>
                <a:latin typeface="Calibri"/>
                <a:ea typeface="Calibri"/>
                <a:cs typeface="Calibri"/>
                <a:sym typeface="Calibri"/>
              </a:rPr>
              <a:t>Damaging the higher level code that uses the lower level classes.</a:t>
            </a:r>
            <a:endParaRPr/>
          </a:p>
          <a:p>
            <a:pPr indent="-285750" lvl="1" marL="742950" marR="0" rtl="0" algn="just">
              <a:lnSpc>
                <a:spcPct val="100000"/>
              </a:lnSpc>
              <a:spcBef>
                <a:spcPts val="2400"/>
              </a:spcBef>
              <a:spcAft>
                <a:spcPts val="0"/>
              </a:spcAft>
              <a:buClr>
                <a:srgbClr val="111111"/>
              </a:buClr>
              <a:buSzPts val="2400"/>
              <a:buFont typeface="Noto Sans Symbols"/>
              <a:buChar char="❑"/>
            </a:pPr>
            <a:r>
              <a:rPr b="0" i="0" lang="en-US" sz="2400" u="none" cap="none" strike="noStrike">
                <a:solidFill>
                  <a:srgbClr val="111111"/>
                </a:solidFill>
                <a:latin typeface="Calibri"/>
                <a:ea typeface="Calibri"/>
                <a:cs typeface="Calibri"/>
                <a:sym typeface="Calibri"/>
              </a:rPr>
              <a:t>Requiring too much time and effort to change the higher level code when a change occurs in the lower level classes.</a:t>
            </a:r>
            <a:endParaRPr/>
          </a:p>
          <a:p>
            <a:pPr indent="-285750" lvl="1" marL="742950" marR="0" rtl="0" algn="just">
              <a:lnSpc>
                <a:spcPct val="100000"/>
              </a:lnSpc>
              <a:spcBef>
                <a:spcPts val="2400"/>
              </a:spcBef>
              <a:spcAft>
                <a:spcPts val="0"/>
              </a:spcAft>
              <a:buClr>
                <a:srgbClr val="111111"/>
              </a:buClr>
              <a:buSzPts val="2400"/>
              <a:buFont typeface="Noto Sans Symbols"/>
              <a:buChar char="❑"/>
            </a:pPr>
            <a:r>
              <a:rPr b="0" i="0" lang="en-US" sz="2400" u="none" cap="none" strike="noStrike">
                <a:solidFill>
                  <a:srgbClr val="111111"/>
                </a:solidFill>
                <a:latin typeface="Calibri"/>
                <a:ea typeface="Calibri"/>
                <a:cs typeface="Calibri"/>
                <a:sym typeface="Calibri"/>
              </a:rPr>
              <a:t>Producing less-reusable code.</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rgbClr val="11111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457200" y="1524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Open Sans"/>
              <a:buNone/>
            </a:pPr>
            <a:r>
              <a:rPr b="1" i="0" lang="en-US" sz="4000" u="none">
                <a:solidFill>
                  <a:schemeClr val="dk1"/>
                </a:solidFill>
                <a:latin typeface="Open Sans"/>
                <a:ea typeface="Open Sans"/>
                <a:cs typeface="Open Sans"/>
                <a:sym typeface="Open Sans"/>
              </a:rPr>
              <a:t>Dependency Inversion Principle</a:t>
            </a:r>
            <a:endParaRPr/>
          </a:p>
        </p:txBody>
      </p:sp>
      <p:sp>
        <p:nvSpPr>
          <p:cNvPr id="398" name="Google Shape;398;p53"/>
          <p:cNvSpPr txBox="1"/>
          <p:nvPr>
            <p:ph idx="1" type="body"/>
          </p:nvPr>
        </p:nvSpPr>
        <p:spPr>
          <a:xfrm>
            <a:off x="457200" y="1143000"/>
            <a:ext cx="8382000" cy="5410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According to the Dependency Inversion Principle (DIP), high-level and low-level modules should be decoupled in such a way that changing (or even replacing) low-level modules doesn't require (much) rework of high-level modules. Given that, both low-level and high-level modules shouldn't depend on each other, but rather they should depend on abstractions, such as interfaces.</a:t>
            </a:r>
            <a:endParaRPr/>
          </a:p>
          <a:p>
            <a:pPr indent="-342900" lvl="0" marL="3429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Another important thing </a:t>
            </a:r>
            <a:r>
              <a:rPr b="1" i="0" lang="en-US" sz="2000" u="none">
                <a:solidFill>
                  <a:schemeClr val="dk1"/>
                </a:solidFill>
                <a:latin typeface="Calibri"/>
                <a:ea typeface="Calibri"/>
                <a:cs typeface="Calibri"/>
                <a:sym typeface="Calibri"/>
              </a:rPr>
              <a:t>DIP</a:t>
            </a:r>
            <a:r>
              <a:rPr b="0" i="0" lang="en-US" sz="2000" u="none">
                <a:solidFill>
                  <a:schemeClr val="dk1"/>
                </a:solidFill>
                <a:latin typeface="Calibri"/>
                <a:ea typeface="Calibri"/>
                <a:cs typeface="Calibri"/>
                <a:sym typeface="Calibri"/>
              </a:rPr>
              <a:t> states is:</a:t>
            </a:r>
            <a:endParaRPr/>
          </a:p>
          <a:p>
            <a:pPr indent="-285750" lvl="1" marL="742950" marR="0" rtl="0" algn="just">
              <a:lnSpc>
                <a:spcPct val="100000"/>
              </a:lnSpc>
              <a:spcBef>
                <a:spcPts val="12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Abstractions should not depend on details. Details (concrete implementations) should depend on abstractions.</a:t>
            </a:r>
            <a:endParaRPr/>
          </a:p>
          <a:p>
            <a:pPr indent="-342900" lvl="0" marL="3429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This principle is important because it decouples modules, making the system less complex, easier to maintain and update, easier to test, and more reusable. I can't stress enough how much of a game changer this is, especially for unit testing and reusability. If the code is written generically enough, it can easily find application in another project, while code that's too specific and interdependent with other modules of the original project will be hard to decouple from it.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685800" y="274637"/>
            <a:ext cx="8229600" cy="1020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      Don’t get trapped by SOLID</a:t>
            </a:r>
            <a:endParaRPr/>
          </a:p>
        </p:txBody>
      </p:sp>
      <p:sp>
        <p:nvSpPr>
          <p:cNvPr id="404" name="Google Shape;404;p54"/>
          <p:cNvSpPr txBox="1"/>
          <p:nvPr>
            <p:ph idx="1" type="body"/>
          </p:nvPr>
        </p:nvSpPr>
        <p:spPr>
          <a:xfrm>
            <a:off x="457200" y="1874837"/>
            <a:ext cx="8229600" cy="3840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SOLID design principles are principles, not rules.</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Always use common sense when applying SOLID.</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Avoid over-fragmenting your code for the sake of SRP of SOLID.</a:t>
            </a:r>
            <a:endParaRPr/>
          </a:p>
          <a:p>
            <a:pPr indent="-342900" lvl="0" marL="342900" marR="0" rtl="0" algn="just">
              <a:lnSpc>
                <a:spcPct val="100000"/>
              </a:lnSpc>
              <a:spcBef>
                <a:spcPts val="24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Don’t try to achieve SOLID, use SOLID to achieve maintainability.</a:t>
            </a:r>
            <a:endParaRPr/>
          </a:p>
        </p:txBody>
      </p:sp>
      <p:pic>
        <p:nvPicPr>
          <p:cNvPr descr="Free Caution Triangle Symbol, Download Free Clip Art, Free Clip Art on  Clipart Library" id="405" name="Google Shape;405;p54"/>
          <p:cNvPicPr preferRelativeResize="0"/>
          <p:nvPr/>
        </p:nvPicPr>
        <p:blipFill rotWithShape="1">
          <a:blip r:embed="rId3">
            <a:alphaModFix/>
          </a:blip>
          <a:srcRect b="0" l="0" r="0" t="0"/>
          <a:stretch/>
        </p:blipFill>
        <p:spPr>
          <a:xfrm>
            <a:off x="574675" y="381000"/>
            <a:ext cx="949325" cy="83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92929"/>
              </a:buClr>
              <a:buSzPts val="3200"/>
              <a:buFont typeface="Arial"/>
              <a:buNone/>
            </a:pPr>
            <a:r>
              <a:rPr b="1" i="0" lang="en-US" sz="3200" u="none">
                <a:solidFill>
                  <a:srgbClr val="292929"/>
                </a:solidFill>
                <a:latin typeface="Arial"/>
                <a:ea typeface="Arial"/>
                <a:cs typeface="Arial"/>
                <a:sym typeface="Arial"/>
              </a:rPr>
              <a:t>Principles of Software Engineering</a:t>
            </a:r>
            <a:br>
              <a:rPr b="1" i="0" lang="en-US" sz="3200" u="none">
                <a:solidFill>
                  <a:srgbClr val="292929"/>
                </a:solidFill>
                <a:latin typeface="Arial"/>
                <a:ea typeface="Arial"/>
                <a:cs typeface="Arial"/>
                <a:sym typeface="Arial"/>
              </a:rPr>
            </a:br>
            <a:r>
              <a:rPr b="1" i="0" lang="en-US" sz="3200" u="none">
                <a:solidFill>
                  <a:srgbClr val="0070C0"/>
                </a:solidFill>
                <a:latin typeface="Calibri"/>
                <a:ea typeface="Calibri"/>
                <a:cs typeface="Calibri"/>
                <a:sym typeface="Calibri"/>
              </a:rPr>
              <a:t>KISS</a:t>
            </a:r>
            <a:r>
              <a:rPr b="0" i="0" lang="en-US" sz="3200" u="none">
                <a:solidFill>
                  <a:srgbClr val="292929"/>
                </a:solidFill>
                <a:latin typeface="Calibri"/>
                <a:ea typeface="Calibri"/>
                <a:cs typeface="Calibri"/>
                <a:sym typeface="Calibri"/>
              </a:rPr>
              <a:t> (</a:t>
            </a:r>
            <a:r>
              <a:rPr b="0" i="1" lang="en-US" sz="3200" u="none">
                <a:solidFill>
                  <a:srgbClr val="0070C0"/>
                </a:solidFill>
                <a:latin typeface="Calibri"/>
                <a:ea typeface="Calibri"/>
                <a:cs typeface="Calibri"/>
                <a:sym typeface="Calibri"/>
              </a:rPr>
              <a:t>“Keep It Short and Simple/Stupid”</a:t>
            </a:r>
            <a:r>
              <a:rPr b="0" i="0" lang="en-US" sz="3200" u="none">
                <a:solidFill>
                  <a:srgbClr val="292929"/>
                </a:solidFill>
                <a:latin typeface="Calibri"/>
                <a:ea typeface="Calibri"/>
                <a:cs typeface="Calibri"/>
                <a:sym typeface="Calibri"/>
              </a:rPr>
              <a:t>)</a:t>
            </a:r>
            <a:endParaRPr/>
          </a:p>
        </p:txBody>
      </p:sp>
      <p:sp>
        <p:nvSpPr>
          <p:cNvPr id="113" name="Google Shape;113;p17"/>
          <p:cNvSpPr txBox="1"/>
          <p:nvPr>
            <p:ph idx="1" type="body"/>
          </p:nvPr>
        </p:nvSpPr>
        <p:spPr>
          <a:xfrm>
            <a:off x="457200" y="1382712"/>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a:t>
            </a:r>
            <a:r>
              <a:rPr b="1" i="1" lang="en-US" sz="2400" u="none">
                <a:solidFill>
                  <a:schemeClr val="dk1"/>
                </a:solidFill>
                <a:latin typeface="Calibri"/>
                <a:ea typeface="Calibri"/>
                <a:cs typeface="Calibri"/>
                <a:sym typeface="Calibri"/>
              </a:rPr>
              <a:t>“Keep It Short and Simple/Stupid” </a:t>
            </a:r>
            <a:r>
              <a:rPr b="0" i="0" lang="en-US" sz="2400" u="none">
                <a:solidFill>
                  <a:schemeClr val="dk1"/>
                </a:solidFill>
                <a:latin typeface="Calibri"/>
                <a:ea typeface="Calibri"/>
                <a:cs typeface="Calibri"/>
                <a:sym typeface="Calibri"/>
              </a:rPr>
              <a:t>principle reminds us that </a:t>
            </a:r>
            <a:endParaRPr b="0" i="0" sz="2000" u="none">
              <a:solidFill>
                <a:schemeClr val="dk1"/>
              </a:solidFill>
              <a:latin typeface="Calibri"/>
              <a:ea typeface="Calibri"/>
              <a:cs typeface="Calibri"/>
              <a:sym typeface="Calibri"/>
            </a:endParaRPr>
          </a:p>
          <a:p>
            <a:pPr indent="-285750" lvl="1" marL="742950" marR="0" rtl="0" algn="just">
              <a:lnSpc>
                <a:spcPct val="100000"/>
              </a:lnSpc>
              <a:spcBef>
                <a:spcPts val="12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All software or applications design and deployment </a:t>
            </a:r>
            <a:r>
              <a:rPr b="0" i="0" lang="en-US" sz="2000" u="none" cap="none" strike="noStrike">
                <a:solidFill>
                  <a:srgbClr val="0070C0"/>
                </a:solidFill>
                <a:latin typeface="Calibri"/>
                <a:ea typeface="Calibri"/>
                <a:cs typeface="Calibri"/>
                <a:sym typeface="Calibri"/>
              </a:rPr>
              <a:t>should be done as simple as possible</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FF0000"/>
                </a:solidFill>
                <a:latin typeface="Calibri"/>
                <a:ea typeface="Calibri"/>
                <a:cs typeface="Calibri"/>
                <a:sym typeface="Calibri"/>
              </a:rPr>
              <a:t>with least complexities</a:t>
            </a:r>
            <a:r>
              <a:rPr b="0" i="0" lang="en-US" sz="2000" u="none" cap="none" strike="noStrike">
                <a:solidFill>
                  <a:schemeClr val="dk1"/>
                </a:solidFill>
                <a:latin typeface="Calibri"/>
                <a:ea typeface="Calibri"/>
                <a:cs typeface="Calibri"/>
                <a:sym typeface="Calibri"/>
              </a:rPr>
              <a:t> and clear to understand development procedures. </a:t>
            </a:r>
            <a:endParaRPr/>
          </a:p>
          <a:p>
            <a:pPr indent="-285750" lvl="1" marL="742950" marR="0" rtl="0" algn="just">
              <a:lnSpc>
                <a:spcPct val="100000"/>
              </a:lnSpc>
              <a:spcBef>
                <a:spcPts val="12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This principle ensures that the source code is </a:t>
            </a:r>
            <a:r>
              <a:rPr b="0" i="0" lang="en-US" sz="2000" u="none" cap="none" strike="noStrike">
                <a:solidFill>
                  <a:srgbClr val="FF0000"/>
                </a:solidFill>
                <a:latin typeface="Calibri"/>
                <a:ea typeface="Calibri"/>
                <a:cs typeface="Calibri"/>
                <a:sym typeface="Calibri"/>
              </a:rPr>
              <a:t>made easy to debug</a:t>
            </a:r>
            <a:r>
              <a:rPr b="0" i="0" lang="en-US" sz="2000" u="none" cap="none" strike="noStrike">
                <a:solidFill>
                  <a:schemeClr val="dk1"/>
                </a:solidFill>
                <a:latin typeface="Calibri"/>
                <a:ea typeface="Calibri"/>
                <a:cs typeface="Calibri"/>
                <a:sym typeface="Calibri"/>
              </a:rPr>
              <a:t> (whenever required) </a:t>
            </a:r>
            <a:r>
              <a:rPr b="0" i="0" lang="en-US" sz="2000" u="none" cap="none" strike="noStrike">
                <a:solidFill>
                  <a:srgbClr val="FF0000"/>
                </a:solidFill>
                <a:latin typeface="Calibri"/>
                <a:ea typeface="Calibri"/>
                <a:cs typeface="Calibri"/>
                <a:sym typeface="Calibri"/>
              </a:rPr>
              <a:t>and future maintenance</a:t>
            </a:r>
            <a:r>
              <a:rPr b="0" i="0" lang="en-US" sz="2000" u="none" cap="none" strike="noStrike">
                <a:solidFill>
                  <a:schemeClr val="dk1"/>
                </a:solidFill>
                <a:latin typeface="Calibri"/>
                <a:ea typeface="Calibri"/>
                <a:cs typeface="Calibri"/>
                <a:sym typeface="Calibri"/>
              </a:rPr>
              <a:t> by any other operations and maintenance software engineer becomes easier. </a:t>
            </a:r>
            <a:endParaRPr/>
          </a:p>
          <a:p>
            <a:pPr indent="-285750" lvl="1" marL="742950" marR="0" rtl="0" algn="just">
              <a:lnSpc>
                <a:spcPct val="100000"/>
              </a:lnSpc>
              <a:spcBef>
                <a:spcPts val="120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Each method</a:t>
            </a:r>
            <a:r>
              <a:rPr b="0" i="0" lang="en-US" sz="2000" u="none" cap="none" strike="noStrike">
                <a:solidFill>
                  <a:schemeClr val="dk1"/>
                </a:solidFill>
                <a:latin typeface="Calibri"/>
                <a:ea typeface="Calibri"/>
                <a:cs typeface="Calibri"/>
                <a:sym typeface="Calibri"/>
              </a:rPr>
              <a:t> </a:t>
            </a:r>
            <a:r>
              <a:rPr b="0" i="0" lang="en-US" sz="2000" u="none" cap="none" strike="noStrike">
                <a:solidFill>
                  <a:srgbClr val="0070C0"/>
                </a:solidFill>
                <a:latin typeface="Calibri"/>
                <a:ea typeface="Calibri"/>
                <a:cs typeface="Calibri"/>
                <a:sym typeface="Calibri"/>
              </a:rPr>
              <a:t>should only solve one small problem</a:t>
            </a:r>
            <a:r>
              <a:rPr b="0" i="0" lang="en-US" sz="2000" u="none" cap="none" strike="noStrike">
                <a:solidFill>
                  <a:schemeClr val="dk1"/>
                </a:solidFill>
                <a:latin typeface="Calibri"/>
                <a:ea typeface="Calibri"/>
                <a:cs typeface="Calibri"/>
                <a:sym typeface="Calibri"/>
              </a:rPr>
              <a:t>, not many use cases. </a:t>
            </a:r>
            <a:endParaRPr/>
          </a:p>
          <a:p>
            <a:pPr indent="-285750" lvl="1" marL="742950" marR="0" rtl="0" algn="just">
              <a:lnSpc>
                <a:spcPct val="100000"/>
              </a:lnSpc>
              <a:spcBef>
                <a:spcPts val="12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After all, </a:t>
            </a:r>
            <a:r>
              <a:rPr b="0" i="0" lang="en-US" sz="2000" u="none" cap="none" strike="noStrike">
                <a:solidFill>
                  <a:srgbClr val="953735"/>
                </a:solidFill>
                <a:latin typeface="Calibri"/>
                <a:ea typeface="Calibri"/>
                <a:cs typeface="Calibri"/>
                <a:sym typeface="Calibri"/>
              </a:rPr>
              <a:t>programming languages are for humans to understand</a:t>
            </a:r>
            <a:r>
              <a:rPr b="0" i="0" lang="en-US" sz="20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1200"/>
              </a:spcBef>
              <a:spcAft>
                <a:spcPts val="0"/>
              </a:spcAft>
              <a:buClr>
                <a:srgbClr val="222635"/>
              </a:buClr>
              <a:buSzPts val="2400"/>
              <a:buFont typeface="Noto Sans Symbols"/>
              <a:buChar char="❑"/>
            </a:pPr>
            <a:r>
              <a:rPr b="1" i="0" lang="en-US" sz="2400" u="none">
                <a:solidFill>
                  <a:srgbClr val="222635"/>
                </a:solidFill>
                <a:latin typeface="Calibri"/>
                <a:ea typeface="Calibri"/>
                <a:cs typeface="Calibri"/>
                <a:sym typeface="Calibri"/>
              </a:rPr>
              <a:t>KISS Benefits</a:t>
            </a:r>
            <a:endParaRPr b="1" i="0" sz="2000" u="none">
              <a:solidFill>
                <a:srgbClr val="222635"/>
              </a:solidFill>
              <a:latin typeface="Calibri"/>
              <a:ea typeface="Calibri"/>
              <a:cs typeface="Calibri"/>
              <a:sym typeface="Calibri"/>
            </a:endParaRPr>
          </a:p>
          <a:p>
            <a:pPr indent="-285750" lvl="1" marL="742950" marR="0" rtl="0" algn="just">
              <a:lnSpc>
                <a:spcPct val="100000"/>
              </a:lnSpc>
              <a:spcBef>
                <a:spcPts val="12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It will not only be easier to read and maintain, but it can help find bugs a lot faster.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Working on a startup product</a:t>
            </a:r>
            <a:endParaRPr/>
          </a:p>
        </p:txBody>
      </p:sp>
      <p:sp>
        <p:nvSpPr>
          <p:cNvPr id="119" name="Google Shape;119;p18"/>
          <p:cNvSpPr txBox="1"/>
          <p:nvPr>
            <p:ph idx="4294967295"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Noto Sans Symbols"/>
              <a:buChar char="❑"/>
            </a:pPr>
            <a:r>
              <a:rPr b="0" i="0" lang="en-US" sz="2600" u="none" cap="none" strike="noStrike">
                <a:solidFill>
                  <a:schemeClr val="dk1"/>
                </a:solidFill>
                <a:latin typeface="Calibri"/>
                <a:ea typeface="Calibri"/>
                <a:cs typeface="Calibri"/>
                <a:sym typeface="Calibri"/>
              </a:rPr>
              <a:t>In charge of the development process</a:t>
            </a:r>
            <a:endParaRPr/>
          </a:p>
          <a:p>
            <a:pPr indent="-342900" lvl="0" marL="342900" marR="0" rtl="0" algn="just">
              <a:lnSpc>
                <a:spcPct val="100000"/>
              </a:lnSpc>
              <a:spcBef>
                <a:spcPts val="2400"/>
              </a:spcBef>
              <a:spcAft>
                <a:spcPts val="0"/>
              </a:spcAft>
              <a:buClr>
                <a:srgbClr val="FF0000"/>
              </a:buClr>
              <a:buSzPts val="2600"/>
              <a:buFont typeface="Noto Sans Symbols"/>
              <a:buChar char="❑"/>
            </a:pPr>
            <a:r>
              <a:rPr b="1" i="0" lang="en-US" sz="2600" u="none" cap="none" strike="noStrike">
                <a:solidFill>
                  <a:srgbClr val="FF0000"/>
                </a:solidFill>
                <a:latin typeface="Calibri"/>
                <a:ea typeface="Calibri"/>
                <a:cs typeface="Calibri"/>
                <a:sym typeface="Calibri"/>
              </a:rPr>
              <a:t>Constantly</a:t>
            </a:r>
            <a:r>
              <a:rPr b="0" i="0" lang="en-US" sz="2600" u="none" cap="none" strike="noStrike">
                <a:solidFill>
                  <a:srgbClr val="FF0000"/>
                </a:solidFill>
                <a:latin typeface="Calibri"/>
                <a:ea typeface="Calibri"/>
                <a:cs typeface="Calibri"/>
                <a:sym typeface="Calibri"/>
              </a:rPr>
              <a:t> </a:t>
            </a:r>
            <a:r>
              <a:rPr b="0" i="0" lang="en-US" sz="2600" u="none" cap="none" strike="noStrike">
                <a:solidFill>
                  <a:srgbClr val="953734"/>
                </a:solidFill>
                <a:latin typeface="Calibri"/>
                <a:ea typeface="Calibri"/>
                <a:cs typeface="Calibri"/>
                <a:sym typeface="Calibri"/>
              </a:rPr>
              <a:t>adding new features</a:t>
            </a:r>
            <a:endParaRPr/>
          </a:p>
          <a:p>
            <a:pPr indent="-342900" lvl="0" marL="342900" marR="0" rtl="0" algn="just">
              <a:lnSpc>
                <a:spcPct val="100000"/>
              </a:lnSpc>
              <a:spcBef>
                <a:spcPts val="2400"/>
              </a:spcBef>
              <a:spcAft>
                <a:spcPts val="0"/>
              </a:spcAft>
              <a:buClr>
                <a:srgbClr val="FF0000"/>
              </a:buClr>
              <a:buSzPts val="2600"/>
              <a:buFont typeface="Noto Sans Symbols"/>
              <a:buChar char="❑"/>
            </a:pPr>
            <a:r>
              <a:rPr b="0" i="0" lang="en-US" sz="2600" u="none" cap="none" strike="noStrike">
                <a:solidFill>
                  <a:srgbClr val="FF0000"/>
                </a:solidFill>
                <a:latin typeface="Calibri"/>
                <a:ea typeface="Calibri"/>
                <a:cs typeface="Calibri"/>
                <a:sym typeface="Calibri"/>
              </a:rPr>
              <a:t>No formal process</a:t>
            </a:r>
            <a:endParaRPr/>
          </a:p>
          <a:p>
            <a:pPr indent="-342900" lvl="0" marL="342900" marR="0" rtl="0" algn="just">
              <a:lnSpc>
                <a:spcPct val="100000"/>
              </a:lnSpc>
              <a:spcBef>
                <a:spcPts val="2400"/>
              </a:spcBef>
              <a:spcAft>
                <a:spcPts val="0"/>
              </a:spcAft>
              <a:buClr>
                <a:schemeClr val="dk1"/>
              </a:buClr>
              <a:buSzPts val="2600"/>
              <a:buFont typeface="Noto Sans Symbols"/>
              <a:buChar char="❑"/>
            </a:pPr>
            <a:r>
              <a:rPr b="0" i="0" lang="en-US" sz="2600" u="none" cap="none" strike="noStrike">
                <a:solidFill>
                  <a:schemeClr val="dk1"/>
                </a:solidFill>
                <a:latin typeface="Calibri"/>
                <a:ea typeface="Calibri"/>
                <a:cs typeface="Calibri"/>
                <a:sym typeface="Calibri"/>
              </a:rPr>
              <a:t>Very dynamic environment, </a:t>
            </a:r>
            <a:r>
              <a:rPr b="0" i="0" lang="en-US" sz="2600" u="none" cap="none" strike="noStrike">
                <a:solidFill>
                  <a:srgbClr val="FF0000"/>
                </a:solidFill>
                <a:latin typeface="Calibri"/>
                <a:ea typeface="Calibri"/>
                <a:cs typeface="Calibri"/>
                <a:sym typeface="Calibri"/>
              </a:rPr>
              <a:t>no time to worry about code structure</a:t>
            </a:r>
            <a:endParaRPr/>
          </a:p>
          <a:p>
            <a:pPr indent="-342900" lvl="0" marL="342900" marR="0" rtl="0" algn="just">
              <a:lnSpc>
                <a:spcPct val="100000"/>
              </a:lnSpc>
              <a:spcBef>
                <a:spcPts val="2400"/>
              </a:spcBef>
              <a:spcAft>
                <a:spcPts val="0"/>
              </a:spcAft>
              <a:buClr>
                <a:srgbClr val="953734"/>
              </a:buClr>
              <a:buSzPts val="2800"/>
              <a:buFont typeface="Noto Sans Symbols"/>
              <a:buChar char="❑"/>
            </a:pPr>
            <a:r>
              <a:rPr b="1" i="0" lang="en-US" sz="2800" u="none" cap="none" strike="noStrike">
                <a:solidFill>
                  <a:srgbClr val="953734"/>
                </a:solidFill>
                <a:highlight>
                  <a:srgbClr val="FFFF00"/>
                </a:highlight>
                <a:latin typeface="Calibri"/>
                <a:ea typeface="Calibri"/>
                <a:cs typeface="Calibri"/>
                <a:sym typeface="Calibri"/>
              </a:rPr>
              <a:t>What is like to go back to your code after 2 years?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Calibri"/>
              <a:buNone/>
            </a:pPr>
            <a:r>
              <a:rPr b="1" i="0" lang="en-US" sz="3800" u="none">
                <a:solidFill>
                  <a:schemeClr val="dk1"/>
                </a:solidFill>
                <a:latin typeface="Calibri"/>
                <a:ea typeface="Calibri"/>
                <a:cs typeface="Calibri"/>
                <a:sym typeface="Calibri"/>
              </a:rPr>
              <a:t>The purpose of SOLID design principles</a:t>
            </a:r>
            <a:endParaRPr/>
          </a:p>
        </p:txBody>
      </p:sp>
      <p:sp>
        <p:nvSpPr>
          <p:cNvPr id="125" name="Google Shape;125;p19"/>
          <p:cNvSpPr txBox="1"/>
          <p:nvPr>
            <p:ph idx="1" type="body"/>
          </p:nvPr>
        </p:nvSpPr>
        <p:spPr>
          <a:xfrm>
            <a:off x="533400" y="1447800"/>
            <a:ext cx="8229600" cy="4191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To make the code </a:t>
            </a:r>
            <a:r>
              <a:rPr b="1" i="0" lang="en-US" sz="2400" u="none">
                <a:solidFill>
                  <a:schemeClr val="dk1"/>
                </a:solidFill>
                <a:latin typeface="Calibri"/>
                <a:ea typeface="Calibri"/>
                <a:cs typeface="Calibri"/>
                <a:sym typeface="Calibri"/>
              </a:rPr>
              <a:t>more maintainable</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To make it </a:t>
            </a:r>
            <a:r>
              <a:rPr b="1" i="0" lang="en-US" sz="2400" u="none">
                <a:solidFill>
                  <a:schemeClr val="dk1"/>
                </a:solidFill>
                <a:latin typeface="Calibri"/>
                <a:ea typeface="Calibri"/>
                <a:cs typeface="Calibri"/>
                <a:sym typeface="Calibri"/>
              </a:rPr>
              <a:t>easier to quickly extend </a:t>
            </a:r>
            <a:r>
              <a:rPr b="0" i="0" lang="en-US" sz="2400" u="none">
                <a:solidFill>
                  <a:schemeClr val="dk1"/>
                </a:solidFill>
                <a:latin typeface="Calibri"/>
                <a:ea typeface="Calibri"/>
                <a:cs typeface="Calibri"/>
                <a:sym typeface="Calibri"/>
              </a:rPr>
              <a:t>the system with new functionality </a:t>
            </a:r>
            <a:r>
              <a:rPr b="1" i="0" lang="en-US" sz="2400" u="none">
                <a:solidFill>
                  <a:schemeClr val="dk1"/>
                </a:solidFill>
                <a:latin typeface="Calibri"/>
                <a:ea typeface="Calibri"/>
                <a:cs typeface="Calibri"/>
                <a:sym typeface="Calibri"/>
              </a:rPr>
              <a:t>without breaking the existing ones</a:t>
            </a:r>
            <a:r>
              <a:rPr b="0" i="0" lang="en-US" sz="2400" u="none">
                <a:solidFill>
                  <a:schemeClr val="dk1"/>
                </a:solidFill>
                <a:latin typeface="Calibri"/>
                <a:ea typeface="Calibri"/>
                <a:cs typeface="Calibri"/>
                <a:sym typeface="Calibri"/>
              </a:rPr>
              <a:t>.</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To make the code </a:t>
            </a:r>
            <a:r>
              <a:rPr b="1" i="0" lang="en-US" sz="2400" u="none">
                <a:solidFill>
                  <a:schemeClr val="dk1"/>
                </a:solidFill>
                <a:latin typeface="Calibri"/>
                <a:ea typeface="Calibri"/>
                <a:cs typeface="Calibri"/>
                <a:sym typeface="Calibri"/>
              </a:rPr>
              <a:t>easier to read and understand</a:t>
            </a:r>
            <a:r>
              <a:rPr b="0" i="0" lang="en-US" sz="2400" u="none">
                <a:solidFill>
                  <a:schemeClr val="dk1"/>
                </a:solidFill>
                <a:latin typeface="Calibri"/>
                <a:ea typeface="Calibri"/>
                <a:cs typeface="Calibri"/>
                <a:sym typeface="Calibri"/>
              </a:rPr>
              <a:t>, thus spend less time figuring out what it does and more time actually developing the solution.</a:t>
            </a:r>
            <a:endParaRPr/>
          </a:p>
          <a:p>
            <a:pPr indent="-342900" lvl="0" marL="342900" marR="0" rtl="0" algn="just">
              <a:lnSpc>
                <a:spcPct val="100000"/>
              </a:lnSpc>
              <a:spcBef>
                <a:spcPts val="2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Introduced by </a:t>
            </a:r>
            <a:r>
              <a:rPr b="1" i="0" lang="en-US" sz="2400" u="none">
                <a:solidFill>
                  <a:schemeClr val="dk1"/>
                </a:solidFill>
                <a:latin typeface="Calibri"/>
                <a:ea typeface="Calibri"/>
                <a:cs typeface="Calibri"/>
                <a:sym typeface="Calibri"/>
              </a:rPr>
              <a:t>Robert Martin (Uncle Bob)</a:t>
            </a:r>
            <a:r>
              <a:rPr b="0" i="0" lang="en-US" sz="2400" u="none">
                <a:solidFill>
                  <a:schemeClr val="dk1"/>
                </a:solidFill>
                <a:latin typeface="Calibri"/>
                <a:ea typeface="Calibri"/>
                <a:cs typeface="Calibri"/>
                <a:sym typeface="Calibri"/>
              </a:rPr>
              <a:t>, named by Michael Feathers.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Calibri"/>
              <a:buNone/>
            </a:pPr>
            <a:r>
              <a:rPr b="1" i="0" lang="en-US" sz="3800" u="none">
                <a:solidFill>
                  <a:schemeClr val="dk1"/>
                </a:solidFill>
                <a:latin typeface="Calibri"/>
                <a:ea typeface="Calibri"/>
                <a:cs typeface="Calibri"/>
                <a:sym typeface="Calibri"/>
              </a:rPr>
              <a:t>The purpose of SOLID design principles</a:t>
            </a:r>
            <a:endParaRPr/>
          </a:p>
        </p:txBody>
      </p:sp>
      <p:sp>
        <p:nvSpPr>
          <p:cNvPr id="131" name="Google Shape;131;p20"/>
          <p:cNvSpPr txBox="1"/>
          <p:nvPr>
            <p:ph idx="1" type="body"/>
          </p:nvPr>
        </p:nvSpPr>
        <p:spPr>
          <a:xfrm>
            <a:off x="609600" y="1524000"/>
            <a:ext cx="8229600" cy="4191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In general, SOLID helps us manage code complexity. It leads to more maintainable and extensible code. </a:t>
            </a:r>
            <a:r>
              <a:rPr b="0" i="0" lang="en-US" sz="2800" u="none">
                <a:solidFill>
                  <a:srgbClr val="0070C0"/>
                </a:solidFill>
                <a:latin typeface="Calibri"/>
                <a:ea typeface="Calibri"/>
                <a:cs typeface="Calibri"/>
                <a:sym typeface="Calibri"/>
              </a:rPr>
              <a:t>Even with big change requests, it's easier to update the code</a:t>
            </a:r>
            <a:r>
              <a:rPr b="0" i="0" lang="en-US" sz="2800" u="none">
                <a:solidFill>
                  <a:schemeClr val="dk1"/>
                </a:solidFill>
                <a:latin typeface="Calibri"/>
                <a:ea typeface="Calibri"/>
                <a:cs typeface="Calibri"/>
                <a:sym typeface="Calibri"/>
              </a:rPr>
              <a:t>.</a:t>
            </a:r>
            <a:endParaRPr/>
          </a:p>
          <a:p>
            <a:pPr indent="-342900" lvl="0" marL="342900" marR="0" rtl="0" algn="just">
              <a:lnSpc>
                <a:spcPct val="150000"/>
              </a:lnSpc>
              <a:spcBef>
                <a:spcPts val="2400"/>
              </a:spcBef>
              <a:spcAft>
                <a:spcPts val="0"/>
              </a:spcAft>
              <a:buClr>
                <a:schemeClr val="dk1"/>
              </a:buClr>
              <a:buSzPts val="2800"/>
              <a:buFont typeface="Noto Sans Symbols"/>
              <a:buChar char="❑"/>
            </a:pPr>
            <a:r>
              <a:rPr b="1" i="0" lang="en-US" sz="2800" u="none">
                <a:solidFill>
                  <a:schemeClr val="dk1"/>
                </a:solidFill>
                <a:latin typeface="Calibri"/>
                <a:ea typeface="Calibri"/>
                <a:cs typeface="Calibri"/>
                <a:sym typeface="Calibri"/>
              </a:rPr>
              <a:t>SOLID</a:t>
            </a:r>
            <a:r>
              <a:rPr b="0" i="0" lang="en-US" sz="2800" u="none">
                <a:solidFill>
                  <a:schemeClr val="dk1"/>
                </a:solidFill>
                <a:latin typeface="Calibri"/>
                <a:ea typeface="Calibri"/>
                <a:cs typeface="Calibri"/>
                <a:sym typeface="Calibri"/>
              </a:rPr>
              <a:t> is </a:t>
            </a:r>
            <a:r>
              <a:rPr b="0" i="0" lang="en-US" sz="2800" u="none">
                <a:solidFill>
                  <a:srgbClr val="0070C0"/>
                </a:solidFill>
                <a:latin typeface="Calibri"/>
                <a:ea typeface="Calibri"/>
                <a:cs typeface="Calibri"/>
                <a:sym typeface="Calibri"/>
              </a:rPr>
              <a:t>really a guideline</a:t>
            </a:r>
            <a:r>
              <a:rPr b="0" i="0" lang="en-US" sz="2800" u="none">
                <a:solidFill>
                  <a:schemeClr val="dk1"/>
                </a:solidFill>
                <a:latin typeface="Calibri"/>
                <a:ea typeface="Calibri"/>
                <a:cs typeface="Calibri"/>
                <a:sym typeface="Calibri"/>
              </a:rPr>
              <a:t> and </a:t>
            </a:r>
            <a:r>
              <a:rPr b="0" i="0" lang="en-US" sz="2800" u="none">
                <a:solidFill>
                  <a:srgbClr val="FF0000"/>
                </a:solidFill>
                <a:latin typeface="Calibri"/>
                <a:ea typeface="Calibri"/>
                <a:cs typeface="Calibri"/>
                <a:sym typeface="Calibri"/>
              </a:rPr>
              <a:t>not a rule</a:t>
            </a: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1524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12121"/>
              </a:buClr>
              <a:buSzPts val="4400"/>
              <a:buFont typeface="Open Sans"/>
              <a:buNone/>
            </a:pPr>
            <a:r>
              <a:rPr b="1" i="0" lang="en-US" sz="4400" u="none">
                <a:solidFill>
                  <a:srgbClr val="212121"/>
                </a:solidFill>
                <a:latin typeface="Open Sans"/>
                <a:ea typeface="Open Sans"/>
                <a:cs typeface="Open Sans"/>
                <a:sym typeface="Open Sans"/>
              </a:rPr>
              <a:t>SOLID design principles</a:t>
            </a:r>
            <a:endParaRPr/>
          </a:p>
        </p:txBody>
      </p:sp>
      <p:sp>
        <p:nvSpPr>
          <p:cNvPr id="137" name="Google Shape;137;p21"/>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SOLID Principles are five principles of Object-Oriented class design.</a:t>
            </a:r>
            <a:endParaRPr/>
          </a:p>
          <a:p>
            <a:pPr indent="-342900" lvl="0" marL="342900" marR="0" rtl="0" algn="just">
              <a:lnSpc>
                <a:spcPct val="100000"/>
              </a:lnSpc>
              <a:spcBef>
                <a:spcPts val="1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They are a set of rules and best practices to follow while designing a class structure.</a:t>
            </a:r>
            <a:endParaRPr/>
          </a:p>
          <a:p>
            <a:pPr indent="-342900" lvl="0" marL="342900" marR="0" rtl="0" algn="just">
              <a:lnSpc>
                <a:spcPct val="100000"/>
              </a:lnSpc>
              <a:spcBef>
                <a:spcPts val="1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These five principles help us understand the need for certain design patterns and software architecture in general. </a:t>
            </a:r>
            <a:endParaRPr/>
          </a:p>
          <a:p>
            <a:pPr indent="-342900" lvl="0" marL="342900" marR="0" rtl="0" algn="just">
              <a:lnSpc>
                <a:spcPct val="100000"/>
              </a:lnSpc>
              <a:spcBef>
                <a:spcPts val="1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It becomes easier for you to develop software that can be managed easily. The other features of using S.O.L.I.D are:</a:t>
            </a:r>
            <a:endParaRPr/>
          </a:p>
          <a:p>
            <a:pPr indent="-285750" lvl="1" marL="742950" marR="0" rtl="0" algn="just">
              <a:lnSpc>
                <a:spcPct val="100000"/>
              </a:lnSpc>
              <a:spcBef>
                <a:spcPts val="15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It avoids code smells.</a:t>
            </a:r>
            <a:endParaRPr/>
          </a:p>
          <a:p>
            <a:pPr indent="-285750" lvl="1" marL="742950" marR="0" rtl="0" algn="just">
              <a:lnSpc>
                <a:spcPct val="100000"/>
              </a:lnSpc>
              <a:spcBef>
                <a:spcPts val="15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Quickly refractor code.</a:t>
            </a:r>
            <a:endParaRPr/>
          </a:p>
          <a:p>
            <a:pPr indent="-285750" lvl="1" marL="742950" marR="0" rtl="0" algn="just">
              <a:lnSpc>
                <a:spcPct val="100000"/>
              </a:lnSpc>
              <a:spcBef>
                <a:spcPts val="150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Can do adaptive or agile software development.</a:t>
            </a:r>
            <a:endParaRPr/>
          </a:p>
          <a:p>
            <a:pPr indent="-215900" lvl="0" marL="3429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