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79" name="Google Shape;179;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87" name="Google Shape;187;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1. The Singleton pattern disables all other means of creating objects of a class except for the special creation method. This method either creates a new object or returns an existing one if it has already been created.</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2. Unlike global variables, the Singleton pattern guarantees that there’s just one instance of a class. Nothing, except for the Singleton class itself, can replace the cached instance.</a:t>
            </a:r>
            <a:endParaRPr/>
          </a:p>
          <a:p>
            <a:pPr indent="0" lvl="0" marL="0" rtl="0" algn="l">
              <a:spcBef>
                <a:spcPts val="0"/>
              </a:spcBef>
              <a:spcAft>
                <a:spcPts val="0"/>
              </a:spcAft>
              <a:buNone/>
            </a:pPr>
            <a:r>
              <a:t/>
            </a:r>
            <a:endParaRPr/>
          </a:p>
        </p:txBody>
      </p:sp>
      <p:sp>
        <p:nvSpPr>
          <p:cNvPr id="188" name="Google Shape;188;p1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12" name="Google Shape;212;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Instead of the client directly calling the object creation, the client asks the factory class for a certain object, type x. Based on the type, the factory pattern decides which object to create and to return.</a:t>
            </a:r>
            <a:endParaRPr/>
          </a:p>
        </p:txBody>
      </p:sp>
      <p:sp>
        <p:nvSpPr>
          <p:cNvPr id="213" name="Google Shape;213;p2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19" name="Google Shape;219;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2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30" name="Google Shape;230;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i="1" lang="en-US"/>
              <a:t>FactoryPatternDemo</a:t>
            </a:r>
            <a:r>
              <a:rPr lang="en-US"/>
              <a:t>, our demo class will use </a:t>
            </a:r>
            <a:r>
              <a:rPr i="1" lang="en-US"/>
              <a:t>ShapeFactory</a:t>
            </a:r>
            <a:r>
              <a:rPr lang="en-US"/>
              <a:t> to get a </a:t>
            </a:r>
            <a:r>
              <a:rPr i="1" lang="en-US"/>
              <a:t>Shape</a:t>
            </a:r>
            <a:r>
              <a:rPr lang="en-US"/>
              <a:t> object. It will pass information (</a:t>
            </a:r>
            <a:r>
              <a:rPr i="1" lang="en-US"/>
              <a:t>CIRCLE / RECTANGLE / SQUARE</a:t>
            </a:r>
            <a:r>
              <a:rPr lang="en-US"/>
              <a:t>) to </a:t>
            </a:r>
            <a:r>
              <a:rPr i="1" lang="en-US"/>
              <a:t>ShapeFactory</a:t>
            </a:r>
            <a:r>
              <a:rPr lang="en-US"/>
              <a:t> to get the type of object it needs.</a:t>
            </a:r>
            <a:endParaRPr/>
          </a:p>
        </p:txBody>
      </p:sp>
      <p:sp>
        <p:nvSpPr>
          <p:cNvPr id="231" name="Google Shape;231;p2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37" name="Google Shape;237;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2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56" name="Google Shape;256;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 The Factory Method separates product construction code from the code that actually uses the product. Therefore it’s easier to extend the product construction code independently from the rest of the code.</a:t>
            </a:r>
            <a:endParaRPr/>
          </a:p>
          <a:p>
            <a:pPr indent="0" lvl="0" marL="0" rtl="0" algn="l">
              <a:spcBef>
                <a:spcPts val="0"/>
              </a:spcBef>
              <a:spcAft>
                <a:spcPts val="0"/>
              </a:spcAft>
              <a:buSzPts val="1800"/>
              <a:buNone/>
            </a:pPr>
            <a:r>
              <a:rPr lang="en-US"/>
              <a:t>For example, to add a new product type to the app, you’ll only need to create a new creator subclass and override the factory method in it.</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
        <p:nvSpPr>
          <p:cNvPr id="257" name="Google Shape;257;p2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70" name="Google Shape;270;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Also</a:t>
            </a:r>
            <a:endParaRPr/>
          </a:p>
        </p:txBody>
      </p:sp>
      <p:sp>
        <p:nvSpPr>
          <p:cNvPr id="271" name="Google Shape;271;p2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09" name="Google Shape;309;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3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64" name="Google Shape;364;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Sometimes it’s even possible to create a two-way adapter that can convert the calls in both directions.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 Let’s get back to our stock market app. To solve the dilemma of incompatible formats, you can create XML-to-JSON adapters for every class of the analytics library that your code works with directly. Then you adjust your code to communicate with the library only via these adapters. When an adapter receives a call, it translates the incoming XML data into a JSON structure and passes the call to the appropriate methods of a wrapped analytics object.</a:t>
            </a:r>
            <a:endParaRPr/>
          </a:p>
        </p:txBody>
      </p:sp>
      <p:sp>
        <p:nvSpPr>
          <p:cNvPr id="365" name="Google Shape;365;p4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73" name="Google Shape;373;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800"/>
              <a:buNone/>
            </a:pPr>
            <a:r>
              <a:rPr lang="en-US"/>
              <a:t>We have a </a:t>
            </a:r>
            <a:r>
              <a:rPr i="1" lang="en-US"/>
              <a:t>MediaPlayer</a:t>
            </a:r>
            <a:r>
              <a:rPr lang="en-US"/>
              <a:t> interface and a concrete class </a:t>
            </a:r>
            <a:r>
              <a:rPr i="1" lang="en-US"/>
              <a:t>AudioPlayer</a:t>
            </a:r>
            <a:r>
              <a:rPr lang="en-US"/>
              <a:t> implementing the </a:t>
            </a:r>
            <a:r>
              <a:rPr i="1" lang="en-US"/>
              <a:t>MediaPlayer</a:t>
            </a:r>
            <a:r>
              <a:rPr lang="en-US"/>
              <a:t> interface. </a:t>
            </a:r>
            <a:r>
              <a:rPr i="1" lang="en-US"/>
              <a:t>AudioPlayer</a:t>
            </a:r>
            <a:r>
              <a:rPr lang="en-US"/>
              <a:t> can play mp3 format audio files by default.</a:t>
            </a:r>
            <a:endParaRPr/>
          </a:p>
          <a:p>
            <a:pPr indent="0" lvl="0" marL="0" rtl="0" algn="just">
              <a:spcBef>
                <a:spcPts val="0"/>
              </a:spcBef>
              <a:spcAft>
                <a:spcPts val="0"/>
              </a:spcAft>
              <a:buSzPts val="1800"/>
              <a:buNone/>
            </a:pPr>
            <a:r>
              <a:rPr lang="en-US"/>
              <a:t>We are having another interface </a:t>
            </a:r>
            <a:r>
              <a:rPr i="1" lang="en-US"/>
              <a:t>AdvancedMediaPlayer</a:t>
            </a:r>
            <a:r>
              <a:rPr lang="en-US"/>
              <a:t> and concrete classes implementing the </a:t>
            </a:r>
            <a:r>
              <a:rPr i="1" lang="en-US"/>
              <a:t>AdvancedMediaPlayer</a:t>
            </a:r>
            <a:r>
              <a:rPr lang="en-US"/>
              <a:t> interface. These classes can play vlc and mp4 format files.</a:t>
            </a:r>
            <a:endParaRPr/>
          </a:p>
          <a:p>
            <a:pPr indent="0" lvl="0" marL="0" rtl="0" algn="just">
              <a:spcBef>
                <a:spcPts val="0"/>
              </a:spcBef>
              <a:spcAft>
                <a:spcPts val="0"/>
              </a:spcAft>
              <a:buSzPts val="1800"/>
              <a:buNone/>
            </a:pPr>
            <a:r>
              <a:rPr lang="en-US"/>
              <a:t>We want to make </a:t>
            </a:r>
            <a:r>
              <a:rPr i="1" lang="en-US"/>
              <a:t>AudioPlayer</a:t>
            </a:r>
            <a:r>
              <a:rPr lang="en-US"/>
              <a:t> to play other formats as well. To attain this, we have created an adapter class </a:t>
            </a:r>
            <a:r>
              <a:rPr i="1" lang="en-US"/>
              <a:t>MediaAdapter</a:t>
            </a:r>
            <a:r>
              <a:rPr lang="en-US"/>
              <a:t> which implements the </a:t>
            </a:r>
            <a:r>
              <a:rPr i="1" lang="en-US"/>
              <a:t>MediaPlayer</a:t>
            </a:r>
            <a:r>
              <a:rPr lang="en-US"/>
              <a:t> interface and uses </a:t>
            </a:r>
            <a:r>
              <a:rPr i="1" lang="en-US"/>
              <a:t>AdvancedMediaPlayer</a:t>
            </a:r>
            <a:r>
              <a:rPr lang="en-US"/>
              <a:t> objects to play the required format.</a:t>
            </a:r>
            <a:endParaRPr/>
          </a:p>
          <a:p>
            <a:pPr indent="0" lvl="0" marL="0" rtl="0" algn="just">
              <a:spcBef>
                <a:spcPts val="0"/>
              </a:spcBef>
              <a:spcAft>
                <a:spcPts val="0"/>
              </a:spcAft>
              <a:buSzPts val="1800"/>
              <a:buNone/>
            </a:pPr>
            <a:r>
              <a:rPr i="1" lang="en-US"/>
              <a:t>AudioPlayer</a:t>
            </a:r>
            <a:r>
              <a:rPr lang="en-US"/>
              <a:t> uses the adapter class </a:t>
            </a:r>
            <a:r>
              <a:rPr i="1" lang="en-US"/>
              <a:t>MediaAdapter</a:t>
            </a:r>
            <a:r>
              <a:rPr lang="en-US"/>
              <a:t> passing it the desired audio type without knowing the actual class which can play the desired format. </a:t>
            </a:r>
            <a:r>
              <a:rPr i="1" lang="en-US"/>
              <a:t>AdapterPatternDemo</a:t>
            </a:r>
            <a:r>
              <a:rPr lang="en-US"/>
              <a:t>, our demo class will use </a:t>
            </a:r>
            <a:r>
              <a:rPr i="1" lang="en-US"/>
              <a:t>AudioPlayer</a:t>
            </a:r>
            <a:r>
              <a:rPr lang="en-US"/>
              <a:t> class to play various formats.</a:t>
            </a:r>
            <a:endParaRPr/>
          </a:p>
          <a:p>
            <a:pPr indent="0" lvl="0" marL="0" rtl="0" algn="l">
              <a:spcBef>
                <a:spcPts val="0"/>
              </a:spcBef>
              <a:spcAft>
                <a:spcPts val="0"/>
              </a:spcAft>
              <a:buNone/>
            </a:pPr>
            <a:r>
              <a:t/>
            </a:r>
            <a:endParaRPr/>
          </a:p>
        </p:txBody>
      </p:sp>
      <p:sp>
        <p:nvSpPr>
          <p:cNvPr id="374" name="Google Shape;374;p4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80" name="Google Shape;380;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 The Adapter pattern lets you create a middle-layer class that serves as a translator between your code and a legacy class, a 3rd-party class or any other class with a weird interface.</a:t>
            </a:r>
            <a:endParaRPr/>
          </a:p>
        </p:txBody>
      </p:sp>
      <p:sp>
        <p:nvSpPr>
          <p:cNvPr id="381" name="Google Shape;381;p4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3" name="Google Shape;73;p1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4" name="Google Shape;74;p1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1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 name="Shape 27"/>
        <p:cNvGrpSpPr/>
        <p:nvPr/>
      </p:nvGrpSpPr>
      <p:grpSpPr>
        <a:xfrm>
          <a:off x="0" y="0"/>
          <a:ext cx="0" cy="0"/>
          <a:chOff x="0" y="0"/>
          <a:chExt cx="0" cy="0"/>
        </a:xfrm>
      </p:grpSpPr>
      <p:sp>
        <p:nvSpPr>
          <p:cNvPr id="28" name="Google Shape;28;p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5"/>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 name="Google Shape;36;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6"/>
          <p:cNvSpPr/>
          <p:nvPr>
            <p:ph idx="2" type="pic"/>
          </p:nvPr>
        </p:nvSpPr>
        <p:spPr>
          <a:xfrm>
            <a:off x="1792288" y="612775"/>
            <a:ext cx="5486400" cy="4114800"/>
          </a:xfrm>
          <a:prstGeom prst="rect">
            <a:avLst/>
          </a:prstGeom>
          <a:noFill/>
          <a:ln>
            <a:noFill/>
          </a:ln>
        </p:spPr>
      </p:sp>
      <p:sp>
        <p:nvSpPr>
          <p:cNvPr id="42" name="Google Shape;42;p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3" name="Google Shape;43;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6" name="Shape 46"/>
        <p:cNvGrpSpPr/>
        <p:nvPr/>
      </p:nvGrpSpPr>
      <p:grpSpPr>
        <a:xfrm>
          <a:off x="0" y="0"/>
          <a:ext cx="0" cy="0"/>
          <a:chOff x="0" y="0"/>
          <a:chExt cx="0" cy="0"/>
        </a:xfrm>
      </p:grpSpPr>
      <p:sp>
        <p:nvSpPr>
          <p:cNvPr id="47" name="Google Shape;47;p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8" name="Google Shape;48;p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9" name="Google Shape;49;p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9" name="Google Shape;59;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4" name="Google Shape;64;p1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5" name="Google Shape;65;p1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6" name="Google Shape;66;p1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7" name="Google Shape;67;p1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8" name="Google Shape;68;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40.png"/><Relationship Id="rId5" Type="http://schemas.openxmlformats.org/officeDocument/2006/relationships/image" Target="../media/image9.png"/><Relationship Id="rId6" Type="http://schemas.openxmlformats.org/officeDocument/2006/relationships/image" Target="../media/image28.png"/><Relationship Id="rId7"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7.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5.png"/><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refactoring.guru/gof-book"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4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1.png"/><Relationship Id="rId4" Type="http://schemas.openxmlformats.org/officeDocument/2006/relationships/image" Target="../media/image3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685800" y="1524000"/>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8000"/>
              <a:buFont typeface="Calibri"/>
              <a:buNone/>
            </a:pPr>
            <a:r>
              <a:rPr b="1" i="0" lang="en-US" sz="8000" u="none">
                <a:solidFill>
                  <a:schemeClr val="dk1"/>
                </a:solidFill>
                <a:latin typeface="Calibri"/>
                <a:ea typeface="Calibri"/>
                <a:cs typeface="Calibri"/>
                <a:sym typeface="Calibri"/>
              </a:rPr>
              <a:t>Software Engineering</a:t>
            </a:r>
            <a:br>
              <a:rPr b="1" i="0" lang="en-US" sz="8000" u="none">
                <a:solidFill>
                  <a:schemeClr val="dk1"/>
                </a:solidFill>
                <a:latin typeface="Calibri"/>
                <a:ea typeface="Calibri"/>
                <a:cs typeface="Calibri"/>
                <a:sym typeface="Calibri"/>
              </a:rPr>
            </a:br>
            <a:r>
              <a:rPr b="1" i="0" lang="en-US" sz="6000" u="none">
                <a:solidFill>
                  <a:schemeClr val="dk1"/>
                </a:solidFill>
                <a:latin typeface="Calibri"/>
                <a:ea typeface="Calibri"/>
                <a:cs typeface="Calibri"/>
                <a:sym typeface="Calibri"/>
              </a:rPr>
              <a:t>(CSE 403)</a:t>
            </a:r>
            <a:endParaRPr/>
          </a:p>
        </p:txBody>
      </p:sp>
      <p:sp>
        <p:nvSpPr>
          <p:cNvPr id="89" name="Google Shape;89;p13"/>
          <p:cNvSpPr txBox="1"/>
          <p:nvPr>
            <p:ph idx="1" type="subTitle"/>
          </p:nvPr>
        </p:nvSpPr>
        <p:spPr>
          <a:xfrm>
            <a:off x="1371600" y="3887787"/>
            <a:ext cx="6629400" cy="20574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888888"/>
              </a:buClr>
              <a:buSzPts val="1800"/>
              <a:buNone/>
            </a:pPr>
            <a:r>
              <a:t/>
            </a:r>
            <a:endParaRPr b="1" i="0" sz="1800" u="none">
              <a:solidFill>
                <a:srgbClr val="898989"/>
              </a:solidFill>
              <a:latin typeface="Calibri"/>
              <a:ea typeface="Calibri"/>
              <a:cs typeface="Calibri"/>
              <a:sym typeface="Calibri"/>
            </a:endParaRPr>
          </a:p>
          <a:p>
            <a:pPr indent="0" lvl="0" marL="0" rtl="0" algn="ctr">
              <a:lnSpc>
                <a:spcPct val="100000"/>
              </a:lnSpc>
              <a:spcBef>
                <a:spcPts val="960"/>
              </a:spcBef>
              <a:spcAft>
                <a:spcPts val="0"/>
              </a:spcAft>
              <a:buClr>
                <a:srgbClr val="898989"/>
              </a:buClr>
              <a:buSzPts val="4800"/>
              <a:buNone/>
            </a:pPr>
            <a:r>
              <a:rPr b="1" i="0" lang="en-US" sz="4800" u="none">
                <a:solidFill>
                  <a:srgbClr val="898989"/>
                </a:solidFill>
                <a:latin typeface="Calibri"/>
                <a:ea typeface="Calibri"/>
                <a:cs typeface="Calibri"/>
                <a:sym typeface="Calibri"/>
              </a:rPr>
              <a:t>Lecture 7</a:t>
            </a:r>
            <a:endParaRPr b="1" i="0" sz="4800" u="none">
              <a:solidFill>
                <a:srgbClr val="898989"/>
              </a:solidFill>
              <a:latin typeface="Calibri"/>
              <a:ea typeface="Calibri"/>
              <a:cs typeface="Calibri"/>
              <a:sym typeface="Calibri"/>
            </a:endParaRPr>
          </a:p>
          <a:p>
            <a:pPr indent="0" lvl="0" marL="0" rtl="0" algn="ctr">
              <a:lnSpc>
                <a:spcPct val="100000"/>
              </a:lnSpc>
              <a:spcBef>
                <a:spcPts val="880"/>
              </a:spcBef>
              <a:spcAft>
                <a:spcPts val="0"/>
              </a:spcAft>
              <a:buClr>
                <a:srgbClr val="00B050"/>
              </a:buClr>
              <a:buSzPts val="4400"/>
              <a:buNone/>
            </a:pPr>
            <a:r>
              <a:rPr b="1" i="0" lang="en-US" sz="4400" u="none">
                <a:solidFill>
                  <a:srgbClr val="00B050"/>
                </a:solidFill>
                <a:latin typeface="Calibri"/>
                <a:ea typeface="Calibri"/>
                <a:cs typeface="Calibri"/>
                <a:sym typeface="Calibri"/>
              </a:rPr>
              <a:t>(Design Patterns)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Singleton Pattern</a:t>
            </a:r>
            <a:endParaRPr/>
          </a:p>
        </p:txBody>
      </p:sp>
      <p:pic>
        <p:nvPicPr>
          <p:cNvPr id="145" name="Google Shape;145;p22"/>
          <p:cNvPicPr preferRelativeResize="0"/>
          <p:nvPr/>
        </p:nvPicPr>
        <p:blipFill rotWithShape="1">
          <a:blip r:embed="rId3">
            <a:alphaModFix/>
          </a:blip>
          <a:srcRect b="0" l="0" r="0" t="0"/>
          <a:stretch/>
        </p:blipFill>
        <p:spPr>
          <a:xfrm>
            <a:off x="1476375" y="1676400"/>
            <a:ext cx="6191250" cy="4648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Singleton Pattern</a:t>
            </a:r>
            <a:endParaRPr/>
          </a:p>
        </p:txBody>
      </p:sp>
      <p:pic>
        <p:nvPicPr>
          <p:cNvPr id="151" name="Google Shape;151;p23"/>
          <p:cNvPicPr preferRelativeResize="0"/>
          <p:nvPr/>
        </p:nvPicPr>
        <p:blipFill rotWithShape="1">
          <a:blip r:embed="rId3">
            <a:alphaModFix/>
          </a:blip>
          <a:srcRect b="0" l="0" r="0" t="0"/>
          <a:stretch/>
        </p:blipFill>
        <p:spPr>
          <a:xfrm>
            <a:off x="1476375" y="1676400"/>
            <a:ext cx="6191250" cy="4648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457200" y="274637"/>
            <a:ext cx="82296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Singleton Pattern</a:t>
            </a:r>
            <a:endParaRPr/>
          </a:p>
        </p:txBody>
      </p:sp>
      <p:sp>
        <p:nvSpPr>
          <p:cNvPr id="157" name="Google Shape;157;p24"/>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500"/>
              <a:buFont typeface="Noto Sans Symbols"/>
              <a:buChar char="❑"/>
            </a:pPr>
            <a:r>
              <a:rPr b="0" i="0" lang="en-US" sz="2500" u="none" cap="none" strike="noStrike">
                <a:solidFill>
                  <a:schemeClr val="dk1"/>
                </a:solidFill>
                <a:latin typeface="Calibri"/>
                <a:ea typeface="Calibri"/>
                <a:cs typeface="Calibri"/>
                <a:sym typeface="Calibri"/>
              </a:rPr>
              <a:t>The Singleton pattern solves two problems at the same time, violating the </a:t>
            </a:r>
            <a:r>
              <a:rPr b="0" i="1" lang="en-US" sz="2500" u="none" cap="none" strike="noStrike">
                <a:solidFill>
                  <a:schemeClr val="dk1"/>
                </a:solidFill>
                <a:latin typeface="Calibri"/>
                <a:ea typeface="Calibri"/>
                <a:cs typeface="Calibri"/>
                <a:sym typeface="Calibri"/>
              </a:rPr>
              <a:t>Single Responsibility Principle</a:t>
            </a:r>
            <a:r>
              <a:rPr b="0" i="0" lang="en-US" sz="2500" u="none" cap="none" strike="noStrike">
                <a:solidFill>
                  <a:schemeClr val="dk1"/>
                </a:solidFill>
                <a:latin typeface="Calibri"/>
                <a:ea typeface="Calibri"/>
                <a:cs typeface="Calibri"/>
                <a:sym typeface="Calibri"/>
              </a:rPr>
              <a:t>:</a:t>
            </a:r>
            <a:endParaRPr/>
          </a:p>
          <a:p>
            <a:pPr indent="-342900" lvl="0" marL="342900" marR="0" rtl="0" algn="just">
              <a:lnSpc>
                <a:spcPct val="100000"/>
              </a:lnSpc>
              <a:spcBef>
                <a:spcPts val="1200"/>
              </a:spcBef>
              <a:spcAft>
                <a:spcPts val="0"/>
              </a:spcAft>
              <a:buClr>
                <a:schemeClr val="dk1"/>
              </a:buClr>
              <a:buSzPts val="2500"/>
              <a:buFont typeface="Calibri"/>
              <a:buAutoNum type="arabicPeriod"/>
            </a:pPr>
            <a:r>
              <a:rPr b="1" i="0" lang="en-US" sz="2500" u="none" cap="none" strike="noStrike">
                <a:solidFill>
                  <a:schemeClr val="dk1"/>
                </a:solidFill>
                <a:latin typeface="Calibri"/>
                <a:ea typeface="Calibri"/>
                <a:cs typeface="Calibri"/>
                <a:sym typeface="Calibri"/>
              </a:rPr>
              <a:t>Ensure that a class has just a single instance</a:t>
            </a:r>
            <a:r>
              <a:rPr b="0" i="0" lang="en-US" sz="2500" u="none" cap="none" strike="noStrike">
                <a:solidFill>
                  <a:schemeClr val="dk1"/>
                </a:solidFill>
                <a:latin typeface="Calibri"/>
                <a:ea typeface="Calibri"/>
                <a:cs typeface="Calibri"/>
                <a:sym typeface="Calibri"/>
              </a:rPr>
              <a:t>. Why would anyone want to control how many instances a class has? The most common reason for this is </a:t>
            </a:r>
            <a:r>
              <a:rPr b="0" i="0" lang="en-US" sz="2500" u="none" cap="none" strike="noStrike">
                <a:solidFill>
                  <a:schemeClr val="dk2"/>
                </a:solidFill>
                <a:latin typeface="Calibri"/>
                <a:ea typeface="Calibri"/>
                <a:cs typeface="Calibri"/>
                <a:sym typeface="Calibri"/>
              </a:rPr>
              <a:t>to control access to some shared resource</a:t>
            </a:r>
            <a:r>
              <a:rPr b="0" i="0" lang="en-US" sz="2500" u="none" cap="none" strike="noStrike">
                <a:solidFill>
                  <a:schemeClr val="dk1"/>
                </a:solidFill>
                <a:latin typeface="Calibri"/>
                <a:ea typeface="Calibri"/>
                <a:cs typeface="Calibri"/>
                <a:sym typeface="Calibri"/>
              </a:rPr>
              <a:t>—for example, a database or a file.</a:t>
            </a:r>
            <a:endParaRPr/>
          </a:p>
          <a:p>
            <a:pPr indent="-342900" lvl="0" marL="342900" marR="0" rtl="0" algn="just">
              <a:lnSpc>
                <a:spcPct val="100000"/>
              </a:lnSpc>
              <a:spcBef>
                <a:spcPts val="1200"/>
              </a:spcBef>
              <a:spcAft>
                <a:spcPts val="0"/>
              </a:spcAft>
              <a:buClr>
                <a:schemeClr val="dk1"/>
              </a:buClr>
              <a:buSzPts val="2500"/>
              <a:buFont typeface="Arial"/>
              <a:buChar char="•"/>
            </a:pPr>
            <a:r>
              <a:rPr b="0" i="0" lang="en-US" sz="2500" u="none" cap="none" strike="noStrike">
                <a:solidFill>
                  <a:schemeClr val="dk1"/>
                </a:solidFill>
                <a:latin typeface="Calibri"/>
                <a:ea typeface="Calibri"/>
                <a:cs typeface="Calibri"/>
                <a:sym typeface="Calibri"/>
              </a:rPr>
              <a:t>Here’s how it works:</a:t>
            </a:r>
            <a:endParaRPr/>
          </a:p>
          <a:p>
            <a:pPr indent="-285750" lvl="1" marL="742950" marR="0" rtl="0" algn="just">
              <a:lnSpc>
                <a:spcPct val="100000"/>
              </a:lnSpc>
              <a:spcBef>
                <a:spcPts val="120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imagine that you created an object, but after a while decided to create a new one. Instead of receiving a fresh object, you’ll get the one you already created.</a:t>
            </a:r>
            <a:endParaRPr/>
          </a:p>
          <a:p>
            <a:pPr indent="-285750" lvl="1" marL="742950" marR="0" rtl="0" algn="just">
              <a:lnSpc>
                <a:spcPct val="100000"/>
              </a:lnSpc>
              <a:spcBef>
                <a:spcPts val="1200"/>
              </a:spcBef>
              <a:spcAft>
                <a:spcPts val="0"/>
              </a:spcAft>
              <a:buClr>
                <a:srgbClr val="FF0000"/>
              </a:buClr>
              <a:buSzPts val="2100"/>
              <a:buFont typeface="Arial"/>
              <a:buChar char="–"/>
            </a:pPr>
            <a:r>
              <a:rPr b="0" i="0" lang="en-US" sz="2100" u="none" cap="none" strike="noStrike">
                <a:solidFill>
                  <a:srgbClr val="FF0000"/>
                </a:solidFill>
                <a:latin typeface="Calibri"/>
                <a:ea typeface="Calibri"/>
                <a:cs typeface="Calibri"/>
                <a:sym typeface="Calibri"/>
              </a:rPr>
              <a:t>Note</a:t>
            </a:r>
            <a:r>
              <a:rPr b="0" i="0" lang="en-US" sz="2100" u="none" cap="none" strike="noStrike">
                <a:solidFill>
                  <a:schemeClr val="dk1"/>
                </a:solidFill>
                <a:latin typeface="Calibri"/>
                <a:ea typeface="Calibri"/>
                <a:cs typeface="Calibri"/>
                <a:sym typeface="Calibri"/>
              </a:rPr>
              <a:t> that this behavior is impossible to implement with a regular constructor since a constructor call </a:t>
            </a:r>
            <a:r>
              <a:rPr b="1" i="0" lang="en-US" sz="2100" u="none" cap="none" strike="noStrike">
                <a:solidFill>
                  <a:schemeClr val="dk1"/>
                </a:solidFill>
                <a:latin typeface="Calibri"/>
                <a:ea typeface="Calibri"/>
                <a:cs typeface="Calibri"/>
                <a:sym typeface="Calibri"/>
              </a:rPr>
              <a:t>must</a:t>
            </a:r>
            <a:r>
              <a:rPr b="0" i="0" lang="en-US" sz="2100" u="none" cap="none" strike="noStrike">
                <a:solidFill>
                  <a:schemeClr val="dk1"/>
                </a:solidFill>
                <a:latin typeface="Calibri"/>
                <a:ea typeface="Calibri"/>
                <a:cs typeface="Calibri"/>
                <a:sym typeface="Calibri"/>
              </a:rPr>
              <a:t> always return a new object by design.</a:t>
            </a:r>
            <a:endParaRPr/>
          </a:p>
          <a:p>
            <a:pPr indent="-209550" lvl="0" marL="342900" marR="0" rtl="0" algn="l">
              <a:spcBef>
                <a:spcPts val="42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457200" y="274637"/>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1" i="0" lang="en-US" sz="4800" u="none">
                <a:solidFill>
                  <a:schemeClr val="dk1"/>
                </a:solidFill>
                <a:latin typeface="Calibri"/>
                <a:ea typeface="Calibri"/>
                <a:cs typeface="Calibri"/>
                <a:sym typeface="Calibri"/>
              </a:rPr>
              <a:t>Singleton Pattern</a:t>
            </a:r>
            <a:endParaRPr/>
          </a:p>
        </p:txBody>
      </p:sp>
      <p:sp>
        <p:nvSpPr>
          <p:cNvPr id="163" name="Google Shape;163;p25"/>
          <p:cNvSpPr txBox="1"/>
          <p:nvPr>
            <p:ph idx="1" type="body"/>
          </p:nvPr>
        </p:nvSpPr>
        <p:spPr>
          <a:xfrm>
            <a:off x="457200" y="1371600"/>
            <a:ext cx="8229600" cy="4525962"/>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800"/>
              <a:buFont typeface="Arial"/>
              <a:buNone/>
            </a:pPr>
            <a:r>
              <a:rPr b="1" i="0" lang="en-US" sz="2800" u="none">
                <a:solidFill>
                  <a:schemeClr val="dk1"/>
                </a:solidFill>
                <a:latin typeface="Calibri"/>
                <a:ea typeface="Calibri"/>
                <a:cs typeface="Calibri"/>
                <a:sym typeface="Calibri"/>
              </a:rPr>
              <a:t>2. Provide a global access point to that instance</a:t>
            </a:r>
            <a:r>
              <a:rPr b="0" i="0" lang="en-US" sz="2800" u="none">
                <a:solidFill>
                  <a:schemeClr val="dk1"/>
                </a:solidFill>
                <a:latin typeface="Calibri"/>
                <a:ea typeface="Calibri"/>
                <a:cs typeface="Calibri"/>
                <a:sym typeface="Calibri"/>
              </a:rPr>
              <a:t>. Remember those global variables that are used to store some essential objects? While they’re very handy, they’re also very unsafe since any code can potentially overwrite the contents of those variables and crash the app.</a:t>
            </a:r>
            <a:endParaRPr/>
          </a:p>
          <a:p>
            <a:pPr indent="0" lvl="0" marL="0" marR="0" rtl="0" algn="just">
              <a:lnSpc>
                <a:spcPct val="100000"/>
              </a:lnSpc>
              <a:spcBef>
                <a:spcPts val="1200"/>
              </a:spcBef>
              <a:spcAft>
                <a:spcPts val="0"/>
              </a:spcAft>
              <a:buClr>
                <a:schemeClr val="dk1"/>
              </a:buClr>
              <a:buSzPts val="600"/>
              <a:buFont typeface="Arial"/>
              <a:buNone/>
            </a:pPr>
            <a:r>
              <a:t/>
            </a:r>
            <a:endParaRPr b="0" i="0" sz="600" u="none">
              <a:solidFill>
                <a:schemeClr val="dk1"/>
              </a:solidFill>
              <a:latin typeface="Calibri"/>
              <a:ea typeface="Calibri"/>
              <a:cs typeface="Calibri"/>
              <a:sym typeface="Calibri"/>
            </a:endParaRPr>
          </a:p>
          <a:p>
            <a:pPr indent="-285750" lvl="1" marL="742950" marR="0" rtl="0" algn="just">
              <a:lnSpc>
                <a:spcPct val="100000"/>
              </a:lnSpc>
              <a:spcBef>
                <a:spcPts val="12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Just like a global variable, the </a:t>
            </a:r>
            <a:r>
              <a:rPr b="0" i="0" lang="en-US" sz="2400" u="none" cap="none" strike="noStrike">
                <a:solidFill>
                  <a:schemeClr val="dk2"/>
                </a:solidFill>
                <a:latin typeface="Calibri"/>
                <a:ea typeface="Calibri"/>
                <a:cs typeface="Calibri"/>
                <a:sym typeface="Calibri"/>
              </a:rPr>
              <a:t>Singleton pattern lets you access some object from anywhere</a:t>
            </a:r>
            <a:r>
              <a:rPr b="0" i="0" lang="en-US" sz="2400" u="none" cap="none" strike="noStrike">
                <a:solidFill>
                  <a:schemeClr val="dk1"/>
                </a:solidFill>
                <a:latin typeface="Calibri"/>
                <a:ea typeface="Calibri"/>
                <a:cs typeface="Calibri"/>
                <a:sym typeface="Calibri"/>
              </a:rPr>
              <a:t> in the program. However, it also </a:t>
            </a:r>
            <a:r>
              <a:rPr b="0" i="0" lang="en-US" sz="2400" u="none" cap="none" strike="noStrike">
                <a:solidFill>
                  <a:schemeClr val="dk2"/>
                </a:solidFill>
                <a:latin typeface="Calibri"/>
                <a:ea typeface="Calibri"/>
                <a:cs typeface="Calibri"/>
                <a:sym typeface="Calibri"/>
              </a:rPr>
              <a:t>protects that instance from being overwritten</a:t>
            </a:r>
            <a:r>
              <a:rPr b="0" i="0" lang="en-US" sz="2400" u="none" cap="none" strike="noStrike">
                <a:solidFill>
                  <a:schemeClr val="dk1"/>
                </a:solidFill>
                <a:latin typeface="Calibri"/>
                <a:ea typeface="Calibri"/>
                <a:cs typeface="Calibri"/>
                <a:sym typeface="Calibri"/>
              </a:rPr>
              <a:t> by other code.</a:t>
            </a:r>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457200" y="274637"/>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1" i="0" lang="en-US" sz="4800" u="none">
                <a:solidFill>
                  <a:schemeClr val="dk1"/>
                </a:solidFill>
                <a:latin typeface="Calibri"/>
                <a:ea typeface="Calibri"/>
                <a:cs typeface="Calibri"/>
                <a:sym typeface="Calibri"/>
              </a:rPr>
              <a:t>Singleton Pattern</a:t>
            </a:r>
            <a:endParaRPr/>
          </a:p>
        </p:txBody>
      </p:sp>
      <p:sp>
        <p:nvSpPr>
          <p:cNvPr id="169" name="Google Shape;169;p26"/>
          <p:cNvSpPr txBox="1"/>
          <p:nvPr>
            <p:ph idx="1" type="body"/>
          </p:nvPr>
        </p:nvSpPr>
        <p:spPr>
          <a:xfrm>
            <a:off x="4572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All implementations of the Singleton have these two steps in common:</a:t>
            </a:r>
            <a:endParaRPr/>
          </a:p>
          <a:p>
            <a:pPr indent="-285750" lvl="1" marL="742950" marR="0" rtl="0" algn="just">
              <a:lnSpc>
                <a:spcPct val="100000"/>
              </a:lnSpc>
              <a:spcBef>
                <a:spcPts val="1800"/>
              </a:spcBef>
              <a:spcAft>
                <a:spcPts val="0"/>
              </a:spcAft>
              <a:buClr>
                <a:schemeClr val="dk2"/>
              </a:buClr>
              <a:buSzPts val="2800"/>
              <a:buFont typeface="Courier New"/>
              <a:buChar char="o"/>
            </a:pPr>
            <a:r>
              <a:rPr b="0" i="0" lang="en-US" sz="2800" u="none" cap="none" strike="noStrike">
                <a:solidFill>
                  <a:schemeClr val="dk2"/>
                </a:solidFill>
                <a:latin typeface="Calibri"/>
                <a:ea typeface="Calibri"/>
                <a:cs typeface="Calibri"/>
                <a:sym typeface="Calibri"/>
              </a:rPr>
              <a:t>Make the default constructor </a:t>
            </a:r>
            <a:r>
              <a:rPr b="0" i="0" lang="en-US" sz="2800" u="none" cap="none" strike="noStrike">
                <a:solidFill>
                  <a:srgbClr val="FF0000"/>
                </a:solidFill>
                <a:latin typeface="Calibri"/>
                <a:ea typeface="Calibri"/>
                <a:cs typeface="Calibri"/>
                <a:sym typeface="Calibri"/>
              </a:rPr>
              <a:t>private</a:t>
            </a:r>
            <a:r>
              <a:rPr b="0" i="0" lang="en-US" sz="2800" u="none" cap="none" strike="noStrike">
                <a:solidFill>
                  <a:schemeClr val="dk1"/>
                </a:solidFill>
                <a:latin typeface="Calibri"/>
                <a:ea typeface="Calibri"/>
                <a:cs typeface="Calibri"/>
                <a:sym typeface="Calibri"/>
              </a:rPr>
              <a:t>, to prevent other objects from using the </a:t>
            </a:r>
            <a:r>
              <a:rPr b="0" i="1" lang="en-US" sz="2800" u="none" cap="none" strike="noStrike">
                <a:solidFill>
                  <a:schemeClr val="dk2"/>
                </a:solidFill>
                <a:latin typeface="Calibri"/>
                <a:ea typeface="Calibri"/>
                <a:cs typeface="Calibri"/>
                <a:sym typeface="Calibri"/>
              </a:rPr>
              <a:t>new</a:t>
            </a:r>
            <a:r>
              <a:rPr b="0" i="0" lang="en-US" sz="2800" u="none" cap="none" strike="noStrike">
                <a:solidFill>
                  <a:schemeClr val="dk2"/>
                </a:solidFill>
                <a:latin typeface="Calibri"/>
                <a:ea typeface="Calibri"/>
                <a:cs typeface="Calibri"/>
                <a:sym typeface="Calibri"/>
              </a:rPr>
              <a:t> </a:t>
            </a:r>
            <a:r>
              <a:rPr b="0" i="0" lang="en-US" sz="2800" u="none" cap="none" strike="noStrike">
                <a:solidFill>
                  <a:schemeClr val="dk1"/>
                </a:solidFill>
                <a:latin typeface="Calibri"/>
                <a:ea typeface="Calibri"/>
                <a:cs typeface="Calibri"/>
                <a:sym typeface="Calibri"/>
              </a:rPr>
              <a:t>operator with the Singleton class.</a:t>
            </a:r>
            <a:endParaRPr/>
          </a:p>
          <a:p>
            <a:pPr indent="-285750" lvl="1" marL="742950" marR="0" rtl="0" algn="just">
              <a:lnSpc>
                <a:spcPct val="100000"/>
              </a:lnSpc>
              <a:spcBef>
                <a:spcPts val="1800"/>
              </a:spcBef>
              <a:spcAft>
                <a:spcPts val="0"/>
              </a:spcAft>
              <a:buClr>
                <a:schemeClr val="dk2"/>
              </a:buClr>
              <a:buSzPts val="2800"/>
              <a:buFont typeface="Courier New"/>
              <a:buChar char="o"/>
            </a:pPr>
            <a:r>
              <a:rPr b="0" i="0" lang="en-US" sz="2800" u="none" cap="none" strike="noStrike">
                <a:solidFill>
                  <a:schemeClr val="dk2"/>
                </a:solidFill>
                <a:latin typeface="Calibri"/>
                <a:ea typeface="Calibri"/>
                <a:cs typeface="Calibri"/>
                <a:sym typeface="Calibri"/>
              </a:rPr>
              <a:t>Create a static creation method that acts as a constructor</a:t>
            </a:r>
            <a:r>
              <a:rPr b="0" i="0" lang="en-US" sz="2800" u="none" cap="none" strike="noStrike">
                <a:solidFill>
                  <a:schemeClr val="dk1"/>
                </a:solidFill>
                <a:latin typeface="Calibri"/>
                <a:ea typeface="Calibri"/>
                <a:cs typeface="Calibri"/>
                <a:sym typeface="Calibri"/>
              </a:rPr>
              <a:t>. Under the hood, this method calls the private constructor to create an object and saves it in a static field. All following calls to </a:t>
            </a:r>
            <a:r>
              <a:rPr b="0" i="0" lang="en-US" sz="2800" u="none" cap="none" strike="noStrike">
                <a:solidFill>
                  <a:schemeClr val="dk2"/>
                </a:solidFill>
                <a:latin typeface="Calibri"/>
                <a:ea typeface="Calibri"/>
                <a:cs typeface="Calibri"/>
                <a:sym typeface="Calibri"/>
              </a:rPr>
              <a:t>this method return the </a:t>
            </a:r>
            <a:r>
              <a:rPr b="0" i="0" lang="en-US" sz="2800" u="none" cap="none" strike="noStrike">
                <a:solidFill>
                  <a:srgbClr val="FF0000"/>
                </a:solidFill>
                <a:latin typeface="Calibri"/>
                <a:ea typeface="Calibri"/>
                <a:cs typeface="Calibri"/>
                <a:sym typeface="Calibri"/>
              </a:rPr>
              <a:t>cached object</a:t>
            </a:r>
            <a:r>
              <a:rPr b="0" i="0" lang="en-US" sz="2800" u="none" cap="none" strike="noStrike">
                <a:solidFill>
                  <a:schemeClr val="dk1"/>
                </a:solidFill>
                <a:latin typeface="Calibri"/>
                <a:ea typeface="Calibri"/>
                <a:cs typeface="Calibri"/>
                <a:sym typeface="Calibri"/>
              </a:rP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457200" y="274637"/>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1" i="0" lang="en-US" sz="4800" u="none">
                <a:solidFill>
                  <a:schemeClr val="dk1"/>
                </a:solidFill>
                <a:latin typeface="Calibri"/>
                <a:ea typeface="Calibri"/>
                <a:cs typeface="Calibri"/>
                <a:sym typeface="Calibri"/>
              </a:rPr>
              <a:t>Singleton Pattern (Structure)</a:t>
            </a:r>
            <a:endParaRPr/>
          </a:p>
        </p:txBody>
      </p:sp>
      <p:pic>
        <p:nvPicPr>
          <p:cNvPr id="175" name="Google Shape;175;p27"/>
          <p:cNvPicPr preferRelativeResize="0"/>
          <p:nvPr>
            <p:ph idx="1" type="body"/>
          </p:nvPr>
        </p:nvPicPr>
        <p:blipFill rotWithShape="1">
          <a:blip r:embed="rId3">
            <a:alphaModFix/>
          </a:blip>
          <a:srcRect b="0" l="0" r="0" t="0"/>
          <a:stretch/>
        </p:blipFill>
        <p:spPr>
          <a:xfrm>
            <a:off x="2312987" y="1152525"/>
            <a:ext cx="6710362" cy="4525962"/>
          </a:xfrm>
          <a:prstGeom prst="rect">
            <a:avLst/>
          </a:prstGeom>
          <a:noFill/>
          <a:ln>
            <a:noFill/>
          </a:ln>
        </p:spPr>
      </p:pic>
      <p:pic>
        <p:nvPicPr>
          <p:cNvPr id="176" name="Google Shape;176;p27"/>
          <p:cNvPicPr preferRelativeResize="0"/>
          <p:nvPr/>
        </p:nvPicPr>
        <p:blipFill rotWithShape="1">
          <a:blip r:embed="rId4">
            <a:alphaModFix/>
          </a:blip>
          <a:srcRect b="0" l="0" r="0" t="0"/>
          <a:stretch/>
        </p:blipFill>
        <p:spPr>
          <a:xfrm>
            <a:off x="307975" y="3792537"/>
            <a:ext cx="4246562" cy="24622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28"/>
          <p:cNvPicPr preferRelativeResize="0"/>
          <p:nvPr/>
        </p:nvPicPr>
        <p:blipFill rotWithShape="1">
          <a:blip r:embed="rId3">
            <a:alphaModFix/>
          </a:blip>
          <a:srcRect b="0" l="0" r="0" t="0"/>
          <a:stretch/>
        </p:blipFill>
        <p:spPr>
          <a:xfrm>
            <a:off x="0" y="623887"/>
            <a:ext cx="5318125" cy="6126162"/>
          </a:xfrm>
          <a:prstGeom prst="rect">
            <a:avLst/>
          </a:prstGeom>
          <a:noFill/>
          <a:ln cap="flat" cmpd="sng" w="31750">
            <a:solidFill>
              <a:srgbClr val="000000"/>
            </a:solidFill>
            <a:prstDash val="solid"/>
            <a:miter lim="800000"/>
            <a:headEnd len="sm" w="sm" type="none"/>
            <a:tailEnd len="sm" w="sm" type="none"/>
          </a:ln>
        </p:spPr>
      </p:pic>
      <p:pic>
        <p:nvPicPr>
          <p:cNvPr id="183" name="Google Shape;183;p28"/>
          <p:cNvPicPr preferRelativeResize="0"/>
          <p:nvPr/>
        </p:nvPicPr>
        <p:blipFill rotWithShape="1">
          <a:blip r:embed="rId4">
            <a:alphaModFix/>
          </a:blip>
          <a:srcRect b="0" l="0" r="0" t="0"/>
          <a:stretch/>
        </p:blipFill>
        <p:spPr>
          <a:xfrm>
            <a:off x="5280025" y="942975"/>
            <a:ext cx="4367212" cy="3352800"/>
          </a:xfrm>
          <a:prstGeom prst="rect">
            <a:avLst/>
          </a:prstGeom>
          <a:noFill/>
          <a:ln cap="flat" cmpd="sng" w="31750">
            <a:solidFill>
              <a:srgbClr val="FF0000"/>
            </a:solidFill>
            <a:prstDash val="solid"/>
            <a:miter lim="800000"/>
            <a:headEnd len="sm" w="sm" type="none"/>
            <a:tailEnd len="sm" w="sm" type="none"/>
          </a:ln>
        </p:spPr>
      </p:pic>
      <p:sp>
        <p:nvSpPr>
          <p:cNvPr id="184" name="Google Shape;184;p28"/>
          <p:cNvSpPr txBox="1"/>
          <p:nvPr>
            <p:ph type="title"/>
          </p:nvPr>
        </p:nvSpPr>
        <p:spPr>
          <a:xfrm>
            <a:off x="457200" y="61912"/>
            <a:ext cx="8229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1" i="0" lang="en-US" sz="3600" u="none">
                <a:solidFill>
                  <a:schemeClr val="dk1"/>
                </a:solidFill>
                <a:latin typeface="Calibri"/>
                <a:ea typeface="Calibri"/>
                <a:cs typeface="Calibri"/>
                <a:sym typeface="Calibri"/>
              </a:rPr>
              <a:t>Singleton Pattern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457200" y="274637"/>
            <a:ext cx="8229600" cy="868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Applicability</a:t>
            </a:r>
            <a:endParaRPr/>
          </a:p>
        </p:txBody>
      </p:sp>
      <p:sp>
        <p:nvSpPr>
          <p:cNvPr id="191" name="Google Shape;191;p2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Calibri"/>
                <a:ea typeface="Calibri"/>
                <a:cs typeface="Calibri"/>
                <a:sym typeface="Calibri"/>
              </a:rPr>
              <a:t>Use the Singleton pattern when a class in your </a:t>
            </a:r>
            <a:r>
              <a:rPr b="0" i="0" lang="en-US" sz="2800" u="none">
                <a:solidFill>
                  <a:schemeClr val="dk2"/>
                </a:solidFill>
                <a:latin typeface="Calibri"/>
                <a:ea typeface="Calibri"/>
                <a:cs typeface="Calibri"/>
                <a:sym typeface="Calibri"/>
              </a:rPr>
              <a:t>program should have just a single instance</a:t>
            </a:r>
            <a:r>
              <a:rPr b="0" i="0" lang="en-US" sz="2800" u="none">
                <a:solidFill>
                  <a:schemeClr val="dk1"/>
                </a:solidFill>
                <a:latin typeface="Calibri"/>
                <a:ea typeface="Calibri"/>
                <a:cs typeface="Calibri"/>
                <a:sym typeface="Calibri"/>
              </a:rPr>
              <a:t> available to all clients; for example, a single database object shared by different parts of the program.</a:t>
            </a:r>
            <a:endParaRPr/>
          </a:p>
          <a:p>
            <a:pPr indent="-342900" lvl="0" marL="342900" marR="0" rtl="0" algn="just">
              <a:lnSpc>
                <a:spcPct val="100000"/>
              </a:lnSpc>
              <a:spcBef>
                <a:spcPts val="2400"/>
              </a:spcBef>
              <a:spcAft>
                <a:spcPts val="0"/>
              </a:spcAft>
              <a:buClr>
                <a:schemeClr val="dk1"/>
              </a:buClr>
              <a:buSzPts val="2800"/>
              <a:buFont typeface="Noto Sans Symbols"/>
              <a:buChar char="❑"/>
            </a:pPr>
            <a:r>
              <a:rPr b="0" i="0" lang="en-US" sz="2800" u="none">
                <a:solidFill>
                  <a:schemeClr val="dk1"/>
                </a:solidFill>
                <a:latin typeface="Calibri"/>
                <a:ea typeface="Calibri"/>
                <a:cs typeface="Calibri"/>
                <a:sym typeface="Calibri"/>
              </a:rPr>
              <a:t>Use the Singleton pattern when you </a:t>
            </a:r>
            <a:r>
              <a:rPr b="0" i="0" lang="en-US" sz="2800" u="none">
                <a:solidFill>
                  <a:schemeClr val="dk2"/>
                </a:solidFill>
                <a:latin typeface="Calibri"/>
                <a:ea typeface="Calibri"/>
                <a:cs typeface="Calibri"/>
                <a:sym typeface="Calibri"/>
              </a:rPr>
              <a:t>need stricter control over global variables</a:t>
            </a:r>
            <a:r>
              <a:rPr b="0" i="0" lang="en-US" sz="2800" u="none">
                <a:solidFill>
                  <a:schemeClr val="dk1"/>
                </a:solidFill>
                <a:latin typeface="Calibri"/>
                <a:ea typeface="Calibri"/>
                <a:cs typeface="Calibri"/>
                <a:sym typeface="Calibri"/>
              </a:rPr>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5400"/>
              <a:buFont typeface="Calibri"/>
              <a:buNone/>
            </a:pPr>
            <a:r>
              <a:rPr b="1" i="0" lang="en-US" sz="5400" u="none">
                <a:solidFill>
                  <a:schemeClr val="dk1"/>
                </a:solidFill>
                <a:latin typeface="Calibri"/>
                <a:ea typeface="Calibri"/>
                <a:cs typeface="Calibri"/>
                <a:sym typeface="Calibri"/>
              </a:rPr>
              <a:t>Factory Patterns</a:t>
            </a:r>
            <a:endParaRPr/>
          </a:p>
        </p:txBody>
      </p:sp>
      <p:pic>
        <p:nvPicPr>
          <p:cNvPr id="197" name="Google Shape;197;p30"/>
          <p:cNvPicPr preferRelativeResize="0"/>
          <p:nvPr/>
        </p:nvPicPr>
        <p:blipFill rotWithShape="1">
          <a:blip r:embed="rId3">
            <a:alphaModFix/>
          </a:blip>
          <a:srcRect b="0" l="0" r="0" t="0"/>
          <a:stretch/>
        </p:blipFill>
        <p:spPr>
          <a:xfrm>
            <a:off x="1000125" y="1962150"/>
            <a:ext cx="7143750" cy="4057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457200" y="274637"/>
            <a:ext cx="8229600" cy="9445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Factory Patterns</a:t>
            </a:r>
            <a:endParaRPr/>
          </a:p>
        </p:txBody>
      </p:sp>
      <p:sp>
        <p:nvSpPr>
          <p:cNvPr id="203" name="Google Shape;203;p3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Intent</a:t>
            </a:r>
            <a:endParaRPr/>
          </a:p>
          <a:p>
            <a:pPr indent="-285750" lvl="1" marL="742950" marR="0" rtl="0" algn="just">
              <a:lnSpc>
                <a:spcPct val="100000"/>
              </a:lnSpc>
              <a:spcBef>
                <a:spcPts val="18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Define </a:t>
            </a:r>
            <a:r>
              <a:rPr b="0" i="0" lang="en-US" sz="2800" u="none" cap="none" strike="noStrike">
                <a:solidFill>
                  <a:schemeClr val="dk2"/>
                </a:solidFill>
                <a:latin typeface="Calibri"/>
                <a:ea typeface="Calibri"/>
                <a:cs typeface="Calibri"/>
                <a:sym typeface="Calibri"/>
              </a:rPr>
              <a:t>an interface for creating an object, but </a:t>
            </a:r>
            <a:r>
              <a:rPr b="0" i="0" lang="en-US" sz="2800" u="none" cap="none" strike="noStrike">
                <a:solidFill>
                  <a:srgbClr val="FF0000"/>
                </a:solidFill>
                <a:latin typeface="Calibri"/>
                <a:ea typeface="Calibri"/>
                <a:cs typeface="Calibri"/>
                <a:sym typeface="Calibri"/>
              </a:rPr>
              <a:t>let subclasses decide</a:t>
            </a:r>
            <a:r>
              <a:rPr b="0" i="0" lang="en-US" sz="2800" u="none" cap="none" strike="noStrike">
                <a:solidFill>
                  <a:schemeClr val="dk2"/>
                </a:solidFill>
                <a:latin typeface="Calibri"/>
                <a:ea typeface="Calibri"/>
                <a:cs typeface="Calibri"/>
                <a:sym typeface="Calibri"/>
              </a:rPr>
              <a:t> which class to instantiate</a:t>
            </a:r>
            <a:r>
              <a:rPr b="0" i="0" lang="en-US" sz="2800" u="none" cap="none" strike="noStrike">
                <a:solidFill>
                  <a:schemeClr val="dk1"/>
                </a:solidFill>
                <a:latin typeface="Calibri"/>
                <a:ea typeface="Calibri"/>
                <a:cs typeface="Calibri"/>
                <a:sym typeface="Calibri"/>
              </a:rPr>
              <a:t>. Factory Method lets a class defer instantiation to subclasses.</a:t>
            </a:r>
            <a:endParaRPr/>
          </a:p>
          <a:p>
            <a:pPr indent="-285750" lvl="1" marL="742950" marR="0" rtl="0" algn="just">
              <a:lnSpc>
                <a:spcPct val="100000"/>
              </a:lnSpc>
              <a:spcBef>
                <a:spcPts val="18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Defining a </a:t>
            </a:r>
            <a:r>
              <a:rPr b="0" i="0" lang="en-US" sz="2800" u="none" cap="none" strike="noStrike">
                <a:solidFill>
                  <a:schemeClr val="dk2"/>
                </a:solidFill>
                <a:latin typeface="Calibri"/>
                <a:ea typeface="Calibri"/>
                <a:cs typeface="Calibri"/>
                <a:sym typeface="Calibri"/>
              </a:rPr>
              <a:t>"virtual" constructor</a:t>
            </a:r>
            <a:r>
              <a:rPr b="0" i="0" lang="en-US" sz="2800" u="none" cap="none" strike="noStrike">
                <a:solidFill>
                  <a:schemeClr val="dk1"/>
                </a:solidFill>
                <a:latin typeface="Calibri"/>
                <a:ea typeface="Calibri"/>
                <a:cs typeface="Calibri"/>
                <a:sym typeface="Calibri"/>
              </a:rPr>
              <a:t>.</a:t>
            </a:r>
            <a:endParaRPr/>
          </a:p>
          <a:p>
            <a:pPr indent="-285750" lvl="1" marL="742950" marR="0" rtl="0" algn="just">
              <a:lnSpc>
                <a:spcPct val="100000"/>
              </a:lnSpc>
              <a:spcBef>
                <a:spcPts val="18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a:t>
            </a:r>
            <a:r>
              <a:rPr b="0" i="1" lang="en-US" sz="2800" u="none" cap="none" strike="noStrike">
                <a:solidFill>
                  <a:schemeClr val="dk2"/>
                </a:solidFill>
                <a:latin typeface="Calibri"/>
                <a:ea typeface="Calibri"/>
                <a:cs typeface="Calibri"/>
                <a:sym typeface="Calibri"/>
              </a:rPr>
              <a:t>new</a:t>
            </a:r>
            <a:r>
              <a:rPr b="0" i="0" lang="en-US" sz="2800" u="none" cap="none" strike="noStrike">
                <a:solidFill>
                  <a:schemeClr val="dk2"/>
                </a:solidFill>
                <a:latin typeface="Calibri"/>
                <a:ea typeface="Calibri"/>
                <a:cs typeface="Calibri"/>
                <a:sym typeface="Calibri"/>
              </a:rPr>
              <a:t> </a:t>
            </a:r>
            <a:r>
              <a:rPr b="0" i="0" lang="en-US" sz="2800" u="none" cap="none" strike="noStrike">
                <a:solidFill>
                  <a:schemeClr val="dk1"/>
                </a:solidFill>
                <a:latin typeface="Calibri"/>
                <a:ea typeface="Calibri"/>
                <a:cs typeface="Calibri"/>
                <a:sym typeface="Calibri"/>
              </a:rPr>
              <a:t>operator considered harmful.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457200" y="274637"/>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1" i="0" lang="en-US" sz="4800" u="none">
                <a:solidFill>
                  <a:schemeClr val="dk1"/>
                </a:solidFill>
                <a:latin typeface="Calibri"/>
                <a:ea typeface="Calibri"/>
                <a:cs typeface="Calibri"/>
                <a:sym typeface="Calibri"/>
              </a:rPr>
              <a:t>What is Design Patterns</a:t>
            </a:r>
            <a:endParaRPr/>
          </a:p>
        </p:txBody>
      </p:sp>
      <p:sp>
        <p:nvSpPr>
          <p:cNvPr id="95" name="Google Shape;95;p14"/>
          <p:cNvSpPr txBox="1"/>
          <p:nvPr>
            <p:ph idx="1" type="body"/>
          </p:nvPr>
        </p:nvSpPr>
        <p:spPr>
          <a:xfrm>
            <a:off x="457200" y="14478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800"/>
              <a:buFont typeface="Noto Sans Symbols"/>
              <a:buChar char="❑"/>
            </a:pPr>
            <a:r>
              <a:rPr b="1" i="0" lang="en-US" sz="2800" u="none" cap="none" strike="noStrike">
                <a:solidFill>
                  <a:schemeClr val="dk1"/>
                </a:solidFill>
                <a:latin typeface="Calibri"/>
                <a:ea typeface="Calibri"/>
                <a:cs typeface="Calibri"/>
                <a:sym typeface="Calibri"/>
              </a:rPr>
              <a:t>Design patterns</a:t>
            </a:r>
            <a:r>
              <a:rPr b="0" i="0" lang="en-US" sz="2800" u="none" cap="none" strike="noStrike">
                <a:solidFill>
                  <a:schemeClr val="dk1"/>
                </a:solidFill>
                <a:latin typeface="Calibri"/>
                <a:ea typeface="Calibri"/>
                <a:cs typeface="Calibri"/>
                <a:sym typeface="Calibri"/>
              </a:rPr>
              <a:t> are </a:t>
            </a:r>
            <a:r>
              <a:rPr b="0" i="0" lang="en-US" sz="2800" u="none" cap="none" strike="noStrike">
                <a:solidFill>
                  <a:schemeClr val="dk2"/>
                </a:solidFill>
                <a:latin typeface="Calibri"/>
                <a:ea typeface="Calibri"/>
                <a:cs typeface="Calibri"/>
                <a:sym typeface="Calibri"/>
              </a:rPr>
              <a:t>typical solutions to commonly occurring problems</a:t>
            </a:r>
            <a:r>
              <a:rPr b="0" i="0" lang="en-US" sz="2800" u="none" cap="none" strike="noStrike">
                <a:solidFill>
                  <a:schemeClr val="dk1"/>
                </a:solidFill>
                <a:latin typeface="Calibri"/>
                <a:ea typeface="Calibri"/>
                <a:cs typeface="Calibri"/>
                <a:sym typeface="Calibri"/>
              </a:rPr>
              <a:t> in software design. </a:t>
            </a:r>
            <a:endParaRPr/>
          </a:p>
          <a:p>
            <a:pPr indent="-342900" lvl="0" marL="342900" marR="0" rtl="0" algn="just">
              <a:lnSpc>
                <a:spcPct val="100000"/>
              </a:lnSpc>
              <a:spcBef>
                <a:spcPts val="1800"/>
              </a:spcBef>
              <a:spcAft>
                <a:spcPts val="0"/>
              </a:spcAft>
              <a:buClr>
                <a:schemeClr val="dk1"/>
              </a:buClr>
              <a:buSzPts val="2800"/>
              <a:buFont typeface="Noto Sans Symbols"/>
              <a:buChar char="❑"/>
            </a:pPr>
            <a:r>
              <a:rPr b="0" i="0" lang="en-US" sz="2800" u="none" cap="none" strike="noStrike">
                <a:solidFill>
                  <a:schemeClr val="dk1"/>
                </a:solidFill>
                <a:latin typeface="Calibri"/>
                <a:ea typeface="Calibri"/>
                <a:cs typeface="Calibri"/>
                <a:sym typeface="Calibri"/>
              </a:rPr>
              <a:t>They are like </a:t>
            </a:r>
            <a:r>
              <a:rPr b="0" i="0" lang="en-US" sz="2800" u="none" cap="none" strike="noStrike">
                <a:solidFill>
                  <a:srgbClr val="FF0000"/>
                </a:solidFill>
                <a:latin typeface="Calibri"/>
                <a:ea typeface="Calibri"/>
                <a:cs typeface="Calibri"/>
                <a:sym typeface="Calibri"/>
              </a:rPr>
              <a:t>pre-made blueprints</a:t>
            </a:r>
            <a:r>
              <a:rPr b="0" i="0" lang="en-US" sz="2800" u="none" cap="none" strike="noStrike">
                <a:solidFill>
                  <a:schemeClr val="dk1"/>
                </a:solidFill>
                <a:latin typeface="Calibri"/>
                <a:ea typeface="Calibri"/>
                <a:cs typeface="Calibri"/>
                <a:sym typeface="Calibri"/>
              </a:rPr>
              <a:t> that you can customize </a:t>
            </a:r>
            <a:r>
              <a:rPr b="0" i="0" lang="en-US" sz="2800" u="none" cap="none" strike="noStrike">
                <a:solidFill>
                  <a:schemeClr val="dk2"/>
                </a:solidFill>
                <a:latin typeface="Calibri"/>
                <a:ea typeface="Calibri"/>
                <a:cs typeface="Calibri"/>
                <a:sym typeface="Calibri"/>
              </a:rPr>
              <a:t>to solve a recurring design problem </a:t>
            </a:r>
            <a:r>
              <a:rPr b="0" i="0" lang="en-US" sz="2800" u="none" cap="none" strike="noStrike">
                <a:solidFill>
                  <a:schemeClr val="dk1"/>
                </a:solidFill>
                <a:latin typeface="Calibri"/>
                <a:ea typeface="Calibri"/>
                <a:cs typeface="Calibri"/>
                <a:sym typeface="Calibri"/>
              </a:rPr>
              <a:t>in your code.</a:t>
            </a:r>
            <a:endParaRPr/>
          </a:p>
          <a:p>
            <a:pPr indent="-342900" lvl="0" marL="342900" marR="0" rtl="0" algn="just">
              <a:lnSpc>
                <a:spcPct val="100000"/>
              </a:lnSpc>
              <a:spcBef>
                <a:spcPts val="1800"/>
              </a:spcBef>
              <a:spcAft>
                <a:spcPts val="0"/>
              </a:spcAft>
              <a:buClr>
                <a:schemeClr val="dk2"/>
              </a:buClr>
              <a:buSzPts val="2800"/>
              <a:buFont typeface="Noto Sans Symbols"/>
              <a:buChar char="❑"/>
            </a:pPr>
            <a:r>
              <a:rPr b="0" i="0" lang="en-US" sz="2800" u="none" cap="none" strike="noStrike">
                <a:solidFill>
                  <a:schemeClr val="dk2"/>
                </a:solidFill>
                <a:latin typeface="Calibri"/>
                <a:ea typeface="Calibri"/>
                <a:cs typeface="Calibri"/>
                <a:sym typeface="Calibri"/>
              </a:rPr>
              <a:t>A design pattern isn't a finished design</a:t>
            </a:r>
            <a:r>
              <a:rPr b="0" i="0" lang="en-US" sz="2800" u="none" cap="none" strike="noStrike">
                <a:solidFill>
                  <a:schemeClr val="dk1"/>
                </a:solidFill>
                <a:latin typeface="Calibri"/>
                <a:ea typeface="Calibri"/>
                <a:cs typeface="Calibri"/>
                <a:sym typeface="Calibri"/>
              </a:rPr>
              <a:t> that can be transformed directly into code. </a:t>
            </a:r>
            <a:endParaRPr/>
          </a:p>
          <a:p>
            <a:pPr indent="-342900" lvl="0" marL="342900" marR="0" rtl="0" algn="just">
              <a:lnSpc>
                <a:spcPct val="100000"/>
              </a:lnSpc>
              <a:spcBef>
                <a:spcPts val="1800"/>
              </a:spcBef>
              <a:spcAft>
                <a:spcPts val="0"/>
              </a:spcAft>
              <a:buClr>
                <a:schemeClr val="dk1"/>
              </a:buClr>
              <a:buSzPts val="2800"/>
              <a:buFont typeface="Noto Sans Symbols"/>
              <a:buChar char="❑"/>
            </a:pPr>
            <a:r>
              <a:rPr b="0" i="0" lang="en-US" sz="2800" u="none" cap="none" strike="noStrike">
                <a:solidFill>
                  <a:schemeClr val="dk1"/>
                </a:solidFill>
                <a:latin typeface="Calibri"/>
                <a:ea typeface="Calibri"/>
                <a:cs typeface="Calibri"/>
                <a:sym typeface="Calibri"/>
              </a:rPr>
              <a:t>It is a description or </a:t>
            </a:r>
            <a:r>
              <a:rPr b="0" i="0" lang="en-US" sz="2800" u="none" cap="none" strike="noStrike">
                <a:solidFill>
                  <a:srgbClr val="FF0000"/>
                </a:solidFill>
                <a:latin typeface="Calibri"/>
                <a:ea typeface="Calibri"/>
                <a:cs typeface="Calibri"/>
                <a:sym typeface="Calibri"/>
              </a:rPr>
              <a:t>template </a:t>
            </a:r>
            <a:r>
              <a:rPr b="0" i="0" lang="en-US" sz="2800" u="none" cap="none" strike="noStrike">
                <a:solidFill>
                  <a:schemeClr val="dk2"/>
                </a:solidFill>
                <a:latin typeface="Calibri"/>
                <a:ea typeface="Calibri"/>
                <a:cs typeface="Calibri"/>
                <a:sym typeface="Calibri"/>
              </a:rPr>
              <a:t>for how to solve a problem </a:t>
            </a:r>
            <a:r>
              <a:rPr b="0" i="0" lang="en-US" sz="2800" u="none" cap="none" strike="noStrike">
                <a:solidFill>
                  <a:schemeClr val="dk1"/>
                </a:solidFill>
                <a:latin typeface="Calibri"/>
                <a:ea typeface="Calibri"/>
                <a:cs typeface="Calibri"/>
                <a:sym typeface="Calibri"/>
              </a:rPr>
              <a:t>that can be used in many different situations.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457200" y="274637"/>
            <a:ext cx="8229600" cy="9445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1" i="0" lang="en-US" sz="4800" u="none">
                <a:solidFill>
                  <a:schemeClr val="dk1"/>
                </a:solidFill>
                <a:latin typeface="Calibri"/>
                <a:ea typeface="Calibri"/>
                <a:cs typeface="Calibri"/>
                <a:sym typeface="Calibri"/>
              </a:rPr>
              <a:t>Factory Patterns</a:t>
            </a:r>
            <a:endParaRPr/>
          </a:p>
        </p:txBody>
      </p:sp>
      <p:sp>
        <p:nvSpPr>
          <p:cNvPr id="209" name="Google Shape;209;p32"/>
          <p:cNvSpPr txBox="1"/>
          <p:nvPr>
            <p:ph idx="1" type="body"/>
          </p:nvPr>
        </p:nvSpPr>
        <p:spPr>
          <a:xfrm>
            <a:off x="457200" y="1798637"/>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Problem</a:t>
            </a:r>
            <a:endParaRPr/>
          </a:p>
          <a:p>
            <a:pPr indent="-285750" lvl="1" marL="742950" marR="0" rtl="0" algn="just">
              <a:lnSpc>
                <a:spcPct val="100000"/>
              </a:lnSpc>
              <a:spcBef>
                <a:spcPts val="18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 framework needs to </a:t>
            </a:r>
            <a:r>
              <a:rPr b="0" i="0" lang="en-US" sz="2800" u="none" cap="none" strike="noStrike">
                <a:solidFill>
                  <a:schemeClr val="dk2"/>
                </a:solidFill>
                <a:latin typeface="Calibri"/>
                <a:ea typeface="Calibri"/>
                <a:cs typeface="Calibri"/>
                <a:sym typeface="Calibri"/>
              </a:rPr>
              <a:t>standardize the architectural model</a:t>
            </a:r>
            <a:r>
              <a:rPr b="0" i="0" lang="en-US" sz="2800" u="none" cap="none" strike="noStrike">
                <a:solidFill>
                  <a:schemeClr val="dk1"/>
                </a:solidFill>
                <a:latin typeface="Calibri"/>
                <a:ea typeface="Calibri"/>
                <a:cs typeface="Calibri"/>
                <a:sym typeface="Calibri"/>
              </a:rPr>
              <a:t> for a range of applications, but </a:t>
            </a:r>
            <a:r>
              <a:rPr b="0" i="0" lang="en-US" sz="2800" u="none" cap="none" strike="noStrike">
                <a:solidFill>
                  <a:schemeClr val="dk2"/>
                </a:solidFill>
                <a:latin typeface="Calibri"/>
                <a:ea typeface="Calibri"/>
                <a:cs typeface="Calibri"/>
                <a:sym typeface="Calibri"/>
              </a:rPr>
              <a:t>allow for individual applications to define their own domain objects </a:t>
            </a:r>
            <a:r>
              <a:rPr b="0" i="0" lang="en-US" sz="2800" u="none" cap="none" strike="noStrike">
                <a:solidFill>
                  <a:schemeClr val="dk1"/>
                </a:solidFill>
                <a:latin typeface="Calibri"/>
                <a:ea typeface="Calibri"/>
                <a:cs typeface="Calibri"/>
                <a:sym typeface="Calibri"/>
              </a:rPr>
              <a:t>and provide for their instantiation.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457200" y="274637"/>
            <a:ext cx="8229600" cy="868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1" i="0" lang="en-US" sz="4800" u="none">
                <a:solidFill>
                  <a:schemeClr val="dk1"/>
                </a:solidFill>
                <a:latin typeface="Calibri"/>
                <a:ea typeface="Calibri"/>
                <a:cs typeface="Calibri"/>
                <a:sym typeface="Calibri"/>
              </a:rPr>
              <a:t>Factory Patterns</a:t>
            </a:r>
            <a:endParaRPr/>
          </a:p>
        </p:txBody>
      </p:sp>
      <p:pic>
        <p:nvPicPr>
          <p:cNvPr id="216" name="Google Shape;216;p33"/>
          <p:cNvPicPr preferRelativeResize="0"/>
          <p:nvPr/>
        </p:nvPicPr>
        <p:blipFill rotWithShape="1">
          <a:blip r:embed="rId3">
            <a:alphaModFix/>
          </a:blip>
          <a:srcRect b="0" l="0" r="0" t="0"/>
          <a:stretch/>
        </p:blipFill>
        <p:spPr>
          <a:xfrm>
            <a:off x="1476375" y="1524000"/>
            <a:ext cx="6191250" cy="4648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457200" y="274637"/>
            <a:ext cx="82296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Factory Patterns</a:t>
            </a:r>
            <a:endParaRPr/>
          </a:p>
        </p:txBody>
      </p:sp>
      <p:pic>
        <p:nvPicPr>
          <p:cNvPr id="223" name="Google Shape;223;p34"/>
          <p:cNvPicPr preferRelativeResize="0"/>
          <p:nvPr>
            <p:ph idx="1" type="body"/>
          </p:nvPr>
        </p:nvPicPr>
        <p:blipFill rotWithShape="1">
          <a:blip r:embed="rId3">
            <a:alphaModFix/>
          </a:blip>
          <a:srcRect b="0" l="0" r="0" t="0"/>
          <a:stretch/>
        </p:blipFill>
        <p:spPr>
          <a:xfrm>
            <a:off x="641350" y="1600200"/>
            <a:ext cx="7861300" cy="4525962"/>
          </a:xfrm>
          <a:prstGeom prst="rect">
            <a:avLst/>
          </a:prstGeom>
          <a:noFill/>
          <a:ln>
            <a:noFill/>
          </a:ln>
        </p:spPr>
      </p:pic>
      <p:pic>
        <p:nvPicPr>
          <p:cNvPr id="224" name="Google Shape;224;p34"/>
          <p:cNvPicPr preferRelativeResize="0"/>
          <p:nvPr/>
        </p:nvPicPr>
        <p:blipFill rotWithShape="1">
          <a:blip r:embed="rId4">
            <a:alphaModFix/>
          </a:blip>
          <a:srcRect b="0" l="0" r="0" t="0"/>
          <a:stretch/>
        </p:blipFill>
        <p:spPr>
          <a:xfrm>
            <a:off x="6054725" y="1295400"/>
            <a:ext cx="2955925" cy="1219200"/>
          </a:xfrm>
          <a:prstGeom prst="rect">
            <a:avLst/>
          </a:prstGeom>
          <a:noFill/>
          <a:ln>
            <a:noFill/>
          </a:ln>
        </p:spPr>
      </p:pic>
      <p:pic>
        <p:nvPicPr>
          <p:cNvPr id="225" name="Google Shape;225;p34"/>
          <p:cNvPicPr preferRelativeResize="0"/>
          <p:nvPr/>
        </p:nvPicPr>
        <p:blipFill rotWithShape="1">
          <a:blip r:embed="rId5">
            <a:alphaModFix/>
          </a:blip>
          <a:srcRect b="0" l="0" r="0" t="0"/>
          <a:stretch/>
        </p:blipFill>
        <p:spPr>
          <a:xfrm>
            <a:off x="5718175" y="5410200"/>
            <a:ext cx="3292475" cy="1203325"/>
          </a:xfrm>
          <a:prstGeom prst="rect">
            <a:avLst/>
          </a:prstGeom>
          <a:noFill/>
          <a:ln>
            <a:noFill/>
          </a:ln>
        </p:spPr>
      </p:pic>
      <p:pic>
        <p:nvPicPr>
          <p:cNvPr id="226" name="Google Shape;226;p34"/>
          <p:cNvPicPr preferRelativeResize="0"/>
          <p:nvPr/>
        </p:nvPicPr>
        <p:blipFill rotWithShape="1">
          <a:blip r:embed="rId6">
            <a:alphaModFix/>
          </a:blip>
          <a:srcRect b="0" l="0" r="0" t="0"/>
          <a:stretch/>
        </p:blipFill>
        <p:spPr>
          <a:xfrm>
            <a:off x="-31750" y="122237"/>
            <a:ext cx="2295525" cy="1447800"/>
          </a:xfrm>
          <a:prstGeom prst="rect">
            <a:avLst/>
          </a:prstGeom>
          <a:noFill/>
          <a:ln>
            <a:noFill/>
          </a:ln>
        </p:spPr>
      </p:pic>
      <p:pic>
        <p:nvPicPr>
          <p:cNvPr id="227" name="Google Shape;227;p34"/>
          <p:cNvPicPr preferRelativeResize="0"/>
          <p:nvPr/>
        </p:nvPicPr>
        <p:blipFill rotWithShape="1">
          <a:blip r:embed="rId7">
            <a:alphaModFix/>
          </a:blip>
          <a:srcRect b="0" l="0" r="0" t="0"/>
          <a:stretch/>
        </p:blipFill>
        <p:spPr>
          <a:xfrm>
            <a:off x="1274762" y="6080125"/>
            <a:ext cx="3810000" cy="581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ph type="title"/>
          </p:nvPr>
        </p:nvSpPr>
        <p:spPr>
          <a:xfrm>
            <a:off x="457200" y="274637"/>
            <a:ext cx="8229600" cy="868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1" i="0" lang="en-US" sz="4800" u="none">
                <a:solidFill>
                  <a:schemeClr val="dk1"/>
                </a:solidFill>
                <a:latin typeface="Calibri"/>
                <a:ea typeface="Calibri"/>
                <a:cs typeface="Calibri"/>
                <a:sym typeface="Calibri"/>
              </a:rPr>
              <a:t>Factory Patterns</a:t>
            </a:r>
            <a:endParaRPr/>
          </a:p>
        </p:txBody>
      </p:sp>
      <p:pic>
        <p:nvPicPr>
          <p:cNvPr id="234" name="Google Shape;234;p35"/>
          <p:cNvPicPr preferRelativeResize="0"/>
          <p:nvPr/>
        </p:nvPicPr>
        <p:blipFill rotWithShape="1">
          <a:blip r:embed="rId3">
            <a:alphaModFix/>
          </a:blip>
          <a:srcRect b="0" l="0" r="0" t="0"/>
          <a:stretch/>
        </p:blipFill>
        <p:spPr>
          <a:xfrm>
            <a:off x="914400" y="1600200"/>
            <a:ext cx="7315200" cy="4244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36"/>
          <p:cNvPicPr preferRelativeResize="0"/>
          <p:nvPr/>
        </p:nvPicPr>
        <p:blipFill rotWithShape="1">
          <a:blip r:embed="rId3">
            <a:alphaModFix/>
          </a:blip>
          <a:srcRect b="0" l="0" r="0" t="0"/>
          <a:stretch/>
        </p:blipFill>
        <p:spPr>
          <a:xfrm>
            <a:off x="304800" y="152400"/>
            <a:ext cx="2649537" cy="2246312"/>
          </a:xfrm>
          <a:prstGeom prst="rect">
            <a:avLst/>
          </a:prstGeom>
          <a:noFill/>
          <a:ln cap="flat" cmpd="sng" w="31750">
            <a:solidFill>
              <a:srgbClr val="0070C0"/>
            </a:solidFill>
            <a:prstDash val="solid"/>
            <a:miter lim="800000"/>
            <a:headEnd len="sm" w="sm" type="none"/>
            <a:tailEnd len="sm" w="sm" type="none"/>
          </a:ln>
        </p:spPr>
      </p:pic>
      <p:pic>
        <p:nvPicPr>
          <p:cNvPr id="241" name="Google Shape;241;p36"/>
          <p:cNvPicPr preferRelativeResize="0"/>
          <p:nvPr/>
        </p:nvPicPr>
        <p:blipFill rotWithShape="1">
          <a:blip r:embed="rId4">
            <a:alphaModFix/>
          </a:blip>
          <a:srcRect b="0" l="0" r="0" t="0"/>
          <a:stretch/>
        </p:blipFill>
        <p:spPr>
          <a:xfrm>
            <a:off x="2293937" y="4756150"/>
            <a:ext cx="5783262" cy="1981200"/>
          </a:xfrm>
          <a:prstGeom prst="rect">
            <a:avLst/>
          </a:prstGeom>
          <a:noFill/>
          <a:ln cap="flat" cmpd="sng" w="31750">
            <a:solidFill>
              <a:srgbClr val="00B050"/>
            </a:solidFill>
            <a:prstDash val="solid"/>
            <a:miter lim="800000"/>
            <a:headEnd len="sm" w="sm" type="none"/>
            <a:tailEnd len="sm" w="sm" type="none"/>
          </a:ln>
        </p:spPr>
      </p:pic>
      <p:pic>
        <p:nvPicPr>
          <p:cNvPr id="242" name="Google Shape;242;p36"/>
          <p:cNvPicPr preferRelativeResize="0"/>
          <p:nvPr/>
        </p:nvPicPr>
        <p:blipFill rotWithShape="1">
          <a:blip r:embed="rId5">
            <a:alphaModFix/>
          </a:blip>
          <a:srcRect b="0" l="0" r="0" t="0"/>
          <a:stretch/>
        </p:blipFill>
        <p:spPr>
          <a:xfrm>
            <a:off x="3200400" y="120650"/>
            <a:ext cx="5808662" cy="4664075"/>
          </a:xfrm>
          <a:prstGeom prst="rect">
            <a:avLst/>
          </a:prstGeom>
          <a:noFill/>
          <a:ln cap="flat" cmpd="sng" w="31750">
            <a:solidFill>
              <a:schemeClr val="dk1"/>
            </a:solidFill>
            <a:prstDash val="solid"/>
            <a:miter lim="800000"/>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37"/>
          <p:cNvPicPr preferRelativeResize="0"/>
          <p:nvPr/>
        </p:nvPicPr>
        <p:blipFill rotWithShape="1">
          <a:blip r:embed="rId3">
            <a:alphaModFix/>
          </a:blip>
          <a:srcRect b="0" l="0" r="0" t="0"/>
          <a:stretch/>
        </p:blipFill>
        <p:spPr>
          <a:xfrm>
            <a:off x="947737" y="307975"/>
            <a:ext cx="7281862" cy="6397625"/>
          </a:xfrm>
          <a:prstGeom prst="rect">
            <a:avLst/>
          </a:prstGeom>
          <a:noFill/>
          <a:ln cap="flat" cmpd="sng" w="31750">
            <a:solidFill>
              <a:schemeClr val="dk1"/>
            </a:solidFill>
            <a:prstDash val="solid"/>
            <a:miter lim="800000"/>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38"/>
          <p:cNvPicPr preferRelativeResize="0"/>
          <p:nvPr/>
        </p:nvPicPr>
        <p:blipFill rotWithShape="1">
          <a:blip r:embed="rId3">
            <a:alphaModFix/>
          </a:blip>
          <a:srcRect b="0" l="0" r="0" t="0"/>
          <a:stretch/>
        </p:blipFill>
        <p:spPr>
          <a:xfrm>
            <a:off x="76200" y="196850"/>
            <a:ext cx="6629400" cy="6503987"/>
          </a:xfrm>
          <a:prstGeom prst="rect">
            <a:avLst/>
          </a:prstGeom>
          <a:noFill/>
          <a:ln cap="flat" cmpd="sng" w="31750">
            <a:solidFill>
              <a:srgbClr val="00B050"/>
            </a:solidFill>
            <a:prstDash val="solid"/>
            <a:miter lim="800000"/>
            <a:headEnd len="sm" w="sm" type="none"/>
            <a:tailEnd len="sm" w="sm" type="none"/>
          </a:ln>
        </p:spPr>
      </p:pic>
      <p:pic>
        <p:nvPicPr>
          <p:cNvPr id="253" name="Google Shape;253;p38"/>
          <p:cNvPicPr preferRelativeResize="0"/>
          <p:nvPr/>
        </p:nvPicPr>
        <p:blipFill rotWithShape="1">
          <a:blip r:embed="rId4">
            <a:alphaModFix/>
          </a:blip>
          <a:srcRect b="0" l="0" r="0" t="0"/>
          <a:stretch/>
        </p:blipFill>
        <p:spPr>
          <a:xfrm>
            <a:off x="5638800" y="4572000"/>
            <a:ext cx="3357562" cy="1752600"/>
          </a:xfrm>
          <a:prstGeom prst="rect">
            <a:avLst/>
          </a:prstGeom>
          <a:noFill/>
          <a:ln cap="flat" cmpd="sng" w="31750">
            <a:solidFill>
              <a:srgbClr val="FF0000"/>
            </a:solidFill>
            <a:prstDash val="solid"/>
            <a:miter lim="800000"/>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9"/>
          <p:cNvSpPr txBox="1"/>
          <p:nvPr>
            <p:ph type="title"/>
          </p:nvPr>
        </p:nvSpPr>
        <p:spPr>
          <a:xfrm>
            <a:off x="457200" y="274637"/>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1" i="0" lang="en-US" sz="4800" u="none">
                <a:solidFill>
                  <a:schemeClr val="dk1"/>
                </a:solidFill>
                <a:latin typeface="Calibri"/>
                <a:ea typeface="Calibri"/>
                <a:cs typeface="Calibri"/>
                <a:sym typeface="Calibri"/>
              </a:rPr>
              <a:t>Applicability</a:t>
            </a:r>
            <a:endParaRPr/>
          </a:p>
        </p:txBody>
      </p:sp>
      <p:sp>
        <p:nvSpPr>
          <p:cNvPr id="260" name="Google Shape;260;p39"/>
          <p:cNvSpPr txBox="1"/>
          <p:nvPr>
            <p:ph idx="1" type="body"/>
          </p:nvPr>
        </p:nvSpPr>
        <p:spPr>
          <a:xfrm>
            <a:off x="457200" y="1570037"/>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Calibri"/>
                <a:ea typeface="Calibri"/>
                <a:cs typeface="Calibri"/>
                <a:sym typeface="Calibri"/>
              </a:rPr>
              <a:t>Use the Factory Method </a:t>
            </a:r>
            <a:r>
              <a:rPr b="0" i="0" lang="en-US" sz="2800" u="none">
                <a:solidFill>
                  <a:schemeClr val="dk2"/>
                </a:solidFill>
                <a:latin typeface="Calibri"/>
                <a:ea typeface="Calibri"/>
                <a:cs typeface="Calibri"/>
                <a:sym typeface="Calibri"/>
              </a:rPr>
              <a:t>when you don’t know beforehand the exact types and dependencies of the objects</a:t>
            </a:r>
            <a:r>
              <a:rPr b="0" i="0" lang="en-US" sz="2800" u="none">
                <a:solidFill>
                  <a:schemeClr val="dk1"/>
                </a:solidFill>
                <a:latin typeface="Calibri"/>
                <a:ea typeface="Calibri"/>
                <a:cs typeface="Calibri"/>
                <a:sym typeface="Calibri"/>
              </a:rPr>
              <a:t> your code should work with.</a:t>
            </a:r>
            <a:endParaRPr/>
          </a:p>
          <a:p>
            <a:pPr indent="-342900" lvl="0" marL="342900" marR="0" rtl="0" algn="just">
              <a:lnSpc>
                <a:spcPct val="100000"/>
              </a:lnSpc>
              <a:spcBef>
                <a:spcPts val="1800"/>
              </a:spcBef>
              <a:spcAft>
                <a:spcPts val="0"/>
              </a:spcAft>
              <a:buClr>
                <a:schemeClr val="dk1"/>
              </a:buClr>
              <a:buSzPts val="2800"/>
              <a:buFont typeface="Noto Sans Symbols"/>
              <a:buChar char="❑"/>
            </a:pPr>
            <a:r>
              <a:rPr b="0" i="0" lang="en-US" sz="2800" u="none">
                <a:solidFill>
                  <a:schemeClr val="dk1"/>
                </a:solidFill>
                <a:latin typeface="Calibri"/>
                <a:ea typeface="Calibri"/>
                <a:cs typeface="Calibri"/>
                <a:sym typeface="Calibri"/>
              </a:rPr>
              <a:t>Use the Factory Method when you want to </a:t>
            </a:r>
            <a:r>
              <a:rPr b="0" i="0" lang="en-US" sz="2800" u="none">
                <a:solidFill>
                  <a:schemeClr val="dk2"/>
                </a:solidFill>
                <a:latin typeface="Calibri"/>
                <a:ea typeface="Calibri"/>
                <a:cs typeface="Calibri"/>
                <a:sym typeface="Calibri"/>
              </a:rPr>
              <a:t>provide users of your library or framework </a:t>
            </a:r>
            <a:r>
              <a:rPr b="0" i="0" lang="en-US" sz="2800" u="none">
                <a:solidFill>
                  <a:schemeClr val="dk1"/>
                </a:solidFill>
                <a:latin typeface="Calibri"/>
                <a:ea typeface="Calibri"/>
                <a:cs typeface="Calibri"/>
                <a:sym typeface="Calibri"/>
              </a:rPr>
              <a:t>with a way to extend its internal components.</a:t>
            </a:r>
            <a:endParaRPr/>
          </a:p>
          <a:p>
            <a:pPr indent="-342900" lvl="0" marL="342900" marR="0" rtl="0" algn="just">
              <a:lnSpc>
                <a:spcPct val="100000"/>
              </a:lnSpc>
              <a:spcBef>
                <a:spcPts val="1800"/>
              </a:spcBef>
              <a:spcAft>
                <a:spcPts val="0"/>
              </a:spcAft>
              <a:buClr>
                <a:schemeClr val="dk1"/>
              </a:buClr>
              <a:buSzPts val="2800"/>
              <a:buFont typeface="Noto Sans Symbols"/>
              <a:buChar char="❑"/>
            </a:pPr>
            <a:r>
              <a:rPr b="0" i="0" lang="en-US" sz="2800" u="none">
                <a:solidFill>
                  <a:schemeClr val="dk1"/>
                </a:solidFill>
                <a:latin typeface="Calibri"/>
                <a:ea typeface="Calibri"/>
                <a:cs typeface="Calibri"/>
                <a:sym typeface="Calibri"/>
              </a:rPr>
              <a:t>Use the Factory Method when you want to </a:t>
            </a:r>
            <a:r>
              <a:rPr b="0" i="0" lang="en-US" sz="2800" u="none">
                <a:solidFill>
                  <a:schemeClr val="dk2"/>
                </a:solidFill>
                <a:latin typeface="Calibri"/>
                <a:ea typeface="Calibri"/>
                <a:cs typeface="Calibri"/>
                <a:sym typeface="Calibri"/>
              </a:rPr>
              <a:t>save system resources by reusing existing objects</a:t>
            </a:r>
            <a:r>
              <a:rPr b="0" i="0" lang="en-US" sz="2800" u="none">
                <a:solidFill>
                  <a:schemeClr val="dk1"/>
                </a:solidFill>
                <a:latin typeface="Calibri"/>
                <a:ea typeface="Calibri"/>
                <a:cs typeface="Calibri"/>
                <a:sym typeface="Calibri"/>
              </a:rPr>
              <a:t> instead of rebuilding them each time.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0"/>
          <p:cNvSpPr txBox="1"/>
          <p:nvPr>
            <p:ph type="title"/>
          </p:nvPr>
        </p:nvSpPr>
        <p:spPr>
          <a:xfrm>
            <a:off x="457200" y="274637"/>
            <a:ext cx="8229600" cy="9445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5400"/>
              <a:buFont typeface="Calibri"/>
              <a:buNone/>
            </a:pPr>
            <a:r>
              <a:rPr b="1" i="0" lang="en-US" sz="5400" u="none">
                <a:solidFill>
                  <a:schemeClr val="dk1"/>
                </a:solidFill>
                <a:latin typeface="Calibri"/>
                <a:ea typeface="Calibri"/>
                <a:cs typeface="Calibri"/>
                <a:sym typeface="Calibri"/>
              </a:rPr>
              <a:t>Observer Pattern</a:t>
            </a:r>
            <a:endParaRPr/>
          </a:p>
        </p:txBody>
      </p:sp>
      <p:pic>
        <p:nvPicPr>
          <p:cNvPr id="266" name="Google Shape;266;p40"/>
          <p:cNvPicPr preferRelativeResize="0"/>
          <p:nvPr/>
        </p:nvPicPr>
        <p:blipFill rotWithShape="1">
          <a:blip r:embed="rId3">
            <a:alphaModFix/>
          </a:blip>
          <a:srcRect b="0" l="0" r="0" t="0"/>
          <a:stretch/>
        </p:blipFill>
        <p:spPr>
          <a:xfrm>
            <a:off x="1295400" y="1600200"/>
            <a:ext cx="5553075" cy="3829050"/>
          </a:xfrm>
          <a:prstGeom prst="rect">
            <a:avLst/>
          </a:prstGeom>
          <a:noFill/>
          <a:ln>
            <a:noFill/>
          </a:ln>
        </p:spPr>
      </p:pic>
      <p:sp>
        <p:nvSpPr>
          <p:cNvPr id="267" name="Google Shape;267;p40"/>
          <p:cNvSpPr txBox="1"/>
          <p:nvPr/>
        </p:nvSpPr>
        <p:spPr>
          <a:xfrm>
            <a:off x="1295400" y="5884862"/>
            <a:ext cx="632460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Also known as: </a:t>
            </a:r>
            <a:r>
              <a:rPr b="1" i="1" lang="en-US" sz="2400" u="none" cap="none" strike="noStrike">
                <a:solidFill>
                  <a:schemeClr val="dk1"/>
                </a:solidFill>
                <a:latin typeface="Arial"/>
                <a:ea typeface="Arial"/>
                <a:cs typeface="Arial"/>
                <a:sym typeface="Arial"/>
              </a:rPr>
              <a:t>Event-Subscriber, ­Listener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1"/>
          <p:cNvSpPr txBox="1"/>
          <p:nvPr>
            <p:ph type="title"/>
          </p:nvPr>
        </p:nvSpPr>
        <p:spPr>
          <a:xfrm>
            <a:off x="457200" y="274637"/>
            <a:ext cx="8229600" cy="9445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1" i="0" lang="en-US" sz="4800" u="none">
                <a:solidFill>
                  <a:schemeClr val="dk1"/>
                </a:solidFill>
                <a:latin typeface="Calibri"/>
                <a:ea typeface="Calibri"/>
                <a:cs typeface="Calibri"/>
                <a:sym typeface="Calibri"/>
              </a:rPr>
              <a:t>Observer Pattern</a:t>
            </a:r>
            <a:endParaRPr/>
          </a:p>
        </p:txBody>
      </p:sp>
      <p:sp>
        <p:nvSpPr>
          <p:cNvPr id="274" name="Google Shape;274;p41"/>
          <p:cNvSpPr txBox="1"/>
          <p:nvPr>
            <p:ph idx="1" type="body"/>
          </p:nvPr>
        </p:nvSpPr>
        <p:spPr>
          <a:xfrm>
            <a:off x="457200" y="15240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Intent</a:t>
            </a:r>
            <a:endParaRPr/>
          </a:p>
          <a:p>
            <a:pPr indent="-285750" lvl="1" marL="742950" marR="0" rtl="0" algn="just">
              <a:lnSpc>
                <a:spcPct val="100000"/>
              </a:lnSpc>
              <a:spcBef>
                <a:spcPts val="24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Define a </a:t>
            </a:r>
            <a:r>
              <a:rPr b="0" i="0" lang="en-US" sz="2800" u="none" cap="none" strike="noStrike">
                <a:solidFill>
                  <a:schemeClr val="dk2"/>
                </a:solidFill>
                <a:latin typeface="Calibri"/>
                <a:ea typeface="Calibri"/>
                <a:cs typeface="Calibri"/>
                <a:sym typeface="Calibri"/>
              </a:rPr>
              <a:t>one-to-many dependency between objects </a:t>
            </a:r>
            <a:r>
              <a:rPr b="0" i="0" lang="en-US" sz="2800" u="none" cap="none" strike="noStrike">
                <a:solidFill>
                  <a:schemeClr val="dk1"/>
                </a:solidFill>
                <a:latin typeface="Calibri"/>
                <a:ea typeface="Calibri"/>
                <a:cs typeface="Calibri"/>
                <a:sym typeface="Calibri"/>
              </a:rPr>
              <a:t>so that when one object changes state, all its dependents are notified and updated automatically.</a:t>
            </a:r>
            <a:endParaRPr/>
          </a:p>
          <a:p>
            <a:pPr indent="-285750" lvl="1" marL="742950" marR="0" rtl="0" algn="just">
              <a:lnSpc>
                <a:spcPct val="100000"/>
              </a:lnSpc>
              <a:spcBef>
                <a:spcPts val="24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Encapsulate the core (or common or engine) components in a Subject abstraction, and the variable (or optional or user interface) components in an Observer hierarchy.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457200" y="152400"/>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1" i="0" lang="en-US" sz="4800" u="none">
                <a:solidFill>
                  <a:schemeClr val="dk1"/>
                </a:solidFill>
                <a:latin typeface="Calibri"/>
                <a:ea typeface="Calibri"/>
                <a:cs typeface="Calibri"/>
                <a:sym typeface="Calibri"/>
              </a:rPr>
              <a:t>Design Patterns</a:t>
            </a:r>
            <a:endParaRPr/>
          </a:p>
        </p:txBody>
      </p:sp>
      <p:sp>
        <p:nvSpPr>
          <p:cNvPr id="101" name="Google Shape;101;p15"/>
          <p:cNvSpPr txBox="1"/>
          <p:nvPr>
            <p:ph idx="1" type="body"/>
          </p:nvPr>
        </p:nvSpPr>
        <p:spPr>
          <a:xfrm>
            <a:off x="4572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800"/>
              <a:buFont typeface="Noto Sans Symbols"/>
              <a:buChar char="❑"/>
            </a:pPr>
            <a:r>
              <a:rPr b="1" i="0" lang="en-US" sz="2800" u="none" cap="none" strike="noStrike">
                <a:solidFill>
                  <a:schemeClr val="dk1"/>
                </a:solidFill>
                <a:latin typeface="Calibri"/>
                <a:ea typeface="Calibri"/>
                <a:cs typeface="Calibri"/>
                <a:sym typeface="Calibri"/>
              </a:rPr>
              <a:t>Patterns deal with</a:t>
            </a:r>
            <a:endParaRPr/>
          </a:p>
          <a:p>
            <a:pPr indent="-285750" lvl="1" marL="742950" marR="0" rtl="0" algn="just">
              <a:lnSpc>
                <a:spcPct val="100000"/>
              </a:lnSpc>
              <a:spcBef>
                <a:spcPts val="1200"/>
              </a:spcBef>
              <a:spcAft>
                <a:spcPts val="0"/>
              </a:spcAft>
              <a:buClr>
                <a:schemeClr val="dk1"/>
              </a:buClr>
              <a:buSzPts val="2400"/>
              <a:buFont typeface="Courier New"/>
              <a:buChar char="o"/>
            </a:pPr>
            <a:r>
              <a:rPr b="0" i="0" lang="en-US" sz="2400" u="none" cap="none" strike="noStrike">
                <a:solidFill>
                  <a:schemeClr val="dk1"/>
                </a:solidFill>
                <a:latin typeface="Calibri"/>
                <a:ea typeface="Calibri"/>
                <a:cs typeface="Calibri"/>
                <a:sym typeface="Calibri"/>
              </a:rPr>
              <a:t>Application and system design</a:t>
            </a:r>
            <a:endParaRPr/>
          </a:p>
          <a:p>
            <a:pPr indent="-285750" lvl="1" marL="742950" marR="0" rtl="0" algn="just">
              <a:lnSpc>
                <a:spcPct val="100000"/>
              </a:lnSpc>
              <a:spcBef>
                <a:spcPts val="1200"/>
              </a:spcBef>
              <a:spcAft>
                <a:spcPts val="0"/>
              </a:spcAft>
              <a:buClr>
                <a:schemeClr val="dk2"/>
              </a:buClr>
              <a:buSzPts val="2400"/>
              <a:buFont typeface="Courier New"/>
              <a:buChar char="o"/>
            </a:pPr>
            <a:r>
              <a:rPr b="0" i="0" lang="en-US" sz="2400" u="none" cap="none" strike="noStrike">
                <a:solidFill>
                  <a:schemeClr val="dk2"/>
                </a:solidFill>
                <a:latin typeface="Calibri"/>
                <a:ea typeface="Calibri"/>
                <a:cs typeface="Calibri"/>
                <a:sym typeface="Calibri"/>
              </a:rPr>
              <a:t>Abstractions on top of code</a:t>
            </a:r>
            <a:endParaRPr/>
          </a:p>
          <a:p>
            <a:pPr indent="-285750" lvl="1" marL="742950" marR="0" rtl="0" algn="just">
              <a:lnSpc>
                <a:spcPct val="100000"/>
              </a:lnSpc>
              <a:spcBef>
                <a:spcPts val="1200"/>
              </a:spcBef>
              <a:spcAft>
                <a:spcPts val="0"/>
              </a:spcAft>
              <a:buClr>
                <a:schemeClr val="dk2"/>
              </a:buClr>
              <a:buSzPts val="2400"/>
              <a:buFont typeface="Courier New"/>
              <a:buChar char="o"/>
            </a:pPr>
            <a:r>
              <a:rPr b="0" i="0" lang="en-US" sz="2400" u="none" cap="none" strike="noStrike">
                <a:solidFill>
                  <a:schemeClr val="dk2"/>
                </a:solidFill>
                <a:latin typeface="Calibri"/>
                <a:ea typeface="Calibri"/>
                <a:cs typeface="Calibri"/>
                <a:sym typeface="Calibri"/>
              </a:rPr>
              <a:t>Speed up the development process</a:t>
            </a:r>
            <a:r>
              <a:rPr b="0" i="0" lang="en-US" sz="2400" u="none" cap="none" strike="noStrike">
                <a:solidFill>
                  <a:schemeClr val="dk1"/>
                </a:solidFill>
                <a:latin typeface="Calibri"/>
                <a:ea typeface="Calibri"/>
                <a:cs typeface="Calibri"/>
                <a:sym typeface="Calibri"/>
              </a:rPr>
              <a:t> by providing tested, proven development paradigms. </a:t>
            </a:r>
            <a:endParaRPr/>
          </a:p>
          <a:p>
            <a:pPr indent="-285750" lvl="1" marL="742950" marR="0" rtl="0" algn="just">
              <a:lnSpc>
                <a:spcPct val="100000"/>
              </a:lnSpc>
              <a:spcBef>
                <a:spcPts val="1200"/>
              </a:spcBef>
              <a:spcAft>
                <a:spcPts val="0"/>
              </a:spcAft>
              <a:buClr>
                <a:schemeClr val="dk1"/>
              </a:buClr>
              <a:buSzPts val="2400"/>
              <a:buFont typeface="Courier New"/>
              <a:buChar char="o"/>
            </a:pPr>
            <a:r>
              <a:rPr b="0" i="0" lang="en-US" sz="2400" u="none" cap="none" strike="noStrike">
                <a:solidFill>
                  <a:schemeClr val="dk1"/>
                </a:solidFill>
                <a:latin typeface="Calibri"/>
                <a:ea typeface="Calibri"/>
                <a:cs typeface="Calibri"/>
                <a:sym typeface="Calibri"/>
              </a:rPr>
              <a:t>Relationships between classes and other collaborators</a:t>
            </a:r>
            <a:endParaRPr/>
          </a:p>
          <a:p>
            <a:pPr indent="-285750" lvl="1" marL="742950" marR="0" rtl="0" algn="just">
              <a:lnSpc>
                <a:spcPct val="100000"/>
              </a:lnSpc>
              <a:spcBef>
                <a:spcPts val="1200"/>
              </a:spcBef>
              <a:spcAft>
                <a:spcPts val="0"/>
              </a:spcAft>
              <a:buClr>
                <a:schemeClr val="dk1"/>
              </a:buClr>
              <a:buSzPts val="2400"/>
              <a:buFont typeface="Courier New"/>
              <a:buChar char="o"/>
            </a:pPr>
            <a:r>
              <a:rPr b="0" i="0" lang="en-US" sz="2400" u="none" cap="none" strike="noStrike">
                <a:solidFill>
                  <a:schemeClr val="dk1"/>
                </a:solidFill>
                <a:latin typeface="Calibri"/>
                <a:ea typeface="Calibri"/>
                <a:cs typeface="Calibri"/>
                <a:sym typeface="Calibri"/>
              </a:rPr>
              <a:t>Problems that have been already solved</a:t>
            </a:r>
            <a:endParaRPr/>
          </a:p>
          <a:p>
            <a:pPr indent="-342900" lvl="0" marL="342900" marR="0" rtl="0" algn="just">
              <a:lnSpc>
                <a:spcPct val="100000"/>
              </a:lnSpc>
              <a:spcBef>
                <a:spcPts val="1200"/>
              </a:spcBef>
              <a:spcAft>
                <a:spcPts val="0"/>
              </a:spcAft>
              <a:buClr>
                <a:schemeClr val="dk1"/>
              </a:buClr>
              <a:buSzPts val="2800"/>
              <a:buFont typeface="Noto Sans Symbols"/>
              <a:buChar char="❑"/>
            </a:pPr>
            <a:r>
              <a:rPr b="1" i="0" lang="en-US" sz="2800" u="none" cap="none" strike="noStrike">
                <a:solidFill>
                  <a:schemeClr val="dk1"/>
                </a:solidFill>
                <a:latin typeface="Calibri"/>
                <a:ea typeface="Calibri"/>
                <a:cs typeface="Calibri"/>
                <a:sym typeface="Calibri"/>
              </a:rPr>
              <a:t>Patterns are not concerned with</a:t>
            </a:r>
            <a:endParaRPr/>
          </a:p>
          <a:p>
            <a:pPr indent="-285750" lvl="1" marL="742950" marR="0" rtl="0" algn="just">
              <a:lnSpc>
                <a:spcPct val="100000"/>
              </a:lnSpc>
              <a:spcBef>
                <a:spcPts val="1200"/>
              </a:spcBef>
              <a:spcAft>
                <a:spcPts val="0"/>
              </a:spcAft>
              <a:buClr>
                <a:schemeClr val="dk1"/>
              </a:buClr>
              <a:buSzPts val="2400"/>
              <a:buFont typeface="Courier New"/>
              <a:buChar char="o"/>
            </a:pPr>
            <a:r>
              <a:rPr b="0" i="0" lang="en-US" sz="2400" u="none" cap="none" strike="noStrike">
                <a:solidFill>
                  <a:schemeClr val="dk1"/>
                </a:solidFill>
                <a:latin typeface="Calibri"/>
                <a:ea typeface="Calibri"/>
                <a:cs typeface="Calibri"/>
                <a:sym typeface="Calibri"/>
              </a:rPr>
              <a:t>Algorithms</a:t>
            </a:r>
            <a:endParaRPr/>
          </a:p>
          <a:p>
            <a:pPr indent="-285750" lvl="1" marL="742950" marR="0" rtl="0" algn="just">
              <a:lnSpc>
                <a:spcPct val="100000"/>
              </a:lnSpc>
              <a:spcBef>
                <a:spcPts val="1200"/>
              </a:spcBef>
              <a:spcAft>
                <a:spcPts val="0"/>
              </a:spcAft>
              <a:buClr>
                <a:schemeClr val="dk1"/>
              </a:buClr>
              <a:buSzPts val="2400"/>
              <a:buFont typeface="Courier New"/>
              <a:buChar char="o"/>
            </a:pPr>
            <a:r>
              <a:rPr b="0" i="0" lang="en-US" sz="2400" u="none" cap="none" strike="noStrike">
                <a:solidFill>
                  <a:schemeClr val="dk1"/>
                </a:solidFill>
                <a:latin typeface="Calibri"/>
                <a:ea typeface="Calibri"/>
                <a:cs typeface="Calibri"/>
                <a:sym typeface="Calibri"/>
              </a:rPr>
              <a:t>Specific implementations or classes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2"/>
          <p:cNvSpPr txBox="1"/>
          <p:nvPr>
            <p:ph type="title"/>
          </p:nvPr>
        </p:nvSpPr>
        <p:spPr>
          <a:xfrm>
            <a:off x="457200" y="274637"/>
            <a:ext cx="8229600" cy="868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1" i="0" lang="en-US" sz="4800" u="none">
                <a:solidFill>
                  <a:schemeClr val="dk1"/>
                </a:solidFill>
                <a:latin typeface="Calibri"/>
                <a:ea typeface="Calibri"/>
                <a:cs typeface="Calibri"/>
                <a:sym typeface="Calibri"/>
              </a:rPr>
              <a:t>Observer Pattern</a:t>
            </a:r>
            <a:endParaRPr/>
          </a:p>
        </p:txBody>
      </p:sp>
      <p:sp>
        <p:nvSpPr>
          <p:cNvPr id="280" name="Google Shape;280;p4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For the sake of simplicity, think about what happens when you follow someone on Twitter. You are essentially asking Twitter to send you (</a:t>
            </a:r>
            <a:r>
              <a:rPr b="1" i="0" lang="en-US" sz="3200" u="none">
                <a:solidFill>
                  <a:schemeClr val="dk1"/>
                </a:solidFill>
                <a:latin typeface="Calibri"/>
                <a:ea typeface="Calibri"/>
                <a:cs typeface="Calibri"/>
                <a:sym typeface="Calibri"/>
              </a:rPr>
              <a:t>the observer</a:t>
            </a:r>
            <a:r>
              <a:rPr b="0" i="0" lang="en-US" sz="3200" u="none">
                <a:solidFill>
                  <a:schemeClr val="dk1"/>
                </a:solidFill>
                <a:latin typeface="Calibri"/>
                <a:ea typeface="Calibri"/>
                <a:cs typeface="Calibri"/>
                <a:sym typeface="Calibri"/>
              </a:rPr>
              <a:t>) tweet updates of the person (</a:t>
            </a:r>
            <a:r>
              <a:rPr b="1" i="0" lang="en-US" sz="3200" u="none">
                <a:solidFill>
                  <a:schemeClr val="dk1"/>
                </a:solidFill>
                <a:latin typeface="Calibri"/>
                <a:ea typeface="Calibri"/>
                <a:cs typeface="Calibri"/>
                <a:sym typeface="Calibri"/>
              </a:rPr>
              <a:t>the subject</a:t>
            </a:r>
            <a:r>
              <a:rPr b="0" i="0" lang="en-US" sz="3200" u="none">
                <a:solidFill>
                  <a:schemeClr val="dk1"/>
                </a:solidFill>
                <a:latin typeface="Calibri"/>
                <a:ea typeface="Calibri"/>
                <a:cs typeface="Calibri"/>
                <a:sym typeface="Calibri"/>
              </a:rPr>
              <a:t>) you followed. </a:t>
            </a:r>
            <a:endParaRPr/>
          </a:p>
          <a:p>
            <a:pPr indent="-342900" lvl="0" marL="342900" marR="0" rtl="0" algn="just">
              <a:lnSpc>
                <a:spcPct val="100000"/>
              </a:lnSpc>
              <a:spcBef>
                <a:spcPts val="240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 pattern consists of </a:t>
            </a:r>
            <a:r>
              <a:rPr b="0" i="0" lang="en-US" sz="3200" u="none">
                <a:solidFill>
                  <a:schemeClr val="dk2"/>
                </a:solidFill>
                <a:latin typeface="Calibri"/>
                <a:ea typeface="Calibri"/>
                <a:cs typeface="Calibri"/>
                <a:sym typeface="Calibri"/>
              </a:rPr>
              <a:t>two actors:</a:t>
            </a:r>
            <a:endParaRPr/>
          </a:p>
          <a:p>
            <a:pPr indent="-285750" lvl="1" marL="742950" marR="0" rtl="0" algn="just">
              <a:lnSpc>
                <a:spcPct val="100000"/>
              </a:lnSpc>
              <a:spcBef>
                <a:spcPts val="1200"/>
              </a:spcBef>
              <a:spcAft>
                <a:spcPts val="0"/>
              </a:spcAft>
              <a:buClr>
                <a:schemeClr val="dk2"/>
              </a:buClr>
              <a:buSzPts val="2800"/>
              <a:buFont typeface="Arial"/>
              <a:buChar char="–"/>
            </a:pPr>
            <a:r>
              <a:rPr b="0" i="0" lang="en-US" sz="2800" u="none" cap="none" strike="noStrike">
                <a:solidFill>
                  <a:schemeClr val="dk2"/>
                </a:solidFill>
                <a:latin typeface="Calibri"/>
                <a:ea typeface="Calibri"/>
                <a:cs typeface="Calibri"/>
                <a:sym typeface="Calibri"/>
              </a:rPr>
              <a:t> </a:t>
            </a:r>
            <a:r>
              <a:rPr b="0" i="1" lang="en-US" sz="2800" u="none" cap="none" strike="noStrike">
                <a:solidFill>
                  <a:schemeClr val="dk2"/>
                </a:solidFill>
                <a:latin typeface="Calibri"/>
                <a:ea typeface="Calibri"/>
                <a:cs typeface="Calibri"/>
                <a:sym typeface="Calibri"/>
              </a:rPr>
              <a:t>the </a:t>
            </a:r>
            <a:r>
              <a:rPr b="1" i="1" lang="en-US" sz="2800" u="none" cap="none" strike="noStrike">
                <a:solidFill>
                  <a:schemeClr val="dk2"/>
                </a:solidFill>
                <a:latin typeface="Calibri"/>
                <a:ea typeface="Calibri"/>
                <a:cs typeface="Calibri"/>
                <a:sym typeface="Calibri"/>
              </a:rPr>
              <a:t>observer</a:t>
            </a:r>
            <a:r>
              <a:rPr b="0" i="0" lang="en-US" sz="2800" u="none" cap="none" strike="noStrike">
                <a:solidFill>
                  <a:schemeClr val="dk2"/>
                </a:solidFill>
                <a:latin typeface="Calibri"/>
                <a:ea typeface="Calibri"/>
                <a:cs typeface="Calibri"/>
                <a:sym typeface="Calibri"/>
              </a:rPr>
              <a:t> who is interested in the updates and</a:t>
            </a:r>
            <a:endParaRPr/>
          </a:p>
          <a:p>
            <a:pPr indent="-285750" lvl="1" marL="742950" marR="0" rtl="0" algn="just">
              <a:lnSpc>
                <a:spcPct val="100000"/>
              </a:lnSpc>
              <a:spcBef>
                <a:spcPts val="1200"/>
              </a:spcBef>
              <a:spcAft>
                <a:spcPts val="0"/>
              </a:spcAft>
              <a:buClr>
                <a:schemeClr val="dk2"/>
              </a:buClr>
              <a:buSzPts val="2800"/>
              <a:buFont typeface="Arial"/>
              <a:buChar char="–"/>
            </a:pPr>
            <a:r>
              <a:rPr b="0" i="1" lang="en-US" sz="2800" u="none" cap="none" strike="noStrike">
                <a:solidFill>
                  <a:schemeClr val="dk2"/>
                </a:solidFill>
                <a:latin typeface="Calibri"/>
                <a:ea typeface="Calibri"/>
                <a:cs typeface="Calibri"/>
                <a:sym typeface="Calibri"/>
              </a:rPr>
              <a:t>the </a:t>
            </a:r>
            <a:r>
              <a:rPr b="1" i="1" lang="en-US" sz="2800" u="none" cap="none" strike="noStrike">
                <a:solidFill>
                  <a:schemeClr val="dk2"/>
                </a:solidFill>
                <a:latin typeface="Calibri"/>
                <a:ea typeface="Calibri"/>
                <a:cs typeface="Calibri"/>
                <a:sym typeface="Calibri"/>
              </a:rPr>
              <a:t>subject</a:t>
            </a:r>
            <a:r>
              <a:rPr b="0" i="0" lang="en-US" sz="2800" u="none" cap="none" strike="noStrike">
                <a:solidFill>
                  <a:schemeClr val="dk2"/>
                </a:solidFill>
                <a:latin typeface="Calibri"/>
                <a:ea typeface="Calibri"/>
                <a:cs typeface="Calibri"/>
                <a:sym typeface="Calibri"/>
              </a:rPr>
              <a:t> who generates the updates</a:t>
            </a:r>
            <a:r>
              <a:rPr b="0" i="0" lang="en-US" sz="2800" u="none" cap="none" strike="noStrike">
                <a:solidFill>
                  <a:schemeClr val="dk1"/>
                </a:solidFill>
                <a:latin typeface="Calibri"/>
                <a:ea typeface="Calibri"/>
                <a:cs typeface="Calibri"/>
                <a:sym typeface="Calibri"/>
              </a:rPr>
              <a: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3"/>
          <p:cNvSpPr txBox="1"/>
          <p:nvPr>
            <p:ph type="title"/>
          </p:nvPr>
        </p:nvSpPr>
        <p:spPr>
          <a:xfrm>
            <a:off x="457200" y="274637"/>
            <a:ext cx="8229600" cy="868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Observer Pattern</a:t>
            </a:r>
            <a:endParaRPr/>
          </a:p>
        </p:txBody>
      </p:sp>
      <p:sp>
        <p:nvSpPr>
          <p:cNvPr id="286" name="Google Shape;286;p43"/>
          <p:cNvSpPr txBox="1"/>
          <p:nvPr>
            <p:ph idx="1" type="body"/>
          </p:nvPr>
        </p:nvSpPr>
        <p:spPr>
          <a:xfrm>
            <a:off x="457200" y="14478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600"/>
              <a:buFont typeface="Arial"/>
              <a:buChar char="•"/>
            </a:pPr>
            <a:r>
              <a:rPr b="1" i="0" lang="en-US" sz="3600" u="none">
                <a:solidFill>
                  <a:schemeClr val="dk1"/>
                </a:solidFill>
                <a:latin typeface="Calibri"/>
                <a:ea typeface="Calibri"/>
                <a:cs typeface="Calibri"/>
                <a:sym typeface="Calibri"/>
              </a:rPr>
              <a:t>Problem</a:t>
            </a:r>
            <a:endParaRPr b="1" i="0" sz="3200" u="none">
              <a:solidFill>
                <a:schemeClr val="dk1"/>
              </a:solidFill>
              <a:latin typeface="Calibri"/>
              <a:ea typeface="Calibri"/>
              <a:cs typeface="Calibri"/>
              <a:sym typeface="Calibri"/>
            </a:endParaRPr>
          </a:p>
          <a:p>
            <a:pPr indent="-285750" lvl="1" marL="742950" marR="0" rtl="0" algn="just">
              <a:lnSpc>
                <a:spcPct val="100000"/>
              </a:lnSpc>
              <a:spcBef>
                <a:spcPts val="18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Imagine that you have two types of objects: a </a:t>
            </a:r>
            <a:r>
              <a:rPr b="1" i="0" lang="en-US" sz="2800" u="none" cap="none" strike="noStrike">
                <a:solidFill>
                  <a:schemeClr val="dk1"/>
                </a:solidFill>
                <a:latin typeface="Calibri"/>
                <a:ea typeface="Calibri"/>
                <a:cs typeface="Calibri"/>
                <a:sym typeface="Calibri"/>
              </a:rPr>
              <a:t>Customer</a:t>
            </a:r>
            <a:r>
              <a:rPr b="0" i="0" lang="en-US" sz="2800" u="none" cap="none" strike="noStrike">
                <a:solidFill>
                  <a:schemeClr val="dk1"/>
                </a:solidFill>
                <a:latin typeface="Calibri"/>
                <a:ea typeface="Calibri"/>
                <a:cs typeface="Calibri"/>
                <a:sym typeface="Calibri"/>
              </a:rPr>
              <a:t> and a </a:t>
            </a:r>
            <a:r>
              <a:rPr b="1" i="0" lang="en-US" sz="2800" u="none" cap="none" strike="noStrike">
                <a:solidFill>
                  <a:schemeClr val="dk1"/>
                </a:solidFill>
                <a:latin typeface="Calibri"/>
                <a:ea typeface="Calibri"/>
                <a:cs typeface="Calibri"/>
                <a:sym typeface="Calibri"/>
              </a:rPr>
              <a:t>Store</a:t>
            </a:r>
            <a:r>
              <a:rPr b="0" i="0" lang="en-US" sz="2800" u="none" cap="none" strike="noStrike">
                <a:solidFill>
                  <a:schemeClr val="dk1"/>
                </a:solidFill>
                <a:latin typeface="Calibri"/>
                <a:ea typeface="Calibri"/>
                <a:cs typeface="Calibri"/>
                <a:sym typeface="Calibri"/>
              </a:rPr>
              <a:t>. </a:t>
            </a:r>
            <a:r>
              <a:rPr b="0" i="0" lang="en-US" sz="2800" u="none" cap="none" strike="noStrike">
                <a:solidFill>
                  <a:schemeClr val="dk2"/>
                </a:solidFill>
                <a:latin typeface="Calibri"/>
                <a:ea typeface="Calibri"/>
                <a:cs typeface="Calibri"/>
                <a:sym typeface="Calibri"/>
              </a:rPr>
              <a:t>The customer is very interested in a particular brand of product</a:t>
            </a:r>
            <a:r>
              <a:rPr b="0" i="0" lang="en-US" sz="2800" u="none" cap="none" strike="noStrike">
                <a:solidFill>
                  <a:schemeClr val="dk1"/>
                </a:solidFill>
                <a:latin typeface="Calibri"/>
                <a:ea typeface="Calibri"/>
                <a:cs typeface="Calibri"/>
                <a:sym typeface="Calibri"/>
              </a:rPr>
              <a:t> (say, it’s a new model of the iPhone) which should become available in the store very soon.</a:t>
            </a:r>
            <a:endParaRPr/>
          </a:p>
          <a:p>
            <a:pPr indent="-285750" lvl="1" marL="742950" marR="0" rtl="0" algn="just">
              <a:lnSpc>
                <a:spcPct val="100000"/>
              </a:lnSpc>
              <a:spcBef>
                <a:spcPts val="1800"/>
              </a:spcBef>
              <a:spcAft>
                <a:spcPts val="0"/>
              </a:spcAft>
              <a:buClr>
                <a:schemeClr val="dk2"/>
              </a:buClr>
              <a:buSzPts val="2800"/>
              <a:buFont typeface="Arial"/>
              <a:buChar char="–"/>
            </a:pPr>
            <a:r>
              <a:rPr b="0" i="0" lang="en-US" sz="2800" u="none" cap="none" strike="noStrike">
                <a:solidFill>
                  <a:schemeClr val="dk2"/>
                </a:solidFill>
                <a:latin typeface="Calibri"/>
                <a:ea typeface="Calibri"/>
                <a:cs typeface="Calibri"/>
                <a:sym typeface="Calibri"/>
              </a:rPr>
              <a:t>The customer could visit the store every day and check product availability</a:t>
            </a:r>
            <a:r>
              <a:rPr b="0" i="0" lang="en-US" sz="2800" u="none" cap="none" strike="noStrike">
                <a:solidFill>
                  <a:schemeClr val="dk1"/>
                </a:solidFill>
                <a:latin typeface="Calibri"/>
                <a:ea typeface="Calibri"/>
                <a:cs typeface="Calibri"/>
                <a:sym typeface="Calibri"/>
              </a:rPr>
              <a:t>. But while the product is still en route, most of these trips would be pointless.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4"/>
          <p:cNvSpPr txBox="1"/>
          <p:nvPr>
            <p:ph type="title"/>
          </p:nvPr>
        </p:nvSpPr>
        <p:spPr>
          <a:xfrm>
            <a:off x="457200" y="274637"/>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Observer Pattern</a:t>
            </a:r>
            <a:endParaRPr/>
          </a:p>
        </p:txBody>
      </p:sp>
      <p:sp>
        <p:nvSpPr>
          <p:cNvPr id="292" name="Google Shape;292;p44"/>
          <p:cNvSpPr txBox="1"/>
          <p:nvPr>
            <p:ph idx="1" type="body"/>
          </p:nvPr>
        </p:nvSpPr>
        <p:spPr>
          <a:xfrm>
            <a:off x="457200" y="13716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On the other hand, the </a:t>
            </a:r>
            <a:r>
              <a:rPr b="0" i="0" lang="en-US" sz="2800" u="none">
                <a:solidFill>
                  <a:schemeClr val="dk2"/>
                </a:solidFill>
                <a:latin typeface="Calibri"/>
                <a:ea typeface="Calibri"/>
                <a:cs typeface="Calibri"/>
                <a:sym typeface="Calibri"/>
              </a:rPr>
              <a:t>store could send tons of emails (which might be considered </a:t>
            </a:r>
            <a:r>
              <a:rPr b="1" i="0" lang="en-US" sz="2800" u="none">
                <a:solidFill>
                  <a:schemeClr val="dk2"/>
                </a:solidFill>
                <a:latin typeface="Calibri"/>
                <a:ea typeface="Calibri"/>
                <a:cs typeface="Calibri"/>
                <a:sym typeface="Calibri"/>
              </a:rPr>
              <a:t>spam</a:t>
            </a:r>
            <a:r>
              <a:rPr b="0" i="0" lang="en-US" sz="2800" u="none">
                <a:solidFill>
                  <a:schemeClr val="dk2"/>
                </a:solidFill>
                <a:latin typeface="Calibri"/>
                <a:ea typeface="Calibri"/>
                <a:cs typeface="Calibri"/>
                <a:sym typeface="Calibri"/>
              </a:rPr>
              <a:t>) to all customers each time a new product becomes available</a:t>
            </a:r>
            <a:r>
              <a:rPr b="0" i="0" lang="en-US" sz="2800" u="none">
                <a:solidFill>
                  <a:schemeClr val="dk1"/>
                </a:solidFill>
                <a:latin typeface="Calibri"/>
                <a:ea typeface="Calibri"/>
                <a:cs typeface="Calibri"/>
                <a:sym typeface="Calibri"/>
              </a:rPr>
              <a:t>. </a:t>
            </a:r>
            <a:endParaRPr/>
          </a:p>
          <a:p>
            <a:pPr indent="-285750" lvl="1" marL="742950" marR="0" rtl="0" algn="just">
              <a:lnSpc>
                <a:spcPct val="100000"/>
              </a:lnSpc>
              <a:spcBef>
                <a:spcPts val="12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This would </a:t>
            </a:r>
            <a:r>
              <a:rPr b="0" i="0" lang="en-US" sz="2400" u="none" cap="none" strike="noStrike">
                <a:solidFill>
                  <a:srgbClr val="00B050"/>
                </a:solidFill>
                <a:latin typeface="Calibri"/>
                <a:ea typeface="Calibri"/>
                <a:cs typeface="Calibri"/>
                <a:sym typeface="Calibri"/>
              </a:rPr>
              <a:t>save some customers from endless trips </a:t>
            </a:r>
            <a:r>
              <a:rPr b="0" i="0" lang="en-US" sz="2400" u="none" cap="none" strike="noStrike">
                <a:solidFill>
                  <a:schemeClr val="dk1"/>
                </a:solidFill>
                <a:latin typeface="Calibri"/>
                <a:ea typeface="Calibri"/>
                <a:cs typeface="Calibri"/>
                <a:sym typeface="Calibri"/>
              </a:rPr>
              <a:t>to the store. </a:t>
            </a:r>
            <a:endParaRPr/>
          </a:p>
          <a:p>
            <a:pPr indent="-285750" lvl="1" marL="742950" marR="0" rtl="0" algn="just">
              <a:lnSpc>
                <a:spcPct val="100000"/>
              </a:lnSpc>
              <a:spcBef>
                <a:spcPts val="12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At the same time, it’d </a:t>
            </a:r>
            <a:r>
              <a:rPr b="0" i="0" lang="en-US" sz="2400" u="none" cap="none" strike="noStrike">
                <a:solidFill>
                  <a:srgbClr val="953735"/>
                </a:solidFill>
                <a:latin typeface="Calibri"/>
                <a:ea typeface="Calibri"/>
                <a:cs typeface="Calibri"/>
                <a:sym typeface="Calibri"/>
              </a:rPr>
              <a:t>upset other customers who aren’t interested </a:t>
            </a:r>
            <a:r>
              <a:rPr b="0" i="0" lang="en-US" sz="2400" u="none" cap="none" strike="noStrike">
                <a:solidFill>
                  <a:schemeClr val="dk1"/>
                </a:solidFill>
                <a:latin typeface="Calibri"/>
                <a:ea typeface="Calibri"/>
                <a:cs typeface="Calibri"/>
                <a:sym typeface="Calibri"/>
              </a:rPr>
              <a:t>in new products.</a:t>
            </a:r>
            <a:endParaRPr/>
          </a:p>
          <a:p>
            <a:pPr indent="-342900" lvl="0" marL="342900" marR="0" rtl="0" algn="just">
              <a:lnSpc>
                <a:spcPct val="100000"/>
              </a:lnSpc>
              <a:spcBef>
                <a:spcPts val="24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It looks like </a:t>
            </a:r>
            <a:r>
              <a:rPr b="0" i="0" lang="en-US" sz="2800" u="none">
                <a:solidFill>
                  <a:schemeClr val="dk2"/>
                </a:solidFill>
                <a:latin typeface="Calibri"/>
                <a:ea typeface="Calibri"/>
                <a:cs typeface="Calibri"/>
                <a:sym typeface="Calibri"/>
              </a:rPr>
              <a:t>we’ve got a conflict</a:t>
            </a:r>
            <a:r>
              <a:rPr b="0" i="0" lang="en-US" sz="2800" u="none">
                <a:solidFill>
                  <a:schemeClr val="dk1"/>
                </a:solidFill>
                <a:latin typeface="Calibri"/>
                <a:ea typeface="Calibri"/>
                <a:cs typeface="Calibri"/>
                <a:sym typeface="Calibri"/>
              </a:rPr>
              <a:t>. Either the customer wastes time checking product availability or the store wastes resources notifying the wrong customers.</a:t>
            </a:r>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Observer Pattern</a:t>
            </a:r>
            <a:endParaRPr/>
          </a:p>
        </p:txBody>
      </p:sp>
      <p:pic>
        <p:nvPicPr>
          <p:cNvPr id="298" name="Google Shape;298;p45"/>
          <p:cNvPicPr preferRelativeResize="0"/>
          <p:nvPr/>
        </p:nvPicPr>
        <p:blipFill rotWithShape="1">
          <a:blip r:embed="rId3">
            <a:alphaModFix/>
          </a:blip>
          <a:srcRect b="0" l="0" r="0" t="0"/>
          <a:stretch/>
        </p:blipFill>
        <p:spPr>
          <a:xfrm>
            <a:off x="4595812" y="1752600"/>
            <a:ext cx="3914775" cy="3933825"/>
          </a:xfrm>
          <a:prstGeom prst="rect">
            <a:avLst/>
          </a:prstGeom>
          <a:noFill/>
          <a:ln>
            <a:noFill/>
          </a:ln>
        </p:spPr>
      </p:pic>
      <p:pic>
        <p:nvPicPr>
          <p:cNvPr id="299" name="Google Shape;299;p45"/>
          <p:cNvPicPr preferRelativeResize="0"/>
          <p:nvPr/>
        </p:nvPicPr>
        <p:blipFill rotWithShape="1">
          <a:blip r:embed="rId4">
            <a:alphaModFix/>
          </a:blip>
          <a:srcRect b="0" l="0" r="0" t="0"/>
          <a:stretch/>
        </p:blipFill>
        <p:spPr>
          <a:xfrm>
            <a:off x="547687" y="1752600"/>
            <a:ext cx="3924300" cy="3838575"/>
          </a:xfrm>
          <a:prstGeom prst="rect">
            <a:avLst/>
          </a:prstGeom>
          <a:noFill/>
          <a:ln>
            <a:noFill/>
          </a:ln>
        </p:spPr>
      </p:pic>
      <p:sp>
        <p:nvSpPr>
          <p:cNvPr id="300" name="Google Shape;300;p45"/>
          <p:cNvSpPr txBox="1"/>
          <p:nvPr/>
        </p:nvSpPr>
        <p:spPr>
          <a:xfrm>
            <a:off x="1920875" y="5918200"/>
            <a:ext cx="493712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Visiting the store vs. sending spam</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6"/>
          <p:cNvSpPr txBox="1"/>
          <p:nvPr>
            <p:ph type="title"/>
          </p:nvPr>
        </p:nvSpPr>
        <p:spPr>
          <a:xfrm>
            <a:off x="457200" y="274637"/>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1" i="0" lang="en-US" sz="4800" u="none">
                <a:solidFill>
                  <a:schemeClr val="dk1"/>
                </a:solidFill>
                <a:latin typeface="Calibri"/>
                <a:ea typeface="Calibri"/>
                <a:cs typeface="Calibri"/>
                <a:sym typeface="Calibri"/>
              </a:rPr>
              <a:t>Observer Pattern</a:t>
            </a:r>
            <a:endParaRPr/>
          </a:p>
        </p:txBody>
      </p:sp>
      <p:sp>
        <p:nvSpPr>
          <p:cNvPr id="306" name="Google Shape;306;p46"/>
          <p:cNvSpPr txBox="1"/>
          <p:nvPr>
            <p:ph idx="1" type="body"/>
          </p:nvPr>
        </p:nvSpPr>
        <p:spPr>
          <a:xfrm>
            <a:off x="457200" y="13716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600"/>
              <a:buFont typeface="Arial"/>
              <a:buChar char="•"/>
            </a:pPr>
            <a:r>
              <a:rPr b="1" i="0" lang="en-US" sz="3600" u="none">
                <a:solidFill>
                  <a:schemeClr val="dk1"/>
                </a:solidFill>
                <a:latin typeface="Calibri"/>
                <a:ea typeface="Calibri"/>
                <a:cs typeface="Calibri"/>
                <a:sym typeface="Calibri"/>
              </a:rPr>
              <a:t>Solution</a:t>
            </a:r>
            <a:endParaRPr b="1" i="0" sz="3200" u="none">
              <a:solidFill>
                <a:schemeClr val="dk1"/>
              </a:solidFill>
              <a:latin typeface="Calibri"/>
              <a:ea typeface="Calibri"/>
              <a:cs typeface="Calibri"/>
              <a:sym typeface="Calibri"/>
            </a:endParaRPr>
          </a:p>
          <a:p>
            <a:pPr indent="-285750" lvl="1" marL="742950" marR="0" rtl="0" algn="just">
              <a:lnSpc>
                <a:spcPct val="100000"/>
              </a:lnSpc>
              <a:spcBef>
                <a:spcPts val="240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The object that has some interesting state is often called </a:t>
            </a:r>
            <a:r>
              <a:rPr b="1" i="1" lang="en-US" sz="2600" u="none" cap="none" strike="noStrike">
                <a:solidFill>
                  <a:schemeClr val="dk1"/>
                </a:solidFill>
                <a:latin typeface="Calibri"/>
                <a:ea typeface="Calibri"/>
                <a:cs typeface="Calibri"/>
                <a:sym typeface="Calibri"/>
              </a:rPr>
              <a:t>subject</a:t>
            </a:r>
            <a:r>
              <a:rPr b="0" i="0" lang="en-US" sz="2600" u="none" cap="none" strike="noStrike">
                <a:solidFill>
                  <a:schemeClr val="dk1"/>
                </a:solidFill>
                <a:latin typeface="Calibri"/>
                <a:ea typeface="Calibri"/>
                <a:cs typeface="Calibri"/>
                <a:sym typeface="Calibri"/>
              </a:rPr>
              <a:t>, but since </a:t>
            </a:r>
            <a:r>
              <a:rPr b="0" i="0" lang="en-US" sz="2600" u="none" cap="none" strike="noStrike">
                <a:solidFill>
                  <a:schemeClr val="dk2"/>
                </a:solidFill>
                <a:latin typeface="Calibri"/>
                <a:ea typeface="Calibri"/>
                <a:cs typeface="Calibri"/>
                <a:sym typeface="Calibri"/>
              </a:rPr>
              <a:t>it’s also going to notify other objects about the changes to its state</a:t>
            </a:r>
            <a:r>
              <a:rPr b="0" i="0" lang="en-US" sz="2600" u="none" cap="none" strike="noStrike">
                <a:solidFill>
                  <a:schemeClr val="dk1"/>
                </a:solidFill>
                <a:latin typeface="Calibri"/>
                <a:ea typeface="Calibri"/>
                <a:cs typeface="Calibri"/>
                <a:sym typeface="Calibri"/>
              </a:rPr>
              <a:t>, we’ll call it </a:t>
            </a:r>
            <a:r>
              <a:rPr b="1" i="1" lang="en-US" sz="2600" u="none" cap="none" strike="noStrike">
                <a:solidFill>
                  <a:schemeClr val="dk2"/>
                </a:solidFill>
                <a:latin typeface="Calibri"/>
                <a:ea typeface="Calibri"/>
                <a:cs typeface="Calibri"/>
                <a:sym typeface="Calibri"/>
              </a:rPr>
              <a:t>publisher</a:t>
            </a:r>
            <a:r>
              <a:rPr b="0" i="0" lang="en-US" sz="2600" u="none" cap="none" strike="noStrike">
                <a:solidFill>
                  <a:schemeClr val="dk1"/>
                </a:solidFill>
                <a:latin typeface="Calibri"/>
                <a:ea typeface="Calibri"/>
                <a:cs typeface="Calibri"/>
                <a:sym typeface="Calibri"/>
              </a:rPr>
              <a:t>. All other objects that </a:t>
            </a:r>
            <a:r>
              <a:rPr b="0" i="0" lang="en-US" sz="2600" u="none" cap="none" strike="noStrike">
                <a:solidFill>
                  <a:schemeClr val="dk2"/>
                </a:solidFill>
                <a:latin typeface="Calibri"/>
                <a:ea typeface="Calibri"/>
                <a:cs typeface="Calibri"/>
                <a:sym typeface="Calibri"/>
              </a:rPr>
              <a:t>want to track changes </a:t>
            </a:r>
            <a:r>
              <a:rPr b="0" i="0" lang="en-US" sz="2600" u="none" cap="none" strike="noStrike">
                <a:solidFill>
                  <a:schemeClr val="dk1"/>
                </a:solidFill>
                <a:latin typeface="Calibri"/>
                <a:ea typeface="Calibri"/>
                <a:cs typeface="Calibri"/>
                <a:sym typeface="Calibri"/>
              </a:rPr>
              <a:t>to the publisher’s state are called </a:t>
            </a:r>
            <a:r>
              <a:rPr b="1" i="1" lang="en-US" sz="2600" u="none" cap="none" strike="noStrike">
                <a:solidFill>
                  <a:schemeClr val="dk2"/>
                </a:solidFill>
                <a:latin typeface="Calibri"/>
                <a:ea typeface="Calibri"/>
                <a:cs typeface="Calibri"/>
                <a:sym typeface="Calibri"/>
              </a:rPr>
              <a:t>subscribers</a:t>
            </a:r>
            <a:r>
              <a:rPr b="0" i="0" lang="en-US" sz="2600" u="none" cap="none" strike="noStrike">
                <a:solidFill>
                  <a:schemeClr val="dk1"/>
                </a:solidFill>
                <a:latin typeface="Calibri"/>
                <a:ea typeface="Calibri"/>
                <a:cs typeface="Calibri"/>
                <a:sym typeface="Calibri"/>
              </a:rPr>
              <a:t>.</a:t>
            </a:r>
            <a:endParaRPr/>
          </a:p>
          <a:p>
            <a:pPr indent="-285750" lvl="1" marL="742950" marR="0" rtl="0" algn="just">
              <a:lnSpc>
                <a:spcPct val="100000"/>
              </a:lnSpc>
              <a:spcBef>
                <a:spcPts val="240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The </a:t>
            </a:r>
            <a:r>
              <a:rPr b="0" i="0" lang="en-US" sz="2600" u="none" cap="none" strike="noStrike">
                <a:solidFill>
                  <a:schemeClr val="dk2"/>
                </a:solidFill>
                <a:latin typeface="Calibri"/>
                <a:ea typeface="Calibri"/>
                <a:cs typeface="Calibri"/>
                <a:sym typeface="Calibri"/>
              </a:rPr>
              <a:t>Observer pattern suggests that you add a </a:t>
            </a:r>
            <a:r>
              <a:rPr b="0" i="0" lang="en-US" sz="2600" u="none" cap="none" strike="noStrike">
                <a:solidFill>
                  <a:srgbClr val="FF0000"/>
                </a:solidFill>
                <a:latin typeface="Calibri"/>
                <a:ea typeface="Calibri"/>
                <a:cs typeface="Calibri"/>
                <a:sym typeface="Calibri"/>
              </a:rPr>
              <a:t>subscription mechanism</a:t>
            </a:r>
            <a:r>
              <a:rPr b="0" i="0" lang="en-US" sz="2600" u="none" cap="none" strike="noStrike">
                <a:solidFill>
                  <a:schemeClr val="dk2"/>
                </a:solidFill>
                <a:latin typeface="Calibri"/>
                <a:ea typeface="Calibri"/>
                <a:cs typeface="Calibri"/>
                <a:sym typeface="Calibri"/>
              </a:rPr>
              <a:t> to the publisher </a:t>
            </a:r>
            <a:r>
              <a:rPr b="0" i="0" lang="en-US" sz="2600" u="none" cap="none" strike="noStrike">
                <a:solidFill>
                  <a:schemeClr val="dk1"/>
                </a:solidFill>
                <a:latin typeface="Calibri"/>
                <a:ea typeface="Calibri"/>
                <a:cs typeface="Calibri"/>
                <a:sym typeface="Calibri"/>
              </a:rPr>
              <a:t>class so individual objects can subscribe to or unsubscribe from a stream of events coming from that publisher.</a:t>
            </a:r>
            <a:endParaRPr/>
          </a:p>
          <a:p>
            <a:pPr indent="-177800" lvl="0" marL="342900" marR="0" rtl="0" algn="l">
              <a:spcBef>
                <a:spcPts val="520"/>
              </a:spcBef>
              <a:spcAft>
                <a:spcPts val="0"/>
              </a:spcAft>
              <a:buClr>
                <a:schemeClr val="dk1"/>
              </a:buClr>
              <a:buSzPts val="2600"/>
              <a:buFont typeface="Arial"/>
              <a:buNone/>
            </a:pPr>
            <a:r>
              <a:t/>
            </a:r>
            <a:endParaRPr b="0" i="0" sz="2600" u="none" cap="none" strike="noStrike">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7"/>
          <p:cNvSpPr txBox="1"/>
          <p:nvPr>
            <p:ph type="title"/>
          </p:nvPr>
        </p:nvSpPr>
        <p:spPr>
          <a:xfrm>
            <a:off x="457200" y="258762"/>
            <a:ext cx="8229600" cy="835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1" i="0" lang="en-US" sz="4800" u="none">
                <a:solidFill>
                  <a:schemeClr val="dk1"/>
                </a:solidFill>
                <a:latin typeface="Calibri"/>
                <a:ea typeface="Calibri"/>
                <a:cs typeface="Calibri"/>
                <a:sym typeface="Calibri"/>
              </a:rPr>
              <a:t>Observer Pattern</a:t>
            </a:r>
            <a:endParaRPr/>
          </a:p>
        </p:txBody>
      </p:sp>
      <p:pic>
        <p:nvPicPr>
          <p:cNvPr id="313" name="Google Shape;313;p47"/>
          <p:cNvPicPr preferRelativeResize="0"/>
          <p:nvPr>
            <p:ph idx="1" type="body"/>
          </p:nvPr>
        </p:nvPicPr>
        <p:blipFill rotWithShape="1">
          <a:blip r:embed="rId3">
            <a:alphaModFix/>
          </a:blip>
          <a:srcRect b="0" l="0" r="0" t="0"/>
          <a:stretch/>
        </p:blipFill>
        <p:spPr>
          <a:xfrm>
            <a:off x="457200" y="1295400"/>
            <a:ext cx="8229600" cy="3151187"/>
          </a:xfrm>
          <a:prstGeom prst="rect">
            <a:avLst/>
          </a:prstGeom>
          <a:noFill/>
          <a:ln>
            <a:noFill/>
          </a:ln>
        </p:spPr>
      </p:pic>
      <p:sp>
        <p:nvSpPr>
          <p:cNvPr id="314" name="Google Shape;314;p47"/>
          <p:cNvSpPr txBox="1"/>
          <p:nvPr/>
        </p:nvSpPr>
        <p:spPr>
          <a:xfrm>
            <a:off x="457200" y="4735512"/>
            <a:ext cx="8382000" cy="7080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 subscription mechanism lets individual objects subscribe to event notifications.</a:t>
            </a:r>
            <a:endParaRPr/>
          </a:p>
        </p:txBody>
      </p:sp>
      <p:sp>
        <p:nvSpPr>
          <p:cNvPr id="315" name="Google Shape;315;p47"/>
          <p:cNvSpPr txBox="1"/>
          <p:nvPr/>
        </p:nvSpPr>
        <p:spPr>
          <a:xfrm>
            <a:off x="304800" y="5638800"/>
            <a:ext cx="8686800" cy="646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Now, whenever an important event happens to the publisher, it goes over its subscribers and calls the specific notification method on their objects.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8"/>
          <p:cNvSpPr txBox="1"/>
          <p:nvPr>
            <p:ph type="title"/>
          </p:nvPr>
        </p:nvSpPr>
        <p:spPr>
          <a:xfrm>
            <a:off x="457200" y="152400"/>
            <a:ext cx="8229600" cy="525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1" i="0" lang="en-US" sz="4800" u="none">
                <a:solidFill>
                  <a:schemeClr val="dk1"/>
                </a:solidFill>
                <a:latin typeface="Calibri"/>
                <a:ea typeface="Calibri"/>
                <a:cs typeface="Calibri"/>
                <a:sym typeface="Calibri"/>
              </a:rPr>
              <a:t>Observer Pattern</a:t>
            </a:r>
            <a:endParaRPr/>
          </a:p>
        </p:txBody>
      </p:sp>
      <p:sp>
        <p:nvSpPr>
          <p:cNvPr id="321" name="Google Shape;321;p48"/>
          <p:cNvSpPr txBox="1"/>
          <p:nvPr>
            <p:ph idx="1" type="body"/>
          </p:nvPr>
        </p:nvSpPr>
        <p:spPr>
          <a:xfrm>
            <a:off x="104775" y="884237"/>
            <a:ext cx="8686800" cy="19351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200"/>
              <a:buFont typeface="Courier New"/>
              <a:buChar char="o"/>
            </a:pPr>
            <a:r>
              <a:rPr b="0" i="0" lang="en-US" sz="2200" u="none">
                <a:solidFill>
                  <a:schemeClr val="dk1"/>
                </a:solidFill>
                <a:latin typeface="Calibri"/>
                <a:ea typeface="Calibri"/>
                <a:cs typeface="Calibri"/>
                <a:sym typeface="Calibri"/>
              </a:rPr>
              <a:t>Real apps might have dozens of </a:t>
            </a:r>
            <a:r>
              <a:rPr b="0" i="0" lang="en-US" sz="2200" u="none">
                <a:solidFill>
                  <a:schemeClr val="dk2"/>
                </a:solidFill>
                <a:latin typeface="Calibri"/>
                <a:ea typeface="Calibri"/>
                <a:cs typeface="Calibri"/>
                <a:sym typeface="Calibri"/>
              </a:rPr>
              <a:t>different subscriber classes that are </a:t>
            </a:r>
            <a:r>
              <a:rPr b="1" i="0" lang="en-US" sz="2200" u="none">
                <a:solidFill>
                  <a:schemeClr val="dk2"/>
                </a:solidFill>
                <a:latin typeface="Calibri"/>
                <a:ea typeface="Calibri"/>
                <a:cs typeface="Calibri"/>
                <a:sym typeface="Calibri"/>
              </a:rPr>
              <a:t>interested in tracking events </a:t>
            </a:r>
            <a:r>
              <a:rPr b="0" i="0" lang="en-US" sz="2200" u="none">
                <a:solidFill>
                  <a:schemeClr val="dk2"/>
                </a:solidFill>
                <a:latin typeface="Calibri"/>
                <a:ea typeface="Calibri"/>
                <a:cs typeface="Calibri"/>
                <a:sym typeface="Calibri"/>
              </a:rPr>
              <a:t>of the </a:t>
            </a:r>
            <a:r>
              <a:rPr b="0" i="0" lang="en-US" sz="2200" u="none">
                <a:solidFill>
                  <a:srgbClr val="FF0000"/>
                </a:solidFill>
                <a:latin typeface="Calibri"/>
                <a:ea typeface="Calibri"/>
                <a:cs typeface="Calibri"/>
                <a:sym typeface="Calibri"/>
              </a:rPr>
              <a:t>same publisher </a:t>
            </a:r>
            <a:r>
              <a:rPr b="0" i="0" lang="en-US" sz="2200" u="none">
                <a:solidFill>
                  <a:schemeClr val="dk2"/>
                </a:solidFill>
                <a:latin typeface="Calibri"/>
                <a:ea typeface="Calibri"/>
                <a:cs typeface="Calibri"/>
                <a:sym typeface="Calibri"/>
              </a:rPr>
              <a:t>class</a:t>
            </a:r>
            <a:r>
              <a:rPr b="0" i="0" lang="en-US" sz="2200" u="none">
                <a:solidFill>
                  <a:schemeClr val="dk1"/>
                </a:solidFill>
                <a:latin typeface="Calibri"/>
                <a:ea typeface="Calibri"/>
                <a:cs typeface="Calibri"/>
                <a:sym typeface="Calibri"/>
              </a:rPr>
              <a:t>. </a:t>
            </a:r>
            <a:endParaRPr/>
          </a:p>
          <a:p>
            <a:pPr indent="-342900" lvl="0" marL="342900" marR="0" rtl="0" algn="just">
              <a:lnSpc>
                <a:spcPct val="100000"/>
              </a:lnSpc>
              <a:spcBef>
                <a:spcPts val="440"/>
              </a:spcBef>
              <a:spcAft>
                <a:spcPts val="0"/>
              </a:spcAft>
              <a:buClr>
                <a:schemeClr val="dk1"/>
              </a:buClr>
              <a:buSzPts val="2200"/>
              <a:buFont typeface="Courier New"/>
              <a:buChar char="o"/>
            </a:pPr>
            <a:r>
              <a:rPr b="0" i="0" lang="en-US" sz="2200" u="none">
                <a:solidFill>
                  <a:schemeClr val="dk1"/>
                </a:solidFill>
                <a:latin typeface="Calibri"/>
                <a:ea typeface="Calibri"/>
                <a:cs typeface="Calibri"/>
                <a:sym typeface="Calibri"/>
              </a:rPr>
              <a:t>You </a:t>
            </a:r>
            <a:r>
              <a:rPr b="0" i="0" lang="en-US" sz="2200" u="none">
                <a:solidFill>
                  <a:schemeClr val="dk2"/>
                </a:solidFill>
                <a:latin typeface="Calibri"/>
                <a:ea typeface="Calibri"/>
                <a:cs typeface="Calibri"/>
                <a:sym typeface="Calibri"/>
              </a:rPr>
              <a:t>wouldn’t want to couple the publisher to all of those classes</a:t>
            </a:r>
            <a:r>
              <a:rPr b="0" i="0" lang="en-US" sz="2200" u="none">
                <a:solidFill>
                  <a:schemeClr val="dk1"/>
                </a:solidFill>
                <a:latin typeface="Calibri"/>
                <a:ea typeface="Calibri"/>
                <a:cs typeface="Calibri"/>
                <a:sym typeface="Calibri"/>
              </a:rPr>
              <a:t>. Besides, you might not even know about some of them beforehand if your publisher class is supposed to be used by other people.</a:t>
            </a:r>
            <a:endParaRPr/>
          </a:p>
        </p:txBody>
      </p:sp>
      <p:pic>
        <p:nvPicPr>
          <p:cNvPr id="322" name="Google Shape;322;p48"/>
          <p:cNvPicPr preferRelativeResize="0"/>
          <p:nvPr/>
        </p:nvPicPr>
        <p:blipFill rotWithShape="1">
          <a:blip r:embed="rId3">
            <a:alphaModFix/>
          </a:blip>
          <a:srcRect b="0" l="0" r="0" t="0"/>
          <a:stretch/>
        </p:blipFill>
        <p:spPr>
          <a:xfrm>
            <a:off x="4100512" y="2667000"/>
            <a:ext cx="4953000" cy="3983037"/>
          </a:xfrm>
          <a:prstGeom prst="rect">
            <a:avLst/>
          </a:prstGeom>
          <a:noFill/>
          <a:ln>
            <a:noFill/>
          </a:ln>
        </p:spPr>
      </p:pic>
      <p:sp>
        <p:nvSpPr>
          <p:cNvPr id="323" name="Google Shape;323;p48"/>
          <p:cNvSpPr txBox="1"/>
          <p:nvPr/>
        </p:nvSpPr>
        <p:spPr>
          <a:xfrm>
            <a:off x="76200" y="2743200"/>
            <a:ext cx="3962400" cy="3970337"/>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200"/>
              <a:buFont typeface="Courier New"/>
              <a:buChar char="o"/>
            </a:pPr>
            <a:r>
              <a:rPr b="0" i="0" lang="en-US" sz="2200" u="none" cap="none" strike="noStrike">
                <a:solidFill>
                  <a:schemeClr val="dk1"/>
                </a:solidFill>
                <a:latin typeface="Calibri"/>
                <a:ea typeface="Calibri"/>
                <a:cs typeface="Calibri"/>
                <a:sym typeface="Calibri"/>
              </a:rPr>
              <a:t>That’s why it’s crucial that </a:t>
            </a:r>
            <a:r>
              <a:rPr b="0" i="0" lang="en-US" sz="2200" u="none" cap="none" strike="noStrike">
                <a:solidFill>
                  <a:schemeClr val="dk2"/>
                </a:solidFill>
                <a:latin typeface="Calibri"/>
                <a:ea typeface="Calibri"/>
                <a:cs typeface="Calibri"/>
                <a:sym typeface="Calibri"/>
              </a:rPr>
              <a:t>all subscribers implement the </a:t>
            </a:r>
            <a:r>
              <a:rPr b="0" i="0" lang="en-US" sz="2200" u="none" cap="none" strike="noStrike">
                <a:solidFill>
                  <a:srgbClr val="FF0000"/>
                </a:solidFill>
                <a:latin typeface="Calibri"/>
                <a:ea typeface="Calibri"/>
                <a:cs typeface="Calibri"/>
                <a:sym typeface="Calibri"/>
              </a:rPr>
              <a:t>same interface </a:t>
            </a:r>
            <a:r>
              <a:rPr b="0" i="0" lang="en-US" sz="2200" u="none" cap="none" strike="noStrike">
                <a:solidFill>
                  <a:schemeClr val="dk2"/>
                </a:solidFill>
                <a:latin typeface="Calibri"/>
                <a:ea typeface="Calibri"/>
                <a:cs typeface="Calibri"/>
                <a:sym typeface="Calibri"/>
              </a:rPr>
              <a:t>and that the publisher communicates with them only via that interface</a:t>
            </a:r>
            <a:r>
              <a:rPr b="0" i="0" lang="en-US" sz="2200" u="none" cap="none" strike="noStrike">
                <a:solidFill>
                  <a:schemeClr val="dk1"/>
                </a:solidFill>
                <a:latin typeface="Calibri"/>
                <a:ea typeface="Calibri"/>
                <a:cs typeface="Calibri"/>
                <a:sym typeface="Calibri"/>
              </a:rPr>
              <a:t>.</a:t>
            </a:r>
            <a:endParaRPr/>
          </a:p>
          <a:p>
            <a:pPr indent="-342900" lvl="0" marL="342900" marR="0" rtl="0" algn="just">
              <a:lnSpc>
                <a:spcPct val="100000"/>
              </a:lnSpc>
              <a:spcBef>
                <a:spcPts val="1200"/>
              </a:spcBef>
              <a:spcAft>
                <a:spcPts val="0"/>
              </a:spcAft>
              <a:buClr>
                <a:schemeClr val="dk1"/>
              </a:buClr>
              <a:buSzPts val="2200"/>
              <a:buFont typeface="Courier New"/>
              <a:buChar char="o"/>
            </a:pPr>
            <a:r>
              <a:rPr b="0" i="0" lang="en-US" sz="2200" u="none" cap="none" strike="noStrike">
                <a:solidFill>
                  <a:schemeClr val="dk1"/>
                </a:solidFill>
                <a:latin typeface="Calibri"/>
                <a:ea typeface="Calibri"/>
                <a:cs typeface="Calibri"/>
                <a:sym typeface="Calibri"/>
              </a:rPr>
              <a:t>This </a:t>
            </a:r>
            <a:r>
              <a:rPr b="0" i="0" lang="en-US" sz="2200" u="none" cap="none" strike="noStrike">
                <a:solidFill>
                  <a:schemeClr val="dk2"/>
                </a:solidFill>
                <a:latin typeface="Calibri"/>
                <a:ea typeface="Calibri"/>
                <a:cs typeface="Calibri"/>
                <a:sym typeface="Calibri"/>
              </a:rPr>
              <a:t>interface should declare the notification method</a:t>
            </a:r>
            <a:r>
              <a:rPr b="0" i="0" lang="en-US" sz="2200" u="none" cap="none" strike="noStrike">
                <a:solidFill>
                  <a:schemeClr val="dk1"/>
                </a:solidFill>
                <a:latin typeface="Calibri"/>
                <a:ea typeface="Calibri"/>
                <a:cs typeface="Calibri"/>
                <a:sym typeface="Calibri"/>
              </a:rPr>
              <a:t> along with a set of parameters that the publisher can use to pass some contextual data along with the notification.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9"/>
          <p:cNvSpPr txBox="1"/>
          <p:nvPr>
            <p:ph type="title"/>
          </p:nvPr>
        </p:nvSpPr>
        <p:spPr>
          <a:xfrm>
            <a:off x="457200" y="274637"/>
            <a:ext cx="8229600" cy="868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1" i="0" lang="en-US" sz="4800" u="none">
                <a:solidFill>
                  <a:schemeClr val="dk1"/>
                </a:solidFill>
                <a:latin typeface="Calibri"/>
                <a:ea typeface="Calibri"/>
                <a:cs typeface="Calibri"/>
                <a:sym typeface="Calibri"/>
              </a:rPr>
              <a:t>Observer Pattern</a:t>
            </a:r>
            <a:endParaRPr/>
          </a:p>
        </p:txBody>
      </p:sp>
      <p:pic>
        <p:nvPicPr>
          <p:cNvPr id="329" name="Google Shape;329;p49"/>
          <p:cNvPicPr preferRelativeResize="0"/>
          <p:nvPr>
            <p:ph idx="1" type="body"/>
          </p:nvPr>
        </p:nvPicPr>
        <p:blipFill rotWithShape="1">
          <a:blip r:embed="rId3">
            <a:alphaModFix/>
          </a:blip>
          <a:srcRect b="0" l="0" r="0" t="0"/>
          <a:stretch/>
        </p:blipFill>
        <p:spPr>
          <a:xfrm>
            <a:off x="1557337" y="1600200"/>
            <a:ext cx="6029325" cy="452596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0"/>
          <p:cNvSpPr txBox="1"/>
          <p:nvPr>
            <p:ph type="title"/>
          </p:nvPr>
        </p:nvSpPr>
        <p:spPr>
          <a:xfrm>
            <a:off x="457200" y="274637"/>
            <a:ext cx="8229600" cy="868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1" i="0" lang="en-US" sz="4800" u="none">
                <a:solidFill>
                  <a:schemeClr val="dk1"/>
                </a:solidFill>
                <a:latin typeface="Calibri"/>
                <a:ea typeface="Calibri"/>
                <a:cs typeface="Calibri"/>
                <a:sym typeface="Calibri"/>
              </a:rPr>
              <a:t>Applicability</a:t>
            </a:r>
            <a:endParaRPr/>
          </a:p>
        </p:txBody>
      </p:sp>
      <p:sp>
        <p:nvSpPr>
          <p:cNvPr id="335" name="Google Shape;335;p5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Calibri"/>
                <a:ea typeface="Calibri"/>
                <a:cs typeface="Calibri"/>
                <a:sym typeface="Calibri"/>
              </a:rPr>
              <a:t>Use the Observer pattern when </a:t>
            </a:r>
            <a:r>
              <a:rPr b="0" i="0" lang="en-US" sz="2800" u="none">
                <a:solidFill>
                  <a:schemeClr val="dk2"/>
                </a:solidFill>
                <a:latin typeface="Calibri"/>
                <a:ea typeface="Calibri"/>
                <a:cs typeface="Calibri"/>
                <a:sym typeface="Calibri"/>
              </a:rPr>
              <a:t>changes to the state of one object may require changing other objects</a:t>
            </a:r>
            <a:r>
              <a:rPr b="0" i="0" lang="en-US" sz="2800" u="none">
                <a:solidFill>
                  <a:schemeClr val="dk1"/>
                </a:solidFill>
                <a:latin typeface="Calibri"/>
                <a:ea typeface="Calibri"/>
                <a:cs typeface="Calibri"/>
                <a:sym typeface="Calibri"/>
              </a:rPr>
              <a:t>, and the actual set of objects is unknown beforehand or changes dynamically.</a:t>
            </a:r>
            <a:endParaRPr/>
          </a:p>
          <a:p>
            <a:pPr indent="-342900" lvl="0" marL="342900" marR="0" rtl="0" algn="just">
              <a:lnSpc>
                <a:spcPct val="100000"/>
              </a:lnSpc>
              <a:spcBef>
                <a:spcPts val="2400"/>
              </a:spcBef>
              <a:spcAft>
                <a:spcPts val="0"/>
              </a:spcAft>
              <a:buClr>
                <a:schemeClr val="dk1"/>
              </a:buClr>
              <a:buSzPts val="2800"/>
              <a:buFont typeface="Noto Sans Symbols"/>
              <a:buChar char="❑"/>
            </a:pPr>
            <a:r>
              <a:rPr b="0" i="0" lang="en-US" sz="2800" u="none">
                <a:solidFill>
                  <a:schemeClr val="dk1"/>
                </a:solidFill>
                <a:latin typeface="Calibri"/>
                <a:ea typeface="Calibri"/>
                <a:cs typeface="Calibri"/>
                <a:sym typeface="Calibri"/>
              </a:rPr>
              <a:t>Use the pattern when </a:t>
            </a:r>
            <a:r>
              <a:rPr b="0" i="0" lang="en-US" sz="2800" u="none">
                <a:solidFill>
                  <a:schemeClr val="dk2"/>
                </a:solidFill>
                <a:latin typeface="Calibri"/>
                <a:ea typeface="Calibri"/>
                <a:cs typeface="Calibri"/>
                <a:sym typeface="Calibri"/>
              </a:rPr>
              <a:t>some objects in your app must observe others</a:t>
            </a:r>
            <a:r>
              <a:rPr b="0" i="0" lang="en-US" sz="2800" u="none">
                <a:solidFill>
                  <a:schemeClr val="dk1"/>
                </a:solidFill>
                <a:latin typeface="Calibri"/>
                <a:ea typeface="Calibri"/>
                <a:cs typeface="Calibri"/>
                <a:sym typeface="Calibri"/>
              </a:rPr>
              <a:t>, but only for a limited time or in specific cases.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5400"/>
              <a:buFont typeface="Calibri"/>
              <a:buNone/>
            </a:pPr>
            <a:r>
              <a:rPr b="1" i="0" lang="en-US" sz="5400" u="none">
                <a:solidFill>
                  <a:schemeClr val="dk1"/>
                </a:solidFill>
                <a:latin typeface="Calibri"/>
                <a:ea typeface="Calibri"/>
                <a:cs typeface="Calibri"/>
                <a:sym typeface="Calibri"/>
              </a:rPr>
              <a:t>Adapter Pattern</a:t>
            </a:r>
            <a:endParaRPr/>
          </a:p>
        </p:txBody>
      </p:sp>
      <p:pic>
        <p:nvPicPr>
          <p:cNvPr id="341" name="Google Shape;341;p51"/>
          <p:cNvPicPr preferRelativeResize="0"/>
          <p:nvPr/>
        </p:nvPicPr>
        <p:blipFill rotWithShape="1">
          <a:blip r:embed="rId3">
            <a:alphaModFix/>
          </a:blip>
          <a:srcRect b="0" l="0" r="0" t="0"/>
          <a:stretch/>
        </p:blipFill>
        <p:spPr>
          <a:xfrm>
            <a:off x="1981200" y="2362200"/>
            <a:ext cx="5305425" cy="2743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457200" y="274637"/>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1" i="0" lang="en-US" sz="4800" u="none">
                <a:solidFill>
                  <a:schemeClr val="dk1"/>
                </a:solidFill>
                <a:latin typeface="Calibri"/>
                <a:ea typeface="Calibri"/>
                <a:cs typeface="Calibri"/>
                <a:sym typeface="Calibri"/>
              </a:rPr>
              <a:t>Design Patterns</a:t>
            </a:r>
            <a:endParaRPr/>
          </a:p>
        </p:txBody>
      </p:sp>
      <p:sp>
        <p:nvSpPr>
          <p:cNvPr id="107" name="Google Shape;107;p16"/>
          <p:cNvSpPr txBox="1"/>
          <p:nvPr>
            <p:ph idx="1" type="body"/>
          </p:nvPr>
        </p:nvSpPr>
        <p:spPr>
          <a:xfrm>
            <a:off x="457200" y="1295400"/>
            <a:ext cx="8382000" cy="453072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The idea was picked up by four authors: </a:t>
            </a:r>
            <a:r>
              <a:rPr b="0" i="0" lang="en-US" sz="2600" u="none" cap="none" strike="noStrike">
                <a:solidFill>
                  <a:schemeClr val="dk2"/>
                </a:solidFill>
                <a:latin typeface="Calibri"/>
                <a:ea typeface="Calibri"/>
                <a:cs typeface="Calibri"/>
                <a:sym typeface="Calibri"/>
              </a:rPr>
              <a:t>Erich Gamma, John Vlissides, Ralph Johnson</a:t>
            </a:r>
            <a:r>
              <a:rPr b="0" i="0" lang="en-US" sz="2600" u="none" cap="none" strike="noStrike">
                <a:solidFill>
                  <a:schemeClr val="dk1"/>
                </a:solidFill>
                <a:latin typeface="Calibri"/>
                <a:ea typeface="Calibri"/>
                <a:cs typeface="Calibri"/>
                <a:sym typeface="Calibri"/>
              </a:rPr>
              <a:t>, and </a:t>
            </a:r>
            <a:r>
              <a:rPr b="0" i="0" lang="en-US" sz="2600" u="none" cap="none" strike="noStrike">
                <a:solidFill>
                  <a:schemeClr val="dk2"/>
                </a:solidFill>
                <a:latin typeface="Calibri"/>
                <a:ea typeface="Calibri"/>
                <a:cs typeface="Calibri"/>
                <a:sym typeface="Calibri"/>
              </a:rPr>
              <a:t>Richard Helm</a:t>
            </a:r>
            <a:r>
              <a:rPr b="0" i="0" lang="en-US" sz="2600" u="none" cap="none" strike="noStrike">
                <a:solidFill>
                  <a:schemeClr val="dk1"/>
                </a:solidFill>
                <a:latin typeface="Calibri"/>
                <a:ea typeface="Calibri"/>
                <a:cs typeface="Calibri"/>
                <a:sym typeface="Calibri"/>
              </a:rPr>
              <a:t>. </a:t>
            </a:r>
            <a:endParaRPr/>
          </a:p>
          <a:p>
            <a:pPr indent="-342900" lvl="0" marL="342900" marR="0" rtl="0" algn="just">
              <a:lnSpc>
                <a:spcPct val="100000"/>
              </a:lnSpc>
              <a:spcBef>
                <a:spcPts val="180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In 1995, they published </a:t>
            </a:r>
            <a:r>
              <a:rPr b="0" i="0" lang="en-US" sz="2600" u="sng" cap="none" strike="noStrike">
                <a:solidFill>
                  <a:schemeClr val="hlink"/>
                </a:solidFill>
                <a:latin typeface="Calibri"/>
                <a:ea typeface="Calibri"/>
                <a:cs typeface="Calibri"/>
                <a:sym typeface="Calibri"/>
                <a:hlinkClick r:id="rId3"/>
              </a:rPr>
              <a:t>Design Patterns: Elements of Reusable Object-Oriented Software</a:t>
            </a:r>
            <a:r>
              <a:rPr b="0" i="0" lang="en-US" sz="2600" u="none" cap="none" strike="noStrike">
                <a:solidFill>
                  <a:schemeClr val="dk1"/>
                </a:solidFill>
                <a:latin typeface="Calibri"/>
                <a:ea typeface="Calibri"/>
                <a:cs typeface="Calibri"/>
                <a:sym typeface="Calibri"/>
              </a:rPr>
              <a:t>, in which they applied the concept of design patterns to programming. </a:t>
            </a:r>
            <a:endParaRPr/>
          </a:p>
          <a:p>
            <a:pPr indent="-342900" lvl="0" marL="342900" marR="0" rtl="0" algn="just">
              <a:lnSpc>
                <a:spcPct val="100000"/>
              </a:lnSpc>
              <a:spcBef>
                <a:spcPts val="180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The book featured </a:t>
            </a:r>
            <a:r>
              <a:rPr b="0" i="0" lang="en-US" sz="2600" u="none" cap="none" strike="noStrike">
                <a:solidFill>
                  <a:schemeClr val="dk2"/>
                </a:solidFill>
                <a:latin typeface="Calibri"/>
                <a:ea typeface="Calibri"/>
                <a:cs typeface="Calibri"/>
                <a:sym typeface="Calibri"/>
              </a:rPr>
              <a:t>23 patterns</a:t>
            </a:r>
            <a:r>
              <a:rPr b="0" i="0" lang="en-US" sz="2600" u="none" cap="none" strike="noStrike">
                <a:solidFill>
                  <a:schemeClr val="dk1"/>
                </a:solidFill>
                <a:latin typeface="Calibri"/>
                <a:ea typeface="Calibri"/>
                <a:cs typeface="Calibri"/>
                <a:sym typeface="Calibri"/>
              </a:rPr>
              <a:t> solving various problems of object-oriented design and became a best-seller very quickly. </a:t>
            </a:r>
            <a:endParaRPr/>
          </a:p>
          <a:p>
            <a:pPr indent="-342900" lvl="0" marL="342900" marR="0" rtl="0" algn="just">
              <a:lnSpc>
                <a:spcPct val="100000"/>
              </a:lnSpc>
              <a:spcBef>
                <a:spcPts val="180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Due to its lengthy name, people started to call it “</a:t>
            </a:r>
            <a:r>
              <a:rPr b="0" i="0" lang="en-US" sz="2600" u="none" cap="none" strike="noStrike">
                <a:solidFill>
                  <a:schemeClr val="dk2"/>
                </a:solidFill>
                <a:latin typeface="Calibri"/>
                <a:ea typeface="Calibri"/>
                <a:cs typeface="Calibri"/>
                <a:sym typeface="Calibri"/>
              </a:rPr>
              <a:t>the book by the </a:t>
            </a:r>
            <a:r>
              <a:rPr b="1" i="0" lang="en-US" sz="2600" u="none" cap="none" strike="noStrike">
                <a:solidFill>
                  <a:schemeClr val="dk2"/>
                </a:solidFill>
                <a:latin typeface="Calibri"/>
                <a:ea typeface="Calibri"/>
                <a:cs typeface="Calibri"/>
                <a:sym typeface="Calibri"/>
              </a:rPr>
              <a:t>gang of four</a:t>
            </a:r>
            <a:r>
              <a:rPr b="0" i="0" lang="en-US" sz="2600" u="none" cap="none" strike="noStrike">
                <a:solidFill>
                  <a:schemeClr val="dk1"/>
                </a:solidFill>
                <a:latin typeface="Calibri"/>
                <a:ea typeface="Calibri"/>
                <a:cs typeface="Calibri"/>
                <a:sym typeface="Calibri"/>
              </a:rPr>
              <a:t>” which was soon shortened to simply “</a:t>
            </a:r>
            <a:r>
              <a:rPr b="0" i="0" lang="en-US" sz="2600" u="none" cap="none" strike="noStrike">
                <a:solidFill>
                  <a:schemeClr val="dk2"/>
                </a:solidFill>
                <a:latin typeface="Calibri"/>
                <a:ea typeface="Calibri"/>
                <a:cs typeface="Calibri"/>
                <a:sym typeface="Calibri"/>
              </a:rPr>
              <a:t>the GOF book</a:t>
            </a:r>
            <a:r>
              <a:rPr b="0" i="0" lang="en-US" sz="2600" u="none" cap="none" strike="noStrike">
                <a:solidFill>
                  <a:schemeClr val="dk1"/>
                </a:solidFill>
                <a:latin typeface="Calibri"/>
                <a:ea typeface="Calibri"/>
                <a:cs typeface="Calibri"/>
                <a:sym typeface="Calibri"/>
              </a:rPr>
              <a: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2"/>
          <p:cNvSpPr txBox="1"/>
          <p:nvPr>
            <p:ph type="title"/>
          </p:nvPr>
        </p:nvSpPr>
        <p:spPr>
          <a:xfrm>
            <a:off x="457200" y="274637"/>
            <a:ext cx="8229600" cy="8477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Adapter Pattern</a:t>
            </a:r>
            <a:endParaRPr/>
          </a:p>
        </p:txBody>
      </p:sp>
      <p:sp>
        <p:nvSpPr>
          <p:cNvPr id="347" name="Google Shape;347;p52"/>
          <p:cNvSpPr txBox="1"/>
          <p:nvPr>
            <p:ph idx="1" type="body"/>
          </p:nvPr>
        </p:nvSpPr>
        <p:spPr>
          <a:xfrm>
            <a:off x="76200" y="1447800"/>
            <a:ext cx="4800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Intent</a:t>
            </a:r>
            <a:endParaRPr/>
          </a:p>
          <a:p>
            <a:pPr indent="-285750" lvl="1" marL="742950" marR="0" rtl="0" algn="just">
              <a:lnSpc>
                <a:spcPct val="100000"/>
              </a:lnSpc>
              <a:spcBef>
                <a:spcPts val="1800"/>
              </a:spcBef>
              <a:spcAft>
                <a:spcPts val="0"/>
              </a:spcAft>
              <a:buClr>
                <a:schemeClr val="dk2"/>
              </a:buClr>
              <a:buSzPts val="2400"/>
              <a:buFont typeface="Courier New"/>
              <a:buChar char="o"/>
            </a:pPr>
            <a:r>
              <a:rPr b="0" i="0" lang="en-US" sz="2400" u="none" cap="none" strike="noStrike">
                <a:solidFill>
                  <a:schemeClr val="dk2"/>
                </a:solidFill>
                <a:latin typeface="Calibri"/>
                <a:ea typeface="Calibri"/>
                <a:cs typeface="Calibri"/>
                <a:sym typeface="Calibri"/>
              </a:rPr>
              <a:t>Convert the interface of a class into another interface clients expect</a:t>
            </a:r>
            <a:r>
              <a:rPr b="0" i="0" lang="en-US" sz="2400" u="none" cap="none" strike="noStrike">
                <a:solidFill>
                  <a:schemeClr val="dk1"/>
                </a:solidFill>
                <a:latin typeface="Calibri"/>
                <a:ea typeface="Calibri"/>
                <a:cs typeface="Calibri"/>
                <a:sym typeface="Calibri"/>
              </a:rPr>
              <a:t>. Adapter lets classes work together that couldn't otherwise because of incompatible interfaces.</a:t>
            </a:r>
            <a:endParaRPr/>
          </a:p>
          <a:p>
            <a:pPr indent="-285750" lvl="1" marL="742950" marR="0" rtl="0" algn="just">
              <a:lnSpc>
                <a:spcPct val="100000"/>
              </a:lnSpc>
              <a:spcBef>
                <a:spcPts val="1800"/>
              </a:spcBef>
              <a:spcAft>
                <a:spcPts val="0"/>
              </a:spcAft>
              <a:buClr>
                <a:schemeClr val="dk1"/>
              </a:buClr>
              <a:buSzPts val="2400"/>
              <a:buFont typeface="Courier New"/>
              <a:buChar char="o"/>
            </a:pPr>
            <a:r>
              <a:rPr b="0" i="0" lang="en-US" sz="2400" u="none" cap="none" strike="noStrike">
                <a:solidFill>
                  <a:schemeClr val="dk1"/>
                </a:solidFill>
                <a:latin typeface="Calibri"/>
                <a:ea typeface="Calibri"/>
                <a:cs typeface="Calibri"/>
                <a:sym typeface="Calibri"/>
              </a:rPr>
              <a:t>Wrap an existing class with a new interface.</a:t>
            </a:r>
            <a:endParaRPr/>
          </a:p>
          <a:p>
            <a:pPr indent="-285750" lvl="1" marL="742950" marR="0" rtl="0" algn="just">
              <a:lnSpc>
                <a:spcPct val="100000"/>
              </a:lnSpc>
              <a:spcBef>
                <a:spcPts val="1800"/>
              </a:spcBef>
              <a:spcAft>
                <a:spcPts val="0"/>
              </a:spcAft>
              <a:buClr>
                <a:schemeClr val="dk1"/>
              </a:buClr>
              <a:buSzPts val="2400"/>
              <a:buFont typeface="Courier New"/>
              <a:buChar char="o"/>
            </a:pPr>
            <a:r>
              <a:rPr b="0" i="0" lang="en-US" sz="2400" u="none" cap="none" strike="noStrike">
                <a:solidFill>
                  <a:schemeClr val="dk1"/>
                </a:solidFill>
                <a:latin typeface="Calibri"/>
                <a:ea typeface="Calibri"/>
                <a:cs typeface="Calibri"/>
                <a:sym typeface="Calibri"/>
              </a:rPr>
              <a:t>Impedance match an old component to a new system</a:t>
            </a:r>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348" name="Google Shape;348;p52"/>
          <p:cNvPicPr preferRelativeResize="0"/>
          <p:nvPr/>
        </p:nvPicPr>
        <p:blipFill rotWithShape="1">
          <a:blip r:embed="rId3">
            <a:alphaModFix/>
          </a:blip>
          <a:srcRect b="0" l="0" r="0" t="0"/>
          <a:stretch/>
        </p:blipFill>
        <p:spPr>
          <a:xfrm>
            <a:off x="4953000" y="2428875"/>
            <a:ext cx="4038600" cy="25241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3"/>
          <p:cNvSpPr txBox="1"/>
          <p:nvPr>
            <p:ph type="title"/>
          </p:nvPr>
        </p:nvSpPr>
        <p:spPr>
          <a:xfrm>
            <a:off x="457200" y="152400"/>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Adapter Pattern</a:t>
            </a:r>
            <a:endParaRPr/>
          </a:p>
        </p:txBody>
      </p:sp>
      <p:sp>
        <p:nvSpPr>
          <p:cNvPr id="354" name="Google Shape;354;p53"/>
          <p:cNvSpPr txBox="1"/>
          <p:nvPr>
            <p:ph idx="1" type="body"/>
          </p:nvPr>
        </p:nvSpPr>
        <p:spPr>
          <a:xfrm>
            <a:off x="381000" y="1050925"/>
            <a:ext cx="8458200" cy="5257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Problem</a:t>
            </a:r>
            <a:endParaRPr b="1" i="0" sz="2400" u="none">
              <a:solidFill>
                <a:schemeClr val="dk1"/>
              </a:solidFill>
              <a:latin typeface="Calibri"/>
              <a:ea typeface="Calibri"/>
              <a:cs typeface="Calibri"/>
              <a:sym typeface="Calibri"/>
            </a:endParaRPr>
          </a:p>
          <a:p>
            <a:pPr indent="-285750" lvl="1" marL="742950" marR="0" rtl="0" algn="just">
              <a:lnSpc>
                <a:spcPct val="100000"/>
              </a:lnSpc>
              <a:spcBef>
                <a:spcPts val="42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Imagine that you’re creating a stock market monitoring app. </a:t>
            </a:r>
            <a:r>
              <a:rPr b="0" i="0" lang="en-US" sz="2100" u="none" cap="none" strike="noStrike">
                <a:solidFill>
                  <a:schemeClr val="dk2"/>
                </a:solidFill>
                <a:latin typeface="Calibri"/>
                <a:ea typeface="Calibri"/>
                <a:cs typeface="Calibri"/>
                <a:sym typeface="Calibri"/>
              </a:rPr>
              <a:t>The app downloads the stock data from multiple sources in XML format</a:t>
            </a:r>
            <a:r>
              <a:rPr b="0" i="0" lang="en-US" sz="2100" u="none" cap="none" strike="noStrike">
                <a:solidFill>
                  <a:schemeClr val="dk1"/>
                </a:solidFill>
                <a:latin typeface="Calibri"/>
                <a:ea typeface="Calibri"/>
                <a:cs typeface="Calibri"/>
                <a:sym typeface="Calibri"/>
              </a:rPr>
              <a:t> and then displays nice-looking charts and diagrams for the user.</a:t>
            </a:r>
            <a:endParaRPr/>
          </a:p>
          <a:p>
            <a:pPr indent="-285750" lvl="1" marL="742950" marR="0" rtl="0" algn="just">
              <a:lnSpc>
                <a:spcPct val="100000"/>
              </a:lnSpc>
              <a:spcBef>
                <a:spcPts val="42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At some point, you decide to improve the app by </a:t>
            </a:r>
            <a:r>
              <a:rPr b="0" i="0" lang="en-US" sz="2100" u="none" cap="none" strike="noStrike">
                <a:solidFill>
                  <a:schemeClr val="dk2"/>
                </a:solidFill>
                <a:latin typeface="Calibri"/>
                <a:ea typeface="Calibri"/>
                <a:cs typeface="Calibri"/>
                <a:sym typeface="Calibri"/>
              </a:rPr>
              <a:t>integrating a smart 3rd-party analytics library</a:t>
            </a:r>
            <a:r>
              <a:rPr b="0" i="0" lang="en-US" sz="2100" u="none" cap="none" strike="noStrike">
                <a:solidFill>
                  <a:schemeClr val="dk1"/>
                </a:solidFill>
                <a:latin typeface="Calibri"/>
                <a:ea typeface="Calibri"/>
                <a:cs typeface="Calibri"/>
                <a:sym typeface="Calibri"/>
              </a:rPr>
              <a:t>. But there’s a catch: the analytics library only works with data in </a:t>
            </a:r>
            <a:r>
              <a:rPr b="0" i="0" lang="en-US" sz="2100" u="none" cap="none" strike="noStrike">
                <a:solidFill>
                  <a:schemeClr val="dk2"/>
                </a:solidFill>
                <a:latin typeface="Calibri"/>
                <a:ea typeface="Calibri"/>
                <a:cs typeface="Calibri"/>
                <a:sym typeface="Calibri"/>
              </a:rPr>
              <a:t>JSON format</a:t>
            </a:r>
            <a:r>
              <a:rPr b="0" i="0" lang="en-US" sz="2100" u="none" cap="none" strike="noStrike">
                <a:solidFill>
                  <a:schemeClr val="dk1"/>
                </a:solidFill>
                <a:latin typeface="Calibri"/>
                <a:ea typeface="Calibri"/>
                <a:cs typeface="Calibri"/>
                <a:sym typeface="Calibri"/>
              </a:rPr>
              <a:t>.</a:t>
            </a:r>
            <a:endParaRPr/>
          </a:p>
          <a:p>
            <a:pPr indent="-209550" lvl="0" marL="342900" marR="0" rtl="0" algn="just">
              <a:lnSpc>
                <a:spcPct val="100000"/>
              </a:lnSpc>
              <a:spcBef>
                <a:spcPts val="42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209550" lvl="0" marL="342900" marR="0" rtl="0" algn="just">
              <a:lnSpc>
                <a:spcPct val="100000"/>
              </a:lnSpc>
              <a:spcBef>
                <a:spcPts val="42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209550" lvl="0" marL="342900" marR="0" rtl="0" algn="just">
              <a:lnSpc>
                <a:spcPct val="100000"/>
              </a:lnSpc>
              <a:spcBef>
                <a:spcPts val="42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209550" lvl="0" marL="342900" marR="0" rtl="0" algn="just">
              <a:lnSpc>
                <a:spcPct val="100000"/>
              </a:lnSpc>
              <a:spcBef>
                <a:spcPts val="42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266700" lvl="0" marL="342900" marR="0" rtl="0" algn="just">
              <a:lnSpc>
                <a:spcPct val="100000"/>
              </a:lnSpc>
              <a:spcBef>
                <a:spcPts val="240"/>
              </a:spcBef>
              <a:spcAft>
                <a:spcPts val="0"/>
              </a:spcAft>
              <a:buClr>
                <a:schemeClr val="dk1"/>
              </a:buClr>
              <a:buSzPts val="1200"/>
              <a:buFont typeface="Arial"/>
              <a:buNone/>
            </a:pPr>
            <a:r>
              <a:t/>
            </a:r>
            <a:endParaRPr b="0" i="0" sz="1200" u="none">
              <a:solidFill>
                <a:schemeClr val="dk1"/>
              </a:solidFill>
              <a:latin typeface="Calibri"/>
              <a:ea typeface="Calibri"/>
              <a:cs typeface="Calibri"/>
              <a:sym typeface="Calibri"/>
            </a:endParaRPr>
          </a:p>
          <a:p>
            <a:pPr indent="-285750" lvl="1" marL="742950" marR="0" rtl="0" algn="just">
              <a:lnSpc>
                <a:spcPct val="100000"/>
              </a:lnSpc>
              <a:spcBef>
                <a:spcPts val="42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You </a:t>
            </a:r>
            <a:r>
              <a:rPr b="0" i="0" lang="en-US" sz="2100" u="none" cap="none" strike="noStrike">
                <a:solidFill>
                  <a:schemeClr val="dk2"/>
                </a:solidFill>
                <a:latin typeface="Calibri"/>
                <a:ea typeface="Calibri"/>
                <a:cs typeface="Calibri"/>
                <a:sym typeface="Calibri"/>
              </a:rPr>
              <a:t>could change the library to work with XML</a:t>
            </a:r>
            <a:r>
              <a:rPr b="0" i="0" lang="en-US" sz="2100" u="none" cap="none" strike="noStrike">
                <a:solidFill>
                  <a:schemeClr val="dk1"/>
                </a:solidFill>
                <a:latin typeface="Calibri"/>
                <a:ea typeface="Calibri"/>
                <a:cs typeface="Calibri"/>
                <a:sym typeface="Calibri"/>
              </a:rPr>
              <a:t>. However, </a:t>
            </a:r>
            <a:r>
              <a:rPr b="0" i="0" lang="en-US" sz="2100" u="none" cap="none" strike="noStrike">
                <a:solidFill>
                  <a:schemeClr val="dk2"/>
                </a:solidFill>
                <a:latin typeface="Calibri"/>
                <a:ea typeface="Calibri"/>
                <a:cs typeface="Calibri"/>
                <a:sym typeface="Calibri"/>
              </a:rPr>
              <a:t>this might </a:t>
            </a:r>
            <a:r>
              <a:rPr b="0" i="0" lang="en-US" sz="2100" u="none" cap="none" strike="noStrike">
                <a:solidFill>
                  <a:srgbClr val="FF0000"/>
                </a:solidFill>
                <a:latin typeface="Calibri"/>
                <a:ea typeface="Calibri"/>
                <a:cs typeface="Calibri"/>
                <a:sym typeface="Calibri"/>
              </a:rPr>
              <a:t>break some existing code</a:t>
            </a:r>
            <a:r>
              <a:rPr b="0" i="0" lang="en-US" sz="2100" u="none" cap="none" strike="noStrike">
                <a:solidFill>
                  <a:schemeClr val="dk1"/>
                </a:solidFill>
                <a:latin typeface="Calibri"/>
                <a:ea typeface="Calibri"/>
                <a:cs typeface="Calibri"/>
                <a:sym typeface="Calibri"/>
              </a:rPr>
              <a:t> that relies on the library. And worse, you might not have access to the library’s source code in the first place, making this approach impossible.</a:t>
            </a:r>
            <a:endParaRPr/>
          </a:p>
          <a:p>
            <a:pPr indent="-209550" lvl="0" marL="342900" marR="0" rtl="0" algn="l">
              <a:spcBef>
                <a:spcPts val="42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p:txBody>
      </p:sp>
      <p:pic>
        <p:nvPicPr>
          <p:cNvPr id="355" name="Google Shape;355;p53"/>
          <p:cNvPicPr preferRelativeResize="0"/>
          <p:nvPr/>
        </p:nvPicPr>
        <p:blipFill rotWithShape="1">
          <a:blip r:embed="rId3">
            <a:alphaModFix/>
          </a:blip>
          <a:srcRect b="0" l="0" r="0" t="0"/>
          <a:stretch/>
        </p:blipFill>
        <p:spPr>
          <a:xfrm>
            <a:off x="3657600" y="3360737"/>
            <a:ext cx="4572000" cy="18970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4"/>
          <p:cNvSpPr txBox="1"/>
          <p:nvPr>
            <p:ph type="title"/>
          </p:nvPr>
        </p:nvSpPr>
        <p:spPr>
          <a:xfrm>
            <a:off x="457200" y="274637"/>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Adapter Pattern</a:t>
            </a:r>
            <a:endParaRPr/>
          </a:p>
        </p:txBody>
      </p:sp>
      <p:sp>
        <p:nvSpPr>
          <p:cNvPr id="361" name="Google Shape;361;p54"/>
          <p:cNvSpPr txBox="1"/>
          <p:nvPr>
            <p:ph idx="1" type="body"/>
          </p:nvPr>
        </p:nvSpPr>
        <p:spPr>
          <a:xfrm>
            <a:off x="457200" y="1339850"/>
            <a:ext cx="83820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Solution</a:t>
            </a:r>
            <a:endParaRPr b="1" i="0" sz="2800" u="none">
              <a:solidFill>
                <a:schemeClr val="dk1"/>
              </a:solidFill>
              <a:latin typeface="Calibri"/>
              <a:ea typeface="Calibri"/>
              <a:cs typeface="Calibri"/>
              <a:sym typeface="Calibri"/>
            </a:endParaRPr>
          </a:p>
          <a:p>
            <a:pPr indent="-285750" lvl="1" marL="742950" marR="0" rtl="0" algn="just">
              <a:lnSpc>
                <a:spcPct val="100000"/>
              </a:lnSpc>
              <a:spcBef>
                <a:spcPts val="240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You can </a:t>
            </a:r>
            <a:r>
              <a:rPr b="0" i="0" lang="en-US" sz="2600" u="none" cap="none" strike="noStrike">
                <a:solidFill>
                  <a:schemeClr val="dk2"/>
                </a:solidFill>
                <a:latin typeface="Calibri"/>
                <a:ea typeface="Calibri"/>
                <a:cs typeface="Calibri"/>
                <a:sym typeface="Calibri"/>
              </a:rPr>
              <a:t>create an </a:t>
            </a:r>
            <a:r>
              <a:rPr b="1" i="1" lang="en-US" sz="2600" u="none" cap="none" strike="noStrike">
                <a:solidFill>
                  <a:schemeClr val="dk2"/>
                </a:solidFill>
                <a:latin typeface="Calibri"/>
                <a:ea typeface="Calibri"/>
                <a:cs typeface="Calibri"/>
                <a:sym typeface="Calibri"/>
              </a:rPr>
              <a:t>adapter</a:t>
            </a:r>
            <a:r>
              <a:rPr b="0" i="0" lang="en-US" sz="2600" u="none" cap="none" strike="noStrike">
                <a:solidFill>
                  <a:schemeClr val="dk1"/>
                </a:solidFill>
                <a:latin typeface="Calibri"/>
                <a:ea typeface="Calibri"/>
                <a:cs typeface="Calibri"/>
                <a:sym typeface="Calibri"/>
              </a:rPr>
              <a:t>. This is a special object </a:t>
            </a:r>
            <a:r>
              <a:rPr b="0" i="0" lang="en-US" sz="2600" u="none" cap="none" strike="noStrike">
                <a:solidFill>
                  <a:schemeClr val="dk2"/>
                </a:solidFill>
                <a:latin typeface="Calibri"/>
                <a:ea typeface="Calibri"/>
                <a:cs typeface="Calibri"/>
                <a:sym typeface="Calibri"/>
              </a:rPr>
              <a:t>that converts the interface of one object</a:t>
            </a:r>
            <a:r>
              <a:rPr b="0" i="0" lang="en-US" sz="2600" u="none" cap="none" strike="noStrike">
                <a:solidFill>
                  <a:schemeClr val="dk1"/>
                </a:solidFill>
                <a:latin typeface="Calibri"/>
                <a:ea typeface="Calibri"/>
                <a:cs typeface="Calibri"/>
                <a:sym typeface="Calibri"/>
              </a:rPr>
              <a:t> so that another object can understand it.</a:t>
            </a:r>
            <a:endParaRPr/>
          </a:p>
          <a:p>
            <a:pPr indent="-285750" lvl="1" marL="742950" marR="0" rtl="0" algn="just">
              <a:lnSpc>
                <a:spcPct val="100000"/>
              </a:lnSpc>
              <a:spcBef>
                <a:spcPts val="240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An </a:t>
            </a:r>
            <a:r>
              <a:rPr b="0" i="0" lang="en-US" sz="2600" u="none" cap="none" strike="noStrike">
                <a:solidFill>
                  <a:schemeClr val="dk2"/>
                </a:solidFill>
                <a:latin typeface="Calibri"/>
                <a:ea typeface="Calibri"/>
                <a:cs typeface="Calibri"/>
                <a:sym typeface="Calibri"/>
              </a:rPr>
              <a:t>adapter wraps one of the objects to hide the complexity of conversion</a:t>
            </a:r>
            <a:r>
              <a:rPr b="0" i="0" lang="en-US" sz="2600" u="none" cap="none" strike="noStrike">
                <a:solidFill>
                  <a:schemeClr val="dk1"/>
                </a:solidFill>
                <a:latin typeface="Calibri"/>
                <a:ea typeface="Calibri"/>
                <a:cs typeface="Calibri"/>
                <a:sym typeface="Calibri"/>
              </a:rPr>
              <a:t> happening behind the scenes. The wrapped object isn’t even aware of the adapter. For example, you can wrap an object that operates in meters and kilometers with an adapter that converts all of the data to imperial units such as feet and miles.</a:t>
            </a:r>
            <a:endParaRPr/>
          </a:p>
          <a:p>
            <a:pPr indent="-177800" lvl="0" marL="342900" marR="0" rtl="0" algn="l">
              <a:spcBef>
                <a:spcPts val="520"/>
              </a:spcBef>
              <a:spcAft>
                <a:spcPts val="0"/>
              </a:spcAft>
              <a:buClr>
                <a:schemeClr val="dk1"/>
              </a:buClr>
              <a:buSzPts val="2600"/>
              <a:buFont typeface="Arial"/>
              <a:buNone/>
            </a:pPr>
            <a:r>
              <a:t/>
            </a:r>
            <a:endParaRPr b="0" i="0" sz="2600" u="none" cap="none" strike="noStrike">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5"/>
          <p:cNvSpPr txBox="1"/>
          <p:nvPr>
            <p:ph type="title"/>
          </p:nvPr>
        </p:nvSpPr>
        <p:spPr>
          <a:xfrm>
            <a:off x="457200" y="152400"/>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Adapter Pattern</a:t>
            </a:r>
            <a:endParaRPr/>
          </a:p>
        </p:txBody>
      </p:sp>
      <p:sp>
        <p:nvSpPr>
          <p:cNvPr id="368" name="Google Shape;368;p55"/>
          <p:cNvSpPr txBox="1"/>
          <p:nvPr>
            <p:ph idx="1" type="body"/>
          </p:nvPr>
        </p:nvSpPr>
        <p:spPr>
          <a:xfrm>
            <a:off x="304800" y="1143000"/>
            <a:ext cx="8726487" cy="838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Adapters can not only convert data into various formats but can also help objects with different interfaces collaborate. Here’s how it works:</a:t>
            </a:r>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pic>
        <p:nvPicPr>
          <p:cNvPr id="369" name="Google Shape;369;p55"/>
          <p:cNvPicPr preferRelativeResize="0"/>
          <p:nvPr/>
        </p:nvPicPr>
        <p:blipFill rotWithShape="1">
          <a:blip r:embed="rId3">
            <a:alphaModFix/>
          </a:blip>
          <a:srcRect b="0" l="0" r="0" t="0"/>
          <a:stretch/>
        </p:blipFill>
        <p:spPr>
          <a:xfrm>
            <a:off x="4337050" y="2514600"/>
            <a:ext cx="4730750" cy="3124200"/>
          </a:xfrm>
          <a:prstGeom prst="rect">
            <a:avLst/>
          </a:prstGeom>
          <a:noFill/>
          <a:ln>
            <a:noFill/>
          </a:ln>
        </p:spPr>
      </p:pic>
      <p:sp>
        <p:nvSpPr>
          <p:cNvPr id="370" name="Google Shape;370;p55"/>
          <p:cNvSpPr txBox="1"/>
          <p:nvPr/>
        </p:nvSpPr>
        <p:spPr>
          <a:xfrm>
            <a:off x="122237" y="2517775"/>
            <a:ext cx="4343400" cy="4278312"/>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00000"/>
              </a:lnSpc>
              <a:spcBef>
                <a:spcPts val="0"/>
              </a:spcBef>
              <a:spcAft>
                <a:spcPts val="0"/>
              </a:spcAft>
              <a:buClr>
                <a:schemeClr val="dk1"/>
              </a:buClr>
              <a:buSzPts val="2200"/>
              <a:buFont typeface="Calibri"/>
              <a:buAutoNum type="arabicPeriod"/>
            </a:pPr>
            <a:r>
              <a:rPr b="0" i="0" lang="en-US" sz="2200" u="none" cap="none" strike="noStrike">
                <a:solidFill>
                  <a:schemeClr val="dk1"/>
                </a:solidFill>
                <a:latin typeface="Calibri"/>
                <a:ea typeface="Calibri"/>
                <a:cs typeface="Calibri"/>
                <a:sym typeface="Calibri"/>
              </a:rPr>
              <a:t>The adapter gets </a:t>
            </a:r>
            <a:r>
              <a:rPr b="0" i="0" lang="en-US" sz="2200" u="none" cap="none" strike="noStrike">
                <a:solidFill>
                  <a:schemeClr val="dk2"/>
                </a:solidFill>
                <a:latin typeface="Calibri"/>
                <a:ea typeface="Calibri"/>
                <a:cs typeface="Calibri"/>
                <a:sym typeface="Calibri"/>
              </a:rPr>
              <a:t>an interface, </a:t>
            </a:r>
            <a:r>
              <a:rPr b="1" i="0" lang="en-US" sz="2200" u="none" cap="none" strike="noStrike">
                <a:solidFill>
                  <a:schemeClr val="dk2"/>
                </a:solidFill>
                <a:latin typeface="Calibri"/>
                <a:ea typeface="Calibri"/>
                <a:cs typeface="Calibri"/>
                <a:sym typeface="Calibri"/>
              </a:rPr>
              <a:t>compatible</a:t>
            </a:r>
            <a:r>
              <a:rPr b="0" i="0" lang="en-US" sz="2200" u="none" cap="none" strike="noStrike">
                <a:solidFill>
                  <a:schemeClr val="dk2"/>
                </a:solidFill>
                <a:latin typeface="Calibri"/>
                <a:ea typeface="Calibri"/>
                <a:cs typeface="Calibri"/>
                <a:sym typeface="Calibri"/>
              </a:rPr>
              <a:t> </a:t>
            </a:r>
            <a:r>
              <a:rPr b="0" i="0" lang="en-US" sz="2200" u="none" cap="none" strike="noStrike">
                <a:solidFill>
                  <a:schemeClr val="dk1"/>
                </a:solidFill>
                <a:latin typeface="Calibri"/>
                <a:ea typeface="Calibri"/>
                <a:cs typeface="Calibri"/>
                <a:sym typeface="Calibri"/>
              </a:rPr>
              <a:t>with one of the existing objects.</a:t>
            </a:r>
            <a:endParaRPr/>
          </a:p>
          <a:p>
            <a:pPr indent="-457200" lvl="0" marL="457200" marR="0" rtl="0" algn="just">
              <a:lnSpc>
                <a:spcPct val="100000"/>
              </a:lnSpc>
              <a:spcBef>
                <a:spcPts val="1800"/>
              </a:spcBef>
              <a:spcAft>
                <a:spcPts val="0"/>
              </a:spcAft>
              <a:buClr>
                <a:schemeClr val="dk1"/>
              </a:buClr>
              <a:buSzPts val="2200"/>
              <a:buFont typeface="Calibri"/>
              <a:buAutoNum type="arabicPeriod"/>
            </a:pPr>
            <a:r>
              <a:rPr b="0" i="0" lang="en-US" sz="2200" u="none" cap="none" strike="noStrike">
                <a:solidFill>
                  <a:schemeClr val="dk1"/>
                </a:solidFill>
                <a:latin typeface="Calibri"/>
                <a:ea typeface="Calibri"/>
                <a:cs typeface="Calibri"/>
                <a:sym typeface="Calibri"/>
              </a:rPr>
              <a:t>Using this interface, the existing object can safely call the adapter’s methods.</a:t>
            </a:r>
            <a:endParaRPr/>
          </a:p>
          <a:p>
            <a:pPr indent="-457200" lvl="0" marL="457200" marR="0" rtl="0" algn="just">
              <a:lnSpc>
                <a:spcPct val="100000"/>
              </a:lnSpc>
              <a:spcBef>
                <a:spcPts val="1800"/>
              </a:spcBef>
              <a:spcAft>
                <a:spcPts val="0"/>
              </a:spcAft>
              <a:buClr>
                <a:schemeClr val="dk1"/>
              </a:buClr>
              <a:buSzPts val="2200"/>
              <a:buFont typeface="Calibri"/>
              <a:buAutoNum type="arabicPeriod"/>
            </a:pPr>
            <a:r>
              <a:rPr b="0" i="0" lang="en-US" sz="2200" u="none" cap="none" strike="noStrike">
                <a:solidFill>
                  <a:schemeClr val="dk1"/>
                </a:solidFill>
                <a:latin typeface="Calibri"/>
                <a:ea typeface="Calibri"/>
                <a:cs typeface="Calibri"/>
                <a:sym typeface="Calibri"/>
              </a:rPr>
              <a:t>Upon receiving a call, the adapter passes the request to the second object, but in a format and order that the second object expects.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0">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6"/>
          <p:cNvSpPr txBox="1"/>
          <p:nvPr>
            <p:ph type="title"/>
          </p:nvPr>
        </p:nvSpPr>
        <p:spPr>
          <a:xfrm>
            <a:off x="457200" y="274637"/>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1" i="0" lang="en-US" sz="4800" u="none">
                <a:solidFill>
                  <a:schemeClr val="dk1"/>
                </a:solidFill>
                <a:latin typeface="Calibri"/>
                <a:ea typeface="Calibri"/>
                <a:cs typeface="Calibri"/>
                <a:sym typeface="Calibri"/>
              </a:rPr>
              <a:t>Adapter Pattern</a:t>
            </a:r>
            <a:endParaRPr/>
          </a:p>
        </p:txBody>
      </p:sp>
      <p:pic>
        <p:nvPicPr>
          <p:cNvPr id="377" name="Google Shape;377;p56"/>
          <p:cNvPicPr preferRelativeResize="0"/>
          <p:nvPr/>
        </p:nvPicPr>
        <p:blipFill rotWithShape="1">
          <a:blip r:embed="rId3">
            <a:alphaModFix/>
          </a:blip>
          <a:srcRect b="0" l="0" r="0" t="0"/>
          <a:stretch/>
        </p:blipFill>
        <p:spPr>
          <a:xfrm>
            <a:off x="1219200" y="1524000"/>
            <a:ext cx="7239000" cy="49911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7"/>
          <p:cNvSpPr txBox="1"/>
          <p:nvPr>
            <p:ph type="title"/>
          </p:nvPr>
        </p:nvSpPr>
        <p:spPr>
          <a:xfrm>
            <a:off x="457200" y="274637"/>
            <a:ext cx="8229600" cy="9445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1" i="0" lang="en-US" sz="4800" u="none">
                <a:solidFill>
                  <a:schemeClr val="dk1"/>
                </a:solidFill>
                <a:latin typeface="Calibri"/>
                <a:ea typeface="Calibri"/>
                <a:cs typeface="Calibri"/>
                <a:sym typeface="Calibri"/>
              </a:rPr>
              <a:t>Applicability</a:t>
            </a:r>
            <a:endParaRPr/>
          </a:p>
        </p:txBody>
      </p:sp>
      <p:sp>
        <p:nvSpPr>
          <p:cNvPr id="384" name="Google Shape;384;p5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Noto Sans Symbols"/>
              <a:buChar char="❑"/>
            </a:pPr>
            <a:r>
              <a:rPr b="0" i="0" lang="en-US" sz="3200" u="none">
                <a:solidFill>
                  <a:schemeClr val="dk1"/>
                </a:solidFill>
                <a:latin typeface="Calibri"/>
                <a:ea typeface="Calibri"/>
                <a:cs typeface="Calibri"/>
                <a:sym typeface="Calibri"/>
              </a:rPr>
              <a:t>Use the Adapter class when you want to use some existing class, but its </a:t>
            </a:r>
            <a:r>
              <a:rPr b="0" i="0" lang="en-US" sz="3200" u="none">
                <a:solidFill>
                  <a:schemeClr val="dk2"/>
                </a:solidFill>
                <a:latin typeface="Calibri"/>
                <a:ea typeface="Calibri"/>
                <a:cs typeface="Calibri"/>
                <a:sym typeface="Calibri"/>
              </a:rPr>
              <a:t>interface isn’t compatible</a:t>
            </a:r>
            <a:r>
              <a:rPr b="0" i="0" lang="en-US" sz="3200" u="none">
                <a:solidFill>
                  <a:schemeClr val="dk1"/>
                </a:solidFill>
                <a:latin typeface="Calibri"/>
                <a:ea typeface="Calibri"/>
                <a:cs typeface="Calibri"/>
                <a:sym typeface="Calibri"/>
              </a:rPr>
              <a:t> with the rest of your code.</a:t>
            </a:r>
            <a:endParaRPr/>
          </a:p>
          <a:p>
            <a:pPr indent="-342900" lvl="0" marL="342900" marR="0" rtl="0" algn="just">
              <a:lnSpc>
                <a:spcPct val="100000"/>
              </a:lnSpc>
              <a:spcBef>
                <a:spcPts val="2400"/>
              </a:spcBef>
              <a:spcAft>
                <a:spcPts val="0"/>
              </a:spcAft>
              <a:buClr>
                <a:schemeClr val="dk1"/>
              </a:buClr>
              <a:buSzPts val="3200"/>
              <a:buFont typeface="Noto Sans Symbols"/>
              <a:buChar char="❑"/>
            </a:pPr>
            <a:r>
              <a:rPr b="0" i="0" lang="en-US" sz="3200" u="none">
                <a:solidFill>
                  <a:schemeClr val="dk1"/>
                </a:solidFill>
                <a:latin typeface="Calibri"/>
                <a:ea typeface="Calibri"/>
                <a:cs typeface="Calibri"/>
                <a:sym typeface="Calibri"/>
              </a:rPr>
              <a:t>Use the pattern when you want to </a:t>
            </a:r>
            <a:r>
              <a:rPr b="0" i="0" lang="en-US" sz="3200" u="none">
                <a:solidFill>
                  <a:schemeClr val="dk2"/>
                </a:solidFill>
                <a:latin typeface="Calibri"/>
                <a:ea typeface="Calibri"/>
                <a:cs typeface="Calibri"/>
                <a:sym typeface="Calibri"/>
              </a:rPr>
              <a:t>reuse several existing subclasses that lack some common functionality </a:t>
            </a:r>
            <a:r>
              <a:rPr b="0" i="0" lang="en-US" sz="3200" u="none">
                <a:solidFill>
                  <a:schemeClr val="dk1"/>
                </a:solidFill>
                <a:latin typeface="Calibri"/>
                <a:ea typeface="Calibri"/>
                <a:cs typeface="Calibri"/>
                <a:sym typeface="Calibri"/>
              </a:rPr>
              <a:t>that can’t be added to the superclass.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8"/>
          <p:cNvSpPr txBox="1"/>
          <p:nvPr>
            <p:ph type="title"/>
          </p:nvPr>
        </p:nvSpPr>
        <p:spPr>
          <a:xfrm>
            <a:off x="457200" y="258762"/>
            <a:ext cx="8229600" cy="8080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1" i="0" lang="en-US" sz="4800" u="none">
                <a:solidFill>
                  <a:schemeClr val="dk1"/>
                </a:solidFill>
                <a:latin typeface="Calibri"/>
                <a:ea typeface="Calibri"/>
                <a:cs typeface="Calibri"/>
                <a:sym typeface="Calibri"/>
              </a:rPr>
              <a:t>Façade Pattern</a:t>
            </a:r>
            <a:endParaRPr/>
          </a:p>
        </p:txBody>
      </p:sp>
      <p:sp>
        <p:nvSpPr>
          <p:cNvPr id="390" name="Google Shape;390;p58"/>
          <p:cNvSpPr txBox="1"/>
          <p:nvPr>
            <p:ph idx="1" type="body"/>
          </p:nvPr>
        </p:nvSpPr>
        <p:spPr>
          <a:xfrm>
            <a:off x="381000" y="1219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Intent</a:t>
            </a:r>
            <a:endParaRPr/>
          </a:p>
          <a:p>
            <a:pPr indent="-285750" lvl="1" marL="742950" marR="0" rtl="0" algn="just">
              <a:lnSpc>
                <a:spcPct val="100000"/>
              </a:lnSpc>
              <a:spcBef>
                <a:spcPts val="18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Provide </a:t>
            </a:r>
            <a:r>
              <a:rPr b="0" i="0" lang="en-US" sz="2800" u="none" cap="none" strike="noStrike">
                <a:solidFill>
                  <a:schemeClr val="dk2"/>
                </a:solidFill>
                <a:latin typeface="Calibri"/>
                <a:ea typeface="Calibri"/>
                <a:cs typeface="Calibri"/>
                <a:sym typeface="Calibri"/>
              </a:rPr>
              <a:t>a</a:t>
            </a:r>
            <a:r>
              <a:rPr b="0" i="0" lang="en-US" sz="2800" u="none" cap="none" strike="noStrike">
                <a:solidFill>
                  <a:schemeClr val="dk1"/>
                </a:solidFill>
                <a:latin typeface="Calibri"/>
                <a:ea typeface="Calibri"/>
                <a:cs typeface="Calibri"/>
                <a:sym typeface="Calibri"/>
              </a:rPr>
              <a:t> </a:t>
            </a:r>
            <a:r>
              <a:rPr b="0" i="0" lang="en-US" sz="2800" u="none" cap="none" strike="noStrike">
                <a:solidFill>
                  <a:srgbClr val="FF0000"/>
                </a:solidFill>
                <a:latin typeface="Calibri"/>
                <a:ea typeface="Calibri"/>
                <a:cs typeface="Calibri"/>
                <a:sym typeface="Calibri"/>
              </a:rPr>
              <a:t>unified interface</a:t>
            </a:r>
            <a:r>
              <a:rPr b="0" i="0" lang="en-US" sz="2800" u="none" cap="none" strike="noStrike">
                <a:solidFill>
                  <a:schemeClr val="dk2"/>
                </a:solidFill>
                <a:latin typeface="Calibri"/>
                <a:ea typeface="Calibri"/>
                <a:cs typeface="Calibri"/>
                <a:sym typeface="Calibri"/>
              </a:rPr>
              <a:t> to a set of interfaces </a:t>
            </a:r>
            <a:r>
              <a:rPr b="0" i="0" lang="en-US" sz="2800" u="none" cap="none" strike="noStrike">
                <a:solidFill>
                  <a:schemeClr val="dk1"/>
                </a:solidFill>
                <a:latin typeface="Calibri"/>
                <a:ea typeface="Calibri"/>
                <a:cs typeface="Calibri"/>
                <a:sym typeface="Calibri"/>
              </a:rPr>
              <a:t>in a subsystem. Facade defines a higher-level interface that makes the subsystem easier to use.</a:t>
            </a:r>
            <a:endParaRPr/>
          </a:p>
          <a:p>
            <a:pPr indent="-285750" lvl="1" marL="742950" marR="0" rtl="0" algn="just">
              <a:lnSpc>
                <a:spcPct val="100000"/>
              </a:lnSpc>
              <a:spcBef>
                <a:spcPts val="18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Wrap a complicated subsystem with a simpler interface.</a:t>
            </a:r>
            <a:endParaRPr b="1" i="0" sz="2800" u="none" cap="none" strike="noStrike">
              <a:solidFill>
                <a:schemeClr val="dk1"/>
              </a:solidFill>
              <a:latin typeface="Calibri"/>
              <a:ea typeface="Calibri"/>
              <a:cs typeface="Calibri"/>
              <a:sym typeface="Calibri"/>
            </a:endParaRPr>
          </a:p>
          <a:p>
            <a:pPr indent="-342900" lvl="0" marL="342900" marR="0" rtl="0" algn="just">
              <a:lnSpc>
                <a:spcPct val="100000"/>
              </a:lnSpc>
              <a:spcBef>
                <a:spcPts val="180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Problem</a:t>
            </a:r>
            <a:endParaRPr/>
          </a:p>
          <a:p>
            <a:pPr indent="-285750" lvl="1" marL="742950" marR="0" rtl="0" algn="just">
              <a:lnSpc>
                <a:spcPct val="100000"/>
              </a:lnSpc>
              <a:spcBef>
                <a:spcPts val="18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 segment of the client community needs a simplified interface to the overall functionality of a complex subsystem.</a:t>
            </a:r>
            <a:endParaRPr b="1" i="0" sz="2800" u="none" cap="none" strike="noStrike">
              <a:solidFill>
                <a:schemeClr val="dk1"/>
              </a:solidFill>
              <a:latin typeface="Calibri"/>
              <a:ea typeface="Calibri"/>
              <a:cs typeface="Calibri"/>
              <a:sym typeface="Calibri"/>
            </a:endParaRPr>
          </a:p>
          <a:p>
            <a:pPr indent="-165100" lvl="0" marL="342900" marR="0" rtl="0" algn="l">
              <a:spcBef>
                <a:spcPts val="560"/>
              </a:spcBef>
              <a:spcAft>
                <a:spcPts val="0"/>
              </a:spcAft>
              <a:buClr>
                <a:schemeClr val="dk1"/>
              </a:buClr>
              <a:buSzPts val="2800"/>
              <a:buFont typeface="Arial"/>
              <a:buNone/>
            </a:pPr>
            <a:r>
              <a:t/>
            </a:r>
            <a:endParaRPr b="1" i="0" sz="2800" u="none" cap="none" strike="noStrike">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9"/>
          <p:cNvSpPr txBox="1"/>
          <p:nvPr>
            <p:ph type="title"/>
          </p:nvPr>
        </p:nvSpPr>
        <p:spPr>
          <a:xfrm>
            <a:off x="457200" y="274637"/>
            <a:ext cx="8229600" cy="868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Façade Pattern</a:t>
            </a:r>
            <a:endParaRPr/>
          </a:p>
        </p:txBody>
      </p:sp>
      <p:pic>
        <p:nvPicPr>
          <p:cNvPr id="396" name="Google Shape;396;p59"/>
          <p:cNvPicPr preferRelativeResize="0"/>
          <p:nvPr>
            <p:ph idx="1" type="body"/>
          </p:nvPr>
        </p:nvPicPr>
        <p:blipFill rotWithShape="1">
          <a:blip r:embed="rId3">
            <a:alphaModFix/>
          </a:blip>
          <a:srcRect b="0" l="0" r="0" t="0"/>
          <a:stretch/>
        </p:blipFill>
        <p:spPr>
          <a:xfrm>
            <a:off x="457200" y="1371600"/>
            <a:ext cx="8229600" cy="3190875"/>
          </a:xfrm>
          <a:prstGeom prst="rect">
            <a:avLst/>
          </a:prstGeom>
          <a:noFill/>
          <a:ln>
            <a:noFill/>
          </a:ln>
        </p:spPr>
      </p:pic>
      <p:sp>
        <p:nvSpPr>
          <p:cNvPr id="397" name="Google Shape;397;p59"/>
          <p:cNvSpPr txBox="1"/>
          <p:nvPr/>
        </p:nvSpPr>
        <p:spPr>
          <a:xfrm>
            <a:off x="457200" y="5029200"/>
            <a:ext cx="8534400" cy="13239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When you call a shop to place a phone order, an operator is your facade to all services and departments of the shop. The operator provides you with a simple voice interface to the ordering system, payment gateways, and various delivery services.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0"/>
          <p:cNvSpPr txBox="1"/>
          <p:nvPr>
            <p:ph type="title"/>
          </p:nvPr>
        </p:nvSpPr>
        <p:spPr>
          <a:xfrm>
            <a:off x="457200" y="274637"/>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1" i="0" lang="en-US" sz="4800" u="none">
                <a:solidFill>
                  <a:schemeClr val="dk1"/>
                </a:solidFill>
                <a:latin typeface="Calibri"/>
                <a:ea typeface="Calibri"/>
                <a:cs typeface="Calibri"/>
                <a:sym typeface="Calibri"/>
              </a:rPr>
              <a:t>Façade Pattern</a:t>
            </a:r>
            <a:endParaRPr/>
          </a:p>
        </p:txBody>
      </p:sp>
      <p:sp>
        <p:nvSpPr>
          <p:cNvPr id="403" name="Google Shape;403;p60"/>
          <p:cNvSpPr txBox="1"/>
          <p:nvPr>
            <p:ph idx="1" type="body"/>
          </p:nvPr>
        </p:nvSpPr>
        <p:spPr>
          <a:xfrm>
            <a:off x="457200" y="1447800"/>
            <a:ext cx="84582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Calibri"/>
                <a:ea typeface="Calibri"/>
                <a:cs typeface="Calibri"/>
                <a:sym typeface="Calibri"/>
              </a:rPr>
              <a:t>Facade discusses </a:t>
            </a:r>
            <a:r>
              <a:rPr b="0" i="0" lang="en-US" sz="2800" u="none">
                <a:solidFill>
                  <a:schemeClr val="dk2"/>
                </a:solidFill>
                <a:latin typeface="Calibri"/>
                <a:ea typeface="Calibri"/>
                <a:cs typeface="Calibri"/>
                <a:sym typeface="Calibri"/>
              </a:rPr>
              <a:t>encapsulating a complex subsystem within a single interface object</a:t>
            </a:r>
            <a:r>
              <a:rPr b="0" i="0" lang="en-US" sz="2800" u="none">
                <a:solidFill>
                  <a:schemeClr val="dk1"/>
                </a:solidFill>
                <a:latin typeface="Calibri"/>
                <a:ea typeface="Calibri"/>
                <a:cs typeface="Calibri"/>
                <a:sym typeface="Calibri"/>
              </a:rPr>
              <a:t>. This reduces the learning curve necessary to successfully leverage the subsystem. </a:t>
            </a:r>
            <a:endParaRPr/>
          </a:p>
          <a:p>
            <a:pPr indent="-342900" lvl="0" marL="342900" marR="0" rtl="0" algn="just">
              <a:lnSpc>
                <a:spcPct val="100000"/>
              </a:lnSpc>
              <a:spcBef>
                <a:spcPts val="2400"/>
              </a:spcBef>
              <a:spcAft>
                <a:spcPts val="0"/>
              </a:spcAft>
              <a:buClr>
                <a:schemeClr val="dk1"/>
              </a:buClr>
              <a:buSzPts val="2800"/>
              <a:buFont typeface="Noto Sans Symbols"/>
              <a:buChar char="❑"/>
            </a:pPr>
            <a:r>
              <a:rPr b="0" i="0" lang="en-US" sz="2800" u="none">
                <a:solidFill>
                  <a:schemeClr val="dk1"/>
                </a:solidFill>
                <a:latin typeface="Calibri"/>
                <a:ea typeface="Calibri"/>
                <a:cs typeface="Calibri"/>
                <a:sym typeface="Calibri"/>
              </a:rPr>
              <a:t>It also promotes decoupling the subsystem from its potentially many clients. </a:t>
            </a:r>
            <a:endParaRPr/>
          </a:p>
          <a:p>
            <a:pPr indent="-342900" lvl="0" marL="342900" marR="0" rtl="0" algn="just">
              <a:lnSpc>
                <a:spcPct val="100000"/>
              </a:lnSpc>
              <a:spcBef>
                <a:spcPts val="2400"/>
              </a:spcBef>
              <a:spcAft>
                <a:spcPts val="0"/>
              </a:spcAft>
              <a:buClr>
                <a:schemeClr val="dk1"/>
              </a:buClr>
              <a:buSzPts val="2800"/>
              <a:buFont typeface="Noto Sans Symbols"/>
              <a:buChar char="❑"/>
            </a:pPr>
            <a:r>
              <a:rPr b="0" i="0" lang="en-US" sz="2800" u="none">
                <a:solidFill>
                  <a:schemeClr val="dk1"/>
                </a:solidFill>
                <a:latin typeface="Calibri"/>
                <a:ea typeface="Calibri"/>
                <a:cs typeface="Calibri"/>
                <a:sym typeface="Calibri"/>
              </a:rPr>
              <a:t>On the other hand, </a:t>
            </a:r>
            <a:r>
              <a:rPr b="0" i="0" lang="en-US" sz="2800" u="none">
                <a:solidFill>
                  <a:schemeClr val="dk2"/>
                </a:solidFill>
                <a:latin typeface="Calibri"/>
                <a:ea typeface="Calibri"/>
                <a:cs typeface="Calibri"/>
                <a:sym typeface="Calibri"/>
              </a:rPr>
              <a:t>if the Facade is the only access point for the subsystem, it will </a:t>
            </a:r>
            <a:r>
              <a:rPr b="0" i="0" lang="en-US" sz="2800" u="none">
                <a:solidFill>
                  <a:srgbClr val="FF0000"/>
                </a:solidFill>
                <a:latin typeface="Calibri"/>
                <a:ea typeface="Calibri"/>
                <a:cs typeface="Calibri"/>
                <a:sym typeface="Calibri"/>
              </a:rPr>
              <a:t>limit the features and flexibility </a:t>
            </a:r>
            <a:r>
              <a:rPr b="0" i="0" lang="en-US" sz="2800" u="none">
                <a:solidFill>
                  <a:schemeClr val="dk1"/>
                </a:solidFill>
                <a:latin typeface="Calibri"/>
                <a:ea typeface="Calibri"/>
                <a:cs typeface="Calibri"/>
                <a:sym typeface="Calibri"/>
              </a:rPr>
              <a:t>that "power users" may need.</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1"/>
          <p:cNvSpPr txBox="1"/>
          <p:nvPr>
            <p:ph type="title"/>
          </p:nvPr>
        </p:nvSpPr>
        <p:spPr>
          <a:xfrm>
            <a:off x="457200" y="274637"/>
            <a:ext cx="8229600" cy="868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1" i="0" lang="en-US" sz="4800" u="none">
                <a:solidFill>
                  <a:schemeClr val="dk1"/>
                </a:solidFill>
                <a:latin typeface="Calibri"/>
                <a:ea typeface="Calibri"/>
                <a:cs typeface="Calibri"/>
                <a:sym typeface="Calibri"/>
              </a:rPr>
              <a:t>Façade Pattern</a:t>
            </a:r>
            <a:endParaRPr/>
          </a:p>
        </p:txBody>
      </p:sp>
      <p:pic>
        <p:nvPicPr>
          <p:cNvPr id="409" name="Google Shape;409;p61"/>
          <p:cNvPicPr preferRelativeResize="0"/>
          <p:nvPr>
            <p:ph idx="1" type="body"/>
          </p:nvPr>
        </p:nvPicPr>
        <p:blipFill rotWithShape="1">
          <a:blip r:embed="rId3">
            <a:alphaModFix/>
          </a:blip>
          <a:srcRect b="0" l="0" r="0" t="0"/>
          <a:stretch/>
        </p:blipFill>
        <p:spPr>
          <a:xfrm>
            <a:off x="965200" y="1600200"/>
            <a:ext cx="7188200" cy="4876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457200" y="258762"/>
            <a:ext cx="8229600" cy="868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1" i="0" lang="en-US" sz="4800" u="none">
                <a:solidFill>
                  <a:schemeClr val="dk1"/>
                </a:solidFill>
                <a:latin typeface="Calibri"/>
                <a:ea typeface="Calibri"/>
                <a:cs typeface="Calibri"/>
                <a:sym typeface="Calibri"/>
              </a:rPr>
              <a:t>Design Patterns (</a:t>
            </a:r>
            <a:r>
              <a:rPr b="1" i="0" lang="en-US" sz="4800" u="none">
                <a:solidFill>
                  <a:schemeClr val="dk2"/>
                </a:solidFill>
                <a:latin typeface="Calibri"/>
                <a:ea typeface="Calibri"/>
                <a:cs typeface="Calibri"/>
                <a:sym typeface="Calibri"/>
              </a:rPr>
              <a:t>Category</a:t>
            </a:r>
            <a:r>
              <a:rPr b="1" i="0" lang="en-US" sz="4800" u="none">
                <a:solidFill>
                  <a:schemeClr val="dk1"/>
                </a:solidFill>
                <a:latin typeface="Calibri"/>
                <a:ea typeface="Calibri"/>
                <a:cs typeface="Calibri"/>
                <a:sym typeface="Calibri"/>
              </a:rPr>
              <a:t>)</a:t>
            </a:r>
            <a:endParaRPr/>
          </a:p>
        </p:txBody>
      </p:sp>
      <p:sp>
        <p:nvSpPr>
          <p:cNvPr id="113" name="Google Shape;113;p17"/>
          <p:cNvSpPr txBox="1"/>
          <p:nvPr>
            <p:ph idx="1" type="body"/>
          </p:nvPr>
        </p:nvSpPr>
        <p:spPr>
          <a:xfrm>
            <a:off x="457200" y="1600200"/>
            <a:ext cx="8229600" cy="47244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FF0000"/>
              </a:buClr>
              <a:buSzPts val="2800"/>
              <a:buFont typeface="Arial"/>
              <a:buChar char="•"/>
            </a:pPr>
            <a:r>
              <a:rPr b="1" i="0" lang="en-US" sz="2800" u="none" cap="none" strike="noStrike">
                <a:solidFill>
                  <a:srgbClr val="FF0000"/>
                </a:solidFill>
                <a:latin typeface="Calibri"/>
                <a:ea typeface="Calibri"/>
                <a:cs typeface="Calibri"/>
                <a:sym typeface="Calibri"/>
              </a:rPr>
              <a:t>Creational patterns</a:t>
            </a:r>
            <a:r>
              <a:rPr b="0" i="0" lang="en-US" sz="2800" u="none" cap="none" strike="noStrike">
                <a:solidFill>
                  <a:schemeClr val="dk1"/>
                </a:solidFill>
                <a:latin typeface="Calibri"/>
                <a:ea typeface="Calibri"/>
                <a:cs typeface="Calibri"/>
                <a:sym typeface="Calibri"/>
              </a:rPr>
              <a:t> provide</a:t>
            </a:r>
            <a:r>
              <a:rPr b="0" i="0" lang="en-US" sz="2800" u="none" cap="none" strike="noStrike">
                <a:solidFill>
                  <a:schemeClr val="dk2"/>
                </a:solidFill>
                <a:latin typeface="Calibri"/>
                <a:ea typeface="Calibri"/>
                <a:cs typeface="Calibri"/>
                <a:sym typeface="Calibri"/>
              </a:rPr>
              <a:t> object creation mechanisms </a:t>
            </a:r>
            <a:r>
              <a:rPr b="0" i="0" lang="en-US" sz="2800" u="none" cap="none" strike="noStrike">
                <a:solidFill>
                  <a:schemeClr val="dk1"/>
                </a:solidFill>
                <a:latin typeface="Calibri"/>
                <a:ea typeface="Calibri"/>
                <a:cs typeface="Calibri"/>
                <a:sym typeface="Calibri"/>
              </a:rPr>
              <a:t>that increase flexibility and reuse of existing code.</a:t>
            </a:r>
            <a:endParaRPr/>
          </a:p>
          <a:p>
            <a:pPr indent="-342900" lvl="0" marL="342900" marR="0" rtl="0" algn="just">
              <a:lnSpc>
                <a:spcPct val="100000"/>
              </a:lnSpc>
              <a:spcBef>
                <a:spcPts val="2400"/>
              </a:spcBef>
              <a:spcAft>
                <a:spcPts val="0"/>
              </a:spcAft>
              <a:buClr>
                <a:srgbClr val="FF0000"/>
              </a:buClr>
              <a:buSzPts val="2800"/>
              <a:buFont typeface="Arial"/>
              <a:buChar char="•"/>
            </a:pPr>
            <a:r>
              <a:rPr b="1" i="0" lang="en-US" sz="2800" u="none" cap="none" strike="noStrike">
                <a:solidFill>
                  <a:srgbClr val="FF0000"/>
                </a:solidFill>
                <a:latin typeface="Calibri"/>
                <a:ea typeface="Calibri"/>
                <a:cs typeface="Calibri"/>
                <a:sym typeface="Calibri"/>
              </a:rPr>
              <a:t>Structural patterns</a:t>
            </a:r>
            <a:r>
              <a:rPr b="0" i="0" lang="en-US" sz="2800" u="none" cap="none" strike="noStrike">
                <a:solidFill>
                  <a:srgbClr val="FF0000"/>
                </a:solidFill>
                <a:latin typeface="Calibri"/>
                <a:ea typeface="Calibri"/>
                <a:cs typeface="Calibri"/>
                <a:sym typeface="Calibri"/>
              </a:rPr>
              <a:t> </a:t>
            </a:r>
            <a:r>
              <a:rPr b="0" i="0" lang="en-US" sz="2800" u="none" cap="none" strike="noStrike">
                <a:solidFill>
                  <a:schemeClr val="dk1"/>
                </a:solidFill>
                <a:latin typeface="Calibri"/>
                <a:ea typeface="Calibri"/>
                <a:cs typeface="Calibri"/>
                <a:sym typeface="Calibri"/>
              </a:rPr>
              <a:t>explain </a:t>
            </a:r>
            <a:r>
              <a:rPr b="0" i="0" lang="en-US" sz="2800" u="none" cap="none" strike="noStrike">
                <a:solidFill>
                  <a:schemeClr val="dk2"/>
                </a:solidFill>
                <a:latin typeface="Calibri"/>
                <a:ea typeface="Calibri"/>
                <a:cs typeface="Calibri"/>
                <a:sym typeface="Calibri"/>
              </a:rPr>
              <a:t>how to assemble objects and classes into larger structures</a:t>
            </a:r>
            <a:r>
              <a:rPr b="0" i="0" lang="en-US" sz="2800" u="none" cap="none" strike="noStrike">
                <a:solidFill>
                  <a:schemeClr val="dk1"/>
                </a:solidFill>
                <a:latin typeface="Calibri"/>
                <a:ea typeface="Calibri"/>
                <a:cs typeface="Calibri"/>
                <a:sym typeface="Calibri"/>
              </a:rPr>
              <a:t>, while keeping the structures flexible and efficient.</a:t>
            </a:r>
            <a:endParaRPr/>
          </a:p>
          <a:p>
            <a:pPr indent="-342900" lvl="0" marL="342900" marR="0" rtl="0" algn="just">
              <a:lnSpc>
                <a:spcPct val="100000"/>
              </a:lnSpc>
              <a:spcBef>
                <a:spcPts val="2400"/>
              </a:spcBef>
              <a:spcAft>
                <a:spcPts val="0"/>
              </a:spcAft>
              <a:buClr>
                <a:srgbClr val="FF0000"/>
              </a:buClr>
              <a:buSzPts val="2800"/>
              <a:buFont typeface="Arial"/>
              <a:buChar char="•"/>
            </a:pPr>
            <a:r>
              <a:rPr b="1" i="0" lang="en-US" sz="2800" u="none" cap="none" strike="noStrike">
                <a:solidFill>
                  <a:srgbClr val="FF0000"/>
                </a:solidFill>
                <a:latin typeface="Calibri"/>
                <a:ea typeface="Calibri"/>
                <a:cs typeface="Calibri"/>
                <a:sym typeface="Calibri"/>
              </a:rPr>
              <a:t>Behavioral patterns</a:t>
            </a:r>
            <a:r>
              <a:rPr b="0" i="0" lang="en-US" sz="2800" u="none" cap="none" strike="noStrike">
                <a:solidFill>
                  <a:srgbClr val="FF0000"/>
                </a:solidFill>
                <a:latin typeface="Calibri"/>
                <a:ea typeface="Calibri"/>
                <a:cs typeface="Calibri"/>
                <a:sym typeface="Calibri"/>
              </a:rPr>
              <a:t> </a:t>
            </a:r>
            <a:r>
              <a:rPr b="0" i="0" lang="en-US" sz="2800" u="none" cap="none" strike="noStrike">
                <a:solidFill>
                  <a:schemeClr val="dk1"/>
                </a:solidFill>
                <a:latin typeface="Calibri"/>
                <a:ea typeface="Calibri"/>
                <a:cs typeface="Calibri"/>
                <a:sym typeface="Calibri"/>
              </a:rPr>
              <a:t>take care of </a:t>
            </a:r>
            <a:r>
              <a:rPr b="0" i="0" lang="en-US" sz="2800" u="none" cap="none" strike="noStrike">
                <a:solidFill>
                  <a:schemeClr val="dk2"/>
                </a:solidFill>
                <a:latin typeface="Calibri"/>
                <a:ea typeface="Calibri"/>
                <a:cs typeface="Calibri"/>
                <a:sym typeface="Calibri"/>
              </a:rPr>
              <a:t>effective communication </a:t>
            </a:r>
            <a:r>
              <a:rPr b="0" i="0" lang="en-US" sz="2800" u="none" cap="none" strike="noStrike">
                <a:solidFill>
                  <a:schemeClr val="dk1"/>
                </a:solidFill>
                <a:latin typeface="Calibri"/>
                <a:ea typeface="Calibri"/>
                <a:cs typeface="Calibri"/>
                <a:sym typeface="Calibri"/>
              </a:rPr>
              <a:t>and the assignment of </a:t>
            </a:r>
            <a:r>
              <a:rPr b="0" i="0" lang="en-US" sz="2800" u="none" cap="none" strike="noStrike">
                <a:solidFill>
                  <a:schemeClr val="dk2"/>
                </a:solidFill>
                <a:latin typeface="Calibri"/>
                <a:ea typeface="Calibri"/>
                <a:cs typeface="Calibri"/>
                <a:sym typeface="Calibri"/>
              </a:rPr>
              <a:t>responsibilities between objects</a:t>
            </a:r>
            <a:r>
              <a:rPr b="0" i="0" lang="en-US" sz="2800" u="none" cap="none" strike="noStrike">
                <a:solidFill>
                  <a:schemeClr val="dk1"/>
                </a:solidFill>
                <a:latin typeface="Calibri"/>
                <a:ea typeface="Calibri"/>
                <a:cs typeface="Calibri"/>
                <a:sym typeface="Calibri"/>
              </a:rPr>
              <a:t>.</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2"/>
          <p:cNvSpPr txBox="1"/>
          <p:nvPr>
            <p:ph type="title"/>
          </p:nvPr>
        </p:nvSpPr>
        <p:spPr>
          <a:xfrm>
            <a:off x="457200" y="152400"/>
            <a:ext cx="82296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Façade Pattern</a:t>
            </a:r>
            <a:endParaRPr/>
          </a:p>
        </p:txBody>
      </p:sp>
      <p:pic>
        <p:nvPicPr>
          <p:cNvPr id="415" name="Google Shape;415;p62"/>
          <p:cNvPicPr preferRelativeResize="0"/>
          <p:nvPr/>
        </p:nvPicPr>
        <p:blipFill rotWithShape="1">
          <a:blip r:embed="rId3">
            <a:alphaModFix/>
          </a:blip>
          <a:srcRect b="0" l="0" r="0" t="0"/>
          <a:stretch/>
        </p:blipFill>
        <p:spPr>
          <a:xfrm>
            <a:off x="1928812" y="927100"/>
            <a:ext cx="4991100" cy="5780087"/>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pic>
        <p:nvPicPr>
          <p:cNvPr id="420" name="Google Shape;420;p63"/>
          <p:cNvPicPr preferRelativeResize="0"/>
          <p:nvPr/>
        </p:nvPicPr>
        <p:blipFill rotWithShape="1">
          <a:blip r:embed="rId3">
            <a:alphaModFix/>
          </a:blip>
          <a:srcRect b="0" l="0" r="0" t="0"/>
          <a:stretch/>
        </p:blipFill>
        <p:spPr>
          <a:xfrm>
            <a:off x="990600" y="1647825"/>
            <a:ext cx="6799262" cy="3990975"/>
          </a:xfrm>
          <a:prstGeom prst="rect">
            <a:avLst/>
          </a:prstGeom>
          <a:noFill/>
          <a:ln>
            <a:noFill/>
          </a:ln>
        </p:spPr>
      </p:pic>
      <p:sp>
        <p:nvSpPr>
          <p:cNvPr id="421" name="Google Shape;421;p63"/>
          <p:cNvSpPr txBox="1"/>
          <p:nvPr>
            <p:ph type="title"/>
          </p:nvPr>
        </p:nvSpPr>
        <p:spPr>
          <a:xfrm>
            <a:off x="457200" y="152400"/>
            <a:ext cx="82296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Façade Pattern</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pic>
        <p:nvPicPr>
          <p:cNvPr id="426" name="Google Shape;426;p64"/>
          <p:cNvPicPr preferRelativeResize="0"/>
          <p:nvPr/>
        </p:nvPicPr>
        <p:blipFill rotWithShape="1">
          <a:blip r:embed="rId3">
            <a:alphaModFix/>
          </a:blip>
          <a:srcRect b="0" l="0" r="0" t="0"/>
          <a:stretch/>
        </p:blipFill>
        <p:spPr>
          <a:xfrm>
            <a:off x="239712" y="838200"/>
            <a:ext cx="6237287" cy="3733800"/>
          </a:xfrm>
          <a:prstGeom prst="rect">
            <a:avLst/>
          </a:prstGeom>
          <a:noFill/>
          <a:ln>
            <a:noFill/>
          </a:ln>
        </p:spPr>
      </p:pic>
      <p:pic>
        <p:nvPicPr>
          <p:cNvPr id="427" name="Google Shape;427;p64"/>
          <p:cNvPicPr preferRelativeResize="0"/>
          <p:nvPr/>
        </p:nvPicPr>
        <p:blipFill rotWithShape="1">
          <a:blip r:embed="rId4">
            <a:alphaModFix/>
          </a:blip>
          <a:srcRect b="0" l="0" r="0" t="0"/>
          <a:stretch/>
        </p:blipFill>
        <p:spPr>
          <a:xfrm>
            <a:off x="3657600" y="2819400"/>
            <a:ext cx="5354637" cy="3857625"/>
          </a:xfrm>
          <a:prstGeom prst="rect">
            <a:avLst/>
          </a:prstGeom>
          <a:noFill/>
          <a:ln cap="flat" cmpd="sng" w="31750">
            <a:solidFill>
              <a:srgbClr val="FF0000"/>
            </a:solidFill>
            <a:prstDash val="solid"/>
            <a:miter lim="800000"/>
            <a:headEnd len="sm" w="sm" type="none"/>
            <a:tailEnd len="sm" w="sm" type="none"/>
          </a:ln>
        </p:spPr>
      </p:pic>
      <p:sp>
        <p:nvSpPr>
          <p:cNvPr id="428" name="Google Shape;428;p64"/>
          <p:cNvSpPr txBox="1"/>
          <p:nvPr>
            <p:ph type="title"/>
          </p:nvPr>
        </p:nvSpPr>
        <p:spPr>
          <a:xfrm>
            <a:off x="457200" y="152400"/>
            <a:ext cx="82296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Façade Pattern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1" i="0" lang="en-US" sz="4800" u="none">
                <a:solidFill>
                  <a:schemeClr val="dk1"/>
                </a:solidFill>
                <a:latin typeface="Calibri"/>
                <a:ea typeface="Calibri"/>
                <a:cs typeface="Calibri"/>
                <a:sym typeface="Calibri"/>
              </a:rPr>
              <a:t>Applicability</a:t>
            </a:r>
            <a:endParaRPr/>
          </a:p>
        </p:txBody>
      </p:sp>
      <p:sp>
        <p:nvSpPr>
          <p:cNvPr id="434" name="Google Shape;434;p65"/>
          <p:cNvSpPr txBox="1"/>
          <p:nvPr>
            <p:ph idx="1" type="body"/>
          </p:nvPr>
        </p:nvSpPr>
        <p:spPr>
          <a:xfrm>
            <a:off x="457200" y="1722437"/>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Noto Sans Symbols"/>
              <a:buChar char="❑"/>
            </a:pPr>
            <a:r>
              <a:rPr b="0" i="0" lang="en-US" sz="3200" u="none">
                <a:solidFill>
                  <a:schemeClr val="dk1"/>
                </a:solidFill>
                <a:latin typeface="Calibri"/>
                <a:ea typeface="Calibri"/>
                <a:cs typeface="Calibri"/>
                <a:sym typeface="Calibri"/>
              </a:rPr>
              <a:t>Use the Facade pattern when you </a:t>
            </a:r>
            <a:r>
              <a:rPr b="0" i="0" lang="en-US" sz="3200" u="none">
                <a:solidFill>
                  <a:schemeClr val="dk2"/>
                </a:solidFill>
                <a:latin typeface="Calibri"/>
                <a:ea typeface="Calibri"/>
                <a:cs typeface="Calibri"/>
                <a:sym typeface="Calibri"/>
              </a:rPr>
              <a:t>need to have a limited but straightforward interface to a complex subsystem</a:t>
            </a:r>
            <a:r>
              <a:rPr b="0" i="0" lang="en-US" sz="3200" u="none">
                <a:solidFill>
                  <a:schemeClr val="dk1"/>
                </a:solidFill>
                <a:latin typeface="Calibri"/>
                <a:ea typeface="Calibri"/>
                <a:cs typeface="Calibri"/>
                <a:sym typeface="Calibri"/>
              </a:rPr>
              <a:t>.</a:t>
            </a:r>
            <a:endParaRPr/>
          </a:p>
          <a:p>
            <a:pPr indent="-342900" lvl="0" marL="342900" marR="0" rtl="0" algn="just">
              <a:lnSpc>
                <a:spcPct val="100000"/>
              </a:lnSpc>
              <a:spcBef>
                <a:spcPts val="3000"/>
              </a:spcBef>
              <a:spcAft>
                <a:spcPts val="0"/>
              </a:spcAft>
              <a:buClr>
                <a:schemeClr val="dk1"/>
              </a:buClr>
              <a:buSzPts val="3200"/>
              <a:buFont typeface="Noto Sans Symbols"/>
              <a:buChar char="❑"/>
            </a:pPr>
            <a:r>
              <a:rPr b="0" i="0" lang="en-US" sz="3200" u="none">
                <a:solidFill>
                  <a:schemeClr val="dk1"/>
                </a:solidFill>
                <a:latin typeface="Calibri"/>
                <a:ea typeface="Calibri"/>
                <a:cs typeface="Calibri"/>
                <a:sym typeface="Calibri"/>
              </a:rPr>
              <a:t>Use the Facade when you want </a:t>
            </a:r>
            <a:r>
              <a:rPr b="0" i="0" lang="en-US" sz="3200" u="none">
                <a:solidFill>
                  <a:schemeClr val="dk2"/>
                </a:solidFill>
                <a:latin typeface="Calibri"/>
                <a:ea typeface="Calibri"/>
                <a:cs typeface="Calibri"/>
                <a:sym typeface="Calibri"/>
              </a:rPr>
              <a:t>to structure a subsystem into layers</a:t>
            </a:r>
            <a:r>
              <a:rPr b="0" i="0" lang="en-US" sz="3200" u="none">
                <a:solidFill>
                  <a:schemeClr val="dk1"/>
                </a:solidFill>
                <a:latin typeface="Calibri"/>
                <a:ea typeface="Calibri"/>
                <a:cs typeface="Calibri"/>
                <a:sym typeface="Calibri"/>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152400" y="152400"/>
            <a:ext cx="44196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Calibri"/>
              <a:buNone/>
            </a:pPr>
            <a:r>
              <a:rPr b="1" i="0" lang="en-US" sz="3200" u="none">
                <a:solidFill>
                  <a:schemeClr val="dk1"/>
                </a:solidFill>
                <a:latin typeface="Calibri"/>
                <a:ea typeface="Calibri"/>
                <a:cs typeface="Calibri"/>
                <a:sym typeface="Calibri"/>
              </a:rPr>
              <a:t>Creational patterns</a:t>
            </a:r>
            <a:endParaRPr/>
          </a:p>
        </p:txBody>
      </p:sp>
      <p:pic>
        <p:nvPicPr>
          <p:cNvPr id="119" name="Google Shape;119;p18"/>
          <p:cNvPicPr preferRelativeResize="0"/>
          <p:nvPr/>
        </p:nvPicPr>
        <p:blipFill rotWithShape="1">
          <a:blip r:embed="rId3">
            <a:alphaModFix/>
          </a:blip>
          <a:srcRect b="0" l="0" r="0" t="0"/>
          <a:stretch/>
        </p:blipFill>
        <p:spPr>
          <a:xfrm>
            <a:off x="609600" y="914400"/>
            <a:ext cx="2819400" cy="5730875"/>
          </a:xfrm>
          <a:prstGeom prst="rect">
            <a:avLst/>
          </a:prstGeom>
          <a:noFill/>
          <a:ln>
            <a:noFill/>
          </a:ln>
        </p:spPr>
      </p:pic>
      <p:pic>
        <p:nvPicPr>
          <p:cNvPr id="120" name="Google Shape;120;p18"/>
          <p:cNvPicPr preferRelativeResize="0"/>
          <p:nvPr/>
        </p:nvPicPr>
        <p:blipFill rotWithShape="1">
          <a:blip r:embed="rId4">
            <a:alphaModFix/>
          </a:blip>
          <a:srcRect b="0" l="0" r="0" t="0"/>
          <a:stretch/>
        </p:blipFill>
        <p:spPr>
          <a:xfrm>
            <a:off x="5257800" y="949325"/>
            <a:ext cx="2590800" cy="5635625"/>
          </a:xfrm>
          <a:prstGeom prst="rect">
            <a:avLst/>
          </a:prstGeom>
          <a:noFill/>
          <a:ln>
            <a:noFill/>
          </a:ln>
        </p:spPr>
      </p:pic>
      <p:sp>
        <p:nvSpPr>
          <p:cNvPr id="121" name="Google Shape;121;p18"/>
          <p:cNvSpPr txBox="1"/>
          <p:nvPr/>
        </p:nvSpPr>
        <p:spPr>
          <a:xfrm>
            <a:off x="4572000" y="152400"/>
            <a:ext cx="4419600" cy="6397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Calibri"/>
              <a:buNone/>
            </a:pPr>
            <a:r>
              <a:rPr b="1" i="0" lang="en-US" sz="3200" u="none" cap="none" strike="noStrike">
                <a:solidFill>
                  <a:schemeClr val="dk1"/>
                </a:solidFill>
                <a:latin typeface="Calibri"/>
                <a:ea typeface="Calibri"/>
                <a:cs typeface="Calibri"/>
                <a:sym typeface="Calibri"/>
              </a:rPr>
              <a:t>Structural patterns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457200" y="274637"/>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Behavioral patterns</a:t>
            </a:r>
            <a:endParaRPr/>
          </a:p>
        </p:txBody>
      </p:sp>
      <p:pic>
        <p:nvPicPr>
          <p:cNvPr id="127" name="Google Shape;127;p19"/>
          <p:cNvPicPr preferRelativeResize="0"/>
          <p:nvPr/>
        </p:nvPicPr>
        <p:blipFill rotWithShape="1">
          <a:blip r:embed="rId3">
            <a:alphaModFix/>
          </a:blip>
          <a:srcRect b="0" l="0" r="0" t="0"/>
          <a:stretch/>
        </p:blipFill>
        <p:spPr>
          <a:xfrm>
            <a:off x="2209800" y="990600"/>
            <a:ext cx="5305425" cy="5699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6000"/>
              <a:buFont typeface="Calibri"/>
              <a:buNone/>
            </a:pPr>
            <a:r>
              <a:rPr b="1" i="0" lang="en-US" sz="6000" u="none">
                <a:solidFill>
                  <a:schemeClr val="dk1"/>
                </a:solidFill>
                <a:latin typeface="Calibri"/>
                <a:ea typeface="Calibri"/>
                <a:cs typeface="Calibri"/>
                <a:sym typeface="Calibri"/>
              </a:rPr>
              <a:t>Singleton Pattern</a:t>
            </a:r>
            <a:endParaRPr/>
          </a:p>
        </p:txBody>
      </p:sp>
      <p:pic>
        <p:nvPicPr>
          <p:cNvPr id="133" name="Google Shape;133;p20"/>
          <p:cNvPicPr preferRelativeResize="0"/>
          <p:nvPr/>
        </p:nvPicPr>
        <p:blipFill rotWithShape="1">
          <a:blip r:embed="rId3">
            <a:alphaModFix/>
          </a:blip>
          <a:srcRect b="0" l="0" r="0" t="0"/>
          <a:stretch/>
        </p:blipFill>
        <p:spPr>
          <a:xfrm>
            <a:off x="2438400" y="2524125"/>
            <a:ext cx="4152900" cy="2962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457200" y="274637"/>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5400"/>
              <a:buFont typeface="Calibri"/>
              <a:buNone/>
            </a:pPr>
            <a:r>
              <a:rPr b="1" i="0" lang="en-US" sz="5400" u="none">
                <a:solidFill>
                  <a:schemeClr val="dk1"/>
                </a:solidFill>
                <a:latin typeface="Calibri"/>
                <a:ea typeface="Calibri"/>
                <a:cs typeface="Calibri"/>
                <a:sym typeface="Calibri"/>
              </a:rPr>
              <a:t>Singleton Pattern</a:t>
            </a:r>
            <a:endParaRPr/>
          </a:p>
        </p:txBody>
      </p:sp>
      <p:sp>
        <p:nvSpPr>
          <p:cNvPr id="139" name="Google Shape;139;p21"/>
          <p:cNvSpPr txBox="1"/>
          <p:nvPr>
            <p:ph idx="1" type="body"/>
          </p:nvPr>
        </p:nvSpPr>
        <p:spPr>
          <a:xfrm>
            <a:off x="457200" y="13716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1" i="0" lang="en-US" sz="3200" u="none" cap="none" strike="noStrike">
                <a:solidFill>
                  <a:schemeClr val="dk1"/>
                </a:solidFill>
                <a:latin typeface="Calibri"/>
                <a:ea typeface="Calibri"/>
                <a:cs typeface="Calibri"/>
                <a:sym typeface="Calibri"/>
              </a:rPr>
              <a:t>Intent</a:t>
            </a:r>
            <a:endParaRPr/>
          </a:p>
          <a:p>
            <a:pPr indent="-285750" lvl="1" marL="742950" marR="0" rtl="0" algn="just">
              <a:lnSpc>
                <a:spcPct val="100000"/>
              </a:lnSpc>
              <a:spcBef>
                <a:spcPts val="12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 creational design pattern that </a:t>
            </a:r>
            <a:r>
              <a:rPr b="0" i="0" lang="en-US" sz="2800" u="none" cap="none" strike="noStrike">
                <a:solidFill>
                  <a:srgbClr val="FF0000"/>
                </a:solidFill>
                <a:latin typeface="Calibri"/>
                <a:ea typeface="Calibri"/>
                <a:cs typeface="Calibri"/>
                <a:sym typeface="Calibri"/>
              </a:rPr>
              <a:t>ensures only one instantation</a:t>
            </a:r>
            <a:r>
              <a:rPr b="0" i="0" lang="en-US" sz="2800" u="none" cap="none" strike="noStrike">
                <a:solidFill>
                  <a:schemeClr val="dk1"/>
                </a:solidFill>
                <a:latin typeface="Calibri"/>
                <a:ea typeface="Calibri"/>
                <a:cs typeface="Calibri"/>
                <a:sym typeface="Calibri"/>
              </a:rPr>
              <a:t> (of the class) is created and avoids creating multiple instances of the same object. </a:t>
            </a:r>
            <a:endParaRPr/>
          </a:p>
          <a:p>
            <a:pPr indent="-285750" lvl="1" marL="742950" marR="0" rtl="0" algn="just">
              <a:lnSpc>
                <a:spcPct val="100000"/>
              </a:lnSpc>
              <a:spcBef>
                <a:spcPts val="12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Provides a </a:t>
            </a:r>
            <a:r>
              <a:rPr b="0" i="0" lang="en-US" sz="2800" u="none" cap="none" strike="noStrike">
                <a:solidFill>
                  <a:schemeClr val="dk2"/>
                </a:solidFill>
                <a:latin typeface="Calibri"/>
                <a:ea typeface="Calibri"/>
                <a:cs typeface="Calibri"/>
                <a:sym typeface="Calibri"/>
              </a:rPr>
              <a:t>global access point </a:t>
            </a:r>
            <a:r>
              <a:rPr b="0" i="0" lang="en-US" sz="2800" u="none" cap="none" strike="noStrike">
                <a:solidFill>
                  <a:schemeClr val="dk1"/>
                </a:solidFill>
                <a:latin typeface="Calibri"/>
                <a:ea typeface="Calibri"/>
                <a:cs typeface="Calibri"/>
                <a:sym typeface="Calibri"/>
              </a:rPr>
              <a:t>to this instance.</a:t>
            </a:r>
            <a:endParaRPr b="1" i="0" sz="2800" u="none" cap="none" strike="noStrike">
              <a:solidFill>
                <a:schemeClr val="dk1"/>
              </a:solidFill>
              <a:latin typeface="Calibri"/>
              <a:ea typeface="Calibri"/>
              <a:cs typeface="Calibri"/>
              <a:sym typeface="Calibri"/>
            </a:endParaRPr>
          </a:p>
          <a:p>
            <a:pPr indent="-342900" lvl="0" marL="342900" marR="0" rtl="0" algn="just">
              <a:lnSpc>
                <a:spcPct val="100000"/>
              </a:lnSpc>
              <a:spcBef>
                <a:spcPts val="1200"/>
              </a:spcBef>
              <a:spcAft>
                <a:spcPts val="0"/>
              </a:spcAft>
              <a:buClr>
                <a:schemeClr val="dk1"/>
              </a:buClr>
              <a:buSzPts val="3200"/>
              <a:buFont typeface="Arial"/>
              <a:buChar char="•"/>
            </a:pPr>
            <a:r>
              <a:rPr b="1" i="0" lang="en-US" sz="3200" u="none" cap="none" strike="noStrike">
                <a:solidFill>
                  <a:schemeClr val="dk1"/>
                </a:solidFill>
                <a:latin typeface="Calibri"/>
                <a:ea typeface="Calibri"/>
                <a:cs typeface="Calibri"/>
                <a:sym typeface="Calibri"/>
              </a:rPr>
              <a:t>Problem</a:t>
            </a:r>
            <a:endParaRPr/>
          </a:p>
          <a:p>
            <a:pPr indent="-285750" lvl="1" marL="742950" marR="0" rtl="0" algn="just">
              <a:lnSpc>
                <a:spcPct val="100000"/>
              </a:lnSpc>
              <a:spcBef>
                <a:spcPts val="12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Application needs one, and only one, instance of an object. Additionally, lazy initialization and global access are necessary.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