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y="6858000" cx="9144000"/>
  <p:notesSz cx="6985000" cy="9271000"/>
  <p:embeddedFontLst>
    <p:embeddedFont>
      <p:font typeface="Garamond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D21B0E1-2C81-44CB-9CE2-DF325884ECEC}">
  <a:tblStyle styleId="{ED21B0E1-2C81-44CB-9CE2-DF325884ECE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20" Type="http://schemas.openxmlformats.org/officeDocument/2006/relationships/slide" Target="slides/slide13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22" Type="http://schemas.openxmlformats.org/officeDocument/2006/relationships/slide" Target="slides/slide15.xml"/><Relationship Id="rId66" Type="http://schemas.openxmlformats.org/officeDocument/2006/relationships/font" Target="fonts/Garamond-regular.fntdata"/><Relationship Id="rId21" Type="http://schemas.openxmlformats.org/officeDocument/2006/relationships/slide" Target="slides/slide14.xml"/><Relationship Id="rId65" Type="http://schemas.openxmlformats.org/officeDocument/2006/relationships/slide" Target="slides/slide58.xml"/><Relationship Id="rId24" Type="http://schemas.openxmlformats.org/officeDocument/2006/relationships/slide" Target="slides/slide17.xml"/><Relationship Id="rId68" Type="http://schemas.openxmlformats.org/officeDocument/2006/relationships/font" Target="fonts/Garamond-italic.fntdata"/><Relationship Id="rId23" Type="http://schemas.openxmlformats.org/officeDocument/2006/relationships/slide" Target="slides/slide16.xml"/><Relationship Id="rId67" Type="http://schemas.openxmlformats.org/officeDocument/2006/relationships/font" Target="fonts/Garamond-bold.fntdata"/><Relationship Id="rId60" Type="http://schemas.openxmlformats.org/officeDocument/2006/relationships/slide" Target="slides/slide53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Garamond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slide" Target="slides/slide52.xml"/><Relationship Id="rId14" Type="http://schemas.openxmlformats.org/officeDocument/2006/relationships/slide" Target="slides/slide7.xml"/><Relationship Id="rId58" Type="http://schemas.openxmlformats.org/officeDocument/2006/relationships/slide" Target="slides/slide51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56050" y="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6" name="Google Shape;196;p1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" name="Google Shape;213;p1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1" name="Google Shape;251;p2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2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0" name="Google Shape;260;p2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1" name="Google Shape;261;p2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7" name="Google Shape;267;p2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2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1" name="Google Shape;281;p2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0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1" name="Google Shape;321;p3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8" name="Google Shape;328;p3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p3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51" name="Google Shape;351;p3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2" name="Google Shape;352;p3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3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0" name="Google Shape;370;p3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9" name="Google Shape;379;p3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0" name="Google Shape;380;p3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6" name="Google Shape;386;p3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7" name="Google Shape;387;p3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3" name="Google Shape;393;p3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0" name="Google Shape;400;p3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3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9" name="Google Shape;409;p3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p3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4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4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4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51" name="Google Shape;451;p4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2" name="Google Shape;452;p4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2" name="Google Shape;462;p4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4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69" name="Google Shape;469;p4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4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0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50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1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1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2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93" name="Google Shape;493;p52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4" name="Google Shape;494;p52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3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0" name="Google Shape;500;p53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53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4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07" name="Google Shape;507;p54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54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5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14" name="Google Shape;514;p55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55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6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1" name="Google Shape;521;p5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5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57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8" name="Google Shape;528;p5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9" name="Google Shape;529;p5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8:notes"/>
          <p:cNvSpPr txBox="1"/>
          <p:nvPr/>
        </p:nvSpPr>
        <p:spPr>
          <a:xfrm>
            <a:off x="3956050" y="8807450"/>
            <a:ext cx="3027362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7950" lIns="95925" spcFirstLastPara="1" rIns="95925" wrap="square" tIns="47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36" name="Google Shape;536;p5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7" name="Google Shape;537;p5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98500" y="4403725"/>
            <a:ext cx="5588000" cy="4171950"/>
          </a:xfrm>
          <a:prstGeom prst="rect">
            <a:avLst/>
          </a:prstGeom>
        </p:spPr>
        <p:txBody>
          <a:bodyPr anchorCtr="0" anchor="t" bIns="47950" lIns="95925" spcFirstLastPara="1" rIns="95925" wrap="square" tIns="47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/>
          <p:nvPr>
            <p:ph idx="2" type="sldImg"/>
          </p:nvPr>
        </p:nvSpPr>
        <p:spPr>
          <a:xfrm>
            <a:off x="1174750" y="695325"/>
            <a:ext cx="4635500" cy="3476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SzPts val="1820"/>
              <a:buFont typeface="Noto Sans Symbols"/>
              <a:buNone/>
              <a:defRPr sz="2800"/>
            </a:lvl1pPr>
            <a:lvl2pPr lvl="1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7" name="Google Shape;87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88" name="Google Shape;88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89" name="Google Shape;89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96" name="Google Shape;96;p14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97" name="Google Shape;97;p1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103" name="Google Shape;103;p1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457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2" type="body"/>
          </p:nvPr>
        </p:nvSpPr>
        <p:spPr>
          <a:xfrm>
            <a:off x="4648200" y="1600200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 rot="5400000">
            <a:off x="4731544" y="2175669"/>
            <a:ext cx="5853112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 rot="5400000">
            <a:off x="540544" y="194469"/>
            <a:ext cx="5853112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" type="body"/>
          </p:nvPr>
        </p:nvSpPr>
        <p:spPr>
          <a:xfrm rot="5400000">
            <a:off x="2306638" y="-249237"/>
            <a:ext cx="45307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71" name="Google Shape;71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Garamond"/>
                <a:ea typeface="Garamond"/>
                <a:cs typeface="Garamond"/>
                <a:sym typeface="Garamo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609600" y="1219200"/>
            <a:ext cx="79248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1981200" y="3962400"/>
            <a:ext cx="6511925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124200" y="6243637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200" u="none" cap="none" strike="noStrik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2425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766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9405" lvl="2" marL="1371600" marR="0" rtl="0" algn="l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❑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243637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aramond"/>
              <a:buNone/>
              <a:defRPr b="0" i="0" sz="12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381000" y="228600"/>
            <a:ext cx="82296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524288"/>
            <a:headEnd len="med" w="med" type="none"/>
            <a:tailEnd len="med" w="med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p3"/>
          <p:cNvCxnSpPr/>
          <p:nvPr/>
        </p:nvCxnSpPr>
        <p:spPr>
          <a:xfrm>
            <a:off x="457200" y="6172200"/>
            <a:ext cx="82296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ctrTitle"/>
          </p:nvPr>
        </p:nvSpPr>
        <p:spPr>
          <a:xfrm>
            <a:off x="381000" y="1524000"/>
            <a:ext cx="86868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Garamond"/>
              <a:buNone/>
            </a:pPr>
            <a:r>
              <a:rPr b="1" i="0" lang="en-US" sz="7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Software Engineering</a:t>
            </a:r>
            <a:br>
              <a:rPr b="1" i="0" lang="en-US" sz="7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6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(CSE 403)</a:t>
            </a:r>
            <a:r>
              <a:rPr b="1" i="0" lang="en-US" sz="7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sp>
        <p:nvSpPr>
          <p:cNvPr id="111" name="Google Shape;111;p16"/>
          <p:cNvSpPr txBox="1"/>
          <p:nvPr>
            <p:ph idx="1" type="subTitle"/>
          </p:nvPr>
        </p:nvSpPr>
        <p:spPr>
          <a:xfrm>
            <a:off x="1371600" y="4114800"/>
            <a:ext cx="6629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3120"/>
              <a:buNone/>
            </a:pPr>
            <a:r>
              <a:rPr b="1" i="0" lang="en-US" sz="4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9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2860"/>
              <a:buNone/>
            </a:pPr>
            <a:r>
              <a:rPr b="1" i="0" lang="en-US" sz="4400" u="non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(Black Box Testing)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162800" cy="50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09600"/>
            <a:ext cx="7162800" cy="516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7537450" cy="44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609600"/>
            <a:ext cx="6400800" cy="496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Overview of This Lecture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 Design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White Box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 Flow Graph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Cyclomatic Complexity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Basic Path Testing 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Black Box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Equivalence Classes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Value Analysis</a:t>
            </a:r>
            <a:endParaRPr/>
          </a:p>
          <a:p>
            <a:pPr indent="-252095" lvl="0" marL="3429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609600" y="1371600"/>
            <a:ext cx="8077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White box testing: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Knowing the internal workings of a component;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 exercise specific sets of condition, loops, etc.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Black box testing: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Knowing the specified function a component has been designed for;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conducted at the interface of the component.</a:t>
            </a:r>
            <a:endParaRPr/>
          </a:p>
        </p:txBody>
      </p:sp>
      <p:sp>
        <p:nvSpPr>
          <p:cNvPr id="185" name="Google Shape;185;p3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Test Case Design: Revision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Garamond"/>
              <a:buNone/>
            </a:pPr>
            <a:r>
              <a:rPr b="0" i="0" lang="en-US" sz="50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Black Box Testing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1981200" y="3962400"/>
            <a:ext cx="655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20"/>
              <a:buFont typeface="Noto Sans Symbols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Black Box Testing: Introduction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219200"/>
            <a:ext cx="84582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Engineers have no access to the source code or documentation of internal working.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“Black Box” can be: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single unit.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subsystem.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whole system.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Tests are based on: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Specification of the “Black Box”.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the “Black Box” and inspect the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outputs.</a:t>
            </a:r>
            <a:endParaRPr/>
          </a:p>
        </p:txBody>
      </p:sp>
      <p:sp>
        <p:nvSpPr>
          <p:cNvPr id="200" name="Google Shape;200;p32"/>
          <p:cNvSpPr txBox="1"/>
          <p:nvPr/>
        </p:nvSpPr>
        <p:spPr>
          <a:xfrm>
            <a:off x="3733800" y="4953000"/>
            <a:ext cx="1752600" cy="7112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Component Under Test</a:t>
            </a:r>
            <a:endParaRPr/>
          </a:p>
        </p:txBody>
      </p:sp>
      <p:sp>
        <p:nvSpPr>
          <p:cNvPr id="201" name="Google Shape;201;p32"/>
          <p:cNvSpPr/>
          <p:nvPr/>
        </p:nvSpPr>
        <p:spPr>
          <a:xfrm>
            <a:off x="3048000" y="5029200"/>
            <a:ext cx="533400" cy="609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32"/>
          <p:cNvSpPr/>
          <p:nvPr/>
        </p:nvSpPr>
        <p:spPr>
          <a:xfrm>
            <a:off x="1600200" y="4953000"/>
            <a:ext cx="1295400" cy="685800"/>
          </a:xfrm>
          <a:prstGeom prst="foldedCorner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Inputs</a:t>
            </a:r>
            <a:endParaRPr/>
          </a:p>
        </p:txBody>
      </p:sp>
      <p:sp>
        <p:nvSpPr>
          <p:cNvPr id="203" name="Google Shape;203;p32"/>
          <p:cNvSpPr/>
          <p:nvPr/>
        </p:nvSpPr>
        <p:spPr>
          <a:xfrm>
            <a:off x="5715000" y="5029200"/>
            <a:ext cx="533400" cy="6096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6477000" y="4953000"/>
            <a:ext cx="1295400" cy="685800"/>
          </a:xfrm>
          <a:prstGeom prst="foldedCorner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914400"/>
            <a:ext cx="7170737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Test Case Design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techniques will be covered for the black box testing in this course:</a:t>
            </a:r>
            <a:endParaRPr/>
          </a:p>
          <a:p>
            <a:pPr indent="-325436" lvl="1" marL="669925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Equivalence Partition;</a:t>
            </a:r>
            <a:endParaRPr/>
          </a:p>
          <a:p>
            <a:pPr indent="-325436" lvl="1" marL="669925" rtl="0" algn="just">
              <a:lnSpc>
                <a:spcPct val="15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Value Analysis.</a:t>
            </a:r>
            <a:endParaRPr/>
          </a:p>
          <a:p>
            <a:pPr indent="-235584" lvl="0" marL="342900" rtl="0" algn="l">
              <a:spcBef>
                <a:spcPts val="520"/>
              </a:spcBef>
              <a:spcAft>
                <a:spcPts val="0"/>
              </a:spcAft>
              <a:buSzPts val="1690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914400" y="1524000"/>
            <a:ext cx="7623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800"/>
              <a:buFont typeface="Garamond"/>
              <a:buNone/>
            </a:pPr>
            <a:r>
              <a:rPr b="1" i="0" lang="en-US" sz="88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Unit Testing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7816850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7712075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685800"/>
            <a:ext cx="7839075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85800"/>
            <a:ext cx="7329487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9"/>
          <p:cNvSpPr txBox="1"/>
          <p:nvPr>
            <p:ph type="title"/>
          </p:nvPr>
        </p:nvSpPr>
        <p:spPr>
          <a:xfrm>
            <a:off x="457200" y="381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Partitions - Disjointedness </a:t>
            </a:r>
            <a:endParaRPr/>
          </a:p>
        </p:txBody>
      </p:sp>
      <p:pic>
        <p:nvPicPr>
          <p:cNvPr id="242" name="Google Shape;24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209800"/>
            <a:ext cx="7524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1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Partitions - Representation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248" name="Google Shape;2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1752600"/>
            <a:ext cx="7391400" cy="450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Partition: Introduction</a:t>
            </a:r>
            <a:endParaRPr/>
          </a:p>
        </p:txBody>
      </p:sp>
      <p:sp>
        <p:nvSpPr>
          <p:cNvPr id="255" name="Google Shape;255;p41"/>
          <p:cNvSpPr txBox="1"/>
          <p:nvPr>
            <p:ph idx="1" type="body"/>
          </p:nvPr>
        </p:nvSpPr>
        <p:spPr>
          <a:xfrm>
            <a:off x="457200" y="1295400"/>
            <a:ext cx="8458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ensure the correct behavior of a “black box”, both valid and invalid cases need to be tested.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Given the method below:</a:t>
            </a:r>
            <a:endParaRPr/>
          </a:p>
        </p:txBody>
      </p:sp>
      <p:sp>
        <p:nvSpPr>
          <p:cNvPr id="256" name="Google Shape;256;p41"/>
          <p:cNvSpPr txBox="1"/>
          <p:nvPr/>
        </p:nvSpPr>
        <p:spPr>
          <a:xfrm>
            <a:off x="2286000" y="3124200"/>
            <a:ext cx="4724400" cy="21748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isValidMonth(int m)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Functionality: check m is [1..12]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- true if m is 1 to 12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- false otherwise</a:t>
            </a:r>
            <a:endParaRPr/>
          </a:p>
        </p:txBody>
      </p:sp>
      <p:sp>
        <p:nvSpPr>
          <p:cNvPr id="257" name="Google Shape;257;p41"/>
          <p:cNvSpPr txBox="1"/>
          <p:nvPr/>
        </p:nvSpPr>
        <p:spPr>
          <a:xfrm>
            <a:off x="381000" y="5334000"/>
            <a:ext cx="83058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better way to test other than testing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values [-2</a:t>
            </a:r>
            <a:r>
              <a:rPr b="0" baseline="30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…,  2</a:t>
            </a:r>
            <a:r>
              <a:rPr b="0" baseline="3000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-1] ?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</a:t>
            </a:r>
            <a:endParaRPr/>
          </a:p>
        </p:txBody>
      </p:sp>
      <p:sp>
        <p:nvSpPr>
          <p:cNvPr id="264" name="Google Shape;264;p42"/>
          <p:cNvSpPr txBox="1"/>
          <p:nvPr>
            <p:ph idx="1" type="body"/>
          </p:nvPr>
        </p:nvSpPr>
        <p:spPr>
          <a:xfrm>
            <a:off x="457200" y="1219200"/>
            <a:ext cx="83820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Experience shows that exhaustive testing is not feasible or necessary: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Impractical for most methods.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error in the code would have caused the same failure for many input values: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no reason why a value will be treated differently from others.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if value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240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fails the testing, it is </a:t>
            </a:r>
            <a:r>
              <a:rPr b="0" i="1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likely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241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likely to fail the test too.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better way of choosing test cases is needed.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</a:t>
            </a:r>
            <a:endParaRPr/>
          </a:p>
        </p:txBody>
      </p:sp>
      <p:sp>
        <p:nvSpPr>
          <p:cNvPr id="271" name="Google Shape;271;p43"/>
          <p:cNvSpPr txBox="1"/>
          <p:nvPr>
            <p:ph idx="1" type="body"/>
          </p:nvPr>
        </p:nvSpPr>
        <p:spPr>
          <a:xfrm>
            <a:off x="304800" y="1130300"/>
            <a:ext cx="8610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Observations: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method, it is common to have a number of inputs that produce similar outcomes.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Testing one of the inputs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good as exhaustively testing all of them.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So, pick only a few test cases from each “category” of input that produce the same output.</a:t>
            </a:r>
            <a:endParaRPr/>
          </a:p>
        </p:txBody>
      </p:sp>
      <p:sp>
        <p:nvSpPr>
          <p:cNvPr id="272" name="Google Shape;272;p43"/>
          <p:cNvSpPr txBox="1"/>
          <p:nvPr/>
        </p:nvSpPr>
        <p:spPr>
          <a:xfrm>
            <a:off x="3124200" y="4333875"/>
            <a:ext cx="3276600" cy="108267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None/>
            </a:pPr>
            <a:r>
              <a:rPr b="0" i="0" lang="en-US" sz="1600" u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isValidMonth( int m 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" name="Google Shape;273;p43"/>
          <p:cNvSpPr/>
          <p:nvPr/>
        </p:nvSpPr>
        <p:spPr>
          <a:xfrm>
            <a:off x="1066800" y="4410075"/>
            <a:ext cx="1066800" cy="914400"/>
          </a:xfrm>
          <a:prstGeom prst="foldedCorner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</a:pP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1, 5, 9,</a:t>
            </a:r>
            <a:b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11, 12</a:t>
            </a:r>
            <a:endParaRPr/>
          </a:p>
        </p:txBody>
      </p:sp>
      <p:sp>
        <p:nvSpPr>
          <p:cNvPr id="274" name="Google Shape;274;p43"/>
          <p:cNvSpPr/>
          <p:nvPr/>
        </p:nvSpPr>
        <p:spPr>
          <a:xfrm>
            <a:off x="2286000" y="456247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3"/>
          <p:cNvSpPr/>
          <p:nvPr/>
        </p:nvSpPr>
        <p:spPr>
          <a:xfrm>
            <a:off x="6705600" y="4562475"/>
            <a:ext cx="609600" cy="4572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43"/>
          <p:cNvSpPr/>
          <p:nvPr/>
        </p:nvSpPr>
        <p:spPr>
          <a:xfrm>
            <a:off x="7543800" y="4410075"/>
            <a:ext cx="914400" cy="685800"/>
          </a:xfrm>
          <a:prstGeom prst="foldedCorner">
            <a:avLst>
              <a:gd fmla="val 16667" name="adj"/>
            </a:avLst>
          </a:prstGeom>
          <a:solidFill>
            <a:schemeClr val="folHlink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00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/>
          </a:p>
        </p:txBody>
      </p:sp>
      <p:sp>
        <p:nvSpPr>
          <p:cNvPr id="277" name="Google Shape;277;p43"/>
          <p:cNvSpPr/>
          <p:nvPr/>
        </p:nvSpPr>
        <p:spPr>
          <a:xfrm>
            <a:off x="2286000" y="5476875"/>
            <a:ext cx="1676400" cy="647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6391" y="-3461"/>
                </a:moveTo>
                <a:lnTo>
                  <a:pt x="4574" y="-2308"/>
                </a:lnTo>
                <a:lnTo>
                  <a:pt x="4574" y="-1178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inputs here produce </a:t>
            </a:r>
            <a:r>
              <a:rPr b="0" i="0" lang="en-US" sz="16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4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Partition: Definition</a:t>
            </a:r>
            <a:endParaRPr/>
          </a:p>
        </p:txBody>
      </p:sp>
      <p:sp>
        <p:nvSpPr>
          <p:cNvPr id="284" name="Google Shape;284;p44"/>
          <p:cNvSpPr txBox="1"/>
          <p:nvPr>
            <p:ph idx="1" type="body"/>
          </p:nvPr>
        </p:nvSpPr>
        <p:spPr>
          <a:xfrm>
            <a:off x="381000" y="1295400"/>
            <a:ext cx="50292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input data into </a:t>
            </a:r>
            <a:r>
              <a:rPr b="0" i="1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equivalence classes.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in each equivalence class:</a:t>
            </a:r>
            <a:endParaRPr/>
          </a:p>
          <a:p>
            <a:pPr indent="-325436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Likely to be treated equally by a reasonable algorithm.</a:t>
            </a:r>
            <a:endParaRPr/>
          </a:p>
          <a:p>
            <a:pPr indent="-325436" lvl="1" marL="669925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 same output state, i.e., valid/invalid.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 test data for each class.</a:t>
            </a:r>
            <a:endParaRPr/>
          </a:p>
        </p:txBody>
      </p:sp>
      <p:sp>
        <p:nvSpPr>
          <p:cNvPr id="285" name="Google Shape;285;p44"/>
          <p:cNvSpPr txBox="1"/>
          <p:nvPr/>
        </p:nvSpPr>
        <p:spPr>
          <a:xfrm>
            <a:off x="6096000" y="3657600"/>
            <a:ext cx="1981200" cy="466725"/>
          </a:xfrm>
          <a:prstGeom prst="rect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b="1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endParaRPr/>
          </a:p>
        </p:txBody>
      </p:sp>
      <p:sp>
        <p:nvSpPr>
          <p:cNvPr id="286" name="Google Shape;286;p44"/>
          <p:cNvSpPr/>
          <p:nvPr/>
        </p:nvSpPr>
        <p:spPr>
          <a:xfrm>
            <a:off x="5715000" y="4572000"/>
            <a:ext cx="2667000" cy="1066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4"/>
          <p:cNvSpPr/>
          <p:nvPr/>
        </p:nvSpPr>
        <p:spPr>
          <a:xfrm>
            <a:off x="5410200" y="2133600"/>
            <a:ext cx="3276600" cy="1066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4"/>
          <p:cNvSpPr txBox="1"/>
          <p:nvPr/>
        </p:nvSpPr>
        <p:spPr>
          <a:xfrm>
            <a:off x="6172200" y="2743200"/>
            <a:ext cx="1835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Test Data</a:t>
            </a:r>
            <a:endParaRPr/>
          </a:p>
        </p:txBody>
      </p:sp>
      <p:grpSp>
        <p:nvGrpSpPr>
          <p:cNvPr id="289" name="Google Shape;289;p44"/>
          <p:cNvGrpSpPr/>
          <p:nvPr/>
        </p:nvGrpSpPr>
        <p:grpSpPr>
          <a:xfrm>
            <a:off x="5791200" y="2362200"/>
            <a:ext cx="685800" cy="381000"/>
            <a:chOff x="4080" y="720"/>
            <a:chExt cx="432" cy="240"/>
          </a:xfrm>
        </p:grpSpPr>
        <p:sp>
          <p:nvSpPr>
            <p:cNvPr id="290" name="Google Shape;290;p44"/>
            <p:cNvSpPr/>
            <p:nvPr/>
          </p:nvSpPr>
          <p:spPr>
            <a:xfrm>
              <a:off x="4080" y="720"/>
              <a:ext cx="288" cy="96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44"/>
            <p:cNvSpPr/>
            <p:nvPr/>
          </p:nvSpPr>
          <p:spPr>
            <a:xfrm>
              <a:off x="4128" y="768"/>
              <a:ext cx="288" cy="96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44"/>
            <p:cNvSpPr/>
            <p:nvPr/>
          </p:nvSpPr>
          <p:spPr>
            <a:xfrm>
              <a:off x="4176" y="816"/>
              <a:ext cx="288" cy="96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44"/>
            <p:cNvSpPr/>
            <p:nvPr/>
          </p:nvSpPr>
          <p:spPr>
            <a:xfrm>
              <a:off x="4224" y="864"/>
              <a:ext cx="288" cy="96"/>
            </a:xfrm>
            <a:prstGeom prst="ellipse">
              <a:avLst/>
            </a:prstGeom>
            <a:solidFill>
              <a:srgbClr val="FFFF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44"/>
          <p:cNvGrpSpPr/>
          <p:nvPr/>
        </p:nvGrpSpPr>
        <p:grpSpPr>
          <a:xfrm>
            <a:off x="6553200" y="2286000"/>
            <a:ext cx="685800" cy="381000"/>
            <a:chOff x="4080" y="720"/>
            <a:chExt cx="432" cy="240"/>
          </a:xfrm>
        </p:grpSpPr>
        <p:sp>
          <p:nvSpPr>
            <p:cNvPr id="295" name="Google Shape;295;p44"/>
            <p:cNvSpPr/>
            <p:nvPr/>
          </p:nvSpPr>
          <p:spPr>
            <a:xfrm>
              <a:off x="4080" y="720"/>
              <a:ext cx="288" cy="96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44"/>
            <p:cNvSpPr/>
            <p:nvPr/>
          </p:nvSpPr>
          <p:spPr>
            <a:xfrm>
              <a:off x="4128" y="768"/>
              <a:ext cx="288" cy="96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44"/>
            <p:cNvSpPr/>
            <p:nvPr/>
          </p:nvSpPr>
          <p:spPr>
            <a:xfrm>
              <a:off x="4176" y="816"/>
              <a:ext cx="288" cy="96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44"/>
            <p:cNvSpPr/>
            <p:nvPr/>
          </p:nvSpPr>
          <p:spPr>
            <a:xfrm>
              <a:off x="4224" y="864"/>
              <a:ext cx="288" cy="96"/>
            </a:xfrm>
            <a:prstGeom prst="ellipse">
              <a:avLst/>
            </a:prstGeom>
            <a:solidFill>
              <a:srgbClr val="0000FF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9" name="Google Shape;299;p44"/>
          <p:cNvGrpSpPr/>
          <p:nvPr/>
        </p:nvGrpSpPr>
        <p:grpSpPr>
          <a:xfrm>
            <a:off x="7391400" y="2286000"/>
            <a:ext cx="685800" cy="381000"/>
            <a:chOff x="4080" y="720"/>
            <a:chExt cx="432" cy="240"/>
          </a:xfrm>
        </p:grpSpPr>
        <p:sp>
          <p:nvSpPr>
            <p:cNvPr id="300" name="Google Shape;300;p44"/>
            <p:cNvSpPr/>
            <p:nvPr/>
          </p:nvSpPr>
          <p:spPr>
            <a:xfrm>
              <a:off x="4080" y="720"/>
              <a:ext cx="288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44"/>
            <p:cNvSpPr/>
            <p:nvPr/>
          </p:nvSpPr>
          <p:spPr>
            <a:xfrm>
              <a:off x="4128" y="768"/>
              <a:ext cx="288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44"/>
            <p:cNvSpPr/>
            <p:nvPr/>
          </p:nvSpPr>
          <p:spPr>
            <a:xfrm>
              <a:off x="4176" y="816"/>
              <a:ext cx="288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44"/>
            <p:cNvSpPr/>
            <p:nvPr/>
          </p:nvSpPr>
          <p:spPr>
            <a:xfrm>
              <a:off x="4224" y="864"/>
              <a:ext cx="288" cy="96"/>
            </a:xfrm>
            <a:prstGeom prst="ellipse">
              <a:avLst/>
            </a:prstGeom>
            <a:solidFill>
              <a:srgbClr val="FF0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4" name="Google Shape;304;p44"/>
          <p:cNvGrpSpPr/>
          <p:nvPr/>
        </p:nvGrpSpPr>
        <p:grpSpPr>
          <a:xfrm>
            <a:off x="6096000" y="4876800"/>
            <a:ext cx="685800" cy="381000"/>
            <a:chOff x="4080" y="720"/>
            <a:chExt cx="432" cy="240"/>
          </a:xfrm>
        </p:grpSpPr>
        <p:sp>
          <p:nvSpPr>
            <p:cNvPr id="305" name="Google Shape;305;p44"/>
            <p:cNvSpPr/>
            <p:nvPr/>
          </p:nvSpPr>
          <p:spPr>
            <a:xfrm>
              <a:off x="4080" y="720"/>
              <a:ext cx="288" cy="96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44"/>
            <p:cNvSpPr/>
            <p:nvPr/>
          </p:nvSpPr>
          <p:spPr>
            <a:xfrm>
              <a:off x="4128" y="768"/>
              <a:ext cx="288" cy="96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44"/>
            <p:cNvSpPr/>
            <p:nvPr/>
          </p:nvSpPr>
          <p:spPr>
            <a:xfrm>
              <a:off x="4176" y="816"/>
              <a:ext cx="288" cy="96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44"/>
            <p:cNvSpPr/>
            <p:nvPr/>
          </p:nvSpPr>
          <p:spPr>
            <a:xfrm>
              <a:off x="4224" y="864"/>
              <a:ext cx="288" cy="96"/>
            </a:xfrm>
            <a:prstGeom prst="ellipse">
              <a:avLst/>
            </a:pr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9" name="Google Shape;309;p44"/>
          <p:cNvGrpSpPr/>
          <p:nvPr/>
        </p:nvGrpSpPr>
        <p:grpSpPr>
          <a:xfrm>
            <a:off x="7239000" y="4876800"/>
            <a:ext cx="685800" cy="381000"/>
            <a:chOff x="4080" y="720"/>
            <a:chExt cx="432" cy="240"/>
          </a:xfrm>
        </p:grpSpPr>
        <p:sp>
          <p:nvSpPr>
            <p:cNvPr id="310" name="Google Shape;310;p44"/>
            <p:cNvSpPr/>
            <p:nvPr/>
          </p:nvSpPr>
          <p:spPr>
            <a:xfrm>
              <a:off x="4080" y="720"/>
              <a:ext cx="288" cy="96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44"/>
            <p:cNvSpPr/>
            <p:nvPr/>
          </p:nvSpPr>
          <p:spPr>
            <a:xfrm>
              <a:off x="4128" y="768"/>
              <a:ext cx="288" cy="96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4176" y="816"/>
              <a:ext cx="288" cy="96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44"/>
            <p:cNvSpPr/>
            <p:nvPr/>
          </p:nvSpPr>
          <p:spPr>
            <a:xfrm>
              <a:off x="4224" y="864"/>
              <a:ext cx="288" cy="96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4" name="Google Shape;314;p44"/>
          <p:cNvSpPr/>
          <p:nvPr/>
        </p:nvSpPr>
        <p:spPr>
          <a:xfrm>
            <a:off x="6934200" y="3276600"/>
            <a:ext cx="2286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99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44"/>
          <p:cNvSpPr txBox="1"/>
          <p:nvPr/>
        </p:nvSpPr>
        <p:spPr>
          <a:xfrm rot="5400000">
            <a:off x="6924675" y="3343275"/>
            <a:ext cx="24765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4"/>
          <p:cNvSpPr/>
          <p:nvPr/>
        </p:nvSpPr>
        <p:spPr>
          <a:xfrm>
            <a:off x="6934200" y="4191000"/>
            <a:ext cx="228600" cy="3048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330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4"/>
          <p:cNvSpPr txBox="1"/>
          <p:nvPr/>
        </p:nvSpPr>
        <p:spPr>
          <a:xfrm rot="5400000">
            <a:off x="6924675" y="4257675"/>
            <a:ext cx="24765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4"/>
          <p:cNvSpPr txBox="1"/>
          <p:nvPr/>
        </p:nvSpPr>
        <p:spPr>
          <a:xfrm>
            <a:off x="6629400" y="5257800"/>
            <a:ext cx="8826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239000" cy="541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</a:t>
            </a:r>
            <a:r>
              <a:rPr b="0" i="1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isValidMonth</a:t>
            </a: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/>
          </a:p>
        </p:txBody>
      </p:sp>
      <p:sp>
        <p:nvSpPr>
          <p:cNvPr id="325" name="Google Shape;325;p45"/>
          <p:cNvSpPr txBox="1"/>
          <p:nvPr>
            <p:ph idx="1" type="body"/>
          </p:nvPr>
        </p:nvSpPr>
        <p:spPr>
          <a:xfrm>
            <a:off x="457200" y="1371600"/>
            <a:ext cx="83820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isValidMonth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value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 … 12]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should get a similar treatment.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values lesser than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larger than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two other groups.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partitions: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-∞ ... 0 ]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should produce an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result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[ 1 … 12 ]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should produce a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[ 13 … ∞ ]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should produce an </a:t>
            </a:r>
            <a:r>
              <a:rPr b="1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invalid </a:t>
            </a: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Pick one value from each partition as test case: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E.g.,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{-12, 5, 15}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 the number of test cases significantly.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6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Common Partitions</a:t>
            </a:r>
            <a:endParaRPr/>
          </a:p>
        </p:txBody>
      </p:sp>
      <p:sp>
        <p:nvSpPr>
          <p:cNvPr id="332" name="Google Shape;332;p46"/>
          <p:cNvSpPr txBox="1"/>
          <p:nvPr>
            <p:ph idx="1" type="body"/>
          </p:nvPr>
        </p:nvSpPr>
        <p:spPr>
          <a:xfrm>
            <a:off x="457200" y="1600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an input range, [ X … Y ].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partitions:</a:t>
            </a:r>
            <a:endParaRPr/>
          </a:p>
        </p:txBody>
      </p:sp>
      <p:grpSp>
        <p:nvGrpSpPr>
          <p:cNvPr id="333" name="Google Shape;333;p46"/>
          <p:cNvGrpSpPr/>
          <p:nvPr/>
        </p:nvGrpSpPr>
        <p:grpSpPr>
          <a:xfrm>
            <a:off x="1828800" y="2590800"/>
            <a:ext cx="5638800" cy="1052512"/>
            <a:chOff x="1104" y="2352"/>
            <a:chExt cx="3552" cy="663"/>
          </a:xfrm>
        </p:grpSpPr>
        <p:grpSp>
          <p:nvGrpSpPr>
            <p:cNvPr id="334" name="Google Shape;334;p46"/>
            <p:cNvGrpSpPr/>
            <p:nvPr/>
          </p:nvGrpSpPr>
          <p:grpSpPr>
            <a:xfrm>
              <a:off x="1104" y="2352"/>
              <a:ext cx="3552" cy="384"/>
              <a:chOff x="1104" y="2352"/>
              <a:chExt cx="3552" cy="384"/>
            </a:xfrm>
          </p:grpSpPr>
          <p:sp>
            <p:nvSpPr>
              <p:cNvPr id="335" name="Google Shape;335;p46"/>
              <p:cNvSpPr txBox="1"/>
              <p:nvPr/>
            </p:nvSpPr>
            <p:spPr>
              <a:xfrm>
                <a:off x="1104" y="2352"/>
                <a:ext cx="1152" cy="384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-∞ ... &lt;X</a:t>
                </a:r>
                <a:endParaRPr/>
              </a:p>
            </p:txBody>
          </p:sp>
          <p:sp>
            <p:nvSpPr>
              <p:cNvPr id="336" name="Google Shape;336;p46"/>
              <p:cNvSpPr txBox="1"/>
              <p:nvPr/>
            </p:nvSpPr>
            <p:spPr>
              <a:xfrm>
                <a:off x="2256" y="2352"/>
                <a:ext cx="1296" cy="384"/>
              </a:xfrm>
              <a:prstGeom prst="rect">
                <a:avLst/>
              </a:prstGeom>
              <a:solidFill>
                <a:srgbClr val="CCFFCC"/>
              </a:solidFill>
              <a:ln cap="flat" cmpd="sng" w="12700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X ... Y</a:t>
                </a:r>
                <a:endParaRPr/>
              </a:p>
            </p:txBody>
          </p:sp>
          <p:sp>
            <p:nvSpPr>
              <p:cNvPr id="337" name="Google Shape;337;p46"/>
              <p:cNvSpPr txBox="1"/>
              <p:nvPr/>
            </p:nvSpPr>
            <p:spPr>
              <a:xfrm>
                <a:off x="3552" y="2352"/>
                <a:ext cx="1104" cy="384"/>
              </a:xfrm>
              <a:prstGeom prst="rect">
                <a:avLst/>
              </a:prstGeom>
              <a:solidFill>
                <a:srgbClr val="FFCC99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Arial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&gt;Y … ∞</a:t>
                </a:r>
                <a:endParaRPr/>
              </a:p>
            </p:txBody>
          </p:sp>
        </p:grpSp>
        <p:sp>
          <p:nvSpPr>
            <p:cNvPr id="338" name="Google Shape;338;p46"/>
            <p:cNvSpPr txBox="1"/>
            <p:nvPr/>
          </p:nvSpPr>
          <p:spPr>
            <a:xfrm>
              <a:off x="2448" y="278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Valid</a:t>
              </a:r>
              <a:endParaRPr/>
            </a:p>
          </p:txBody>
        </p:sp>
        <p:sp>
          <p:nvSpPr>
            <p:cNvPr id="339" name="Google Shape;339;p46"/>
            <p:cNvSpPr txBox="1"/>
            <p:nvPr/>
          </p:nvSpPr>
          <p:spPr>
            <a:xfrm>
              <a:off x="1248" y="278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  <p:sp>
          <p:nvSpPr>
            <p:cNvPr id="340" name="Google Shape;340;p46"/>
            <p:cNvSpPr txBox="1"/>
            <p:nvPr/>
          </p:nvSpPr>
          <p:spPr>
            <a:xfrm>
              <a:off x="3696" y="278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</p:grpSp>
      <p:sp>
        <p:nvSpPr>
          <p:cNvPr id="341" name="Google Shape;341;p46"/>
          <p:cNvSpPr txBox="1"/>
          <p:nvPr/>
        </p:nvSpPr>
        <p:spPr>
          <a:xfrm>
            <a:off x="457200" y="3886200"/>
            <a:ext cx="8458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a single value, [ X ].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partitions:</a:t>
            </a:r>
            <a:endParaRPr/>
          </a:p>
        </p:txBody>
      </p:sp>
      <p:grpSp>
        <p:nvGrpSpPr>
          <p:cNvPr id="342" name="Google Shape;342;p46"/>
          <p:cNvGrpSpPr/>
          <p:nvPr/>
        </p:nvGrpSpPr>
        <p:grpSpPr>
          <a:xfrm>
            <a:off x="1828800" y="4876800"/>
            <a:ext cx="5638800" cy="1052512"/>
            <a:chOff x="1200" y="3072"/>
            <a:chExt cx="3552" cy="663"/>
          </a:xfrm>
        </p:grpSpPr>
        <p:sp>
          <p:nvSpPr>
            <p:cNvPr id="343" name="Google Shape;343;p46"/>
            <p:cNvSpPr txBox="1"/>
            <p:nvPr/>
          </p:nvSpPr>
          <p:spPr>
            <a:xfrm>
              <a:off x="1200" y="3072"/>
              <a:ext cx="1536" cy="384"/>
            </a:xfrm>
            <a:prstGeom prst="rect">
              <a:avLst/>
            </a:prstGeom>
            <a:solidFill>
              <a:srgbClr val="FFCC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-∞ ... &lt;X</a:t>
              </a:r>
              <a:endParaRPr/>
            </a:p>
          </p:txBody>
        </p:sp>
        <p:sp>
          <p:nvSpPr>
            <p:cNvPr id="344" name="Google Shape;344;p46"/>
            <p:cNvSpPr txBox="1"/>
            <p:nvPr/>
          </p:nvSpPr>
          <p:spPr>
            <a:xfrm>
              <a:off x="2736" y="3072"/>
              <a:ext cx="432" cy="384"/>
            </a:xfrm>
            <a:prstGeom prst="rect">
              <a:avLst/>
            </a:prstGeom>
            <a:solidFill>
              <a:srgbClr val="CCFFCC"/>
            </a:solidFill>
            <a:ln cap="flat" cmpd="sng" w="12700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X</a:t>
              </a:r>
              <a:endParaRPr/>
            </a:p>
          </p:txBody>
        </p:sp>
        <p:sp>
          <p:nvSpPr>
            <p:cNvPr id="345" name="Google Shape;345;p46"/>
            <p:cNvSpPr txBox="1"/>
            <p:nvPr/>
          </p:nvSpPr>
          <p:spPr>
            <a:xfrm>
              <a:off x="3168" y="3072"/>
              <a:ext cx="1584" cy="384"/>
            </a:xfrm>
            <a:prstGeom prst="rect">
              <a:avLst/>
            </a:prstGeom>
            <a:solidFill>
              <a:srgbClr val="FFCC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&gt;X … ∞</a:t>
              </a:r>
              <a:endParaRPr/>
            </a:p>
          </p:txBody>
        </p:sp>
        <p:sp>
          <p:nvSpPr>
            <p:cNvPr id="346" name="Google Shape;346;p46"/>
            <p:cNvSpPr txBox="1"/>
            <p:nvPr/>
          </p:nvSpPr>
          <p:spPr>
            <a:xfrm>
              <a:off x="2544" y="350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Valid</a:t>
              </a:r>
              <a:endParaRPr/>
            </a:p>
          </p:txBody>
        </p:sp>
        <p:sp>
          <p:nvSpPr>
            <p:cNvPr id="347" name="Google Shape;347;p46"/>
            <p:cNvSpPr txBox="1"/>
            <p:nvPr/>
          </p:nvSpPr>
          <p:spPr>
            <a:xfrm>
              <a:off x="1344" y="350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  <p:sp>
          <p:nvSpPr>
            <p:cNvPr id="348" name="Google Shape;348;p46"/>
            <p:cNvSpPr txBox="1"/>
            <p:nvPr/>
          </p:nvSpPr>
          <p:spPr>
            <a:xfrm>
              <a:off x="3792" y="3504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Common Partitions</a:t>
            </a:r>
            <a:endParaRPr/>
          </a:p>
        </p:txBody>
      </p:sp>
      <p:sp>
        <p:nvSpPr>
          <p:cNvPr id="355" name="Google Shape;355;p47"/>
          <p:cNvSpPr txBox="1"/>
          <p:nvPr>
            <p:ph idx="1" type="body"/>
          </p:nvPr>
        </p:nvSpPr>
        <p:spPr>
          <a:xfrm>
            <a:off x="457200" y="11430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member(s) of a set: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traffic light color = {</a:t>
            </a:r>
            <a:r>
              <a:rPr b="0" i="0" lang="en-US" sz="20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Yellow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 Vehicles have to stop moving when the traffic light is </a:t>
            </a:r>
            <a:r>
              <a:rPr b="0" i="0" lang="en-US" sz="2000" u="non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rPr>
              <a:t>Red.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partitions:</a:t>
            </a:r>
            <a:endParaRPr/>
          </a:p>
        </p:txBody>
      </p:sp>
      <p:sp>
        <p:nvSpPr>
          <p:cNvPr id="356" name="Google Shape;356;p47"/>
          <p:cNvSpPr txBox="1"/>
          <p:nvPr/>
        </p:nvSpPr>
        <p:spPr>
          <a:xfrm>
            <a:off x="457200" y="4114800"/>
            <a:ext cx="82296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a boolean value.</a:t>
            </a:r>
            <a:endParaRPr/>
          </a:p>
          <a:p>
            <a:pPr indent="-325437" lvl="1" marL="66992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partitions:</a:t>
            </a:r>
            <a:endParaRPr/>
          </a:p>
        </p:txBody>
      </p:sp>
      <p:grpSp>
        <p:nvGrpSpPr>
          <p:cNvPr id="357" name="Google Shape;357;p47"/>
          <p:cNvGrpSpPr/>
          <p:nvPr/>
        </p:nvGrpSpPr>
        <p:grpSpPr>
          <a:xfrm>
            <a:off x="3276600" y="2819400"/>
            <a:ext cx="2286000" cy="1066800"/>
            <a:chOff x="2112" y="1872"/>
            <a:chExt cx="1440" cy="672"/>
          </a:xfrm>
        </p:grpSpPr>
        <p:sp>
          <p:nvSpPr>
            <p:cNvPr id="358" name="Google Shape;358;p47"/>
            <p:cNvSpPr/>
            <p:nvPr/>
          </p:nvSpPr>
          <p:spPr>
            <a:xfrm>
              <a:off x="2208" y="1872"/>
              <a:ext cx="1344" cy="672"/>
            </a:xfrm>
            <a:prstGeom prst="ellipse">
              <a:avLst/>
            </a:prstGeom>
            <a:solidFill>
              <a:srgbClr val="FFCC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47"/>
            <p:cNvSpPr/>
            <p:nvPr/>
          </p:nvSpPr>
          <p:spPr>
            <a:xfrm>
              <a:off x="2784" y="1968"/>
              <a:ext cx="624" cy="480"/>
            </a:xfrm>
            <a:prstGeom prst="ellipse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47"/>
            <p:cNvSpPr txBox="1"/>
            <p:nvPr/>
          </p:nvSpPr>
          <p:spPr>
            <a:xfrm>
              <a:off x="2736" y="2112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Valid</a:t>
              </a:r>
              <a:endParaRPr/>
            </a:p>
          </p:txBody>
        </p:sp>
        <p:sp>
          <p:nvSpPr>
            <p:cNvPr id="361" name="Google Shape;361;p47"/>
            <p:cNvSpPr txBox="1"/>
            <p:nvPr/>
          </p:nvSpPr>
          <p:spPr>
            <a:xfrm>
              <a:off x="2112" y="2112"/>
              <a:ext cx="81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</p:grpSp>
      <p:grpSp>
        <p:nvGrpSpPr>
          <p:cNvPr id="362" name="Google Shape;362;p47"/>
          <p:cNvGrpSpPr/>
          <p:nvPr/>
        </p:nvGrpSpPr>
        <p:grpSpPr>
          <a:xfrm>
            <a:off x="3276600" y="4953000"/>
            <a:ext cx="1905000" cy="1066800"/>
            <a:chOff x="2064" y="3120"/>
            <a:chExt cx="1200" cy="672"/>
          </a:xfrm>
        </p:grpSpPr>
        <p:sp>
          <p:nvSpPr>
            <p:cNvPr id="363" name="Google Shape;363;p47"/>
            <p:cNvSpPr/>
            <p:nvPr/>
          </p:nvSpPr>
          <p:spPr>
            <a:xfrm>
              <a:off x="2112" y="3120"/>
              <a:ext cx="1152" cy="672"/>
            </a:xfrm>
            <a:prstGeom prst="ellipse">
              <a:avLst/>
            </a:prstGeom>
            <a:solidFill>
              <a:srgbClr val="FFCC99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47"/>
            <p:cNvSpPr/>
            <p:nvPr/>
          </p:nvSpPr>
          <p:spPr>
            <a:xfrm>
              <a:off x="2640" y="3168"/>
              <a:ext cx="624" cy="576"/>
            </a:xfrm>
            <a:prstGeom prst="ellipse">
              <a:avLst/>
            </a:prstGeom>
            <a:solidFill>
              <a:srgbClr val="CCFFCC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7"/>
            <p:cNvSpPr txBox="1"/>
            <p:nvPr/>
          </p:nvSpPr>
          <p:spPr>
            <a:xfrm>
              <a:off x="2688" y="3360"/>
              <a:ext cx="57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99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009900"/>
                  </a:solidFill>
                  <a:latin typeface="Arial"/>
                  <a:ea typeface="Arial"/>
                  <a:cs typeface="Arial"/>
                  <a:sym typeface="Arial"/>
                </a:rPr>
                <a:t>Valid</a:t>
              </a:r>
              <a:endParaRPr/>
            </a:p>
          </p:txBody>
        </p:sp>
        <p:sp>
          <p:nvSpPr>
            <p:cNvPr id="366" name="Google Shape;366;p47"/>
            <p:cNvSpPr txBox="1"/>
            <p:nvPr/>
          </p:nvSpPr>
          <p:spPr>
            <a:xfrm>
              <a:off x="2064" y="3360"/>
              <a:ext cx="62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3300"/>
                </a:buClr>
                <a:buSzPts val="1800"/>
                <a:buFont typeface="Arial"/>
                <a:buNone/>
              </a:pPr>
              <a:r>
                <a:rPr b="1" i="0" lang="en-US" sz="1800" u="none">
                  <a:solidFill>
                    <a:srgbClr val="FF3300"/>
                  </a:solidFill>
                  <a:latin typeface="Arial"/>
                  <a:ea typeface="Arial"/>
                  <a:cs typeface="Arial"/>
                  <a:sym typeface="Arial"/>
                </a:rPr>
                <a:t>Invalid</a:t>
              </a:r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Combination of Equivalence Classes</a:t>
            </a:r>
            <a:endParaRPr/>
          </a:p>
        </p:txBody>
      </p:sp>
      <p:sp>
        <p:nvSpPr>
          <p:cNvPr id="373" name="Google Shape;373;p48"/>
          <p:cNvSpPr txBox="1"/>
          <p:nvPr>
            <p:ph idx="1" type="body"/>
          </p:nvPr>
        </p:nvSpPr>
        <p:spPr>
          <a:xfrm>
            <a:off x="457200" y="1143000"/>
            <a:ext cx="84582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test cases can grow very large when there are multiple parameters.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 a phone number with the following format: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  </a:t>
            </a:r>
            <a:r>
              <a:rPr b="0" i="0" lang="en-US" sz="19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XXX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0" i="0" lang="en-US" sz="19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XXXX</a:t>
            </a:r>
            <a:endParaRPr/>
          </a:p>
          <a:p>
            <a:pPr indent="-272414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2414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None/>
            </a:pPr>
            <a:r>
              <a:t/>
            </a:r>
            <a:endParaRPr b="0" i="0" sz="1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SzPts val="1235"/>
              <a:buNone/>
            </a:pPr>
            <a:r>
              <a:t/>
            </a:r>
            <a:endParaRPr b="0" i="0" sz="19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addition</a:t>
            </a:r>
            <a:r>
              <a:rPr b="0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Area Core Present</a:t>
            </a:r>
            <a:r>
              <a:rPr b="0" i="0" lang="en-US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value [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1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Area Code</a:t>
            </a: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3-digit number [</a:t>
            </a:r>
            <a:r>
              <a:rPr b="0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200 … 999</a:t>
            </a: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] except </a:t>
            </a:r>
            <a:r>
              <a:rPr b="0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911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3-digit number not beginning with </a:t>
            </a:r>
            <a:r>
              <a:rPr b="0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1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r>
              <a:rPr b="0" i="0" lang="en-US" sz="21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4-digit number</a:t>
            </a:r>
            <a:endParaRPr/>
          </a:p>
        </p:txBody>
      </p:sp>
      <p:sp>
        <p:nvSpPr>
          <p:cNvPr id="374" name="Google Shape;374;p48"/>
          <p:cNvSpPr txBox="1"/>
          <p:nvPr/>
        </p:nvSpPr>
        <p:spPr>
          <a:xfrm>
            <a:off x="1371600" y="3124200"/>
            <a:ext cx="990600" cy="73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</a:t>
            </a:r>
            <a:b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b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(optional)</a:t>
            </a:r>
            <a:endParaRPr/>
          </a:p>
        </p:txBody>
      </p:sp>
      <p:sp>
        <p:nvSpPr>
          <p:cNvPr id="375" name="Google Shape;375;p48"/>
          <p:cNvSpPr txBox="1"/>
          <p:nvPr/>
        </p:nvSpPr>
        <p:spPr>
          <a:xfrm>
            <a:off x="2209800" y="32004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</a:t>
            </a:r>
            <a:endParaRPr/>
          </a:p>
        </p:txBody>
      </p:sp>
      <p:sp>
        <p:nvSpPr>
          <p:cNvPr id="376" name="Google Shape;376;p48"/>
          <p:cNvSpPr txBox="1"/>
          <p:nvPr/>
        </p:nvSpPr>
        <p:spPr>
          <a:xfrm>
            <a:off x="3048000" y="3200400"/>
            <a:ext cx="914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Suffix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(cont)</a:t>
            </a:r>
            <a:endParaRPr/>
          </a:p>
        </p:txBody>
      </p:sp>
      <p:sp>
        <p:nvSpPr>
          <p:cNvPr id="383" name="Google Shape;383;p49"/>
          <p:cNvSpPr txBox="1"/>
          <p:nvPr>
            <p:ph idx="1" type="body"/>
          </p:nvPr>
        </p:nvSpPr>
        <p:spPr>
          <a:xfrm>
            <a:off x="457200" y="1219200"/>
            <a:ext cx="84582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Core Present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value [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Classes: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[True], [False]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Area Code: 3-digit number [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200 … 999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except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911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Classes: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[-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…199], [200 … 910], [911], [912 … 999], [1000 … 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Prefix: 3-digit number not beginning with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Classes: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[-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… 199], [200 … 999], [1000 … </a:t>
            </a:r>
            <a:r>
              <a:rPr b="0" i="0" lang="en-US" sz="19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∞</a:t>
            </a: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Suffix: 4-digit number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❑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Classes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235"/>
              <a:buFont typeface="Noto Sans Symbols"/>
              <a:buChar char="■"/>
            </a:pPr>
            <a:r>
              <a:rPr b="0" i="0" lang="en-US" sz="19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[-∞ … -1], [0000 … 9999], [10000 … ∞ ]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(cont)</a:t>
            </a:r>
            <a:endParaRPr/>
          </a:p>
        </p:txBody>
      </p:sp>
      <p:sp>
        <p:nvSpPr>
          <p:cNvPr id="390" name="Google Shape;390;p50"/>
          <p:cNvSpPr txBox="1"/>
          <p:nvPr>
            <p:ph idx="1" type="body"/>
          </p:nvPr>
        </p:nvSpPr>
        <p:spPr>
          <a:xfrm>
            <a:off x="457200" y="1295400"/>
            <a:ext cx="8458200" cy="48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thorough testing would require us to test all combinations of the equivalence classes for each parameter.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the total equivalence classes for the example should be the </a:t>
            </a:r>
            <a:r>
              <a:rPr b="0" i="1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multiplication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equivalence classes for each input: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2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b="0" i="0" lang="en-US" sz="22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90 classes = 90 test cases (!)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critical systems, all combinations should be tested to ensure a correct behavior.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less stringent testing strategy can be used for normal systems.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Reduction of Test Cases</a:t>
            </a:r>
            <a:endParaRPr/>
          </a:p>
        </p:txBody>
      </p:sp>
      <p:sp>
        <p:nvSpPr>
          <p:cNvPr id="397" name="Google Shape;397;p51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reasonable approach to reduce the test cases is as follows: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least one test for each equivalence class for each parameter:</a:t>
            </a:r>
            <a:endParaRPr/>
          </a:p>
          <a:p>
            <a:pPr indent="-350837" lvl="2" marL="1022350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equivalence class should be chosen for each parameter in each test to minimize the number of cases.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all combinations (if possible) where a parameter may affect each other.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few other random combinations.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404" name="Google Shape;404;p52"/>
          <p:cNvSpPr txBox="1"/>
          <p:nvPr>
            <p:ph idx="1" type="body"/>
          </p:nvPr>
        </p:nvSpPr>
        <p:spPr>
          <a:xfrm>
            <a:off x="457200" y="1143000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the Area Code has the most classes (i.e., 5), five test cases can be defined which simultaneously try out difference equivalence classes for each parameter:</a:t>
            </a:r>
            <a:endParaRPr/>
          </a:p>
        </p:txBody>
      </p:sp>
      <p:graphicFrame>
        <p:nvGraphicFramePr>
          <p:cNvPr id="405" name="Google Shape;405;p52"/>
          <p:cNvGraphicFramePr/>
          <p:nvPr/>
        </p:nvGraphicFramePr>
        <p:xfrm>
          <a:off x="685800" y="281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{ED21B0E1-2C81-44CB-9CE2-DF325884ECEC}</a:tableStyleId>
              </a:tblPr>
              <a:tblGrid>
                <a:gridCol w="977900"/>
                <a:gridCol w="1627175"/>
                <a:gridCol w="2198675"/>
                <a:gridCol w="1690675"/>
                <a:gridCol w="1811325"/>
              </a:tblGrid>
              <a:tr h="701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b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 Code Present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Area Code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8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Prefix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Suffix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[-∞ …199]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[-∞ … 199]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[-∞ … -1]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[200 … 910]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[200 … 999]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[0000 … 9999]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[911]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[1000 … ∞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[10000 … ∞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[912 … 999]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[200 … 999]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[0000 … 9999]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[1000 … ∞]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[1000 … ∞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1600"/>
                        <a:buFont typeface="Courier New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FF99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[10000 … ∞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06" name="Google Shape;406;p52"/>
          <p:cNvSpPr/>
          <p:nvPr/>
        </p:nvSpPr>
        <p:spPr>
          <a:xfrm>
            <a:off x="1951037" y="5534025"/>
            <a:ext cx="35814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29700" y="-4895"/>
                </a:moveTo>
                <a:lnTo>
                  <a:pt x="-20000" y="-2677"/>
                </a:lnTo>
                <a:lnTo>
                  <a:pt x="-56000" y="-552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Actual Test Case Data: </a:t>
            </a:r>
            <a:b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(True, 934, 222, 4321)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(cont)</a:t>
            </a:r>
            <a:endParaRPr/>
          </a:p>
        </p:txBody>
      </p:sp>
      <p:sp>
        <p:nvSpPr>
          <p:cNvPr id="413" name="Google Shape;413;p53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example, Area Code Present affects the interpretation of Area Code, so all combinations between these two parameters should be tested.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 5 = 10 test cases.</a:t>
            </a:r>
            <a:endParaRPr/>
          </a:p>
          <a:p>
            <a:pPr indent="-325436" lvl="1" marL="669925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 combinations have already been tested in the previous test cases, five more would be needed.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counting extra random combinations, this strategy reduces the number of test cases to only 10.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609600"/>
            <a:ext cx="7923212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7467600" cy="52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3" name="Google Shape;423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57200"/>
            <a:ext cx="7467600" cy="591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609600"/>
            <a:ext cx="8310562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762000"/>
            <a:ext cx="6934200" cy="523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62000"/>
            <a:ext cx="777875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457200"/>
            <a:ext cx="6869112" cy="548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838200"/>
            <a:ext cx="7859712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457200" y="277812"/>
            <a:ext cx="8686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Boundary Value Analysis: Introduction</a:t>
            </a:r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457200" y="1295400"/>
            <a:ext cx="8229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has been found that most errors are caught at the 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 the equivalence classes.</a:t>
            </a:r>
            <a:endParaRPr/>
          </a:p>
          <a:p>
            <a:pPr indent="-342900" lvl="0" marL="34290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surprising, as the end points of the boundary are usually used in the code for checking:</a:t>
            </a:r>
            <a:endParaRPr/>
          </a:p>
          <a:p>
            <a:pPr indent="-325437" lvl="1" marL="669925" rtl="0" algn="just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checking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</a:t>
            </a: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 range [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… Y</a:t>
            </a:r>
            <a:r>
              <a:rPr b="0" i="0" lang="en-US" sz="22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/>
          </a:p>
        </p:txBody>
      </p:sp>
      <p:sp>
        <p:nvSpPr>
          <p:cNvPr id="456" name="Google Shape;456;p61"/>
          <p:cNvSpPr txBox="1"/>
          <p:nvPr/>
        </p:nvSpPr>
        <p:spPr>
          <a:xfrm>
            <a:off x="2133600" y="3657600"/>
            <a:ext cx="4724400" cy="79851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(K &gt;= X &amp;&amp; K &lt;= Y)</a:t>
            </a:r>
            <a:endParaRPr/>
          </a:p>
          <a:p>
            <a:pPr indent="0" lvl="2" marL="95885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...</a:t>
            </a:r>
            <a:endParaRPr/>
          </a:p>
        </p:txBody>
      </p:sp>
      <p:sp>
        <p:nvSpPr>
          <p:cNvPr id="457" name="Google Shape;457;p61"/>
          <p:cNvSpPr txBox="1"/>
          <p:nvPr/>
        </p:nvSpPr>
        <p:spPr>
          <a:xfrm>
            <a:off x="457200" y="4648200"/>
            <a:ext cx="8305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Hence, when choosing test data using equivalence classes, boundary values should be used.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Nicely complement the Equivalence Class Testing.</a:t>
            </a:r>
            <a:endParaRPr/>
          </a:p>
        </p:txBody>
      </p:sp>
      <p:sp>
        <p:nvSpPr>
          <p:cNvPr id="458" name="Google Shape;458;p61"/>
          <p:cNvSpPr/>
          <p:nvPr/>
        </p:nvSpPr>
        <p:spPr>
          <a:xfrm>
            <a:off x="7010400" y="3467100"/>
            <a:ext cx="1600200" cy="7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9550" y="-24685"/>
                </a:moveTo>
                <a:lnTo>
                  <a:pt x="4093" y="-12755"/>
                </a:lnTo>
                <a:lnTo>
                  <a:pt x="4093" y="-1235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make mistake on the comparison.</a:t>
            </a:r>
            <a:endParaRPr/>
          </a:p>
        </p:txBody>
      </p:sp>
      <p:sp>
        <p:nvSpPr>
          <p:cNvPr id="459" name="Google Shape;459;p61"/>
          <p:cNvSpPr/>
          <p:nvPr/>
        </p:nvSpPr>
        <p:spPr>
          <a:xfrm>
            <a:off x="5181600" y="3733800"/>
            <a:ext cx="381000" cy="304800"/>
          </a:xfrm>
          <a:prstGeom prst="ellipse">
            <a:avLst/>
          </a:prstGeom>
          <a:noFill/>
          <a:ln cap="flat" cmpd="sng" w="12700">
            <a:solidFill>
              <a:srgbClr val="FF33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Using Boundary Value Analysis</a:t>
            </a:r>
            <a:endParaRPr/>
          </a:p>
        </p:txBody>
      </p:sp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381000" y="1219200"/>
            <a:ext cx="84582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a range, [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… Y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]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values should be tested: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below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–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above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+ 1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[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 … 12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-US" sz="17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1, 12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13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1"/>
              </a:buClr>
              <a:buSzPts val="1365"/>
              <a:buFont typeface="Noto Sans Symbols"/>
              <a:buChar char="■"/>
            </a:pP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for open interval 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… Y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i.e.,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21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not inclusive.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Four values should be tested: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</a:t>
            </a:r>
            <a:r>
              <a:rPr b="1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above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+ 1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</a:t>
            </a:r>
            <a:r>
              <a:rPr b="1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below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- 1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(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100 … 200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100, </a:t>
            </a:r>
            <a:r>
              <a:rPr b="0" i="0" lang="en-US" sz="17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101, 199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, 200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Using Boundary Value Analysis</a:t>
            </a:r>
            <a:endParaRPr/>
          </a:p>
        </p:txBody>
      </p:sp>
      <p:sp>
        <p:nvSpPr>
          <p:cNvPr id="473" name="Google Shape;473;p63"/>
          <p:cNvSpPr txBox="1"/>
          <p:nvPr>
            <p:ph idx="1" type="body"/>
          </p:nvPr>
        </p:nvSpPr>
        <p:spPr>
          <a:xfrm>
            <a:off x="304800" y="1066800"/>
            <a:ext cx="8686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component specifies a number of values: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test data using [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 … </a:t>
            </a:r>
            <a:r>
              <a:rPr b="0" i="0" lang="en-US" sz="22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value]: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min, max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below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 –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Just above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(e.g.,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max + 1</a:t>
            </a: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values = {2, 4, 6, 8} → [2 … 8]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Data: 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1,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7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2, 8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n-US" sz="17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 9</a:t>
            </a:r>
            <a:r>
              <a:rPr b="0" i="0" lang="en-US" sz="17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a data structure has prescribed boundaries: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test data to exercise the data structure at those boundaries.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String: Empty String, String with 1 character</a:t>
            </a:r>
            <a:endParaRPr/>
          </a:p>
          <a:p>
            <a:pPr indent="-350837" lvl="2" marL="1022350" rtl="0" algn="just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105"/>
              <a:buFont typeface="Noto Sans Symbols"/>
              <a:buChar char="■"/>
            </a:pPr>
            <a:r>
              <a:rPr b="0" i="0" lang="en-US" sz="17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Array : Empty Array, Array with 1 element, Full Array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Boundary value analysis is not applicable for data with no meaningful boundary, e.g., the set 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{Red, Green, Yellow}</a:t>
            </a:r>
            <a:r>
              <a:rPr b="0" i="1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838200"/>
            <a:ext cx="7315200" cy="444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533400"/>
            <a:ext cx="6969125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5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</a:t>
            </a:r>
            <a:endParaRPr/>
          </a:p>
        </p:txBody>
      </p:sp>
      <p:sp>
        <p:nvSpPr>
          <p:cNvPr id="484" name="Google Shape;484;p65"/>
          <p:cNvSpPr txBox="1"/>
          <p:nvPr>
            <p:ph idx="1" type="body"/>
          </p:nvPr>
        </p:nvSpPr>
        <p:spPr>
          <a:xfrm>
            <a:off x="457200" y="12954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the Black Box Equivalence Partitioning test selection technique to the following question: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None/>
            </a:pPr>
            <a:r>
              <a:rPr b="0" i="1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(Q1) “Write a small fragment of code that will     find the largest number in an array of integers”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will need to supply as many tests as there are equivalence partitions.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66"/>
          <p:cNvSpPr txBox="1"/>
          <p:nvPr>
            <p:ph type="title"/>
          </p:nvPr>
        </p:nvSpPr>
        <p:spPr>
          <a:xfrm>
            <a:off x="457200" y="228600"/>
            <a:ext cx="8229600" cy="560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Sample Answer of Q1</a:t>
            </a:r>
            <a:endParaRPr/>
          </a:p>
        </p:txBody>
      </p:sp>
      <p:graphicFrame>
        <p:nvGraphicFramePr>
          <p:cNvPr id="490" name="Google Shape;490;p66"/>
          <p:cNvGraphicFramePr/>
          <p:nvPr/>
        </p:nvGraphicFramePr>
        <p:xfrm>
          <a:off x="457200" y="103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{ED21B0E1-2C81-44CB-9CE2-DF325884ECEC}</a:tableStyleId>
              </a:tblPr>
              <a:tblGrid>
                <a:gridCol w="2514600"/>
                <a:gridCol w="1828800"/>
                <a:gridCol w="1828800"/>
                <a:gridCol w="2057400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Purpose: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Equivalence Partition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Input(s)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output(s)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greater than 1:</a:t>
                      </a:r>
                      <a:b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same number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1, 1, 1, 1, 1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positive, different and in order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1, 2, 3, 4, 5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positive, different and descending order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5, 4, 3, 2, 1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positive, different and in random order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1, 2, 5, 4, 3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</a:tr>
              <a:tr h="63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negative and different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-1, -2, -3, -4, -5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 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0, 0, 0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3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1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0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0?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Error?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EFE7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Non-numbers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1, t, 5, h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 of size 4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Error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67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Functionality Testing</a:t>
            </a:r>
            <a:endParaRPr/>
          </a:p>
        </p:txBody>
      </p:sp>
      <p:sp>
        <p:nvSpPr>
          <p:cNvPr id="497" name="Google Shape;497;p67"/>
          <p:cNvSpPr txBox="1"/>
          <p:nvPr>
            <p:ph idx="1" type="body"/>
          </p:nvPr>
        </p:nvSpPr>
        <p:spPr>
          <a:xfrm>
            <a:off x="457200" y="1219200"/>
            <a:ext cx="8382000" cy="4911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Previous examples have mostly numerical parameters and simplistic functionality, where it is easy to see how Equivalence Class Testing and Boundary Value Analysis can be applied.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following example is to illustrate how functionality testing of a method can be accomplished by the black box testing techniques discussed.</a:t>
            </a:r>
            <a:endParaRPr/>
          </a:p>
          <a:p>
            <a:pPr indent="-342900" lvl="0" marL="342900" rtl="0" algn="just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requires the method to be well specified: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Precondition, Postcondition and Invariant should be available.</a:t>
            </a:r>
            <a:endParaRPr/>
          </a:p>
          <a:p>
            <a:pPr indent="-325437" lvl="1" marL="669925" rtl="0" algn="just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Invariant: A property that is preserved by the method, i.e., </a:t>
            </a: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before and after the execution of method.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8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Functionality Testing</a:t>
            </a:r>
            <a:endParaRPr/>
          </a:p>
        </p:txBody>
      </p:sp>
      <p:sp>
        <p:nvSpPr>
          <p:cNvPr id="504" name="Google Shape;504;p68"/>
          <p:cNvSpPr txBox="1"/>
          <p:nvPr>
            <p:ph idx="1"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well specified method (or component).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Precondition: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 Equivalence Classes.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 Boundary Value Analysis if possible to choose test data from the equivalence classes.</a:t>
            </a:r>
            <a:endParaRPr/>
          </a:p>
          <a:p>
            <a:pPr indent="-325436" lvl="1" marL="6699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1560"/>
              <a:buFont typeface="Noto Sans Symbols"/>
              <a:buChar char="❑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Postcondition and the Invariant: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Derive expected results.</a:t>
            </a:r>
            <a:endParaRPr/>
          </a:p>
          <a:p>
            <a:pPr indent="-252095" lvl="0" marL="3429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 b="0" i="0" sz="2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(Searching)</a:t>
            </a:r>
            <a:endParaRPr/>
          </a:p>
        </p:txBody>
      </p:sp>
      <p:sp>
        <p:nvSpPr>
          <p:cNvPr id="511" name="Google Shape;511;p69"/>
          <p:cNvSpPr txBox="1"/>
          <p:nvPr/>
        </p:nvSpPr>
        <p:spPr>
          <a:xfrm>
            <a:off x="1524000" y="2057400"/>
            <a:ext cx="6172200" cy="35210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boolean Search(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List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int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-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at least one element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Postcondition: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1" i="0" lang="en-US" sz="1800" u="non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20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in the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b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1" i="0" lang="en-US" sz="18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i="0" lang="en-US" sz="2000" u="none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not in </a:t>
            </a:r>
            <a:r>
              <a:rPr b="1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aList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0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Equivalence Classes</a:t>
            </a:r>
            <a:endParaRPr/>
          </a:p>
        </p:txBody>
      </p:sp>
      <p:sp>
        <p:nvSpPr>
          <p:cNvPr id="518" name="Google Shape;518;p70"/>
          <p:cNvSpPr txBox="1"/>
          <p:nvPr>
            <p:ph idx="1" type="body"/>
          </p:nvPr>
        </p:nvSpPr>
        <p:spPr>
          <a:xfrm>
            <a:off x="457200" y="1371600"/>
            <a:ext cx="8229600" cy="4759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with a single value: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key found.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 not found.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50"/>
              <a:buFont typeface="Noto Sans Symbols"/>
              <a:buChar char="■"/>
            </a:pPr>
            <a:r>
              <a:rPr b="0" i="0" lang="en-US" sz="3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Sequence of multi values: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b="0" i="0" lang="en-US" sz="28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key found: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element in sequence.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 element in sequence.</a:t>
            </a:r>
            <a:endParaRPr/>
          </a:p>
          <a:p>
            <a:pPr indent="-350837" lvl="2" marL="1022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25"/>
              <a:buFont typeface="Noto Sans Symbols"/>
              <a:buChar char="■"/>
            </a:pPr>
            <a:r>
              <a:rPr b="0" i="0" lang="en-US" sz="2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“Middle” element in sequence.</a:t>
            </a:r>
            <a:endParaRPr/>
          </a:p>
          <a:p>
            <a:pPr indent="-325437" lvl="1" marL="6699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❑"/>
            </a:pPr>
            <a:r>
              <a:rPr b="0" i="0" lang="en-US" sz="28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key not found.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1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Test Data</a:t>
            </a:r>
            <a:endParaRPr/>
          </a:p>
        </p:txBody>
      </p:sp>
      <p:graphicFrame>
        <p:nvGraphicFramePr>
          <p:cNvPr id="525" name="Google Shape;525;p71"/>
          <p:cNvGraphicFramePr/>
          <p:nvPr/>
        </p:nvGraphicFramePr>
        <p:xfrm>
          <a:off x="1219200" y="144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{ED21B0E1-2C81-44CB-9CE2-DF325884ECEC}</a:tableStyleId>
              </a:tblPr>
              <a:tblGrid>
                <a:gridCol w="968375"/>
                <a:gridCol w="2017700"/>
                <a:gridCol w="1774825"/>
                <a:gridCol w="1674800"/>
              </a:tblGrid>
              <a:tr h="757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Test</a:t>
                      </a:r>
                      <a:b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b="1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Case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aList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3CC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rgbClr val="0033CC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Key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Expected Result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[ 123 ]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[ 123 ]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456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[ 1, 6, 3, -4, 5 ]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[ 1, 6, 3, -4, 5 ]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4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[ 1, 6, 3, -4, 5 ]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True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5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[ 1, 6, 3, -4, 5 ]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>
                          <a:solidFill>
                            <a:srgbClr val="FF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72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Example (Stack – Push Method)</a:t>
            </a:r>
            <a:endParaRPr/>
          </a:p>
        </p:txBody>
      </p:sp>
      <p:sp>
        <p:nvSpPr>
          <p:cNvPr id="532" name="Google Shape;532;p72"/>
          <p:cNvSpPr txBox="1"/>
          <p:nvPr/>
        </p:nvSpPr>
        <p:spPr>
          <a:xfrm>
            <a:off x="457200" y="1447800"/>
            <a:ext cx="8077200" cy="3609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95700" spcFirstLastPara="1" rIns="95700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push (</a:t>
            </a:r>
            <a:r>
              <a:rPr b="0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Object obj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throws </a:t>
            </a:r>
            <a:r>
              <a:rPr b="0" i="0" lang="en-US" sz="1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FullStackException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rgbClr val="FF99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Precondition: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! full()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Postconditions: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!full() on entry  then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top() == obj &amp;&amp; size() == old size() + 1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 else throw </a:t>
            </a:r>
            <a:r>
              <a:rPr b="0" i="0" lang="en-US" sz="1800" u="none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FullStackException</a:t>
            </a:r>
            <a:endParaRPr b="0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Invariant: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 </a:t>
            </a:r>
            <a:r>
              <a:rPr b="0" i="0" lang="en-US" sz="18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size() &gt;= 0 &amp;&amp; size() &lt;= capacity()</a:t>
            </a:r>
            <a:endParaRPr/>
          </a:p>
        </p:txBody>
      </p:sp>
      <p:sp>
        <p:nvSpPr>
          <p:cNvPr id="533" name="Google Shape;533;p72"/>
          <p:cNvSpPr txBox="1"/>
          <p:nvPr>
            <p:ph idx="1" type="body"/>
          </p:nvPr>
        </p:nvSpPr>
        <p:spPr>
          <a:xfrm>
            <a:off x="457200" y="5257800"/>
            <a:ext cx="8229600" cy="873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90"/>
              <a:buFont typeface="Noto Sans Symbols"/>
              <a:buChar char="■"/>
            </a:pP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Common methods in the </a:t>
            </a:r>
            <a:r>
              <a:rPr b="0" i="0" lang="en-US" sz="24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1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class:</a:t>
            </a:r>
            <a:endParaRPr/>
          </a:p>
          <a:p>
            <a:pPr indent="-325437" lvl="1" marL="669925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❑"/>
            </a:pPr>
            <a:r>
              <a:rPr b="0" i="0" lang="en-US" sz="200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full(), top(), size(), capacity()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73"/>
          <p:cNvSpPr txBox="1"/>
          <p:nvPr>
            <p:ph type="title"/>
          </p:nvPr>
        </p:nvSpPr>
        <p:spPr>
          <a:xfrm>
            <a:off x="457200" y="277812"/>
            <a:ext cx="82296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Garamond"/>
              <a:buNone/>
            </a:pPr>
            <a:r>
              <a:rPr b="0" i="0" lang="en-US" sz="4200" u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Test Data</a:t>
            </a:r>
            <a:endParaRPr/>
          </a:p>
        </p:txBody>
      </p:sp>
      <p:sp>
        <p:nvSpPr>
          <p:cNvPr id="540" name="Google Shape;540;p73"/>
          <p:cNvSpPr txBox="1"/>
          <p:nvPr>
            <p:ph idx="1" type="body"/>
          </p:nvPr>
        </p:nvSpPr>
        <p:spPr>
          <a:xfrm>
            <a:off x="381000" y="1066800"/>
            <a:ext cx="83058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</a:pPr>
            <a:r>
              <a:rPr b="0" i="0" lang="en-US" sz="28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Precondition: stack is not full (i.e., boolean).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accent2"/>
              </a:buClr>
              <a:buSzPts val="1620"/>
              <a:buFont typeface="Noto Sans Symbols"/>
              <a:buChar char="❑"/>
            </a:pPr>
            <a:r>
              <a:rPr b="0" i="0" lang="en-US" sz="27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equivalence classes can be defined.</a:t>
            </a:r>
            <a:endParaRPr b="0" i="0" sz="2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5437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❑"/>
            </a:pPr>
            <a:r>
              <a:rPr b="0" i="0" lang="en-US" sz="2500" u="non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Valid Case</a:t>
            </a: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not full.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non-full stack, an object </a:t>
            </a:r>
            <a:r>
              <a:rPr b="0" i="0" lang="en-US" sz="22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result: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1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top()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b="0" i="0" lang="en-US" sz="18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</a:t>
            </a:r>
            <a:r>
              <a:rPr b="0" i="0" lang="en-US" sz="1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== old </a:t>
            </a:r>
            <a:r>
              <a:rPr b="0" i="0" lang="en-US" sz="1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+ 1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0 &lt;= </a:t>
            </a:r>
            <a:r>
              <a:rPr b="0" i="0" lang="en-US" sz="1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size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 &lt;= </a:t>
            </a:r>
            <a:r>
              <a:rPr b="0" i="0" lang="en-US" sz="18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capacity</a:t>
            </a:r>
            <a:r>
              <a:rPr b="0" i="0" lang="en-US" sz="18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indent="-325437" lvl="1" marL="669925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❑"/>
            </a:pPr>
            <a:r>
              <a:rPr b="0" i="0" lang="en-US" sz="2500" u="non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Invalid Case</a:t>
            </a: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i="0" lang="en-US" sz="24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Stack</a:t>
            </a:r>
            <a:r>
              <a:rPr b="0" i="0" lang="en-US" sz="25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full.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Input:</a:t>
            </a: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full stack, an object </a:t>
            </a:r>
            <a:r>
              <a:rPr b="0" i="0" lang="en-US" sz="2000" u="none">
                <a:solidFill>
                  <a:srgbClr val="0033CC"/>
                </a:solidFill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430"/>
              <a:buFont typeface="Noto Sans Symbols"/>
              <a:buChar char="■"/>
            </a:pPr>
            <a:r>
              <a:rPr b="0" i="0" lang="en-US" sz="2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Expected result: </a:t>
            </a:r>
            <a:endParaRPr/>
          </a:p>
          <a:p>
            <a:pPr indent="-350837" lvl="2" marL="102235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0" i="0" lang="en-US" sz="2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</a:t>
            </a:r>
            <a:r>
              <a:rPr b="0" i="0" lang="en-US" sz="2000" u="none">
                <a:solidFill>
                  <a:srgbClr val="FF3300"/>
                </a:solidFill>
                <a:latin typeface="Courier New"/>
                <a:ea typeface="Courier New"/>
                <a:cs typeface="Courier New"/>
                <a:sym typeface="Courier New"/>
              </a:rPr>
              <a:t>FullStackException</a:t>
            </a:r>
            <a:r>
              <a:rPr b="0" i="0" lang="en-US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thrown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35"/>
              <a:buNone/>
            </a:pPr>
            <a:r>
              <a:rPr b="0" i="0" lang="en-US" sz="19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	        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&lt;= </a:t>
            </a:r>
            <a:r>
              <a:rPr b="0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size()</a:t>
            </a:r>
            <a:r>
              <a:rPr b="0" i="0" lang="en-US" sz="2000" u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&lt;= </a:t>
            </a:r>
            <a:r>
              <a:rPr b="0" i="0" lang="en-US" sz="2000" u="none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capacity()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762000"/>
            <a:ext cx="7088187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762000"/>
            <a:ext cx="6172200" cy="410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62" y="685800"/>
            <a:ext cx="6734175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762000"/>
            <a:ext cx="7964487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