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7" r:id="rId2"/>
    <p:sldId id="260" r:id="rId3"/>
    <p:sldId id="261" r:id="rId4"/>
    <p:sldId id="262" r:id="rId5"/>
    <p:sldId id="263" r:id="rId6"/>
    <p:sldId id="264" r:id="rId7"/>
    <p:sldId id="265" r:id="rId8"/>
    <p:sldId id="266" r:id="rId9"/>
    <p:sldId id="258" r:id="rId10"/>
    <p:sldId id="267" r:id="rId11"/>
    <p:sldId id="268" r:id="rId12"/>
    <p:sldId id="269" r:id="rId13"/>
    <p:sldId id="270" r:id="rId14"/>
    <p:sldId id="271" r:id="rId15"/>
    <p:sldId id="272" r:id="rId16"/>
    <p:sldId id="273" r:id="rId17"/>
    <p:sldId id="274" r:id="rId18"/>
    <p:sldId id="259"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5FBA31-8F4A-496D-B261-4AFBE2F4AF8B}" type="datetimeFigureOut">
              <a:rPr lang="en-US" smtClean="0"/>
              <a:t>12/15/2023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78AC7B-4188-4628-A65B-AC673713D048}" type="slidenum">
              <a:rPr lang="en-US" smtClean="0"/>
              <a:t>‹#›</a:t>
            </a:fld>
            <a:endParaRPr lang="en-US"/>
          </a:p>
        </p:txBody>
      </p:sp>
    </p:spTree>
    <p:extLst>
      <p:ext uri="{BB962C8B-B14F-4D97-AF65-F5344CB8AC3E}">
        <p14:creationId xmlns:p14="http://schemas.microsoft.com/office/powerpoint/2010/main" val="4007562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78AC7B-4188-4628-A65B-AC673713D048}" type="slidenum">
              <a:rPr lang="en-US" smtClean="0"/>
              <a:t>8</a:t>
            </a:fld>
            <a:endParaRPr lang="en-US"/>
          </a:p>
        </p:txBody>
      </p:sp>
    </p:spTree>
    <p:extLst>
      <p:ext uri="{BB962C8B-B14F-4D97-AF65-F5344CB8AC3E}">
        <p14:creationId xmlns:p14="http://schemas.microsoft.com/office/powerpoint/2010/main" val="592092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2CEB8-C6AE-9BE6-BB15-4B61C0CEAD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2F00705-2267-AD4D-2542-F48C84337F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72DB53-EDFB-52E7-771B-B72944565806}"/>
              </a:ext>
            </a:extLst>
          </p:cNvPr>
          <p:cNvSpPr>
            <a:spLocks noGrp="1"/>
          </p:cNvSpPr>
          <p:nvPr>
            <p:ph type="dt" sz="half" idx="10"/>
          </p:nvPr>
        </p:nvSpPr>
        <p:spPr/>
        <p:txBody>
          <a:bodyPr/>
          <a:lstStyle/>
          <a:p>
            <a:fld id="{CD540C45-1230-43BF-BB1A-67157C775A86}" type="datetimeFigureOut">
              <a:rPr lang="en-US" smtClean="0"/>
              <a:t>12/15/2023</a:t>
            </a:fld>
            <a:endParaRPr lang="en-US"/>
          </a:p>
        </p:txBody>
      </p:sp>
      <p:sp>
        <p:nvSpPr>
          <p:cNvPr id="5" name="Footer Placeholder 4">
            <a:extLst>
              <a:ext uri="{FF2B5EF4-FFF2-40B4-BE49-F238E27FC236}">
                <a16:creationId xmlns:a16="http://schemas.microsoft.com/office/drawing/2014/main" id="{CC5C4447-73FC-5E88-A753-50199621FB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ABA664-7FB4-1BE5-26E6-AECC1450D86A}"/>
              </a:ext>
            </a:extLst>
          </p:cNvPr>
          <p:cNvSpPr>
            <a:spLocks noGrp="1"/>
          </p:cNvSpPr>
          <p:nvPr>
            <p:ph type="sldNum" sz="quarter" idx="12"/>
          </p:nvPr>
        </p:nvSpPr>
        <p:spPr/>
        <p:txBody>
          <a:bodyPr/>
          <a:lstStyle/>
          <a:p>
            <a:fld id="{52E0F9BC-C08A-4665-AD9B-F22452DE4626}" type="slidenum">
              <a:rPr lang="en-US" smtClean="0"/>
              <a:t>‹#›</a:t>
            </a:fld>
            <a:endParaRPr lang="en-US"/>
          </a:p>
        </p:txBody>
      </p:sp>
    </p:spTree>
    <p:extLst>
      <p:ext uri="{BB962C8B-B14F-4D97-AF65-F5344CB8AC3E}">
        <p14:creationId xmlns:p14="http://schemas.microsoft.com/office/powerpoint/2010/main" val="1326296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5B5B8-B613-3840-4B2E-F0350C2508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1313B8-D75B-B066-E024-5655D41E68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B59135-D724-EED8-73BB-D9ADFE0CCC19}"/>
              </a:ext>
            </a:extLst>
          </p:cNvPr>
          <p:cNvSpPr>
            <a:spLocks noGrp="1"/>
          </p:cNvSpPr>
          <p:nvPr>
            <p:ph type="dt" sz="half" idx="10"/>
          </p:nvPr>
        </p:nvSpPr>
        <p:spPr/>
        <p:txBody>
          <a:bodyPr/>
          <a:lstStyle/>
          <a:p>
            <a:fld id="{CD540C45-1230-43BF-BB1A-67157C775A86}" type="datetimeFigureOut">
              <a:rPr lang="en-US" smtClean="0"/>
              <a:t>12/15/2023</a:t>
            </a:fld>
            <a:endParaRPr lang="en-US"/>
          </a:p>
        </p:txBody>
      </p:sp>
      <p:sp>
        <p:nvSpPr>
          <p:cNvPr id="5" name="Footer Placeholder 4">
            <a:extLst>
              <a:ext uri="{FF2B5EF4-FFF2-40B4-BE49-F238E27FC236}">
                <a16:creationId xmlns:a16="http://schemas.microsoft.com/office/drawing/2014/main" id="{D0D2D61D-98FD-8C6F-5CF4-D920810971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382054-16F9-BEEC-4179-E092A9BC67B5}"/>
              </a:ext>
            </a:extLst>
          </p:cNvPr>
          <p:cNvSpPr>
            <a:spLocks noGrp="1"/>
          </p:cNvSpPr>
          <p:nvPr>
            <p:ph type="sldNum" sz="quarter" idx="12"/>
          </p:nvPr>
        </p:nvSpPr>
        <p:spPr/>
        <p:txBody>
          <a:bodyPr/>
          <a:lstStyle/>
          <a:p>
            <a:fld id="{52E0F9BC-C08A-4665-AD9B-F22452DE4626}" type="slidenum">
              <a:rPr lang="en-US" smtClean="0"/>
              <a:t>‹#›</a:t>
            </a:fld>
            <a:endParaRPr lang="en-US"/>
          </a:p>
        </p:txBody>
      </p:sp>
    </p:spTree>
    <p:extLst>
      <p:ext uri="{BB962C8B-B14F-4D97-AF65-F5344CB8AC3E}">
        <p14:creationId xmlns:p14="http://schemas.microsoft.com/office/powerpoint/2010/main" val="1930495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EFE415-4C31-9AC8-E855-B132A5DEE58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94F30C-752D-565C-D04A-D4D4FD099B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5C1AF9-0668-B199-A607-2B9D042A9AB0}"/>
              </a:ext>
            </a:extLst>
          </p:cNvPr>
          <p:cNvSpPr>
            <a:spLocks noGrp="1"/>
          </p:cNvSpPr>
          <p:nvPr>
            <p:ph type="dt" sz="half" idx="10"/>
          </p:nvPr>
        </p:nvSpPr>
        <p:spPr/>
        <p:txBody>
          <a:bodyPr/>
          <a:lstStyle/>
          <a:p>
            <a:fld id="{CD540C45-1230-43BF-BB1A-67157C775A86}" type="datetimeFigureOut">
              <a:rPr lang="en-US" smtClean="0"/>
              <a:t>12/15/2023</a:t>
            </a:fld>
            <a:endParaRPr lang="en-US"/>
          </a:p>
        </p:txBody>
      </p:sp>
      <p:sp>
        <p:nvSpPr>
          <p:cNvPr id="5" name="Footer Placeholder 4">
            <a:extLst>
              <a:ext uri="{FF2B5EF4-FFF2-40B4-BE49-F238E27FC236}">
                <a16:creationId xmlns:a16="http://schemas.microsoft.com/office/drawing/2014/main" id="{129F17B1-D07F-8CDA-B0B5-EF85A4DFB9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A972BA-28BC-E71B-9B3A-E6E74A2A5ABB}"/>
              </a:ext>
            </a:extLst>
          </p:cNvPr>
          <p:cNvSpPr>
            <a:spLocks noGrp="1"/>
          </p:cNvSpPr>
          <p:nvPr>
            <p:ph type="sldNum" sz="quarter" idx="12"/>
          </p:nvPr>
        </p:nvSpPr>
        <p:spPr/>
        <p:txBody>
          <a:bodyPr/>
          <a:lstStyle/>
          <a:p>
            <a:fld id="{52E0F9BC-C08A-4665-AD9B-F22452DE4626}" type="slidenum">
              <a:rPr lang="en-US" smtClean="0"/>
              <a:t>‹#›</a:t>
            </a:fld>
            <a:endParaRPr lang="en-US"/>
          </a:p>
        </p:txBody>
      </p:sp>
    </p:spTree>
    <p:extLst>
      <p:ext uri="{BB962C8B-B14F-4D97-AF65-F5344CB8AC3E}">
        <p14:creationId xmlns:p14="http://schemas.microsoft.com/office/powerpoint/2010/main" val="166851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756D0-BC2C-1F75-8A08-80692F841C52}"/>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9CAA8B00-0D64-21D0-D628-4209C979BBD0}"/>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B87B2A-C062-BD5C-8483-D9BAE3009238}"/>
              </a:ext>
            </a:extLst>
          </p:cNvPr>
          <p:cNvSpPr>
            <a:spLocks noGrp="1"/>
          </p:cNvSpPr>
          <p:nvPr>
            <p:ph type="dt" sz="half" idx="10"/>
          </p:nvPr>
        </p:nvSpPr>
        <p:spPr/>
        <p:txBody>
          <a:bodyPr/>
          <a:lstStyle/>
          <a:p>
            <a:fld id="{CD540C45-1230-43BF-BB1A-67157C775A86}" type="datetimeFigureOut">
              <a:rPr lang="en-US" smtClean="0"/>
              <a:t>12/15/2023</a:t>
            </a:fld>
            <a:endParaRPr lang="en-US"/>
          </a:p>
        </p:txBody>
      </p:sp>
      <p:sp>
        <p:nvSpPr>
          <p:cNvPr id="5" name="Footer Placeholder 4">
            <a:extLst>
              <a:ext uri="{FF2B5EF4-FFF2-40B4-BE49-F238E27FC236}">
                <a16:creationId xmlns:a16="http://schemas.microsoft.com/office/drawing/2014/main" id="{73CCB214-2EB6-034F-B13A-7BD749E24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FB7DC6-9B50-5F6E-AF03-55ECB613D481}"/>
              </a:ext>
            </a:extLst>
          </p:cNvPr>
          <p:cNvSpPr>
            <a:spLocks noGrp="1"/>
          </p:cNvSpPr>
          <p:nvPr>
            <p:ph type="sldNum" sz="quarter" idx="12"/>
          </p:nvPr>
        </p:nvSpPr>
        <p:spPr/>
        <p:txBody>
          <a:bodyPr/>
          <a:lstStyle/>
          <a:p>
            <a:fld id="{52E0F9BC-C08A-4665-AD9B-F22452DE4626}" type="slidenum">
              <a:rPr lang="en-US" smtClean="0"/>
              <a:t>‹#›</a:t>
            </a:fld>
            <a:endParaRPr lang="en-US"/>
          </a:p>
        </p:txBody>
      </p:sp>
    </p:spTree>
    <p:extLst>
      <p:ext uri="{BB962C8B-B14F-4D97-AF65-F5344CB8AC3E}">
        <p14:creationId xmlns:p14="http://schemas.microsoft.com/office/powerpoint/2010/main" val="4087640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6A199-2EE7-4D5A-08F5-C53794B0A9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EDFACC-6FE3-AFEE-E051-C4EFE40709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5F3D59-EFBD-4C31-2CAB-AD47647C361C}"/>
              </a:ext>
            </a:extLst>
          </p:cNvPr>
          <p:cNvSpPr>
            <a:spLocks noGrp="1"/>
          </p:cNvSpPr>
          <p:nvPr>
            <p:ph type="dt" sz="half" idx="10"/>
          </p:nvPr>
        </p:nvSpPr>
        <p:spPr/>
        <p:txBody>
          <a:bodyPr/>
          <a:lstStyle/>
          <a:p>
            <a:fld id="{CD540C45-1230-43BF-BB1A-67157C775A86}" type="datetimeFigureOut">
              <a:rPr lang="en-US" smtClean="0"/>
              <a:t>12/15/2023</a:t>
            </a:fld>
            <a:endParaRPr lang="en-US"/>
          </a:p>
        </p:txBody>
      </p:sp>
      <p:sp>
        <p:nvSpPr>
          <p:cNvPr id="5" name="Footer Placeholder 4">
            <a:extLst>
              <a:ext uri="{FF2B5EF4-FFF2-40B4-BE49-F238E27FC236}">
                <a16:creationId xmlns:a16="http://schemas.microsoft.com/office/drawing/2014/main" id="{44B0AA35-DF84-116E-ADB7-9CC4EC276E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C99792-D8AC-353C-8CC2-B0BF120F696E}"/>
              </a:ext>
            </a:extLst>
          </p:cNvPr>
          <p:cNvSpPr>
            <a:spLocks noGrp="1"/>
          </p:cNvSpPr>
          <p:nvPr>
            <p:ph type="sldNum" sz="quarter" idx="12"/>
          </p:nvPr>
        </p:nvSpPr>
        <p:spPr/>
        <p:txBody>
          <a:bodyPr/>
          <a:lstStyle/>
          <a:p>
            <a:fld id="{52E0F9BC-C08A-4665-AD9B-F22452DE4626}" type="slidenum">
              <a:rPr lang="en-US" smtClean="0"/>
              <a:t>‹#›</a:t>
            </a:fld>
            <a:endParaRPr lang="en-US"/>
          </a:p>
        </p:txBody>
      </p:sp>
    </p:spTree>
    <p:extLst>
      <p:ext uri="{BB962C8B-B14F-4D97-AF65-F5344CB8AC3E}">
        <p14:creationId xmlns:p14="http://schemas.microsoft.com/office/powerpoint/2010/main" val="3887415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34354-2CE5-F9FD-059E-0859DBE7C3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939075-BD7B-B6C6-72B4-A66F339784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D63235-EE19-C67D-260B-381FF3402A15}"/>
              </a:ext>
            </a:extLst>
          </p:cNvPr>
          <p:cNvSpPr>
            <a:spLocks noGrp="1"/>
          </p:cNvSpPr>
          <p:nvPr>
            <p:ph type="dt" sz="half" idx="10"/>
          </p:nvPr>
        </p:nvSpPr>
        <p:spPr/>
        <p:txBody>
          <a:bodyPr/>
          <a:lstStyle/>
          <a:p>
            <a:fld id="{CD540C45-1230-43BF-BB1A-67157C775A86}" type="datetimeFigureOut">
              <a:rPr lang="en-US" smtClean="0"/>
              <a:t>12/15/2023</a:t>
            </a:fld>
            <a:endParaRPr lang="en-US"/>
          </a:p>
        </p:txBody>
      </p:sp>
      <p:sp>
        <p:nvSpPr>
          <p:cNvPr id="5" name="Footer Placeholder 4">
            <a:extLst>
              <a:ext uri="{FF2B5EF4-FFF2-40B4-BE49-F238E27FC236}">
                <a16:creationId xmlns:a16="http://schemas.microsoft.com/office/drawing/2014/main" id="{80C42184-0BD2-04F4-82DC-D1C93411E5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D63C45-7495-25C9-00A6-EFFDCE65E586}"/>
              </a:ext>
            </a:extLst>
          </p:cNvPr>
          <p:cNvSpPr>
            <a:spLocks noGrp="1"/>
          </p:cNvSpPr>
          <p:nvPr>
            <p:ph type="sldNum" sz="quarter" idx="12"/>
          </p:nvPr>
        </p:nvSpPr>
        <p:spPr/>
        <p:txBody>
          <a:bodyPr/>
          <a:lstStyle/>
          <a:p>
            <a:fld id="{52E0F9BC-C08A-4665-AD9B-F22452DE4626}" type="slidenum">
              <a:rPr lang="en-US" smtClean="0"/>
              <a:t>‹#›</a:t>
            </a:fld>
            <a:endParaRPr lang="en-US"/>
          </a:p>
        </p:txBody>
      </p:sp>
    </p:spTree>
    <p:extLst>
      <p:ext uri="{BB962C8B-B14F-4D97-AF65-F5344CB8AC3E}">
        <p14:creationId xmlns:p14="http://schemas.microsoft.com/office/powerpoint/2010/main" val="1866267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54A4F-467D-392B-59E1-2E716D756D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FBF47B-1D3C-3DF4-A29F-C26568D508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1934D6-0E5B-1FCD-3CC2-7C3A79E6DB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A41631-2AB7-193A-B7BA-C824FFCD088E}"/>
              </a:ext>
            </a:extLst>
          </p:cNvPr>
          <p:cNvSpPr>
            <a:spLocks noGrp="1"/>
          </p:cNvSpPr>
          <p:nvPr>
            <p:ph type="dt" sz="half" idx="10"/>
          </p:nvPr>
        </p:nvSpPr>
        <p:spPr/>
        <p:txBody>
          <a:bodyPr/>
          <a:lstStyle/>
          <a:p>
            <a:fld id="{CD540C45-1230-43BF-BB1A-67157C775A86}" type="datetimeFigureOut">
              <a:rPr lang="en-US" smtClean="0"/>
              <a:t>12/15/2023</a:t>
            </a:fld>
            <a:endParaRPr lang="en-US"/>
          </a:p>
        </p:txBody>
      </p:sp>
      <p:sp>
        <p:nvSpPr>
          <p:cNvPr id="6" name="Footer Placeholder 5">
            <a:extLst>
              <a:ext uri="{FF2B5EF4-FFF2-40B4-BE49-F238E27FC236}">
                <a16:creationId xmlns:a16="http://schemas.microsoft.com/office/drawing/2014/main" id="{949BCCF6-CB97-4331-BE90-13CE02FD36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A72EDA-2957-A456-8876-A437244C4800}"/>
              </a:ext>
            </a:extLst>
          </p:cNvPr>
          <p:cNvSpPr>
            <a:spLocks noGrp="1"/>
          </p:cNvSpPr>
          <p:nvPr>
            <p:ph type="sldNum" sz="quarter" idx="12"/>
          </p:nvPr>
        </p:nvSpPr>
        <p:spPr/>
        <p:txBody>
          <a:bodyPr/>
          <a:lstStyle/>
          <a:p>
            <a:fld id="{52E0F9BC-C08A-4665-AD9B-F22452DE4626}" type="slidenum">
              <a:rPr lang="en-US" smtClean="0"/>
              <a:t>‹#›</a:t>
            </a:fld>
            <a:endParaRPr lang="en-US"/>
          </a:p>
        </p:txBody>
      </p:sp>
    </p:spTree>
    <p:extLst>
      <p:ext uri="{BB962C8B-B14F-4D97-AF65-F5344CB8AC3E}">
        <p14:creationId xmlns:p14="http://schemas.microsoft.com/office/powerpoint/2010/main" val="1590140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55423-52DC-CDF6-B50D-5976F25D3CD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CABBD77-1B06-3B90-7D56-9FA1E8DC65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042C6D-5221-6BCF-66D4-F9E21B8AE9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FE6F1C-525D-086C-EA83-378E05CF24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5A5A10-BC6C-FB25-5BD7-C092858B1E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621F296-DBFB-FE81-443B-3EF444B11AE1}"/>
              </a:ext>
            </a:extLst>
          </p:cNvPr>
          <p:cNvSpPr>
            <a:spLocks noGrp="1"/>
          </p:cNvSpPr>
          <p:nvPr>
            <p:ph type="dt" sz="half" idx="10"/>
          </p:nvPr>
        </p:nvSpPr>
        <p:spPr/>
        <p:txBody>
          <a:bodyPr/>
          <a:lstStyle/>
          <a:p>
            <a:fld id="{CD540C45-1230-43BF-BB1A-67157C775A86}" type="datetimeFigureOut">
              <a:rPr lang="en-US" smtClean="0"/>
              <a:t>12/15/2023</a:t>
            </a:fld>
            <a:endParaRPr lang="en-US"/>
          </a:p>
        </p:txBody>
      </p:sp>
      <p:sp>
        <p:nvSpPr>
          <p:cNvPr id="8" name="Footer Placeholder 7">
            <a:extLst>
              <a:ext uri="{FF2B5EF4-FFF2-40B4-BE49-F238E27FC236}">
                <a16:creationId xmlns:a16="http://schemas.microsoft.com/office/drawing/2014/main" id="{1F94601F-22B6-341A-F132-4B871493D8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3BAA9DF-4B68-DD31-6950-908DEB8406EA}"/>
              </a:ext>
            </a:extLst>
          </p:cNvPr>
          <p:cNvSpPr>
            <a:spLocks noGrp="1"/>
          </p:cNvSpPr>
          <p:nvPr>
            <p:ph type="sldNum" sz="quarter" idx="12"/>
          </p:nvPr>
        </p:nvSpPr>
        <p:spPr/>
        <p:txBody>
          <a:bodyPr/>
          <a:lstStyle/>
          <a:p>
            <a:fld id="{52E0F9BC-C08A-4665-AD9B-F22452DE4626}" type="slidenum">
              <a:rPr lang="en-US" smtClean="0"/>
              <a:t>‹#›</a:t>
            </a:fld>
            <a:endParaRPr lang="en-US"/>
          </a:p>
        </p:txBody>
      </p:sp>
    </p:spTree>
    <p:extLst>
      <p:ext uri="{BB962C8B-B14F-4D97-AF65-F5344CB8AC3E}">
        <p14:creationId xmlns:p14="http://schemas.microsoft.com/office/powerpoint/2010/main" val="2651860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40541-9945-6EA9-DA5E-E35DD15723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8439A2-489C-A727-E307-0AF1FD1637A4}"/>
              </a:ext>
            </a:extLst>
          </p:cNvPr>
          <p:cNvSpPr>
            <a:spLocks noGrp="1"/>
          </p:cNvSpPr>
          <p:nvPr>
            <p:ph type="dt" sz="half" idx="10"/>
          </p:nvPr>
        </p:nvSpPr>
        <p:spPr/>
        <p:txBody>
          <a:bodyPr/>
          <a:lstStyle/>
          <a:p>
            <a:fld id="{CD540C45-1230-43BF-BB1A-67157C775A86}" type="datetimeFigureOut">
              <a:rPr lang="en-US" smtClean="0"/>
              <a:t>12/15/2023</a:t>
            </a:fld>
            <a:endParaRPr lang="en-US"/>
          </a:p>
        </p:txBody>
      </p:sp>
      <p:sp>
        <p:nvSpPr>
          <p:cNvPr id="4" name="Footer Placeholder 3">
            <a:extLst>
              <a:ext uri="{FF2B5EF4-FFF2-40B4-BE49-F238E27FC236}">
                <a16:creationId xmlns:a16="http://schemas.microsoft.com/office/drawing/2014/main" id="{73925EF2-E040-50DC-75CE-88C49212D5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B71E83-94A3-C2FE-3CC4-C9AA1DCD1A65}"/>
              </a:ext>
            </a:extLst>
          </p:cNvPr>
          <p:cNvSpPr>
            <a:spLocks noGrp="1"/>
          </p:cNvSpPr>
          <p:nvPr>
            <p:ph type="sldNum" sz="quarter" idx="12"/>
          </p:nvPr>
        </p:nvSpPr>
        <p:spPr/>
        <p:txBody>
          <a:bodyPr/>
          <a:lstStyle/>
          <a:p>
            <a:fld id="{52E0F9BC-C08A-4665-AD9B-F22452DE4626}" type="slidenum">
              <a:rPr lang="en-US" smtClean="0"/>
              <a:t>‹#›</a:t>
            </a:fld>
            <a:endParaRPr lang="en-US"/>
          </a:p>
        </p:txBody>
      </p:sp>
    </p:spTree>
    <p:extLst>
      <p:ext uri="{BB962C8B-B14F-4D97-AF65-F5344CB8AC3E}">
        <p14:creationId xmlns:p14="http://schemas.microsoft.com/office/powerpoint/2010/main" val="2230858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A23EA2-1401-F067-2D5C-C262220C319B}"/>
              </a:ext>
            </a:extLst>
          </p:cNvPr>
          <p:cNvSpPr>
            <a:spLocks noGrp="1"/>
          </p:cNvSpPr>
          <p:nvPr>
            <p:ph type="dt" sz="half" idx="10"/>
          </p:nvPr>
        </p:nvSpPr>
        <p:spPr/>
        <p:txBody>
          <a:bodyPr/>
          <a:lstStyle/>
          <a:p>
            <a:fld id="{CD540C45-1230-43BF-BB1A-67157C775A86}" type="datetimeFigureOut">
              <a:rPr lang="en-US" smtClean="0"/>
              <a:t>12/15/2023</a:t>
            </a:fld>
            <a:endParaRPr lang="en-US"/>
          </a:p>
        </p:txBody>
      </p:sp>
      <p:sp>
        <p:nvSpPr>
          <p:cNvPr id="3" name="Footer Placeholder 2">
            <a:extLst>
              <a:ext uri="{FF2B5EF4-FFF2-40B4-BE49-F238E27FC236}">
                <a16:creationId xmlns:a16="http://schemas.microsoft.com/office/drawing/2014/main" id="{B1F26D0F-B1ED-0639-75AC-184DF3FB86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03C2D89-EA0D-628C-21FD-7305503C6EA2}"/>
              </a:ext>
            </a:extLst>
          </p:cNvPr>
          <p:cNvSpPr>
            <a:spLocks noGrp="1"/>
          </p:cNvSpPr>
          <p:nvPr>
            <p:ph type="sldNum" sz="quarter" idx="12"/>
          </p:nvPr>
        </p:nvSpPr>
        <p:spPr/>
        <p:txBody>
          <a:bodyPr/>
          <a:lstStyle/>
          <a:p>
            <a:fld id="{52E0F9BC-C08A-4665-AD9B-F22452DE4626}" type="slidenum">
              <a:rPr lang="en-US" smtClean="0"/>
              <a:t>‹#›</a:t>
            </a:fld>
            <a:endParaRPr lang="en-US"/>
          </a:p>
        </p:txBody>
      </p:sp>
    </p:spTree>
    <p:extLst>
      <p:ext uri="{BB962C8B-B14F-4D97-AF65-F5344CB8AC3E}">
        <p14:creationId xmlns:p14="http://schemas.microsoft.com/office/powerpoint/2010/main" val="3520716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7126A-67E0-9302-5AD7-29AA30158C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B26228-5448-889D-DD6F-0E8623E896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CB896A5-5486-F44E-EDA2-0060388F4B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8E2ACC-623A-A816-CE65-1503C8561B37}"/>
              </a:ext>
            </a:extLst>
          </p:cNvPr>
          <p:cNvSpPr>
            <a:spLocks noGrp="1"/>
          </p:cNvSpPr>
          <p:nvPr>
            <p:ph type="dt" sz="half" idx="10"/>
          </p:nvPr>
        </p:nvSpPr>
        <p:spPr/>
        <p:txBody>
          <a:bodyPr/>
          <a:lstStyle/>
          <a:p>
            <a:fld id="{CD540C45-1230-43BF-BB1A-67157C775A86}" type="datetimeFigureOut">
              <a:rPr lang="en-US" smtClean="0"/>
              <a:t>12/15/2023</a:t>
            </a:fld>
            <a:endParaRPr lang="en-US"/>
          </a:p>
        </p:txBody>
      </p:sp>
      <p:sp>
        <p:nvSpPr>
          <p:cNvPr id="6" name="Footer Placeholder 5">
            <a:extLst>
              <a:ext uri="{FF2B5EF4-FFF2-40B4-BE49-F238E27FC236}">
                <a16:creationId xmlns:a16="http://schemas.microsoft.com/office/drawing/2014/main" id="{485FFFE0-AAD1-41E5-3336-0F620B5D98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9B5444-3997-B0E2-1BEA-BFD90B4A7E6A}"/>
              </a:ext>
            </a:extLst>
          </p:cNvPr>
          <p:cNvSpPr>
            <a:spLocks noGrp="1"/>
          </p:cNvSpPr>
          <p:nvPr>
            <p:ph type="sldNum" sz="quarter" idx="12"/>
          </p:nvPr>
        </p:nvSpPr>
        <p:spPr/>
        <p:txBody>
          <a:bodyPr/>
          <a:lstStyle/>
          <a:p>
            <a:fld id="{52E0F9BC-C08A-4665-AD9B-F22452DE4626}" type="slidenum">
              <a:rPr lang="en-US" smtClean="0"/>
              <a:t>‹#›</a:t>
            </a:fld>
            <a:endParaRPr lang="en-US"/>
          </a:p>
        </p:txBody>
      </p:sp>
    </p:spTree>
    <p:extLst>
      <p:ext uri="{BB962C8B-B14F-4D97-AF65-F5344CB8AC3E}">
        <p14:creationId xmlns:p14="http://schemas.microsoft.com/office/powerpoint/2010/main" val="689501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D88DE-E7FC-5EF2-2CF1-A525BC908E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77965B5-AE04-2A01-B3C8-941FCA67BD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156039-B5DC-548E-8621-74240C01DF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B6C930-635F-9813-1E19-2EDFD768BF94}"/>
              </a:ext>
            </a:extLst>
          </p:cNvPr>
          <p:cNvSpPr>
            <a:spLocks noGrp="1"/>
          </p:cNvSpPr>
          <p:nvPr>
            <p:ph type="dt" sz="half" idx="10"/>
          </p:nvPr>
        </p:nvSpPr>
        <p:spPr/>
        <p:txBody>
          <a:bodyPr/>
          <a:lstStyle/>
          <a:p>
            <a:fld id="{CD540C45-1230-43BF-BB1A-67157C775A86}" type="datetimeFigureOut">
              <a:rPr lang="en-US" smtClean="0"/>
              <a:t>12/15/2023</a:t>
            </a:fld>
            <a:endParaRPr lang="en-US"/>
          </a:p>
        </p:txBody>
      </p:sp>
      <p:sp>
        <p:nvSpPr>
          <p:cNvPr id="6" name="Footer Placeholder 5">
            <a:extLst>
              <a:ext uri="{FF2B5EF4-FFF2-40B4-BE49-F238E27FC236}">
                <a16:creationId xmlns:a16="http://schemas.microsoft.com/office/drawing/2014/main" id="{C95CAAFF-235A-473B-94AD-EEBF1222AF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4D7125-C0D5-E9F0-8317-74D899C6DE35}"/>
              </a:ext>
            </a:extLst>
          </p:cNvPr>
          <p:cNvSpPr>
            <a:spLocks noGrp="1"/>
          </p:cNvSpPr>
          <p:nvPr>
            <p:ph type="sldNum" sz="quarter" idx="12"/>
          </p:nvPr>
        </p:nvSpPr>
        <p:spPr/>
        <p:txBody>
          <a:bodyPr/>
          <a:lstStyle/>
          <a:p>
            <a:fld id="{52E0F9BC-C08A-4665-AD9B-F22452DE4626}" type="slidenum">
              <a:rPr lang="en-US" smtClean="0"/>
              <a:t>‹#›</a:t>
            </a:fld>
            <a:endParaRPr lang="en-US"/>
          </a:p>
        </p:txBody>
      </p:sp>
    </p:spTree>
    <p:extLst>
      <p:ext uri="{BB962C8B-B14F-4D97-AF65-F5344CB8AC3E}">
        <p14:creationId xmlns:p14="http://schemas.microsoft.com/office/powerpoint/2010/main" val="270521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07FF34-E984-B8EF-2B71-B9244FA8DF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81C383-349C-4685-8B69-AF2FED650F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EDA2B3-BF55-0C93-FF1F-964317FDF3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540C45-1230-43BF-BB1A-67157C775A86}" type="datetimeFigureOut">
              <a:rPr lang="en-US" smtClean="0"/>
              <a:t>12/15/2023</a:t>
            </a:fld>
            <a:endParaRPr lang="en-US"/>
          </a:p>
        </p:txBody>
      </p:sp>
      <p:sp>
        <p:nvSpPr>
          <p:cNvPr id="5" name="Footer Placeholder 4">
            <a:extLst>
              <a:ext uri="{FF2B5EF4-FFF2-40B4-BE49-F238E27FC236}">
                <a16:creationId xmlns:a16="http://schemas.microsoft.com/office/drawing/2014/main" id="{B7B896D1-B41E-EEC5-AAD6-DD03F092A4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7898A9A-4E8F-203B-C07B-65B19DEB6D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E0F9BC-C08A-4665-AD9B-F22452DE4626}" type="slidenum">
              <a:rPr lang="en-US" smtClean="0"/>
              <a:t>‹#›</a:t>
            </a:fld>
            <a:endParaRPr lang="en-US"/>
          </a:p>
        </p:txBody>
      </p:sp>
    </p:spTree>
    <p:extLst>
      <p:ext uri="{BB962C8B-B14F-4D97-AF65-F5344CB8AC3E}">
        <p14:creationId xmlns:p14="http://schemas.microsoft.com/office/powerpoint/2010/main" val="37759043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Padlock on computer motherboard">
            <a:extLst>
              <a:ext uri="{FF2B5EF4-FFF2-40B4-BE49-F238E27FC236}">
                <a16:creationId xmlns:a16="http://schemas.microsoft.com/office/drawing/2014/main" id="{D1100621-326B-799A-25A8-18C3C346CA4A}"/>
              </a:ext>
            </a:extLst>
          </p:cNvPr>
          <p:cNvPicPr>
            <a:picLocks noChangeAspect="1"/>
          </p:cNvPicPr>
          <p:nvPr/>
        </p:nvPicPr>
        <p:blipFill rotWithShape="1">
          <a:blip r:embed="rId2"/>
          <a:srcRect l="8690" r="32044" b="-1"/>
          <a:stretch/>
        </p:blipFill>
        <p:spPr>
          <a:xfrm>
            <a:off x="6103027" y="10"/>
            <a:ext cx="6088971" cy="6857990"/>
          </a:xfrm>
          <a:prstGeom prst="rect">
            <a:avLst/>
          </a:prstGeom>
        </p:spPr>
      </p:pic>
      <p:sp useBgFill="1">
        <p:nvSpPr>
          <p:cNvPr id="16" name="Rectangle 15">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707CA4-397D-036C-32E8-A05F8DD997D7}"/>
              </a:ext>
            </a:extLst>
          </p:cNvPr>
          <p:cNvSpPr>
            <a:spLocks noGrp="1"/>
          </p:cNvSpPr>
          <p:nvPr>
            <p:ph type="title"/>
          </p:nvPr>
        </p:nvSpPr>
        <p:spPr>
          <a:xfrm>
            <a:off x="761801" y="328512"/>
            <a:ext cx="4778387" cy="1628970"/>
          </a:xfrm>
        </p:spPr>
        <p:txBody>
          <a:bodyPr vert="horz" lIns="91440" tIns="45720" rIns="91440" bIns="45720" rtlCol="0" anchor="ctr">
            <a:normAutofit/>
          </a:bodyPr>
          <a:lstStyle/>
          <a:p>
            <a:r>
              <a:rPr lang="en-US" sz="4000" dirty="0"/>
              <a:t>Introduction to CEH</a:t>
            </a:r>
          </a:p>
        </p:txBody>
      </p:sp>
      <p:sp>
        <p:nvSpPr>
          <p:cNvPr id="3" name="Text Placeholder 2">
            <a:extLst>
              <a:ext uri="{FF2B5EF4-FFF2-40B4-BE49-F238E27FC236}">
                <a16:creationId xmlns:a16="http://schemas.microsoft.com/office/drawing/2014/main" id="{C253D4C0-330C-4366-82BD-03320F6CC14A}"/>
              </a:ext>
            </a:extLst>
          </p:cNvPr>
          <p:cNvSpPr>
            <a:spLocks noGrp="1"/>
          </p:cNvSpPr>
          <p:nvPr>
            <p:ph type="body" idx="1"/>
          </p:nvPr>
        </p:nvSpPr>
        <p:spPr>
          <a:xfrm>
            <a:off x="761801" y="2884929"/>
            <a:ext cx="4659756" cy="3374137"/>
          </a:xfrm>
        </p:spPr>
        <p:txBody>
          <a:bodyPr vert="horz" lIns="91440" tIns="45720" rIns="91440" bIns="45720" rtlCol="0" anchor="ctr">
            <a:normAutofit/>
          </a:bodyPr>
          <a:lstStyle/>
          <a:p>
            <a:r>
              <a:rPr lang="en-US" sz="2000" dirty="0"/>
              <a:t>Let's start with a brief overview. Certified Ethical Hacker, or CEH, is a certification program offered by the EC-Council. Its primary purpose is to validate the skills of professionals in identifying vulnerabilities within computer systems. What sets CEH apart is its focus on ethical hacking techniques, which essentially means using hacking skills for ethical and defensive purposes</a:t>
            </a:r>
          </a:p>
        </p:txBody>
      </p:sp>
    </p:spTree>
    <p:extLst>
      <p:ext uri="{BB962C8B-B14F-4D97-AF65-F5344CB8AC3E}">
        <p14:creationId xmlns:p14="http://schemas.microsoft.com/office/powerpoint/2010/main" val="1609508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A41DDD-2195-AEFB-67B0-856BADC8B9D2}"/>
              </a:ext>
            </a:extLst>
          </p:cNvPr>
          <p:cNvSpPr>
            <a:spLocks noGrp="1"/>
          </p:cNvSpPr>
          <p:nvPr>
            <p:ph type="title"/>
          </p:nvPr>
        </p:nvSpPr>
        <p:spPr>
          <a:xfrm>
            <a:off x="761800" y="762001"/>
            <a:ext cx="5334197" cy="1708242"/>
          </a:xfrm>
        </p:spPr>
        <p:txBody>
          <a:bodyPr vert="horz" lIns="91440" tIns="45720" rIns="91440" bIns="45720" rtlCol="0" anchor="ctr">
            <a:normAutofit/>
          </a:bodyPr>
          <a:lstStyle/>
          <a:p>
            <a:r>
              <a:rPr lang="en-US" sz="4000" dirty="0"/>
              <a:t>OWASP's Mission</a:t>
            </a:r>
          </a:p>
        </p:txBody>
      </p:sp>
      <p:sp>
        <p:nvSpPr>
          <p:cNvPr id="3" name="Text Placeholder 2">
            <a:extLst>
              <a:ext uri="{FF2B5EF4-FFF2-40B4-BE49-F238E27FC236}">
                <a16:creationId xmlns:a16="http://schemas.microsoft.com/office/drawing/2014/main" id="{E4B3B30E-E03F-CBFA-B8A3-0C17C14AD878}"/>
              </a:ext>
            </a:extLst>
          </p:cNvPr>
          <p:cNvSpPr>
            <a:spLocks noGrp="1"/>
          </p:cNvSpPr>
          <p:nvPr>
            <p:ph type="body" idx="1"/>
          </p:nvPr>
        </p:nvSpPr>
        <p:spPr>
          <a:xfrm>
            <a:off x="761800" y="2470244"/>
            <a:ext cx="5334197" cy="3769835"/>
          </a:xfrm>
        </p:spPr>
        <p:txBody>
          <a:bodyPr vert="horz" lIns="91440" tIns="45720" rIns="91440" bIns="45720" rtlCol="0" anchor="ctr">
            <a:normAutofit/>
          </a:bodyPr>
          <a:lstStyle/>
          <a:p>
            <a:r>
              <a:rPr lang="en-US" sz="2000" dirty="0"/>
              <a:t>OWASP's big goal is to make sure the computer things we use are safe. They do this by giving us useful tools, helpful guides, and easy-to-understand documents</a:t>
            </a:r>
          </a:p>
        </p:txBody>
      </p:sp>
      <p:pic>
        <p:nvPicPr>
          <p:cNvPr id="5" name="Picture 4" descr="Computer script on a screen">
            <a:extLst>
              <a:ext uri="{FF2B5EF4-FFF2-40B4-BE49-F238E27FC236}">
                <a16:creationId xmlns:a16="http://schemas.microsoft.com/office/drawing/2014/main" id="{610CDE08-C0B9-AC71-3DF5-89A6521296BF}"/>
              </a:ext>
            </a:extLst>
          </p:cNvPr>
          <p:cNvPicPr>
            <a:picLocks noChangeAspect="1"/>
          </p:cNvPicPr>
          <p:nvPr/>
        </p:nvPicPr>
        <p:blipFill rotWithShape="1">
          <a:blip r:embed="rId2"/>
          <a:srcRect l="4195" r="43968"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1212592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A41DDD-2195-AEFB-67B0-856BADC8B9D2}"/>
              </a:ext>
            </a:extLst>
          </p:cNvPr>
          <p:cNvSpPr>
            <a:spLocks noGrp="1"/>
          </p:cNvSpPr>
          <p:nvPr>
            <p:ph type="title"/>
          </p:nvPr>
        </p:nvSpPr>
        <p:spPr>
          <a:xfrm>
            <a:off x="761800" y="762001"/>
            <a:ext cx="5334197" cy="1708242"/>
          </a:xfrm>
        </p:spPr>
        <p:txBody>
          <a:bodyPr vert="horz" lIns="91440" tIns="45720" rIns="91440" bIns="45720" rtlCol="0" anchor="ctr">
            <a:normAutofit/>
          </a:bodyPr>
          <a:lstStyle/>
          <a:p>
            <a:r>
              <a:rPr lang="en-US" sz="4000" dirty="0"/>
              <a:t>Why Software Security Matters</a:t>
            </a:r>
          </a:p>
        </p:txBody>
      </p:sp>
      <p:sp>
        <p:nvSpPr>
          <p:cNvPr id="3" name="Text Placeholder 2">
            <a:extLst>
              <a:ext uri="{FF2B5EF4-FFF2-40B4-BE49-F238E27FC236}">
                <a16:creationId xmlns:a16="http://schemas.microsoft.com/office/drawing/2014/main" id="{E4B3B30E-E03F-CBFA-B8A3-0C17C14AD878}"/>
              </a:ext>
            </a:extLst>
          </p:cNvPr>
          <p:cNvSpPr>
            <a:spLocks noGrp="1"/>
          </p:cNvSpPr>
          <p:nvPr>
            <p:ph type="body" idx="1"/>
          </p:nvPr>
        </p:nvSpPr>
        <p:spPr>
          <a:xfrm>
            <a:off x="761800" y="2470244"/>
            <a:ext cx="5334197" cy="3769835"/>
          </a:xfrm>
        </p:spPr>
        <p:txBody>
          <a:bodyPr vert="horz" lIns="91440" tIns="45720" rIns="91440" bIns="45720" rtlCol="0" anchor="ctr">
            <a:normAutofit/>
          </a:bodyPr>
          <a:lstStyle/>
          <a:p>
            <a:r>
              <a:rPr lang="en-US" sz="2000" dirty="0"/>
              <a:t>Imagine having a secret diary. You wouldn't want anyone peeking, right? That's what OWASP helps with – keeping our computer secrets safe. It's like a superhero shield against bad computer guys</a:t>
            </a:r>
          </a:p>
        </p:txBody>
      </p:sp>
      <p:pic>
        <p:nvPicPr>
          <p:cNvPr id="5" name="Picture 4" descr="Computer script on a screen">
            <a:extLst>
              <a:ext uri="{FF2B5EF4-FFF2-40B4-BE49-F238E27FC236}">
                <a16:creationId xmlns:a16="http://schemas.microsoft.com/office/drawing/2014/main" id="{610CDE08-C0B9-AC71-3DF5-89A6521296BF}"/>
              </a:ext>
            </a:extLst>
          </p:cNvPr>
          <p:cNvPicPr>
            <a:picLocks noChangeAspect="1"/>
          </p:cNvPicPr>
          <p:nvPr/>
        </p:nvPicPr>
        <p:blipFill rotWithShape="1">
          <a:blip r:embed="rId2"/>
          <a:srcRect l="4195" r="43968"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473181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A41DDD-2195-AEFB-67B0-856BADC8B9D2}"/>
              </a:ext>
            </a:extLst>
          </p:cNvPr>
          <p:cNvSpPr>
            <a:spLocks noGrp="1"/>
          </p:cNvSpPr>
          <p:nvPr>
            <p:ph type="title"/>
          </p:nvPr>
        </p:nvSpPr>
        <p:spPr>
          <a:xfrm>
            <a:off x="761800" y="762001"/>
            <a:ext cx="5334197" cy="1708242"/>
          </a:xfrm>
        </p:spPr>
        <p:txBody>
          <a:bodyPr vert="horz" lIns="91440" tIns="45720" rIns="91440" bIns="45720" rtlCol="0" anchor="ctr">
            <a:normAutofit/>
          </a:bodyPr>
          <a:lstStyle/>
          <a:p>
            <a:r>
              <a:rPr lang="en-US" sz="4000" dirty="0"/>
              <a:t>OWASP's Focus: Web Application Security</a:t>
            </a:r>
          </a:p>
        </p:txBody>
      </p:sp>
      <p:sp>
        <p:nvSpPr>
          <p:cNvPr id="3" name="Text Placeholder 2">
            <a:extLst>
              <a:ext uri="{FF2B5EF4-FFF2-40B4-BE49-F238E27FC236}">
                <a16:creationId xmlns:a16="http://schemas.microsoft.com/office/drawing/2014/main" id="{E4B3B30E-E03F-CBFA-B8A3-0C17C14AD878}"/>
              </a:ext>
            </a:extLst>
          </p:cNvPr>
          <p:cNvSpPr>
            <a:spLocks noGrp="1"/>
          </p:cNvSpPr>
          <p:nvPr>
            <p:ph type="body" idx="1"/>
          </p:nvPr>
        </p:nvSpPr>
        <p:spPr>
          <a:xfrm>
            <a:off x="761800" y="2470244"/>
            <a:ext cx="5334197" cy="3769835"/>
          </a:xfrm>
        </p:spPr>
        <p:txBody>
          <a:bodyPr vert="horz" lIns="91440" tIns="45720" rIns="91440" bIns="45720" rtlCol="0" anchor="ctr">
            <a:normAutofit/>
          </a:bodyPr>
          <a:lstStyle/>
          <a:p>
            <a:r>
              <a:rPr lang="en-US" sz="2000" dirty="0"/>
              <a:t>OWASP is like a superhero for websites and apps. They want to make sure these things follow the best rules so that bad people can't mess with them. It's like having a superhero for your favorite games and social media!</a:t>
            </a:r>
          </a:p>
        </p:txBody>
      </p:sp>
      <p:pic>
        <p:nvPicPr>
          <p:cNvPr id="5" name="Picture 4" descr="Computer script on a screen">
            <a:extLst>
              <a:ext uri="{FF2B5EF4-FFF2-40B4-BE49-F238E27FC236}">
                <a16:creationId xmlns:a16="http://schemas.microsoft.com/office/drawing/2014/main" id="{610CDE08-C0B9-AC71-3DF5-89A6521296BF}"/>
              </a:ext>
            </a:extLst>
          </p:cNvPr>
          <p:cNvPicPr>
            <a:picLocks noChangeAspect="1"/>
          </p:cNvPicPr>
          <p:nvPr/>
        </p:nvPicPr>
        <p:blipFill rotWithShape="1">
          <a:blip r:embed="rId2"/>
          <a:srcRect l="4195" r="43968"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844849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A41DDD-2195-AEFB-67B0-856BADC8B9D2}"/>
              </a:ext>
            </a:extLst>
          </p:cNvPr>
          <p:cNvSpPr>
            <a:spLocks noGrp="1"/>
          </p:cNvSpPr>
          <p:nvPr>
            <p:ph type="title"/>
          </p:nvPr>
        </p:nvSpPr>
        <p:spPr>
          <a:xfrm>
            <a:off x="761800" y="762001"/>
            <a:ext cx="5334197" cy="1708242"/>
          </a:xfrm>
        </p:spPr>
        <p:txBody>
          <a:bodyPr vert="horz" lIns="91440" tIns="45720" rIns="91440" bIns="45720" rtlCol="0" anchor="ctr">
            <a:normAutofit/>
          </a:bodyPr>
          <a:lstStyle/>
          <a:p>
            <a:r>
              <a:rPr lang="en-US" sz="4000" dirty="0"/>
              <a:t>OWASP Top 10</a:t>
            </a:r>
          </a:p>
        </p:txBody>
      </p:sp>
      <p:sp>
        <p:nvSpPr>
          <p:cNvPr id="3" name="Text Placeholder 2">
            <a:extLst>
              <a:ext uri="{FF2B5EF4-FFF2-40B4-BE49-F238E27FC236}">
                <a16:creationId xmlns:a16="http://schemas.microsoft.com/office/drawing/2014/main" id="{E4B3B30E-E03F-CBFA-B8A3-0C17C14AD878}"/>
              </a:ext>
            </a:extLst>
          </p:cNvPr>
          <p:cNvSpPr>
            <a:spLocks noGrp="1"/>
          </p:cNvSpPr>
          <p:nvPr>
            <p:ph type="body" idx="1"/>
          </p:nvPr>
        </p:nvSpPr>
        <p:spPr>
          <a:xfrm>
            <a:off x="761800" y="2470244"/>
            <a:ext cx="5334197" cy="3769835"/>
          </a:xfrm>
        </p:spPr>
        <p:txBody>
          <a:bodyPr vert="horz" lIns="91440" tIns="45720" rIns="91440" bIns="45720" rtlCol="0" anchor="ctr">
            <a:normAutofit/>
          </a:bodyPr>
          <a:lstStyle/>
          <a:p>
            <a:r>
              <a:rPr lang="en-US" sz="2000" dirty="0"/>
              <a:t>OWASP has this cool list called the 'Top 10.' It's like a guide that tells us about the common problems that can happen with our computer stuff. Knowing these helps us fix things and keep everything safe</a:t>
            </a:r>
          </a:p>
        </p:txBody>
      </p:sp>
      <p:pic>
        <p:nvPicPr>
          <p:cNvPr id="5" name="Picture 4" descr="Computer script on a screen">
            <a:extLst>
              <a:ext uri="{FF2B5EF4-FFF2-40B4-BE49-F238E27FC236}">
                <a16:creationId xmlns:a16="http://schemas.microsoft.com/office/drawing/2014/main" id="{610CDE08-C0B9-AC71-3DF5-89A6521296BF}"/>
              </a:ext>
            </a:extLst>
          </p:cNvPr>
          <p:cNvPicPr>
            <a:picLocks noChangeAspect="1"/>
          </p:cNvPicPr>
          <p:nvPr/>
        </p:nvPicPr>
        <p:blipFill rotWithShape="1">
          <a:blip r:embed="rId2"/>
          <a:srcRect l="4195" r="43968"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2557621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A41DDD-2195-AEFB-67B0-856BADC8B9D2}"/>
              </a:ext>
            </a:extLst>
          </p:cNvPr>
          <p:cNvSpPr>
            <a:spLocks noGrp="1"/>
          </p:cNvSpPr>
          <p:nvPr>
            <p:ph type="title"/>
          </p:nvPr>
        </p:nvSpPr>
        <p:spPr>
          <a:xfrm>
            <a:off x="761800" y="762001"/>
            <a:ext cx="5334197" cy="1708242"/>
          </a:xfrm>
        </p:spPr>
        <p:txBody>
          <a:bodyPr vert="horz" lIns="91440" tIns="45720" rIns="91440" bIns="45720" rtlCol="0" anchor="ctr">
            <a:normAutofit/>
          </a:bodyPr>
          <a:lstStyle/>
          <a:p>
            <a:r>
              <a:rPr lang="en-US" sz="4000" dirty="0"/>
              <a:t>Common Vulnerabilities</a:t>
            </a:r>
          </a:p>
        </p:txBody>
      </p:sp>
      <p:sp>
        <p:nvSpPr>
          <p:cNvPr id="3" name="Text Placeholder 2">
            <a:extLst>
              <a:ext uri="{FF2B5EF4-FFF2-40B4-BE49-F238E27FC236}">
                <a16:creationId xmlns:a16="http://schemas.microsoft.com/office/drawing/2014/main" id="{E4B3B30E-E03F-CBFA-B8A3-0C17C14AD878}"/>
              </a:ext>
            </a:extLst>
          </p:cNvPr>
          <p:cNvSpPr>
            <a:spLocks noGrp="1"/>
          </p:cNvSpPr>
          <p:nvPr>
            <p:ph type="body" idx="1"/>
          </p:nvPr>
        </p:nvSpPr>
        <p:spPr>
          <a:xfrm>
            <a:off x="761800" y="2470244"/>
            <a:ext cx="5334197" cy="3769835"/>
          </a:xfrm>
        </p:spPr>
        <p:txBody>
          <a:bodyPr vert="horz" lIns="91440" tIns="45720" rIns="91440" bIns="45720" rtlCol="0" anchor="ctr">
            <a:normAutofit/>
          </a:bodyPr>
          <a:lstStyle/>
          <a:p>
            <a:r>
              <a:rPr lang="en-US" sz="2000" dirty="0"/>
              <a:t>Okay, let's talk about problems. Think of these like little holes in a bucket. OWASP helps us find and patch up these holes before anything spills out. Some of these problems have funny names like 'SQL injection' and 'Cross-Site Scripting</a:t>
            </a:r>
          </a:p>
        </p:txBody>
      </p:sp>
      <p:pic>
        <p:nvPicPr>
          <p:cNvPr id="5" name="Picture 4" descr="Computer script on a screen">
            <a:extLst>
              <a:ext uri="{FF2B5EF4-FFF2-40B4-BE49-F238E27FC236}">
                <a16:creationId xmlns:a16="http://schemas.microsoft.com/office/drawing/2014/main" id="{610CDE08-C0B9-AC71-3DF5-89A6521296BF}"/>
              </a:ext>
            </a:extLst>
          </p:cNvPr>
          <p:cNvPicPr>
            <a:picLocks noChangeAspect="1"/>
          </p:cNvPicPr>
          <p:nvPr/>
        </p:nvPicPr>
        <p:blipFill rotWithShape="1">
          <a:blip r:embed="rId2"/>
          <a:srcRect l="4195" r="43968"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37839030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A41DDD-2195-AEFB-67B0-856BADC8B9D2}"/>
              </a:ext>
            </a:extLst>
          </p:cNvPr>
          <p:cNvSpPr>
            <a:spLocks noGrp="1"/>
          </p:cNvSpPr>
          <p:nvPr>
            <p:ph type="title"/>
          </p:nvPr>
        </p:nvSpPr>
        <p:spPr>
          <a:xfrm>
            <a:off x="761800" y="762001"/>
            <a:ext cx="5334197" cy="1708242"/>
          </a:xfrm>
        </p:spPr>
        <p:txBody>
          <a:bodyPr vert="horz" lIns="91440" tIns="45720" rIns="91440" bIns="45720" rtlCol="0" anchor="ctr">
            <a:normAutofit/>
          </a:bodyPr>
          <a:lstStyle/>
          <a:p>
            <a:r>
              <a:rPr lang="en-US" sz="4000" dirty="0"/>
              <a:t>How OWASP Helps</a:t>
            </a:r>
          </a:p>
        </p:txBody>
      </p:sp>
      <p:sp>
        <p:nvSpPr>
          <p:cNvPr id="3" name="Text Placeholder 2">
            <a:extLst>
              <a:ext uri="{FF2B5EF4-FFF2-40B4-BE49-F238E27FC236}">
                <a16:creationId xmlns:a16="http://schemas.microsoft.com/office/drawing/2014/main" id="{E4B3B30E-E03F-CBFA-B8A3-0C17C14AD878}"/>
              </a:ext>
            </a:extLst>
          </p:cNvPr>
          <p:cNvSpPr>
            <a:spLocks noGrp="1"/>
          </p:cNvSpPr>
          <p:nvPr>
            <p:ph type="body" idx="1"/>
          </p:nvPr>
        </p:nvSpPr>
        <p:spPr>
          <a:xfrm>
            <a:off x="761800" y="2470244"/>
            <a:ext cx="5334197" cy="3769835"/>
          </a:xfrm>
        </p:spPr>
        <p:txBody>
          <a:bodyPr vert="horz" lIns="91440" tIns="45720" rIns="91440" bIns="45720" rtlCol="0" anchor="ctr">
            <a:normAutofit/>
          </a:bodyPr>
          <a:lstStyle/>
          <a:p>
            <a:r>
              <a:rPr lang="en-US" sz="2000" dirty="0"/>
              <a:t>OWASP gives us tools – like a digital toolbox – to check if our computer stuff is safe. They also share easy-to-understand lessons so that people who make apps and games can learn how to keep everything safe and sound</a:t>
            </a:r>
          </a:p>
        </p:txBody>
      </p:sp>
      <p:pic>
        <p:nvPicPr>
          <p:cNvPr id="5" name="Picture 4" descr="Computer script on a screen">
            <a:extLst>
              <a:ext uri="{FF2B5EF4-FFF2-40B4-BE49-F238E27FC236}">
                <a16:creationId xmlns:a16="http://schemas.microsoft.com/office/drawing/2014/main" id="{610CDE08-C0B9-AC71-3DF5-89A6521296BF}"/>
              </a:ext>
            </a:extLst>
          </p:cNvPr>
          <p:cNvPicPr>
            <a:picLocks noChangeAspect="1"/>
          </p:cNvPicPr>
          <p:nvPr/>
        </p:nvPicPr>
        <p:blipFill rotWithShape="1">
          <a:blip r:embed="rId2"/>
          <a:srcRect l="4195" r="43968"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1994428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A41DDD-2195-AEFB-67B0-856BADC8B9D2}"/>
              </a:ext>
            </a:extLst>
          </p:cNvPr>
          <p:cNvSpPr>
            <a:spLocks noGrp="1"/>
          </p:cNvSpPr>
          <p:nvPr>
            <p:ph type="title"/>
          </p:nvPr>
        </p:nvSpPr>
        <p:spPr>
          <a:xfrm>
            <a:off x="761800" y="762001"/>
            <a:ext cx="5334197" cy="1708242"/>
          </a:xfrm>
        </p:spPr>
        <p:txBody>
          <a:bodyPr vert="horz" lIns="91440" tIns="45720" rIns="91440" bIns="45720" rtlCol="0" anchor="ctr">
            <a:normAutofit/>
          </a:bodyPr>
          <a:lstStyle/>
          <a:p>
            <a:r>
              <a:rPr lang="en-US" sz="4000" dirty="0"/>
              <a:t> Implementing OWASP Best Practices</a:t>
            </a:r>
          </a:p>
        </p:txBody>
      </p:sp>
      <p:sp>
        <p:nvSpPr>
          <p:cNvPr id="3" name="Text Placeholder 2">
            <a:extLst>
              <a:ext uri="{FF2B5EF4-FFF2-40B4-BE49-F238E27FC236}">
                <a16:creationId xmlns:a16="http://schemas.microsoft.com/office/drawing/2014/main" id="{E4B3B30E-E03F-CBFA-B8A3-0C17C14AD878}"/>
              </a:ext>
            </a:extLst>
          </p:cNvPr>
          <p:cNvSpPr>
            <a:spLocks noGrp="1"/>
          </p:cNvSpPr>
          <p:nvPr>
            <p:ph type="body" idx="1"/>
          </p:nvPr>
        </p:nvSpPr>
        <p:spPr>
          <a:xfrm>
            <a:off x="761800" y="2470244"/>
            <a:ext cx="5334197" cy="3769835"/>
          </a:xfrm>
        </p:spPr>
        <p:txBody>
          <a:bodyPr vert="horz" lIns="91440" tIns="45720" rIns="91440" bIns="45720" rtlCol="0" anchor="ctr">
            <a:normAutofit/>
          </a:bodyPr>
          <a:lstStyle/>
          <a:p>
            <a:r>
              <a:rPr lang="en-US" sz="2000" dirty="0"/>
              <a:t>Putting on our superhero capes, how can we use OWASP's tricks? It's like adding a special lock to our digital doors and windows. By doing this regularly, we're like digital superheroes making sure the bad guys stay out</a:t>
            </a:r>
          </a:p>
        </p:txBody>
      </p:sp>
      <p:pic>
        <p:nvPicPr>
          <p:cNvPr id="5" name="Picture 4" descr="Computer script on a screen">
            <a:extLst>
              <a:ext uri="{FF2B5EF4-FFF2-40B4-BE49-F238E27FC236}">
                <a16:creationId xmlns:a16="http://schemas.microsoft.com/office/drawing/2014/main" id="{610CDE08-C0B9-AC71-3DF5-89A6521296BF}"/>
              </a:ext>
            </a:extLst>
          </p:cNvPr>
          <p:cNvPicPr>
            <a:picLocks noChangeAspect="1"/>
          </p:cNvPicPr>
          <p:nvPr/>
        </p:nvPicPr>
        <p:blipFill rotWithShape="1">
          <a:blip r:embed="rId2"/>
          <a:srcRect l="4195" r="43968"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2844782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A41DDD-2195-AEFB-67B0-856BADC8B9D2}"/>
              </a:ext>
            </a:extLst>
          </p:cNvPr>
          <p:cNvSpPr>
            <a:spLocks noGrp="1"/>
          </p:cNvSpPr>
          <p:nvPr>
            <p:ph type="title"/>
          </p:nvPr>
        </p:nvSpPr>
        <p:spPr>
          <a:xfrm>
            <a:off x="761800" y="762001"/>
            <a:ext cx="5334197" cy="1708242"/>
          </a:xfrm>
        </p:spPr>
        <p:txBody>
          <a:bodyPr vert="horz" lIns="91440" tIns="45720" rIns="91440" bIns="45720" rtlCol="0" anchor="ctr">
            <a:normAutofit/>
          </a:bodyPr>
          <a:lstStyle/>
          <a:p>
            <a:r>
              <a:rPr lang="en-US" sz="4000" dirty="0"/>
              <a:t>Conclusion</a:t>
            </a:r>
          </a:p>
        </p:txBody>
      </p:sp>
      <p:sp>
        <p:nvSpPr>
          <p:cNvPr id="3" name="Text Placeholder 2">
            <a:extLst>
              <a:ext uri="{FF2B5EF4-FFF2-40B4-BE49-F238E27FC236}">
                <a16:creationId xmlns:a16="http://schemas.microsoft.com/office/drawing/2014/main" id="{E4B3B30E-E03F-CBFA-B8A3-0C17C14AD878}"/>
              </a:ext>
            </a:extLst>
          </p:cNvPr>
          <p:cNvSpPr>
            <a:spLocks noGrp="1"/>
          </p:cNvSpPr>
          <p:nvPr>
            <p:ph type="body" idx="1"/>
          </p:nvPr>
        </p:nvSpPr>
        <p:spPr>
          <a:xfrm>
            <a:off x="761800" y="2470244"/>
            <a:ext cx="5334197" cy="3769835"/>
          </a:xfrm>
        </p:spPr>
        <p:txBody>
          <a:bodyPr vert="horz" lIns="91440" tIns="45720" rIns="91440" bIns="45720" rtlCol="0" anchor="ctr">
            <a:normAutofit/>
          </a:bodyPr>
          <a:lstStyle/>
          <a:p>
            <a:r>
              <a:rPr lang="en-US" sz="2000" dirty="0"/>
              <a:t>So, in the end, OWASP is like a digital superhero team making sure our computer world is safe and sound. By using their tips and tricks, we all become part of this superhero squad.</a:t>
            </a:r>
          </a:p>
        </p:txBody>
      </p:sp>
      <p:pic>
        <p:nvPicPr>
          <p:cNvPr id="5" name="Picture 4" descr="Computer script on a screen">
            <a:extLst>
              <a:ext uri="{FF2B5EF4-FFF2-40B4-BE49-F238E27FC236}">
                <a16:creationId xmlns:a16="http://schemas.microsoft.com/office/drawing/2014/main" id="{610CDE08-C0B9-AC71-3DF5-89A6521296BF}"/>
              </a:ext>
            </a:extLst>
          </p:cNvPr>
          <p:cNvPicPr>
            <a:picLocks noChangeAspect="1"/>
          </p:cNvPicPr>
          <p:nvPr/>
        </p:nvPicPr>
        <p:blipFill rotWithShape="1">
          <a:blip r:embed="rId2"/>
          <a:srcRect l="4195" r="43968"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3563817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phere of mesh and nodes">
            <a:extLst>
              <a:ext uri="{FF2B5EF4-FFF2-40B4-BE49-F238E27FC236}">
                <a16:creationId xmlns:a16="http://schemas.microsoft.com/office/drawing/2014/main" id="{42F003E5-DDBF-6115-0523-AEBAF9F5CF37}"/>
              </a:ext>
            </a:extLst>
          </p:cNvPr>
          <p:cNvPicPr>
            <a:picLocks noChangeAspect="1"/>
          </p:cNvPicPr>
          <p:nvPr/>
        </p:nvPicPr>
        <p:blipFill rotWithShape="1">
          <a:blip r:embed="rId2"/>
          <a:srcRect l="35911" r="4922"/>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960A2B-7DCB-01A2-695C-89439EFF807A}"/>
              </a:ext>
            </a:extLst>
          </p:cNvPr>
          <p:cNvSpPr>
            <a:spLocks noGrp="1"/>
          </p:cNvSpPr>
          <p:nvPr>
            <p:ph type="title"/>
          </p:nvPr>
        </p:nvSpPr>
        <p:spPr>
          <a:xfrm>
            <a:off x="6115317" y="405685"/>
            <a:ext cx="5464968" cy="1559301"/>
          </a:xfrm>
        </p:spPr>
        <p:txBody>
          <a:bodyPr vert="horz" lIns="91440" tIns="45720" rIns="91440" bIns="45720" rtlCol="0" anchor="ctr">
            <a:normAutofit/>
          </a:bodyPr>
          <a:lstStyle/>
          <a:p>
            <a:r>
              <a:rPr lang="en-US" sz="4000"/>
              <a:t>SANS Institute (SysAdmin, Audit, Network, Security)</a:t>
            </a:r>
          </a:p>
        </p:txBody>
      </p:sp>
      <p:sp>
        <p:nvSpPr>
          <p:cNvPr id="3" name="Text Placeholder 2">
            <a:extLst>
              <a:ext uri="{FF2B5EF4-FFF2-40B4-BE49-F238E27FC236}">
                <a16:creationId xmlns:a16="http://schemas.microsoft.com/office/drawing/2014/main" id="{C2001187-FCEC-60AB-4F88-2570D511694D}"/>
              </a:ext>
            </a:extLst>
          </p:cNvPr>
          <p:cNvSpPr>
            <a:spLocks noGrp="1"/>
          </p:cNvSpPr>
          <p:nvPr>
            <p:ph type="body" idx="1"/>
          </p:nvPr>
        </p:nvSpPr>
        <p:spPr>
          <a:xfrm>
            <a:off x="6115317" y="2743200"/>
            <a:ext cx="5247340" cy="3496878"/>
          </a:xfrm>
        </p:spPr>
        <p:txBody>
          <a:bodyPr vert="horz" lIns="91440" tIns="45720" rIns="91440" bIns="45720" rtlCol="0" anchor="ctr">
            <a:normAutofit/>
          </a:bodyPr>
          <a:lstStyle/>
          <a:p>
            <a:r>
              <a:rPr lang="en-US" sz="1900" dirty="0"/>
              <a:t>At its core, SANS Institute stands as a beacon in cybersecurity education, dedicated to empowering professionals through high-quality training and certifications</a:t>
            </a:r>
          </a:p>
        </p:txBody>
      </p:sp>
    </p:spTree>
    <p:extLst>
      <p:ext uri="{BB962C8B-B14F-4D97-AF65-F5344CB8AC3E}">
        <p14:creationId xmlns:p14="http://schemas.microsoft.com/office/powerpoint/2010/main" val="1915285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phere of mesh and nodes">
            <a:extLst>
              <a:ext uri="{FF2B5EF4-FFF2-40B4-BE49-F238E27FC236}">
                <a16:creationId xmlns:a16="http://schemas.microsoft.com/office/drawing/2014/main" id="{42F003E5-DDBF-6115-0523-AEBAF9F5CF37}"/>
              </a:ext>
            </a:extLst>
          </p:cNvPr>
          <p:cNvPicPr>
            <a:picLocks noChangeAspect="1"/>
          </p:cNvPicPr>
          <p:nvPr/>
        </p:nvPicPr>
        <p:blipFill rotWithShape="1">
          <a:blip r:embed="rId2"/>
          <a:srcRect l="35911" r="4922"/>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960A2B-7DCB-01A2-695C-89439EFF807A}"/>
              </a:ext>
            </a:extLst>
          </p:cNvPr>
          <p:cNvSpPr>
            <a:spLocks noGrp="1"/>
          </p:cNvSpPr>
          <p:nvPr>
            <p:ph type="title"/>
          </p:nvPr>
        </p:nvSpPr>
        <p:spPr>
          <a:xfrm>
            <a:off x="6115317" y="405685"/>
            <a:ext cx="5464968" cy="1559301"/>
          </a:xfrm>
        </p:spPr>
        <p:txBody>
          <a:bodyPr vert="horz" lIns="91440" tIns="45720" rIns="91440" bIns="45720" rtlCol="0" anchor="ctr">
            <a:normAutofit/>
          </a:bodyPr>
          <a:lstStyle/>
          <a:p>
            <a:r>
              <a:rPr lang="en-US" sz="4000" dirty="0"/>
              <a:t>SANS Training Philosophy</a:t>
            </a:r>
          </a:p>
        </p:txBody>
      </p:sp>
      <p:sp>
        <p:nvSpPr>
          <p:cNvPr id="3" name="Text Placeholder 2">
            <a:extLst>
              <a:ext uri="{FF2B5EF4-FFF2-40B4-BE49-F238E27FC236}">
                <a16:creationId xmlns:a16="http://schemas.microsoft.com/office/drawing/2014/main" id="{C2001187-FCEC-60AB-4F88-2570D511694D}"/>
              </a:ext>
            </a:extLst>
          </p:cNvPr>
          <p:cNvSpPr>
            <a:spLocks noGrp="1"/>
          </p:cNvSpPr>
          <p:nvPr>
            <p:ph type="body" idx="1"/>
          </p:nvPr>
        </p:nvSpPr>
        <p:spPr>
          <a:xfrm>
            <a:off x="6115317" y="2743200"/>
            <a:ext cx="5247340" cy="3496878"/>
          </a:xfrm>
        </p:spPr>
        <p:txBody>
          <a:bodyPr vert="horz" lIns="91440" tIns="45720" rIns="91440" bIns="45720" rtlCol="0" anchor="ctr">
            <a:normAutofit/>
          </a:bodyPr>
          <a:lstStyle/>
          <a:p>
            <a:r>
              <a:rPr lang="en-US" sz="1900" dirty="0"/>
              <a:t>SANS adopts a practical training philosophy, prioritizing hands-on experience, real-world scenarios, and skill development through both instructor-led sessions and online modules</a:t>
            </a:r>
          </a:p>
        </p:txBody>
      </p:sp>
    </p:spTree>
    <p:extLst>
      <p:ext uri="{BB962C8B-B14F-4D97-AF65-F5344CB8AC3E}">
        <p14:creationId xmlns:p14="http://schemas.microsoft.com/office/powerpoint/2010/main" val="1048946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Padlock on computer motherboard">
            <a:extLst>
              <a:ext uri="{FF2B5EF4-FFF2-40B4-BE49-F238E27FC236}">
                <a16:creationId xmlns:a16="http://schemas.microsoft.com/office/drawing/2014/main" id="{D1100621-326B-799A-25A8-18C3C346CA4A}"/>
              </a:ext>
            </a:extLst>
          </p:cNvPr>
          <p:cNvPicPr>
            <a:picLocks noChangeAspect="1"/>
          </p:cNvPicPr>
          <p:nvPr/>
        </p:nvPicPr>
        <p:blipFill rotWithShape="1">
          <a:blip r:embed="rId2"/>
          <a:srcRect l="8690" r="32044" b="-1"/>
          <a:stretch/>
        </p:blipFill>
        <p:spPr>
          <a:xfrm>
            <a:off x="6103027" y="10"/>
            <a:ext cx="6088971" cy="6857990"/>
          </a:xfrm>
          <a:prstGeom prst="rect">
            <a:avLst/>
          </a:prstGeom>
        </p:spPr>
      </p:pic>
      <p:sp useBgFill="1">
        <p:nvSpPr>
          <p:cNvPr id="16" name="Rectangle 15">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707CA4-397D-036C-32E8-A05F8DD997D7}"/>
              </a:ext>
            </a:extLst>
          </p:cNvPr>
          <p:cNvSpPr>
            <a:spLocks noGrp="1"/>
          </p:cNvSpPr>
          <p:nvPr>
            <p:ph type="title"/>
          </p:nvPr>
        </p:nvSpPr>
        <p:spPr>
          <a:xfrm>
            <a:off x="761801" y="328512"/>
            <a:ext cx="4778387" cy="1628970"/>
          </a:xfrm>
        </p:spPr>
        <p:txBody>
          <a:bodyPr vert="horz" lIns="91440" tIns="45720" rIns="91440" bIns="45720" rtlCol="0" anchor="ctr">
            <a:normAutofit/>
          </a:bodyPr>
          <a:lstStyle/>
          <a:p>
            <a:r>
              <a:rPr lang="en-US" sz="4000" dirty="0"/>
              <a:t>EC-Council Overview</a:t>
            </a:r>
          </a:p>
        </p:txBody>
      </p:sp>
      <p:sp>
        <p:nvSpPr>
          <p:cNvPr id="3" name="Text Placeholder 2">
            <a:extLst>
              <a:ext uri="{FF2B5EF4-FFF2-40B4-BE49-F238E27FC236}">
                <a16:creationId xmlns:a16="http://schemas.microsoft.com/office/drawing/2014/main" id="{C253D4C0-330C-4366-82BD-03320F6CC14A}"/>
              </a:ext>
            </a:extLst>
          </p:cNvPr>
          <p:cNvSpPr>
            <a:spLocks noGrp="1"/>
          </p:cNvSpPr>
          <p:nvPr>
            <p:ph type="body" idx="1"/>
          </p:nvPr>
        </p:nvSpPr>
        <p:spPr>
          <a:xfrm>
            <a:off x="761801" y="2884929"/>
            <a:ext cx="4659756" cy="3374137"/>
          </a:xfrm>
        </p:spPr>
        <p:txBody>
          <a:bodyPr vert="horz" lIns="91440" tIns="45720" rIns="91440" bIns="45720" rtlCol="0" anchor="ctr">
            <a:normAutofit/>
          </a:bodyPr>
          <a:lstStyle/>
          <a:p>
            <a:r>
              <a:rPr lang="en-US" sz="2000" dirty="0"/>
              <a:t>Now, let's take a closer look at the organization behind CEH. The EC-Council is a global leader in cybersecurity education and certification. It plays a significant role in shaping the landscape of cybersecurity education and ensuring that professionals are well-equipped to tackle emerging threats</a:t>
            </a:r>
          </a:p>
        </p:txBody>
      </p:sp>
    </p:spTree>
    <p:extLst>
      <p:ext uri="{BB962C8B-B14F-4D97-AF65-F5344CB8AC3E}">
        <p14:creationId xmlns:p14="http://schemas.microsoft.com/office/powerpoint/2010/main" val="21295163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phere of mesh and nodes">
            <a:extLst>
              <a:ext uri="{FF2B5EF4-FFF2-40B4-BE49-F238E27FC236}">
                <a16:creationId xmlns:a16="http://schemas.microsoft.com/office/drawing/2014/main" id="{42F003E5-DDBF-6115-0523-AEBAF9F5CF37}"/>
              </a:ext>
            </a:extLst>
          </p:cNvPr>
          <p:cNvPicPr>
            <a:picLocks noChangeAspect="1"/>
          </p:cNvPicPr>
          <p:nvPr/>
        </p:nvPicPr>
        <p:blipFill rotWithShape="1">
          <a:blip r:embed="rId2"/>
          <a:srcRect l="35911" r="4922"/>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960A2B-7DCB-01A2-695C-89439EFF807A}"/>
              </a:ext>
            </a:extLst>
          </p:cNvPr>
          <p:cNvSpPr>
            <a:spLocks noGrp="1"/>
          </p:cNvSpPr>
          <p:nvPr>
            <p:ph type="title"/>
          </p:nvPr>
        </p:nvSpPr>
        <p:spPr>
          <a:xfrm>
            <a:off x="6115317" y="405685"/>
            <a:ext cx="5464968" cy="1559301"/>
          </a:xfrm>
        </p:spPr>
        <p:txBody>
          <a:bodyPr vert="horz" lIns="91440" tIns="45720" rIns="91440" bIns="45720" rtlCol="0" anchor="ctr">
            <a:normAutofit/>
          </a:bodyPr>
          <a:lstStyle/>
          <a:p>
            <a:r>
              <a:rPr lang="en-US" sz="4000" dirty="0"/>
              <a:t>Specialized Courses</a:t>
            </a:r>
          </a:p>
        </p:txBody>
      </p:sp>
      <p:sp>
        <p:nvSpPr>
          <p:cNvPr id="3" name="Text Placeholder 2">
            <a:extLst>
              <a:ext uri="{FF2B5EF4-FFF2-40B4-BE49-F238E27FC236}">
                <a16:creationId xmlns:a16="http://schemas.microsoft.com/office/drawing/2014/main" id="{C2001187-FCEC-60AB-4F88-2570D511694D}"/>
              </a:ext>
            </a:extLst>
          </p:cNvPr>
          <p:cNvSpPr>
            <a:spLocks noGrp="1"/>
          </p:cNvSpPr>
          <p:nvPr>
            <p:ph type="body" idx="1"/>
          </p:nvPr>
        </p:nvSpPr>
        <p:spPr>
          <a:xfrm>
            <a:off x="6115317" y="2743200"/>
            <a:ext cx="5247340" cy="3496878"/>
          </a:xfrm>
        </p:spPr>
        <p:txBody>
          <a:bodyPr vert="horz" lIns="91440" tIns="45720" rIns="91440" bIns="45720" rtlCol="0" anchor="ctr">
            <a:normAutofit/>
          </a:bodyPr>
          <a:lstStyle/>
          <a:p>
            <a:r>
              <a:rPr lang="en-US" sz="1900" dirty="0"/>
              <a:t>SANS Institute offers an array of specialized courses, delving into critical facets like network security, incident response, and forensics. These courses are meticulously crafted to address specific needs in the dynamic field of cybersecurity</a:t>
            </a:r>
          </a:p>
        </p:txBody>
      </p:sp>
    </p:spTree>
    <p:extLst>
      <p:ext uri="{BB962C8B-B14F-4D97-AF65-F5344CB8AC3E}">
        <p14:creationId xmlns:p14="http://schemas.microsoft.com/office/powerpoint/2010/main" val="32391050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phere of mesh and nodes">
            <a:extLst>
              <a:ext uri="{FF2B5EF4-FFF2-40B4-BE49-F238E27FC236}">
                <a16:creationId xmlns:a16="http://schemas.microsoft.com/office/drawing/2014/main" id="{42F003E5-DDBF-6115-0523-AEBAF9F5CF37}"/>
              </a:ext>
            </a:extLst>
          </p:cNvPr>
          <p:cNvPicPr>
            <a:picLocks noChangeAspect="1"/>
          </p:cNvPicPr>
          <p:nvPr/>
        </p:nvPicPr>
        <p:blipFill rotWithShape="1">
          <a:blip r:embed="rId2"/>
          <a:srcRect l="35911" r="4922"/>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960A2B-7DCB-01A2-695C-89439EFF807A}"/>
              </a:ext>
            </a:extLst>
          </p:cNvPr>
          <p:cNvSpPr>
            <a:spLocks noGrp="1"/>
          </p:cNvSpPr>
          <p:nvPr>
            <p:ph type="title"/>
          </p:nvPr>
        </p:nvSpPr>
        <p:spPr>
          <a:xfrm>
            <a:off x="6115317" y="405685"/>
            <a:ext cx="5464968" cy="1559301"/>
          </a:xfrm>
        </p:spPr>
        <p:txBody>
          <a:bodyPr vert="horz" lIns="91440" tIns="45720" rIns="91440" bIns="45720" rtlCol="0" anchor="ctr">
            <a:normAutofit/>
          </a:bodyPr>
          <a:lstStyle/>
          <a:p>
            <a:r>
              <a:rPr lang="en-US" sz="4000" dirty="0"/>
              <a:t>Certification Programs</a:t>
            </a:r>
          </a:p>
        </p:txBody>
      </p:sp>
      <p:sp>
        <p:nvSpPr>
          <p:cNvPr id="3" name="Text Placeholder 2">
            <a:extLst>
              <a:ext uri="{FF2B5EF4-FFF2-40B4-BE49-F238E27FC236}">
                <a16:creationId xmlns:a16="http://schemas.microsoft.com/office/drawing/2014/main" id="{C2001187-FCEC-60AB-4F88-2570D511694D}"/>
              </a:ext>
            </a:extLst>
          </p:cNvPr>
          <p:cNvSpPr>
            <a:spLocks noGrp="1"/>
          </p:cNvSpPr>
          <p:nvPr>
            <p:ph type="body" idx="1"/>
          </p:nvPr>
        </p:nvSpPr>
        <p:spPr>
          <a:xfrm>
            <a:off x="6115317" y="2743200"/>
            <a:ext cx="5247340" cy="3496878"/>
          </a:xfrm>
        </p:spPr>
        <p:txBody>
          <a:bodyPr vert="horz" lIns="91440" tIns="45720" rIns="91440" bIns="45720" rtlCol="0" anchor="ctr">
            <a:normAutofit/>
          </a:bodyPr>
          <a:lstStyle/>
          <a:p>
            <a:r>
              <a:rPr lang="en-US" sz="1900" dirty="0"/>
              <a:t>In addition to courses, SANS provides certifications highly esteemed in the industry, offering tangible proof of an individual's cybersecurity proficiency</a:t>
            </a:r>
          </a:p>
        </p:txBody>
      </p:sp>
    </p:spTree>
    <p:extLst>
      <p:ext uri="{BB962C8B-B14F-4D97-AF65-F5344CB8AC3E}">
        <p14:creationId xmlns:p14="http://schemas.microsoft.com/office/powerpoint/2010/main" val="18906706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phere of mesh and nodes">
            <a:extLst>
              <a:ext uri="{FF2B5EF4-FFF2-40B4-BE49-F238E27FC236}">
                <a16:creationId xmlns:a16="http://schemas.microsoft.com/office/drawing/2014/main" id="{42F003E5-DDBF-6115-0523-AEBAF9F5CF37}"/>
              </a:ext>
            </a:extLst>
          </p:cNvPr>
          <p:cNvPicPr>
            <a:picLocks noChangeAspect="1"/>
          </p:cNvPicPr>
          <p:nvPr/>
        </p:nvPicPr>
        <p:blipFill rotWithShape="1">
          <a:blip r:embed="rId2"/>
          <a:srcRect l="35911" r="4922"/>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960A2B-7DCB-01A2-695C-89439EFF807A}"/>
              </a:ext>
            </a:extLst>
          </p:cNvPr>
          <p:cNvSpPr>
            <a:spLocks noGrp="1"/>
          </p:cNvSpPr>
          <p:nvPr>
            <p:ph type="title"/>
          </p:nvPr>
        </p:nvSpPr>
        <p:spPr>
          <a:xfrm>
            <a:off x="6115317" y="405685"/>
            <a:ext cx="5464968" cy="1559301"/>
          </a:xfrm>
        </p:spPr>
        <p:txBody>
          <a:bodyPr vert="horz" lIns="91440" tIns="45720" rIns="91440" bIns="45720" rtlCol="0" anchor="ctr">
            <a:normAutofit/>
          </a:bodyPr>
          <a:lstStyle/>
          <a:p>
            <a:r>
              <a:rPr lang="en-US" sz="4000" dirty="0"/>
              <a:t>Curriculum Development Process</a:t>
            </a:r>
          </a:p>
        </p:txBody>
      </p:sp>
      <p:sp>
        <p:nvSpPr>
          <p:cNvPr id="3" name="Text Placeholder 2">
            <a:extLst>
              <a:ext uri="{FF2B5EF4-FFF2-40B4-BE49-F238E27FC236}">
                <a16:creationId xmlns:a16="http://schemas.microsoft.com/office/drawing/2014/main" id="{C2001187-FCEC-60AB-4F88-2570D511694D}"/>
              </a:ext>
            </a:extLst>
          </p:cNvPr>
          <p:cNvSpPr>
            <a:spLocks noGrp="1"/>
          </p:cNvSpPr>
          <p:nvPr>
            <p:ph type="body" idx="1"/>
          </p:nvPr>
        </p:nvSpPr>
        <p:spPr>
          <a:xfrm>
            <a:off x="6115317" y="2743200"/>
            <a:ext cx="5247340" cy="3496878"/>
          </a:xfrm>
        </p:spPr>
        <p:txBody>
          <a:bodyPr vert="horz" lIns="91440" tIns="45720" rIns="91440" bIns="45720" rtlCol="0" anchor="ctr">
            <a:normAutofit/>
          </a:bodyPr>
          <a:lstStyle/>
          <a:p>
            <a:r>
              <a:rPr lang="en-US" sz="1900" dirty="0"/>
              <a:t>SANS ensures a cutting-edge curriculum through collaboration with industry experts, regular updates, and alignment with emerging threats and industry requirements</a:t>
            </a:r>
          </a:p>
        </p:txBody>
      </p:sp>
    </p:spTree>
    <p:extLst>
      <p:ext uri="{BB962C8B-B14F-4D97-AF65-F5344CB8AC3E}">
        <p14:creationId xmlns:p14="http://schemas.microsoft.com/office/powerpoint/2010/main" val="29214628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phere of mesh and nodes">
            <a:extLst>
              <a:ext uri="{FF2B5EF4-FFF2-40B4-BE49-F238E27FC236}">
                <a16:creationId xmlns:a16="http://schemas.microsoft.com/office/drawing/2014/main" id="{42F003E5-DDBF-6115-0523-AEBAF9F5CF37}"/>
              </a:ext>
            </a:extLst>
          </p:cNvPr>
          <p:cNvPicPr>
            <a:picLocks noChangeAspect="1"/>
          </p:cNvPicPr>
          <p:nvPr/>
        </p:nvPicPr>
        <p:blipFill rotWithShape="1">
          <a:blip r:embed="rId2"/>
          <a:srcRect l="35911" r="4922"/>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960A2B-7DCB-01A2-695C-89439EFF807A}"/>
              </a:ext>
            </a:extLst>
          </p:cNvPr>
          <p:cNvSpPr>
            <a:spLocks noGrp="1"/>
          </p:cNvSpPr>
          <p:nvPr>
            <p:ph type="title"/>
          </p:nvPr>
        </p:nvSpPr>
        <p:spPr>
          <a:xfrm>
            <a:off x="6115317" y="405685"/>
            <a:ext cx="5464968" cy="1559301"/>
          </a:xfrm>
        </p:spPr>
        <p:txBody>
          <a:bodyPr vert="horz" lIns="91440" tIns="45720" rIns="91440" bIns="45720" rtlCol="0" anchor="ctr">
            <a:normAutofit/>
          </a:bodyPr>
          <a:lstStyle/>
          <a:p>
            <a:r>
              <a:rPr lang="en-US" sz="4000" dirty="0"/>
              <a:t>Hands-on Labs and Simulations</a:t>
            </a:r>
          </a:p>
        </p:txBody>
      </p:sp>
      <p:sp>
        <p:nvSpPr>
          <p:cNvPr id="3" name="Text Placeholder 2">
            <a:extLst>
              <a:ext uri="{FF2B5EF4-FFF2-40B4-BE49-F238E27FC236}">
                <a16:creationId xmlns:a16="http://schemas.microsoft.com/office/drawing/2014/main" id="{C2001187-FCEC-60AB-4F88-2570D511694D}"/>
              </a:ext>
            </a:extLst>
          </p:cNvPr>
          <p:cNvSpPr>
            <a:spLocks noGrp="1"/>
          </p:cNvSpPr>
          <p:nvPr>
            <p:ph type="body" idx="1"/>
          </p:nvPr>
        </p:nvSpPr>
        <p:spPr>
          <a:xfrm>
            <a:off x="6115317" y="2743200"/>
            <a:ext cx="5247340" cy="3496878"/>
          </a:xfrm>
        </p:spPr>
        <p:txBody>
          <a:bodyPr vert="horz" lIns="91440" tIns="45720" rIns="91440" bIns="45720" rtlCol="0" anchor="ctr">
            <a:normAutofit/>
          </a:bodyPr>
          <a:lstStyle/>
          <a:p>
            <a:r>
              <a:rPr lang="en-US" sz="1900" dirty="0"/>
              <a:t>A cornerstone of SANS training is hands-on experience, enabling participants to engage in practical exercises and simulations, acquiring real-world skills crucial in the cybersecurity domain.</a:t>
            </a:r>
          </a:p>
          <a:p>
            <a:endParaRPr lang="en-US" sz="1900" dirty="0"/>
          </a:p>
        </p:txBody>
      </p:sp>
    </p:spTree>
    <p:extLst>
      <p:ext uri="{BB962C8B-B14F-4D97-AF65-F5344CB8AC3E}">
        <p14:creationId xmlns:p14="http://schemas.microsoft.com/office/powerpoint/2010/main" val="15826265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phere of mesh and nodes">
            <a:extLst>
              <a:ext uri="{FF2B5EF4-FFF2-40B4-BE49-F238E27FC236}">
                <a16:creationId xmlns:a16="http://schemas.microsoft.com/office/drawing/2014/main" id="{42F003E5-DDBF-6115-0523-AEBAF9F5CF37}"/>
              </a:ext>
            </a:extLst>
          </p:cNvPr>
          <p:cNvPicPr>
            <a:picLocks noChangeAspect="1"/>
          </p:cNvPicPr>
          <p:nvPr/>
        </p:nvPicPr>
        <p:blipFill rotWithShape="1">
          <a:blip r:embed="rId2"/>
          <a:srcRect l="35911" r="4922"/>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960A2B-7DCB-01A2-695C-89439EFF807A}"/>
              </a:ext>
            </a:extLst>
          </p:cNvPr>
          <p:cNvSpPr>
            <a:spLocks noGrp="1"/>
          </p:cNvSpPr>
          <p:nvPr>
            <p:ph type="title"/>
          </p:nvPr>
        </p:nvSpPr>
        <p:spPr>
          <a:xfrm>
            <a:off x="6115317" y="405685"/>
            <a:ext cx="5464968" cy="1559301"/>
          </a:xfrm>
        </p:spPr>
        <p:txBody>
          <a:bodyPr vert="horz" lIns="91440" tIns="45720" rIns="91440" bIns="45720" rtlCol="0" anchor="ctr">
            <a:normAutofit/>
          </a:bodyPr>
          <a:lstStyle/>
          <a:p>
            <a:r>
              <a:rPr lang="en-US" sz="4000" dirty="0"/>
              <a:t> Industry Experts as Instructors</a:t>
            </a:r>
          </a:p>
        </p:txBody>
      </p:sp>
      <p:sp>
        <p:nvSpPr>
          <p:cNvPr id="3" name="Text Placeholder 2">
            <a:extLst>
              <a:ext uri="{FF2B5EF4-FFF2-40B4-BE49-F238E27FC236}">
                <a16:creationId xmlns:a16="http://schemas.microsoft.com/office/drawing/2014/main" id="{C2001187-FCEC-60AB-4F88-2570D511694D}"/>
              </a:ext>
            </a:extLst>
          </p:cNvPr>
          <p:cNvSpPr>
            <a:spLocks noGrp="1"/>
          </p:cNvSpPr>
          <p:nvPr>
            <p:ph type="body" idx="1"/>
          </p:nvPr>
        </p:nvSpPr>
        <p:spPr>
          <a:xfrm>
            <a:off x="6115317" y="2743200"/>
            <a:ext cx="5247340" cy="3496878"/>
          </a:xfrm>
        </p:spPr>
        <p:txBody>
          <a:bodyPr vert="horz" lIns="91440" tIns="45720" rIns="91440" bIns="45720" rtlCol="0" anchor="ctr">
            <a:normAutofit/>
          </a:bodyPr>
          <a:lstStyle/>
          <a:p>
            <a:r>
              <a:rPr lang="en-US" sz="1900" dirty="0"/>
              <a:t>SANS takes pride in its instructors—industry experts with substantial real-world experience, enriching the training quality and providing valuable insights into the current cybersecurity landscape</a:t>
            </a:r>
          </a:p>
        </p:txBody>
      </p:sp>
    </p:spTree>
    <p:extLst>
      <p:ext uri="{BB962C8B-B14F-4D97-AF65-F5344CB8AC3E}">
        <p14:creationId xmlns:p14="http://schemas.microsoft.com/office/powerpoint/2010/main" val="9211449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phere of mesh and nodes">
            <a:extLst>
              <a:ext uri="{FF2B5EF4-FFF2-40B4-BE49-F238E27FC236}">
                <a16:creationId xmlns:a16="http://schemas.microsoft.com/office/drawing/2014/main" id="{42F003E5-DDBF-6115-0523-AEBAF9F5CF37}"/>
              </a:ext>
            </a:extLst>
          </p:cNvPr>
          <p:cNvPicPr>
            <a:picLocks noChangeAspect="1"/>
          </p:cNvPicPr>
          <p:nvPr/>
        </p:nvPicPr>
        <p:blipFill rotWithShape="1">
          <a:blip r:embed="rId2"/>
          <a:srcRect l="35911" r="4922"/>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960A2B-7DCB-01A2-695C-89439EFF807A}"/>
              </a:ext>
            </a:extLst>
          </p:cNvPr>
          <p:cNvSpPr>
            <a:spLocks noGrp="1"/>
          </p:cNvSpPr>
          <p:nvPr>
            <p:ph type="title"/>
          </p:nvPr>
        </p:nvSpPr>
        <p:spPr>
          <a:xfrm>
            <a:off x="6115317" y="405685"/>
            <a:ext cx="5464968" cy="1559301"/>
          </a:xfrm>
        </p:spPr>
        <p:txBody>
          <a:bodyPr vert="horz" lIns="91440" tIns="45720" rIns="91440" bIns="45720" rtlCol="0" anchor="ctr">
            <a:normAutofit/>
          </a:bodyPr>
          <a:lstStyle/>
          <a:p>
            <a:r>
              <a:rPr lang="en-US" sz="4000" dirty="0"/>
              <a:t>Global Presence and Impact</a:t>
            </a:r>
          </a:p>
        </p:txBody>
      </p:sp>
      <p:sp>
        <p:nvSpPr>
          <p:cNvPr id="3" name="Text Placeholder 2">
            <a:extLst>
              <a:ext uri="{FF2B5EF4-FFF2-40B4-BE49-F238E27FC236}">
                <a16:creationId xmlns:a16="http://schemas.microsoft.com/office/drawing/2014/main" id="{C2001187-FCEC-60AB-4F88-2570D511694D}"/>
              </a:ext>
            </a:extLst>
          </p:cNvPr>
          <p:cNvSpPr>
            <a:spLocks noGrp="1"/>
          </p:cNvSpPr>
          <p:nvPr>
            <p:ph type="body" idx="1"/>
          </p:nvPr>
        </p:nvSpPr>
        <p:spPr>
          <a:xfrm>
            <a:off x="6115317" y="2743200"/>
            <a:ext cx="5247340" cy="3496878"/>
          </a:xfrm>
        </p:spPr>
        <p:txBody>
          <a:bodyPr vert="horz" lIns="91440" tIns="45720" rIns="91440" bIns="45720" rtlCol="0" anchor="ctr">
            <a:normAutofit/>
          </a:bodyPr>
          <a:lstStyle/>
          <a:p>
            <a:r>
              <a:rPr lang="en-US" sz="1900" dirty="0"/>
              <a:t>SANS Institute extends its reach globally, catering to cybersecurity professionals worldwide through training centers, conferences, and online platforms</a:t>
            </a:r>
          </a:p>
        </p:txBody>
      </p:sp>
    </p:spTree>
    <p:extLst>
      <p:ext uri="{BB962C8B-B14F-4D97-AF65-F5344CB8AC3E}">
        <p14:creationId xmlns:p14="http://schemas.microsoft.com/office/powerpoint/2010/main" val="26649619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phere of mesh and nodes">
            <a:extLst>
              <a:ext uri="{FF2B5EF4-FFF2-40B4-BE49-F238E27FC236}">
                <a16:creationId xmlns:a16="http://schemas.microsoft.com/office/drawing/2014/main" id="{42F003E5-DDBF-6115-0523-AEBAF9F5CF37}"/>
              </a:ext>
            </a:extLst>
          </p:cNvPr>
          <p:cNvPicPr>
            <a:picLocks noChangeAspect="1"/>
          </p:cNvPicPr>
          <p:nvPr/>
        </p:nvPicPr>
        <p:blipFill rotWithShape="1">
          <a:blip r:embed="rId2"/>
          <a:srcRect l="35911" r="4922"/>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960A2B-7DCB-01A2-695C-89439EFF807A}"/>
              </a:ext>
            </a:extLst>
          </p:cNvPr>
          <p:cNvSpPr>
            <a:spLocks noGrp="1"/>
          </p:cNvSpPr>
          <p:nvPr>
            <p:ph type="title"/>
          </p:nvPr>
        </p:nvSpPr>
        <p:spPr>
          <a:xfrm>
            <a:off x="6115317" y="405685"/>
            <a:ext cx="5464968" cy="1559301"/>
          </a:xfrm>
        </p:spPr>
        <p:txBody>
          <a:bodyPr vert="horz" lIns="91440" tIns="45720" rIns="91440" bIns="45720" rtlCol="0" anchor="ctr">
            <a:normAutofit/>
          </a:bodyPr>
          <a:lstStyle/>
          <a:p>
            <a:r>
              <a:rPr lang="en-US" sz="4000" dirty="0"/>
              <a:t>Alumni Network and Success Stories</a:t>
            </a:r>
          </a:p>
        </p:txBody>
      </p:sp>
      <p:sp>
        <p:nvSpPr>
          <p:cNvPr id="3" name="Text Placeholder 2">
            <a:extLst>
              <a:ext uri="{FF2B5EF4-FFF2-40B4-BE49-F238E27FC236}">
                <a16:creationId xmlns:a16="http://schemas.microsoft.com/office/drawing/2014/main" id="{C2001187-FCEC-60AB-4F88-2570D511694D}"/>
              </a:ext>
            </a:extLst>
          </p:cNvPr>
          <p:cNvSpPr>
            <a:spLocks noGrp="1"/>
          </p:cNvSpPr>
          <p:nvPr>
            <p:ph type="body" idx="1"/>
          </p:nvPr>
        </p:nvSpPr>
        <p:spPr>
          <a:xfrm>
            <a:off x="6115317" y="2743200"/>
            <a:ext cx="5247340" cy="3496878"/>
          </a:xfrm>
        </p:spPr>
        <p:txBody>
          <a:bodyPr vert="horz" lIns="91440" tIns="45720" rIns="91440" bIns="45720" rtlCol="0" anchor="ctr">
            <a:normAutofit/>
          </a:bodyPr>
          <a:lstStyle/>
          <a:p>
            <a:r>
              <a:rPr lang="en-US" sz="1900" dirty="0"/>
              <a:t>Examining success stories, we see the tangible impact of SANS training on individuals' careers, emphasizing the strength of the SANS alumni network</a:t>
            </a:r>
          </a:p>
        </p:txBody>
      </p:sp>
    </p:spTree>
    <p:extLst>
      <p:ext uri="{BB962C8B-B14F-4D97-AF65-F5344CB8AC3E}">
        <p14:creationId xmlns:p14="http://schemas.microsoft.com/office/powerpoint/2010/main" val="13444693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phere of mesh and nodes">
            <a:extLst>
              <a:ext uri="{FF2B5EF4-FFF2-40B4-BE49-F238E27FC236}">
                <a16:creationId xmlns:a16="http://schemas.microsoft.com/office/drawing/2014/main" id="{42F003E5-DDBF-6115-0523-AEBAF9F5CF37}"/>
              </a:ext>
            </a:extLst>
          </p:cNvPr>
          <p:cNvPicPr>
            <a:picLocks noChangeAspect="1"/>
          </p:cNvPicPr>
          <p:nvPr/>
        </p:nvPicPr>
        <p:blipFill rotWithShape="1">
          <a:blip r:embed="rId2"/>
          <a:srcRect l="35911" r="4922"/>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960A2B-7DCB-01A2-695C-89439EFF807A}"/>
              </a:ext>
            </a:extLst>
          </p:cNvPr>
          <p:cNvSpPr>
            <a:spLocks noGrp="1"/>
          </p:cNvSpPr>
          <p:nvPr>
            <p:ph type="title"/>
          </p:nvPr>
        </p:nvSpPr>
        <p:spPr>
          <a:xfrm>
            <a:off x="6115317" y="405685"/>
            <a:ext cx="5464968" cy="1559301"/>
          </a:xfrm>
        </p:spPr>
        <p:txBody>
          <a:bodyPr vert="horz" lIns="91440" tIns="45720" rIns="91440" bIns="45720" rtlCol="0" anchor="ctr">
            <a:normAutofit/>
          </a:bodyPr>
          <a:lstStyle/>
          <a:p>
            <a:r>
              <a:rPr lang="en-US" sz="4000" dirty="0"/>
              <a:t>Continuous Learning and Resources</a:t>
            </a:r>
          </a:p>
        </p:txBody>
      </p:sp>
      <p:sp>
        <p:nvSpPr>
          <p:cNvPr id="3" name="Text Placeholder 2">
            <a:extLst>
              <a:ext uri="{FF2B5EF4-FFF2-40B4-BE49-F238E27FC236}">
                <a16:creationId xmlns:a16="http://schemas.microsoft.com/office/drawing/2014/main" id="{C2001187-FCEC-60AB-4F88-2570D511694D}"/>
              </a:ext>
            </a:extLst>
          </p:cNvPr>
          <p:cNvSpPr>
            <a:spLocks noGrp="1"/>
          </p:cNvSpPr>
          <p:nvPr>
            <p:ph type="body" idx="1"/>
          </p:nvPr>
        </p:nvSpPr>
        <p:spPr>
          <a:xfrm>
            <a:off x="6115317" y="2743200"/>
            <a:ext cx="5247340" cy="3496878"/>
          </a:xfrm>
        </p:spPr>
        <p:txBody>
          <a:bodyPr vert="horz" lIns="91440" tIns="45720" rIns="91440" bIns="45720" rtlCol="0" anchor="ctr">
            <a:normAutofit/>
          </a:bodyPr>
          <a:lstStyle/>
          <a:p>
            <a:r>
              <a:rPr lang="en-US" sz="1900" dirty="0"/>
              <a:t>Recognizing the importance of continuous learning, SANS provides additional resources such as research, whitepapers, and webcasts, enhancing knowledge beyond formal training</a:t>
            </a:r>
          </a:p>
        </p:txBody>
      </p:sp>
    </p:spTree>
    <p:extLst>
      <p:ext uri="{BB962C8B-B14F-4D97-AF65-F5344CB8AC3E}">
        <p14:creationId xmlns:p14="http://schemas.microsoft.com/office/powerpoint/2010/main" val="32978523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phere of mesh and nodes">
            <a:extLst>
              <a:ext uri="{FF2B5EF4-FFF2-40B4-BE49-F238E27FC236}">
                <a16:creationId xmlns:a16="http://schemas.microsoft.com/office/drawing/2014/main" id="{42F003E5-DDBF-6115-0523-AEBAF9F5CF37}"/>
              </a:ext>
            </a:extLst>
          </p:cNvPr>
          <p:cNvPicPr>
            <a:picLocks noChangeAspect="1"/>
          </p:cNvPicPr>
          <p:nvPr/>
        </p:nvPicPr>
        <p:blipFill rotWithShape="1">
          <a:blip r:embed="rId2"/>
          <a:srcRect l="35911" r="4922"/>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960A2B-7DCB-01A2-695C-89439EFF807A}"/>
              </a:ext>
            </a:extLst>
          </p:cNvPr>
          <p:cNvSpPr>
            <a:spLocks noGrp="1"/>
          </p:cNvSpPr>
          <p:nvPr>
            <p:ph type="title"/>
          </p:nvPr>
        </p:nvSpPr>
        <p:spPr>
          <a:xfrm>
            <a:off x="6115317" y="405685"/>
            <a:ext cx="5464968" cy="1559301"/>
          </a:xfrm>
        </p:spPr>
        <p:txBody>
          <a:bodyPr vert="horz" lIns="91440" tIns="45720" rIns="91440" bIns="45720" rtlCol="0" anchor="ctr">
            <a:normAutofit/>
          </a:bodyPr>
          <a:lstStyle/>
          <a:p>
            <a:r>
              <a:rPr lang="en-US" sz="4000" dirty="0"/>
              <a:t>Industry Recognition and Awards</a:t>
            </a:r>
          </a:p>
        </p:txBody>
      </p:sp>
      <p:sp>
        <p:nvSpPr>
          <p:cNvPr id="3" name="Text Placeholder 2">
            <a:extLst>
              <a:ext uri="{FF2B5EF4-FFF2-40B4-BE49-F238E27FC236}">
                <a16:creationId xmlns:a16="http://schemas.microsoft.com/office/drawing/2014/main" id="{C2001187-FCEC-60AB-4F88-2570D511694D}"/>
              </a:ext>
            </a:extLst>
          </p:cNvPr>
          <p:cNvSpPr>
            <a:spLocks noGrp="1"/>
          </p:cNvSpPr>
          <p:nvPr>
            <p:ph type="body" idx="1"/>
          </p:nvPr>
        </p:nvSpPr>
        <p:spPr>
          <a:xfrm>
            <a:off x="6115317" y="2743200"/>
            <a:ext cx="5247340" cy="3496878"/>
          </a:xfrm>
        </p:spPr>
        <p:txBody>
          <a:bodyPr vert="horz" lIns="91440" tIns="45720" rIns="91440" bIns="45720" rtlCol="0" anchor="ctr">
            <a:normAutofit/>
          </a:bodyPr>
          <a:lstStyle/>
          <a:p>
            <a:r>
              <a:rPr lang="en-US" sz="1900" dirty="0"/>
              <a:t>SANS Institute's impact is acknowledged through industry recognition and awards, highlighting its significant role in shaping cybersecurity education</a:t>
            </a:r>
          </a:p>
        </p:txBody>
      </p:sp>
    </p:spTree>
    <p:extLst>
      <p:ext uri="{BB962C8B-B14F-4D97-AF65-F5344CB8AC3E}">
        <p14:creationId xmlns:p14="http://schemas.microsoft.com/office/powerpoint/2010/main" val="27423758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phere of mesh and nodes">
            <a:extLst>
              <a:ext uri="{FF2B5EF4-FFF2-40B4-BE49-F238E27FC236}">
                <a16:creationId xmlns:a16="http://schemas.microsoft.com/office/drawing/2014/main" id="{42F003E5-DDBF-6115-0523-AEBAF9F5CF37}"/>
              </a:ext>
            </a:extLst>
          </p:cNvPr>
          <p:cNvPicPr>
            <a:picLocks noChangeAspect="1"/>
          </p:cNvPicPr>
          <p:nvPr/>
        </p:nvPicPr>
        <p:blipFill rotWithShape="1">
          <a:blip r:embed="rId2"/>
          <a:srcRect l="35911" r="4922"/>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960A2B-7DCB-01A2-695C-89439EFF807A}"/>
              </a:ext>
            </a:extLst>
          </p:cNvPr>
          <p:cNvSpPr>
            <a:spLocks noGrp="1"/>
          </p:cNvSpPr>
          <p:nvPr>
            <p:ph type="title"/>
          </p:nvPr>
        </p:nvSpPr>
        <p:spPr>
          <a:xfrm>
            <a:off x="6115317" y="405685"/>
            <a:ext cx="5464968" cy="1559301"/>
          </a:xfrm>
        </p:spPr>
        <p:txBody>
          <a:bodyPr vert="horz" lIns="91440" tIns="45720" rIns="91440" bIns="45720" rtlCol="0" anchor="ctr">
            <a:normAutofit/>
          </a:bodyPr>
          <a:lstStyle/>
          <a:p>
            <a:r>
              <a:rPr lang="en-US" sz="4000" dirty="0"/>
              <a:t>Future Trends and Adaptability</a:t>
            </a:r>
          </a:p>
        </p:txBody>
      </p:sp>
      <p:sp>
        <p:nvSpPr>
          <p:cNvPr id="3" name="Text Placeholder 2">
            <a:extLst>
              <a:ext uri="{FF2B5EF4-FFF2-40B4-BE49-F238E27FC236}">
                <a16:creationId xmlns:a16="http://schemas.microsoft.com/office/drawing/2014/main" id="{C2001187-FCEC-60AB-4F88-2570D511694D}"/>
              </a:ext>
            </a:extLst>
          </p:cNvPr>
          <p:cNvSpPr>
            <a:spLocks noGrp="1"/>
          </p:cNvSpPr>
          <p:nvPr>
            <p:ph type="body" idx="1"/>
          </p:nvPr>
        </p:nvSpPr>
        <p:spPr>
          <a:xfrm>
            <a:off x="6115317" y="2743200"/>
            <a:ext cx="5247340" cy="3496878"/>
          </a:xfrm>
        </p:spPr>
        <p:txBody>
          <a:bodyPr vert="horz" lIns="91440" tIns="45720" rIns="91440" bIns="45720" rtlCol="0" anchor="ctr">
            <a:normAutofit/>
          </a:bodyPr>
          <a:lstStyle/>
          <a:p>
            <a:r>
              <a:rPr lang="en-US" sz="1900" dirty="0"/>
              <a:t>As the cybersecurity landscape evolves, SANS remains committed to staying ahead of trends, ensuring professionals are equipped to handle emerging challenges</a:t>
            </a:r>
          </a:p>
        </p:txBody>
      </p:sp>
    </p:spTree>
    <p:extLst>
      <p:ext uri="{BB962C8B-B14F-4D97-AF65-F5344CB8AC3E}">
        <p14:creationId xmlns:p14="http://schemas.microsoft.com/office/powerpoint/2010/main" val="175453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Padlock on computer motherboard">
            <a:extLst>
              <a:ext uri="{FF2B5EF4-FFF2-40B4-BE49-F238E27FC236}">
                <a16:creationId xmlns:a16="http://schemas.microsoft.com/office/drawing/2014/main" id="{D1100621-326B-799A-25A8-18C3C346CA4A}"/>
              </a:ext>
            </a:extLst>
          </p:cNvPr>
          <p:cNvPicPr>
            <a:picLocks noChangeAspect="1"/>
          </p:cNvPicPr>
          <p:nvPr/>
        </p:nvPicPr>
        <p:blipFill rotWithShape="1">
          <a:blip r:embed="rId2"/>
          <a:srcRect l="8690" r="32044" b="-1"/>
          <a:stretch/>
        </p:blipFill>
        <p:spPr>
          <a:xfrm>
            <a:off x="6103027" y="10"/>
            <a:ext cx="6088971" cy="6857990"/>
          </a:xfrm>
          <a:prstGeom prst="rect">
            <a:avLst/>
          </a:prstGeom>
        </p:spPr>
      </p:pic>
      <p:sp useBgFill="1">
        <p:nvSpPr>
          <p:cNvPr id="16" name="Rectangle 15">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707CA4-397D-036C-32E8-A05F8DD997D7}"/>
              </a:ext>
            </a:extLst>
          </p:cNvPr>
          <p:cNvSpPr>
            <a:spLocks noGrp="1"/>
          </p:cNvSpPr>
          <p:nvPr>
            <p:ph type="title"/>
          </p:nvPr>
        </p:nvSpPr>
        <p:spPr>
          <a:xfrm>
            <a:off x="761801" y="328512"/>
            <a:ext cx="4778387" cy="1628970"/>
          </a:xfrm>
        </p:spPr>
        <p:txBody>
          <a:bodyPr vert="horz" lIns="91440" tIns="45720" rIns="91440" bIns="45720" rtlCol="0" anchor="ctr">
            <a:normAutofit/>
          </a:bodyPr>
          <a:lstStyle/>
          <a:p>
            <a:r>
              <a:rPr lang="en-US" sz="4000" dirty="0"/>
              <a:t>Curriculum Overview</a:t>
            </a:r>
          </a:p>
        </p:txBody>
      </p:sp>
      <p:sp>
        <p:nvSpPr>
          <p:cNvPr id="3" name="Text Placeholder 2">
            <a:extLst>
              <a:ext uri="{FF2B5EF4-FFF2-40B4-BE49-F238E27FC236}">
                <a16:creationId xmlns:a16="http://schemas.microsoft.com/office/drawing/2014/main" id="{C253D4C0-330C-4366-82BD-03320F6CC14A}"/>
              </a:ext>
            </a:extLst>
          </p:cNvPr>
          <p:cNvSpPr>
            <a:spLocks noGrp="1"/>
          </p:cNvSpPr>
          <p:nvPr>
            <p:ph type="body" idx="1"/>
          </p:nvPr>
        </p:nvSpPr>
        <p:spPr>
          <a:xfrm>
            <a:off x="761801" y="2884929"/>
            <a:ext cx="4659756" cy="3374137"/>
          </a:xfrm>
        </p:spPr>
        <p:txBody>
          <a:bodyPr vert="horz" lIns="91440" tIns="45720" rIns="91440" bIns="45720" rtlCol="0" anchor="ctr">
            <a:normAutofit/>
          </a:bodyPr>
          <a:lstStyle/>
          <a:p>
            <a:r>
              <a:rPr lang="en-US" sz="2000" dirty="0"/>
              <a:t>The CEH curriculum covers a diverse range of topics, including penetration testing, intrusion detection, and securing systems. It provides a comprehensive understanding of various hacking methodologies. Participants delve into the intricacies of cybersecurity, preparing them for the dynamic challenges of the field</a:t>
            </a:r>
          </a:p>
        </p:txBody>
      </p:sp>
    </p:spTree>
    <p:extLst>
      <p:ext uri="{BB962C8B-B14F-4D97-AF65-F5344CB8AC3E}">
        <p14:creationId xmlns:p14="http://schemas.microsoft.com/office/powerpoint/2010/main" val="42024955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phere of mesh and nodes">
            <a:extLst>
              <a:ext uri="{FF2B5EF4-FFF2-40B4-BE49-F238E27FC236}">
                <a16:creationId xmlns:a16="http://schemas.microsoft.com/office/drawing/2014/main" id="{42F003E5-DDBF-6115-0523-AEBAF9F5CF37}"/>
              </a:ext>
            </a:extLst>
          </p:cNvPr>
          <p:cNvPicPr>
            <a:picLocks noChangeAspect="1"/>
          </p:cNvPicPr>
          <p:nvPr/>
        </p:nvPicPr>
        <p:blipFill rotWithShape="1">
          <a:blip r:embed="rId2"/>
          <a:srcRect l="35911" r="4922"/>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960A2B-7DCB-01A2-695C-89439EFF807A}"/>
              </a:ext>
            </a:extLst>
          </p:cNvPr>
          <p:cNvSpPr>
            <a:spLocks noGrp="1"/>
          </p:cNvSpPr>
          <p:nvPr>
            <p:ph type="title"/>
          </p:nvPr>
        </p:nvSpPr>
        <p:spPr>
          <a:xfrm>
            <a:off x="6115317" y="405685"/>
            <a:ext cx="5464968" cy="1559301"/>
          </a:xfrm>
        </p:spPr>
        <p:txBody>
          <a:bodyPr vert="horz" lIns="91440" tIns="45720" rIns="91440" bIns="45720" rtlCol="0" anchor="ctr">
            <a:normAutofit/>
          </a:bodyPr>
          <a:lstStyle/>
          <a:p>
            <a:r>
              <a:rPr lang="en-US" sz="4000" dirty="0"/>
              <a:t>Closing Thoughts and Acknowledgments</a:t>
            </a:r>
          </a:p>
        </p:txBody>
      </p:sp>
      <p:sp>
        <p:nvSpPr>
          <p:cNvPr id="3" name="Text Placeholder 2">
            <a:extLst>
              <a:ext uri="{FF2B5EF4-FFF2-40B4-BE49-F238E27FC236}">
                <a16:creationId xmlns:a16="http://schemas.microsoft.com/office/drawing/2014/main" id="{C2001187-FCEC-60AB-4F88-2570D511694D}"/>
              </a:ext>
            </a:extLst>
          </p:cNvPr>
          <p:cNvSpPr>
            <a:spLocks noGrp="1"/>
          </p:cNvSpPr>
          <p:nvPr>
            <p:ph type="body" idx="1"/>
          </p:nvPr>
        </p:nvSpPr>
        <p:spPr>
          <a:xfrm>
            <a:off x="6115317" y="2743200"/>
            <a:ext cx="5247340" cy="3496878"/>
          </a:xfrm>
        </p:spPr>
        <p:txBody>
          <a:bodyPr vert="horz" lIns="91440" tIns="45720" rIns="91440" bIns="45720" rtlCol="0" anchor="ctr">
            <a:normAutofit/>
          </a:bodyPr>
          <a:lstStyle/>
          <a:p>
            <a:r>
              <a:rPr lang="en-US" sz="1900" dirty="0"/>
              <a:t>In conclusion, we've explored the key facets of SANS Institute. I appreciate your attention</a:t>
            </a:r>
          </a:p>
        </p:txBody>
      </p:sp>
    </p:spTree>
    <p:extLst>
      <p:ext uri="{BB962C8B-B14F-4D97-AF65-F5344CB8AC3E}">
        <p14:creationId xmlns:p14="http://schemas.microsoft.com/office/powerpoint/2010/main" val="1020340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Padlock on computer motherboard">
            <a:extLst>
              <a:ext uri="{FF2B5EF4-FFF2-40B4-BE49-F238E27FC236}">
                <a16:creationId xmlns:a16="http://schemas.microsoft.com/office/drawing/2014/main" id="{D1100621-326B-799A-25A8-18C3C346CA4A}"/>
              </a:ext>
            </a:extLst>
          </p:cNvPr>
          <p:cNvPicPr>
            <a:picLocks noChangeAspect="1"/>
          </p:cNvPicPr>
          <p:nvPr/>
        </p:nvPicPr>
        <p:blipFill rotWithShape="1">
          <a:blip r:embed="rId2"/>
          <a:srcRect l="8690" r="32044" b="-1"/>
          <a:stretch/>
        </p:blipFill>
        <p:spPr>
          <a:xfrm>
            <a:off x="6103027" y="10"/>
            <a:ext cx="6088971" cy="6857990"/>
          </a:xfrm>
          <a:prstGeom prst="rect">
            <a:avLst/>
          </a:prstGeom>
        </p:spPr>
      </p:pic>
      <p:sp useBgFill="1">
        <p:nvSpPr>
          <p:cNvPr id="16" name="Rectangle 15">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707CA4-397D-036C-32E8-A05F8DD997D7}"/>
              </a:ext>
            </a:extLst>
          </p:cNvPr>
          <p:cNvSpPr>
            <a:spLocks noGrp="1"/>
          </p:cNvSpPr>
          <p:nvPr>
            <p:ph type="title"/>
          </p:nvPr>
        </p:nvSpPr>
        <p:spPr>
          <a:xfrm>
            <a:off x="761801" y="328512"/>
            <a:ext cx="4778387" cy="1628970"/>
          </a:xfrm>
        </p:spPr>
        <p:txBody>
          <a:bodyPr vert="horz" lIns="91440" tIns="45720" rIns="91440" bIns="45720" rtlCol="0" anchor="ctr">
            <a:normAutofit/>
          </a:bodyPr>
          <a:lstStyle/>
          <a:p>
            <a:r>
              <a:rPr lang="en-US" sz="4000" dirty="0"/>
              <a:t>Hands-On Training</a:t>
            </a:r>
          </a:p>
        </p:txBody>
      </p:sp>
      <p:sp>
        <p:nvSpPr>
          <p:cNvPr id="3" name="Text Placeholder 2">
            <a:extLst>
              <a:ext uri="{FF2B5EF4-FFF2-40B4-BE49-F238E27FC236}">
                <a16:creationId xmlns:a16="http://schemas.microsoft.com/office/drawing/2014/main" id="{C253D4C0-330C-4366-82BD-03320F6CC14A}"/>
              </a:ext>
            </a:extLst>
          </p:cNvPr>
          <p:cNvSpPr>
            <a:spLocks noGrp="1"/>
          </p:cNvSpPr>
          <p:nvPr>
            <p:ph type="body" idx="1"/>
          </p:nvPr>
        </p:nvSpPr>
        <p:spPr>
          <a:xfrm>
            <a:off x="761801" y="2884929"/>
            <a:ext cx="4659756" cy="3374137"/>
          </a:xfrm>
        </p:spPr>
        <p:txBody>
          <a:bodyPr vert="horz" lIns="91440" tIns="45720" rIns="91440" bIns="45720" rtlCol="0" anchor="ctr">
            <a:normAutofit/>
          </a:bodyPr>
          <a:lstStyle/>
          <a:p>
            <a:r>
              <a:rPr lang="en-US" sz="2000" dirty="0"/>
              <a:t>One of the key features of CEH is its hands-on training component. Participants engage in simulated environments that replicate real-world scenarios. This practical experience is invaluable, allowing individuals to apply their ethical hacking skills in a controlled setting</a:t>
            </a:r>
          </a:p>
        </p:txBody>
      </p:sp>
    </p:spTree>
    <p:extLst>
      <p:ext uri="{BB962C8B-B14F-4D97-AF65-F5344CB8AC3E}">
        <p14:creationId xmlns:p14="http://schemas.microsoft.com/office/powerpoint/2010/main" val="1620791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Padlock on computer motherboard">
            <a:extLst>
              <a:ext uri="{FF2B5EF4-FFF2-40B4-BE49-F238E27FC236}">
                <a16:creationId xmlns:a16="http://schemas.microsoft.com/office/drawing/2014/main" id="{D1100621-326B-799A-25A8-18C3C346CA4A}"/>
              </a:ext>
            </a:extLst>
          </p:cNvPr>
          <p:cNvPicPr>
            <a:picLocks noChangeAspect="1"/>
          </p:cNvPicPr>
          <p:nvPr/>
        </p:nvPicPr>
        <p:blipFill rotWithShape="1">
          <a:blip r:embed="rId2"/>
          <a:srcRect l="8690" r="32044" b="-1"/>
          <a:stretch/>
        </p:blipFill>
        <p:spPr>
          <a:xfrm>
            <a:off x="6103027" y="10"/>
            <a:ext cx="6088971" cy="6857990"/>
          </a:xfrm>
          <a:prstGeom prst="rect">
            <a:avLst/>
          </a:prstGeom>
        </p:spPr>
      </p:pic>
      <p:sp useBgFill="1">
        <p:nvSpPr>
          <p:cNvPr id="16" name="Rectangle 15">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707CA4-397D-036C-32E8-A05F8DD997D7}"/>
              </a:ext>
            </a:extLst>
          </p:cNvPr>
          <p:cNvSpPr>
            <a:spLocks noGrp="1"/>
          </p:cNvSpPr>
          <p:nvPr>
            <p:ph type="title"/>
          </p:nvPr>
        </p:nvSpPr>
        <p:spPr>
          <a:xfrm>
            <a:off x="761801" y="328512"/>
            <a:ext cx="4778387" cy="1628970"/>
          </a:xfrm>
        </p:spPr>
        <p:txBody>
          <a:bodyPr vert="horz" lIns="91440" tIns="45720" rIns="91440" bIns="45720" rtlCol="0" anchor="ctr">
            <a:normAutofit/>
          </a:bodyPr>
          <a:lstStyle/>
          <a:p>
            <a:r>
              <a:rPr lang="en-US" sz="4000" dirty="0"/>
              <a:t>Tools and Techniques</a:t>
            </a:r>
          </a:p>
        </p:txBody>
      </p:sp>
      <p:sp>
        <p:nvSpPr>
          <p:cNvPr id="3" name="Text Placeholder 2">
            <a:extLst>
              <a:ext uri="{FF2B5EF4-FFF2-40B4-BE49-F238E27FC236}">
                <a16:creationId xmlns:a16="http://schemas.microsoft.com/office/drawing/2014/main" id="{C253D4C0-330C-4366-82BD-03320F6CC14A}"/>
              </a:ext>
            </a:extLst>
          </p:cNvPr>
          <p:cNvSpPr>
            <a:spLocks noGrp="1"/>
          </p:cNvSpPr>
          <p:nvPr>
            <p:ph type="body" idx="1"/>
          </p:nvPr>
        </p:nvSpPr>
        <p:spPr>
          <a:xfrm>
            <a:off x="761801" y="2884929"/>
            <a:ext cx="4659756" cy="3374137"/>
          </a:xfrm>
        </p:spPr>
        <p:txBody>
          <a:bodyPr vert="horz" lIns="91440" tIns="45720" rIns="91440" bIns="45720" rtlCol="0" anchor="ctr">
            <a:normAutofit/>
          </a:bodyPr>
          <a:lstStyle/>
          <a:p>
            <a:r>
              <a:rPr lang="en-US" sz="2000" dirty="0"/>
              <a:t>CEH covers a variety of tools and techniques commonly used in ethical hacking. Participants learn to use these tools to identify and exploit vulnerabilities in systems, networks, and applications. Understanding how these tools work is crucial for cybersecurity professionals to defend against potential threats</a:t>
            </a:r>
          </a:p>
        </p:txBody>
      </p:sp>
    </p:spTree>
    <p:extLst>
      <p:ext uri="{BB962C8B-B14F-4D97-AF65-F5344CB8AC3E}">
        <p14:creationId xmlns:p14="http://schemas.microsoft.com/office/powerpoint/2010/main" val="1363932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Padlock on computer motherboard">
            <a:extLst>
              <a:ext uri="{FF2B5EF4-FFF2-40B4-BE49-F238E27FC236}">
                <a16:creationId xmlns:a16="http://schemas.microsoft.com/office/drawing/2014/main" id="{D1100621-326B-799A-25A8-18C3C346CA4A}"/>
              </a:ext>
            </a:extLst>
          </p:cNvPr>
          <p:cNvPicPr>
            <a:picLocks noChangeAspect="1"/>
          </p:cNvPicPr>
          <p:nvPr/>
        </p:nvPicPr>
        <p:blipFill rotWithShape="1">
          <a:blip r:embed="rId2"/>
          <a:srcRect l="8690" r="32044" b="-1"/>
          <a:stretch/>
        </p:blipFill>
        <p:spPr>
          <a:xfrm>
            <a:off x="6103027" y="10"/>
            <a:ext cx="6088971" cy="6857990"/>
          </a:xfrm>
          <a:prstGeom prst="rect">
            <a:avLst/>
          </a:prstGeom>
        </p:spPr>
      </p:pic>
      <p:sp useBgFill="1">
        <p:nvSpPr>
          <p:cNvPr id="16" name="Rectangle 15">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707CA4-397D-036C-32E8-A05F8DD997D7}"/>
              </a:ext>
            </a:extLst>
          </p:cNvPr>
          <p:cNvSpPr>
            <a:spLocks noGrp="1"/>
          </p:cNvSpPr>
          <p:nvPr>
            <p:ph type="title"/>
          </p:nvPr>
        </p:nvSpPr>
        <p:spPr>
          <a:xfrm>
            <a:off x="761801" y="328512"/>
            <a:ext cx="4778387" cy="1628970"/>
          </a:xfrm>
        </p:spPr>
        <p:txBody>
          <a:bodyPr vert="horz" lIns="91440" tIns="45720" rIns="91440" bIns="45720" rtlCol="0" anchor="ctr">
            <a:normAutofit/>
          </a:bodyPr>
          <a:lstStyle/>
          <a:p>
            <a:r>
              <a:rPr lang="en-US" sz="4000" dirty="0"/>
              <a:t>Certification Exam</a:t>
            </a:r>
          </a:p>
        </p:txBody>
      </p:sp>
      <p:sp>
        <p:nvSpPr>
          <p:cNvPr id="3" name="Text Placeholder 2">
            <a:extLst>
              <a:ext uri="{FF2B5EF4-FFF2-40B4-BE49-F238E27FC236}">
                <a16:creationId xmlns:a16="http://schemas.microsoft.com/office/drawing/2014/main" id="{C253D4C0-330C-4366-82BD-03320F6CC14A}"/>
              </a:ext>
            </a:extLst>
          </p:cNvPr>
          <p:cNvSpPr>
            <a:spLocks noGrp="1"/>
          </p:cNvSpPr>
          <p:nvPr>
            <p:ph type="body" idx="1"/>
          </p:nvPr>
        </p:nvSpPr>
        <p:spPr>
          <a:xfrm>
            <a:off x="761801" y="2884929"/>
            <a:ext cx="4659756" cy="3374137"/>
          </a:xfrm>
        </p:spPr>
        <p:txBody>
          <a:bodyPr vert="horz" lIns="91440" tIns="45720" rIns="91440" bIns="45720" rtlCol="0" anchor="ctr">
            <a:normAutofit/>
          </a:bodyPr>
          <a:lstStyle/>
          <a:p>
            <a:r>
              <a:rPr lang="en-US" sz="2000" dirty="0"/>
              <a:t>The journey in the CEH program culminates in a comprehensive certification exam. Successful completion of the exam demonstrates that an individual has acquired the necessary knowledge and skills to be recognized as a Certified Ethical Hacker. This certification is widely acknowledged and respected in the cybersecurity industry</a:t>
            </a:r>
          </a:p>
        </p:txBody>
      </p:sp>
    </p:spTree>
    <p:extLst>
      <p:ext uri="{BB962C8B-B14F-4D97-AF65-F5344CB8AC3E}">
        <p14:creationId xmlns:p14="http://schemas.microsoft.com/office/powerpoint/2010/main" val="1510188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Padlock on computer motherboard">
            <a:extLst>
              <a:ext uri="{FF2B5EF4-FFF2-40B4-BE49-F238E27FC236}">
                <a16:creationId xmlns:a16="http://schemas.microsoft.com/office/drawing/2014/main" id="{D1100621-326B-799A-25A8-18C3C346CA4A}"/>
              </a:ext>
            </a:extLst>
          </p:cNvPr>
          <p:cNvPicPr>
            <a:picLocks noChangeAspect="1"/>
          </p:cNvPicPr>
          <p:nvPr/>
        </p:nvPicPr>
        <p:blipFill rotWithShape="1">
          <a:blip r:embed="rId2"/>
          <a:srcRect l="8690" r="32044" b="-1"/>
          <a:stretch/>
        </p:blipFill>
        <p:spPr>
          <a:xfrm>
            <a:off x="6103027" y="10"/>
            <a:ext cx="6088971" cy="6857990"/>
          </a:xfrm>
          <a:prstGeom prst="rect">
            <a:avLst/>
          </a:prstGeom>
        </p:spPr>
      </p:pic>
      <p:sp useBgFill="1">
        <p:nvSpPr>
          <p:cNvPr id="16" name="Rectangle 15">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707CA4-397D-036C-32E8-A05F8DD997D7}"/>
              </a:ext>
            </a:extLst>
          </p:cNvPr>
          <p:cNvSpPr>
            <a:spLocks noGrp="1"/>
          </p:cNvSpPr>
          <p:nvPr>
            <p:ph type="title"/>
          </p:nvPr>
        </p:nvSpPr>
        <p:spPr>
          <a:xfrm>
            <a:off x="761801" y="328512"/>
            <a:ext cx="4778387" cy="1628970"/>
          </a:xfrm>
        </p:spPr>
        <p:txBody>
          <a:bodyPr vert="horz" lIns="91440" tIns="45720" rIns="91440" bIns="45720" rtlCol="0" anchor="ctr">
            <a:normAutofit/>
          </a:bodyPr>
          <a:lstStyle/>
          <a:p>
            <a:r>
              <a:rPr lang="en-US" sz="4000" dirty="0"/>
              <a:t>Ethical Standards</a:t>
            </a:r>
          </a:p>
        </p:txBody>
      </p:sp>
      <p:sp>
        <p:nvSpPr>
          <p:cNvPr id="3" name="Text Placeholder 2">
            <a:extLst>
              <a:ext uri="{FF2B5EF4-FFF2-40B4-BE49-F238E27FC236}">
                <a16:creationId xmlns:a16="http://schemas.microsoft.com/office/drawing/2014/main" id="{C253D4C0-330C-4366-82BD-03320F6CC14A}"/>
              </a:ext>
            </a:extLst>
          </p:cNvPr>
          <p:cNvSpPr>
            <a:spLocks noGrp="1"/>
          </p:cNvSpPr>
          <p:nvPr>
            <p:ph type="body" idx="1"/>
          </p:nvPr>
        </p:nvSpPr>
        <p:spPr>
          <a:xfrm>
            <a:off x="761801" y="2884929"/>
            <a:ext cx="4659756" cy="3374137"/>
          </a:xfrm>
        </p:spPr>
        <p:txBody>
          <a:bodyPr vert="horz" lIns="91440" tIns="45720" rIns="91440" bIns="45720" rtlCol="0" anchor="ctr">
            <a:normAutofit/>
          </a:bodyPr>
          <a:lstStyle/>
          <a:p>
            <a:r>
              <a:rPr lang="en-US" sz="2000" dirty="0"/>
              <a:t>Ethics is a cornerstone of the CEH program. Professionals holding this certification are expected to adhere to a strict code of ethics, ensuring that their hacking skills are used for the purpose of securing and protecting digital assets. Ethical behavior is a fundamental aspect of the cybersecurity profession</a:t>
            </a:r>
          </a:p>
        </p:txBody>
      </p:sp>
    </p:spTree>
    <p:extLst>
      <p:ext uri="{BB962C8B-B14F-4D97-AF65-F5344CB8AC3E}">
        <p14:creationId xmlns:p14="http://schemas.microsoft.com/office/powerpoint/2010/main" val="1239993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Padlock on computer motherboard">
            <a:extLst>
              <a:ext uri="{FF2B5EF4-FFF2-40B4-BE49-F238E27FC236}">
                <a16:creationId xmlns:a16="http://schemas.microsoft.com/office/drawing/2014/main" id="{D1100621-326B-799A-25A8-18C3C346CA4A}"/>
              </a:ext>
            </a:extLst>
          </p:cNvPr>
          <p:cNvPicPr>
            <a:picLocks noChangeAspect="1"/>
          </p:cNvPicPr>
          <p:nvPr/>
        </p:nvPicPr>
        <p:blipFill rotWithShape="1">
          <a:blip r:embed="rId3"/>
          <a:srcRect l="8690" r="32044" b="-1"/>
          <a:stretch/>
        </p:blipFill>
        <p:spPr>
          <a:xfrm>
            <a:off x="6103027" y="10"/>
            <a:ext cx="6088971" cy="6857990"/>
          </a:xfrm>
          <a:prstGeom prst="rect">
            <a:avLst/>
          </a:prstGeom>
        </p:spPr>
      </p:pic>
      <p:sp useBgFill="1">
        <p:nvSpPr>
          <p:cNvPr id="16" name="Rectangle 15">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707CA4-397D-036C-32E8-A05F8DD997D7}"/>
              </a:ext>
            </a:extLst>
          </p:cNvPr>
          <p:cNvSpPr>
            <a:spLocks noGrp="1"/>
          </p:cNvSpPr>
          <p:nvPr>
            <p:ph type="title"/>
          </p:nvPr>
        </p:nvSpPr>
        <p:spPr>
          <a:xfrm>
            <a:off x="761801" y="328512"/>
            <a:ext cx="4778387" cy="1628970"/>
          </a:xfrm>
        </p:spPr>
        <p:txBody>
          <a:bodyPr vert="horz" lIns="91440" tIns="45720" rIns="91440" bIns="45720" rtlCol="0" anchor="ctr">
            <a:normAutofit/>
          </a:bodyPr>
          <a:lstStyle/>
          <a:p>
            <a:r>
              <a:rPr lang="en-US" sz="4000" dirty="0"/>
              <a:t>Continuous Learning</a:t>
            </a:r>
          </a:p>
        </p:txBody>
      </p:sp>
      <p:sp>
        <p:nvSpPr>
          <p:cNvPr id="3" name="Text Placeholder 2">
            <a:extLst>
              <a:ext uri="{FF2B5EF4-FFF2-40B4-BE49-F238E27FC236}">
                <a16:creationId xmlns:a16="http://schemas.microsoft.com/office/drawing/2014/main" id="{C253D4C0-330C-4366-82BD-03320F6CC14A}"/>
              </a:ext>
            </a:extLst>
          </p:cNvPr>
          <p:cNvSpPr>
            <a:spLocks noGrp="1"/>
          </p:cNvSpPr>
          <p:nvPr>
            <p:ph type="body" idx="1"/>
          </p:nvPr>
        </p:nvSpPr>
        <p:spPr>
          <a:xfrm>
            <a:off x="761801" y="2884929"/>
            <a:ext cx="4659756" cy="3374137"/>
          </a:xfrm>
        </p:spPr>
        <p:txBody>
          <a:bodyPr vert="horz" lIns="91440" tIns="45720" rIns="91440" bIns="45720" rtlCol="0" anchor="ctr">
            <a:normAutofit/>
          </a:bodyPr>
          <a:lstStyle/>
          <a:p>
            <a:r>
              <a:rPr lang="en-US" sz="2000" dirty="0"/>
              <a:t>Lastly, the field of cybersecurity is dynamic, with new threats and vulnerabilities emerging regularly. CEH encourages professionals to engage in continuous learning and stay updated on the latest trends, tools, and techniques in ethical hacking. This commitment to ongoing education is vital in the ever-evolving landscape of cybersecurity</a:t>
            </a:r>
          </a:p>
        </p:txBody>
      </p:sp>
    </p:spTree>
    <p:extLst>
      <p:ext uri="{BB962C8B-B14F-4D97-AF65-F5344CB8AC3E}">
        <p14:creationId xmlns:p14="http://schemas.microsoft.com/office/powerpoint/2010/main" val="652944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A41DDD-2195-AEFB-67B0-856BADC8B9D2}"/>
              </a:ext>
            </a:extLst>
          </p:cNvPr>
          <p:cNvSpPr>
            <a:spLocks noGrp="1"/>
          </p:cNvSpPr>
          <p:nvPr>
            <p:ph type="title"/>
          </p:nvPr>
        </p:nvSpPr>
        <p:spPr>
          <a:xfrm>
            <a:off x="761800" y="762001"/>
            <a:ext cx="5334197" cy="1708242"/>
          </a:xfrm>
        </p:spPr>
        <p:txBody>
          <a:bodyPr vert="horz" lIns="91440" tIns="45720" rIns="91440" bIns="45720" rtlCol="0" anchor="ctr">
            <a:normAutofit/>
          </a:bodyPr>
          <a:lstStyle/>
          <a:p>
            <a:r>
              <a:rPr lang="en-US" sz="4000"/>
              <a:t>Open Web Application Security Project (OWASP)</a:t>
            </a:r>
          </a:p>
        </p:txBody>
      </p:sp>
      <p:sp>
        <p:nvSpPr>
          <p:cNvPr id="3" name="Text Placeholder 2">
            <a:extLst>
              <a:ext uri="{FF2B5EF4-FFF2-40B4-BE49-F238E27FC236}">
                <a16:creationId xmlns:a16="http://schemas.microsoft.com/office/drawing/2014/main" id="{E4B3B30E-E03F-CBFA-B8A3-0C17C14AD878}"/>
              </a:ext>
            </a:extLst>
          </p:cNvPr>
          <p:cNvSpPr>
            <a:spLocks noGrp="1"/>
          </p:cNvSpPr>
          <p:nvPr>
            <p:ph type="body" idx="1"/>
          </p:nvPr>
        </p:nvSpPr>
        <p:spPr>
          <a:xfrm>
            <a:off x="761800" y="2470244"/>
            <a:ext cx="5334197" cy="3769835"/>
          </a:xfrm>
        </p:spPr>
        <p:txBody>
          <a:bodyPr vert="horz" lIns="91440" tIns="45720" rIns="91440" bIns="45720" rtlCol="0" anchor="ctr">
            <a:normAutofit/>
          </a:bodyPr>
          <a:lstStyle/>
          <a:p>
            <a:r>
              <a:rPr lang="en-US" sz="2000" dirty="0"/>
              <a:t>OWASP isn't a business making money. It's like a friendly club trying to make sure our computer programs and apps are super safe. They're on a mission to make the whole world's software more secure</a:t>
            </a:r>
          </a:p>
        </p:txBody>
      </p:sp>
      <p:pic>
        <p:nvPicPr>
          <p:cNvPr id="5" name="Picture 4" descr="Computer script on a screen">
            <a:extLst>
              <a:ext uri="{FF2B5EF4-FFF2-40B4-BE49-F238E27FC236}">
                <a16:creationId xmlns:a16="http://schemas.microsoft.com/office/drawing/2014/main" id="{610CDE08-C0B9-AC71-3DF5-89A6521296BF}"/>
              </a:ext>
            </a:extLst>
          </p:cNvPr>
          <p:cNvPicPr>
            <a:picLocks noChangeAspect="1"/>
          </p:cNvPicPr>
          <p:nvPr/>
        </p:nvPicPr>
        <p:blipFill rotWithShape="1">
          <a:blip r:embed="rId2"/>
          <a:srcRect l="4195" r="43968"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36718280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1173</Words>
  <Application>Microsoft Office PowerPoint</Application>
  <PresentationFormat>Widescreen</PresentationFormat>
  <Paragraphs>61</Paragraphs>
  <Slides>30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Introduction to CEH</vt:lpstr>
      <vt:lpstr>EC-Council Overview</vt:lpstr>
      <vt:lpstr>Curriculum Overview</vt:lpstr>
      <vt:lpstr>Hands-On Training</vt:lpstr>
      <vt:lpstr>Tools and Techniques</vt:lpstr>
      <vt:lpstr>Certification Exam</vt:lpstr>
      <vt:lpstr>Ethical Standards</vt:lpstr>
      <vt:lpstr>Continuous Learning</vt:lpstr>
      <vt:lpstr>Open Web Application Security Project (OWASP)</vt:lpstr>
      <vt:lpstr>OWASP's Mission</vt:lpstr>
      <vt:lpstr>Why Software Security Matters</vt:lpstr>
      <vt:lpstr>OWASP's Focus: Web Application Security</vt:lpstr>
      <vt:lpstr>OWASP Top 10</vt:lpstr>
      <vt:lpstr>Common Vulnerabilities</vt:lpstr>
      <vt:lpstr>How OWASP Helps</vt:lpstr>
      <vt:lpstr> Implementing OWASP Best Practices</vt:lpstr>
      <vt:lpstr>Conclusion</vt:lpstr>
      <vt:lpstr>SANS Institute (SysAdmin, Audit, Network, Security)</vt:lpstr>
      <vt:lpstr>SANS Training Philosophy</vt:lpstr>
      <vt:lpstr>Specialized Courses</vt:lpstr>
      <vt:lpstr>Certification Programs</vt:lpstr>
      <vt:lpstr>Curriculum Development Process</vt:lpstr>
      <vt:lpstr>Hands-on Labs and Simulations</vt:lpstr>
      <vt:lpstr> Industry Experts as Instructors</vt:lpstr>
      <vt:lpstr>Global Presence and Impact</vt:lpstr>
      <vt:lpstr>Alumni Network and Success Stories</vt:lpstr>
      <vt:lpstr>Continuous Learning and Resources</vt:lpstr>
      <vt:lpstr>Industry Recognition and Awards</vt:lpstr>
      <vt:lpstr>Future Trends and Adaptability</vt:lpstr>
      <vt:lpstr>Closing Thoughts and Acknowledgments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Security Training Programs: CEH, OWASP, SANS</dc:title>
  <dc:creator>hamzeh hamzeh</dc:creator>
  <cp:lastModifiedBy>ABOD SY</cp:lastModifiedBy>
  <cp:revision>3</cp:revision>
  <dcterms:created xsi:type="dcterms:W3CDTF">2023-12-08T15:04:29Z</dcterms:created>
  <dcterms:modified xsi:type="dcterms:W3CDTF">2023-12-15T19:13:54Z</dcterms:modified>
</cp:coreProperties>
</file>