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3" r:id="rId1"/>
  </p:sldMasterIdLst>
  <p:notesMasterIdLst>
    <p:notesMasterId r:id="rId43"/>
  </p:notesMasterIdLst>
  <p:sldIdLst>
    <p:sldId id="256" r:id="rId2"/>
    <p:sldId id="258" r:id="rId3"/>
    <p:sldId id="259" r:id="rId4"/>
    <p:sldId id="260" r:id="rId5"/>
    <p:sldId id="261" r:id="rId6"/>
    <p:sldId id="262" r:id="rId7"/>
    <p:sldId id="298" r:id="rId8"/>
    <p:sldId id="299" r:id="rId9"/>
    <p:sldId id="265" r:id="rId10"/>
    <p:sldId id="291" r:id="rId11"/>
    <p:sldId id="308" r:id="rId12"/>
    <p:sldId id="266" r:id="rId13"/>
    <p:sldId id="300" r:id="rId14"/>
    <p:sldId id="309" r:id="rId15"/>
    <p:sldId id="269" r:id="rId16"/>
    <p:sldId id="274" r:id="rId17"/>
    <p:sldId id="275" r:id="rId18"/>
    <p:sldId id="276" r:id="rId19"/>
    <p:sldId id="277" r:id="rId20"/>
    <p:sldId id="278" r:id="rId21"/>
    <p:sldId id="279" r:id="rId22"/>
    <p:sldId id="302" r:id="rId23"/>
    <p:sldId id="303" r:id="rId24"/>
    <p:sldId id="304" r:id="rId25"/>
    <p:sldId id="283" r:id="rId26"/>
    <p:sldId id="284" r:id="rId27"/>
    <p:sldId id="285" r:id="rId28"/>
    <p:sldId id="295" r:id="rId29"/>
    <p:sldId id="305" r:id="rId30"/>
    <p:sldId id="310" r:id="rId31"/>
    <p:sldId id="306" r:id="rId32"/>
    <p:sldId id="294" r:id="rId33"/>
    <p:sldId id="293" r:id="rId34"/>
    <p:sldId id="307" r:id="rId35"/>
    <p:sldId id="287" r:id="rId36"/>
    <p:sldId id="257" r:id="rId37"/>
    <p:sldId id="270" r:id="rId38"/>
    <p:sldId id="271" r:id="rId39"/>
    <p:sldId id="272" r:id="rId40"/>
    <p:sldId id="273" r:id="rId41"/>
    <p:sldId id="286" r:id="rId42"/>
  </p:sldIdLst>
  <p:sldSz cx="12192000" cy="6858000"/>
  <p:notesSz cx="6858000" cy="9144000"/>
  <p:embeddedFontLst>
    <p:embeddedFont>
      <p:font typeface="Cabin" pitchFamily="2" charset="77"/>
      <p:regular r:id="rId44"/>
      <p:bold r:id="rId45"/>
      <p:italic r:id="rId46"/>
      <p:boldItalic r:id="rId47"/>
    </p:embeddedFont>
    <p:embeddedFont>
      <p:font typeface="Cabin Medium" pitchFamily="2" charset="77"/>
      <p:regular r:id="rId48"/>
      <p:bold r:id="rId49"/>
      <p:italic r:id="rId50"/>
      <p:boldItalic r:id="rId51"/>
    </p:embeddedFont>
    <p:embeddedFont>
      <p:font typeface="Cabin SemiBold" pitchFamily="2" charset="77"/>
      <p:regular r:id="rId52"/>
      <p:bold r:id="rId53"/>
      <p:italic r:id="rId54"/>
      <p:boldItalic r:id="rId55"/>
    </p:embeddedFont>
    <p:embeddedFont>
      <p:font typeface="Calibri" panose="020F0502020204030204" pitchFamily="3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E546"/>
    <a:srgbClr val="EC33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4EDD77-DD0B-43DA-8E49-44ADA2C8F9AD}">
  <a:tblStyle styleId="{CF4EDD77-DD0B-43DA-8E49-44ADA2C8F9A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50"/>
    <p:restoredTop sz="89514"/>
  </p:normalViewPr>
  <p:slideViewPr>
    <p:cSldViewPr snapToGrid="0" snapToObjects="1">
      <p:cViewPr varScale="1">
        <p:scale>
          <a:sx n="101" d="100"/>
          <a:sy n="101" d="100"/>
        </p:scale>
        <p:origin x="6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font" Target="fonts/font15.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59"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1.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font" Target="fonts/font1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5a349f85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g45a349f85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4529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5a349f85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g45a349f85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8061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5a349f85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g45a349f85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5a349f85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g45a349f85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7459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5a349f85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g45a349f85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1351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45a349f85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45a349f85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45b790ed51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g45b790ed51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5879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45b790ed51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Note that we usually talk about precision and recall TOGETHER, not in isolation. How does trading off one affect the other? </a:t>
            </a:r>
            <a:endParaRPr dirty="0"/>
          </a:p>
        </p:txBody>
      </p:sp>
      <p:sp>
        <p:nvSpPr>
          <p:cNvPr id="237" name="Google Shape;237;g45b790ed51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6892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45b790ed51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Note that we usually talk about precision and recall TOGETHER, not in isolation. How does trading off one affect the other? </a:t>
            </a:r>
            <a:endParaRPr dirty="0"/>
          </a:p>
        </p:txBody>
      </p:sp>
      <p:sp>
        <p:nvSpPr>
          <p:cNvPr id="246" name="Google Shape;246;g45b790ed51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990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45a349f85e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g45a349f85e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5b790ed5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g45b790ed5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45b790ed51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g45b790ed51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45b790ed51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This is the problem we solve in the notebook; intro it quickly here but you can save more of the discussion for the notebook portion. Over the next three slides, discuss how changing the probability cutoff would change the classifications (whether an apartment is in NYC or SF). </a:t>
            </a:r>
            <a:endParaRPr/>
          </a:p>
        </p:txBody>
      </p:sp>
      <p:sp>
        <p:nvSpPr>
          <p:cNvPr id="266" name="Google Shape;266;g45b790ed51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45b790ed51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This is the problem we solve in the notebook; intro it quickly here but you can save more of the discussion for the notebook portion. Over the next three slides, discuss how changing the probability cutoff would change the classifications (whether an apartment is in NYC or SF). </a:t>
            </a:r>
            <a:endParaRPr/>
          </a:p>
        </p:txBody>
      </p:sp>
      <p:sp>
        <p:nvSpPr>
          <p:cNvPr id="266" name="Google Shape;266;g45b790ed51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53897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45b790ed51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This is the problem we solve in the notebook; intro it quickly here but you can save more of the discussion for the notebook portion. Over the next three slides, discuss how changing the probability cutoff would change the classifications (whether an apartment is in NYC or SF). </a:t>
            </a:r>
            <a:endParaRPr/>
          </a:p>
        </p:txBody>
      </p:sp>
      <p:sp>
        <p:nvSpPr>
          <p:cNvPr id="266" name="Google Shape;266;g45b790ed51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72393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45b790ed51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is the problem we solve in the notebook; intro it quickly here but you can save more of the discussion for the notebook portion. Over the next three slides, discuss how changing the probability cutoff would change the classifications (whether an apartment is in NYC or SF).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Note: TPR = Labeled as </a:t>
            </a:r>
            <a:r>
              <a:rPr lang="en-US" dirty="0" err="1"/>
              <a:t>postive</a:t>
            </a:r>
            <a:r>
              <a:rPr lang="en-US" dirty="0"/>
              <a:t>/Actual positives;  FPR = Falsely labeled as positive/Actual negatives.</a:t>
            </a:r>
            <a:endParaRPr dirty="0"/>
          </a:p>
        </p:txBody>
      </p:sp>
      <p:sp>
        <p:nvSpPr>
          <p:cNvPr id="266" name="Google Shape;266;g45b790ed51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8923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45b790ed51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ROC = Receiver operating characteristic </a:t>
            </a:r>
            <a:endParaRPr dirty="0"/>
          </a:p>
        </p:txBody>
      </p:sp>
      <p:sp>
        <p:nvSpPr>
          <p:cNvPr id="295" name="Google Shape;295;g45b790ed51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45b790ed51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g45b790ed51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45b790ed51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45b790ed51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45b790ed51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45b790ed51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89252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45b790ed51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g45b790ed51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0706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45b790ed51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g45b790ed51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99418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45b790ed51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Note that we usually talk about precision and recall TOGETHER, not in isolation. How does trading off one affect the other? </a:t>
            </a:r>
            <a:endParaRPr dirty="0"/>
          </a:p>
        </p:txBody>
      </p:sp>
      <p:sp>
        <p:nvSpPr>
          <p:cNvPr id="246" name="Google Shape;246;g45b790ed51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5381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45b790ed5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g45b790ed5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2787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5a349f85e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5a349f85e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93168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45b790ed5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g45b790ed5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45b790ed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Instructor note: this deck should be gone through fairly quickly as the notebook dives deep into the metrics. Set up exposure to the ideas here, then take the notebook more slowly to solidify understanding through examples. </a:t>
            </a:r>
            <a:endParaRPr dirty="0"/>
          </a:p>
        </p:txBody>
      </p:sp>
      <p:sp>
        <p:nvSpPr>
          <p:cNvPr id="107" name="Google Shape;107;g45b790ed5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45a349f8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Before flipping to this page, warn the students that the table you’re about to show is very busy and overwhelming, but that you’ll soon break it down. Spend only a little bit of time on this page, particularly on the basic confusion matrix, but don’t try to explain every single part. </a:t>
            </a:r>
            <a:endParaRPr/>
          </a:p>
        </p:txBody>
      </p:sp>
      <p:sp>
        <p:nvSpPr>
          <p:cNvPr id="199" name="Google Shape;199;g45a349f85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33692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45b790ed51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Our naive metric: accuracy </a:t>
            </a:r>
            <a:endParaRPr/>
          </a:p>
        </p:txBody>
      </p:sp>
      <p:sp>
        <p:nvSpPr>
          <p:cNvPr id="206" name="Google Shape;206;g45b790ed51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44939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45b790ed51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Here just point out that we’ll dive deeper into precision and recall. No need to overly explain them now as we’ll go through them more in a moment </a:t>
            </a:r>
            <a:endParaRPr/>
          </a:p>
        </p:txBody>
      </p:sp>
      <p:sp>
        <p:nvSpPr>
          <p:cNvPr id="214" name="Google Shape;214;g45b790ed51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97185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45b790ed51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Point out that this will relate to ROC curve </a:t>
            </a:r>
            <a:endParaRPr/>
          </a:p>
        </p:txBody>
      </p:sp>
      <p:sp>
        <p:nvSpPr>
          <p:cNvPr id="223" name="Google Shape;223;g45b790ed51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0250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45b790ed51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g45b790ed51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45b790ed51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g45b790ed51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5b790ed5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g45b790ed5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5b790ed5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45b790ed5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5b790ed5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45b790ed5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0034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5b790ed5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45b790ed5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95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45b790ed5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g45b790ed5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accent3"/>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763070" y="752546"/>
            <a:ext cx="9611016" cy="3438454"/>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lt1"/>
              </a:buClr>
              <a:buSzPts val="6600"/>
              <a:buFont typeface="Cabin"/>
              <a:buNone/>
              <a:defRPr sz="66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13" name="Google Shape;13;p2"/>
          <p:cNvPicPr preferRelativeResize="0"/>
          <p:nvPr/>
        </p:nvPicPr>
        <p:blipFill rotWithShape="1">
          <a:blip r:embed="rId2">
            <a:alphaModFix amt="40000"/>
          </a:blip>
          <a:srcRect/>
          <a:stretch/>
        </p:blipFill>
        <p:spPr>
          <a:xfrm>
            <a:off x="11293830" y="5627914"/>
            <a:ext cx="571457" cy="909136"/>
          </a:xfrm>
          <a:prstGeom prst="rect">
            <a:avLst/>
          </a:prstGeom>
          <a:noFill/>
          <a:ln>
            <a:noFill/>
          </a:ln>
        </p:spPr>
      </p:pic>
      <p:sp>
        <p:nvSpPr>
          <p:cNvPr id="14" name="Google Shape;14;p2"/>
          <p:cNvSpPr/>
          <p:nvPr/>
        </p:nvSpPr>
        <p:spPr>
          <a:xfrm>
            <a:off x="0" y="0"/>
            <a:ext cx="108857" cy="6858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rtial Photo">
  <p:cSld name="Partial Photo">
    <p:spTree>
      <p:nvGrpSpPr>
        <p:cNvPr id="1" name="Shape 70"/>
        <p:cNvGrpSpPr/>
        <p:nvPr/>
      </p:nvGrpSpPr>
      <p:grpSpPr>
        <a:xfrm>
          <a:off x="0" y="0"/>
          <a:ext cx="0" cy="0"/>
          <a:chOff x="0" y="0"/>
          <a:chExt cx="0" cy="0"/>
        </a:xfrm>
      </p:grpSpPr>
      <p:pic>
        <p:nvPicPr>
          <p:cNvPr id="71" name="Google Shape;71;p13"/>
          <p:cNvPicPr preferRelativeResize="0"/>
          <p:nvPr/>
        </p:nvPicPr>
        <p:blipFill rotWithShape="1">
          <a:blip r:embed="rId2">
            <a:alphaModFix/>
          </a:blip>
          <a:srcRect l="20715" r="37856"/>
          <a:stretch/>
        </p:blipFill>
        <p:spPr>
          <a:xfrm>
            <a:off x="0" y="0"/>
            <a:ext cx="5050971" cy="6858000"/>
          </a:xfrm>
          <a:prstGeom prst="rect">
            <a:avLst/>
          </a:prstGeom>
          <a:noFill/>
          <a:ln>
            <a:noFill/>
          </a:ln>
        </p:spPr>
      </p:pic>
      <p:sp>
        <p:nvSpPr>
          <p:cNvPr id="72" name="Google Shape;72;p13"/>
          <p:cNvSpPr/>
          <p:nvPr/>
        </p:nvSpPr>
        <p:spPr>
          <a:xfrm>
            <a:off x="1" y="0"/>
            <a:ext cx="5050970" cy="6858000"/>
          </a:xfrm>
          <a:prstGeom prst="rect">
            <a:avLst/>
          </a:prstGeom>
          <a:solidFill>
            <a:schemeClr val="accent4">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4"/>
              </a:solidFill>
              <a:latin typeface="Cabin"/>
              <a:ea typeface="Cabin"/>
              <a:cs typeface="Cabin"/>
              <a:sym typeface="Cabin"/>
            </a:endParaRPr>
          </a:p>
        </p:txBody>
      </p:sp>
      <p:sp>
        <p:nvSpPr>
          <p:cNvPr id="73" name="Google Shape;73;p13"/>
          <p:cNvSpPr txBox="1">
            <a:spLocks noGrp="1"/>
          </p:cNvSpPr>
          <p:nvPr>
            <p:ph type="title"/>
          </p:nvPr>
        </p:nvSpPr>
        <p:spPr>
          <a:xfrm>
            <a:off x="578142" y="1780775"/>
            <a:ext cx="3819688" cy="3096025"/>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lt1"/>
              </a:buClr>
              <a:buSzPts val="6000"/>
              <a:buFont typeface="Cabin"/>
              <a:buNone/>
              <a:defRPr sz="6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74" name="Google Shape;74;p13"/>
          <p:cNvPicPr preferRelativeResize="0"/>
          <p:nvPr/>
        </p:nvPicPr>
        <p:blipFill rotWithShape="1">
          <a:blip r:embed="rId3">
            <a:alphaModFix/>
          </a:blip>
          <a:srcRect/>
          <a:stretch/>
        </p:blipFill>
        <p:spPr>
          <a:xfrm>
            <a:off x="11456889" y="6010093"/>
            <a:ext cx="416327" cy="526086"/>
          </a:xfrm>
          <a:prstGeom prst="rect">
            <a:avLst/>
          </a:prstGeom>
          <a:noFill/>
          <a:ln>
            <a:noFill/>
          </a:ln>
        </p:spPr>
      </p:pic>
      <p:sp>
        <p:nvSpPr>
          <p:cNvPr id="75" name="Google Shape;75;p13"/>
          <p:cNvSpPr/>
          <p:nvPr/>
        </p:nvSpPr>
        <p:spPr>
          <a:xfrm>
            <a:off x="0" y="0"/>
            <a:ext cx="108857" cy="6858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txBox="1">
            <a:spLocks noGrp="1"/>
          </p:cNvSpPr>
          <p:nvPr>
            <p:ph type="body" idx="1"/>
          </p:nvPr>
        </p:nvSpPr>
        <p:spPr>
          <a:xfrm>
            <a:off x="5520256" y="1780775"/>
            <a:ext cx="3308058" cy="3096025"/>
          </a:xfrm>
          <a:prstGeom prst="rect">
            <a:avLst/>
          </a:prstGeom>
          <a:noFill/>
          <a:ln>
            <a:noFill/>
          </a:ln>
        </p:spPr>
        <p:txBody>
          <a:bodyPr spcFirstLastPara="1" wrap="square" lIns="91425" tIns="45700" rIns="91425" bIns="45700" anchor="t" anchorCtr="0"/>
          <a:lstStyle>
            <a:lvl1pPr marL="457200" lvl="0" indent="-228600" algn="l">
              <a:spcBef>
                <a:spcPts val="1000"/>
              </a:spcBef>
              <a:spcAft>
                <a:spcPts val="0"/>
              </a:spcAft>
              <a:buSzPts val="1600"/>
              <a:buNone/>
              <a:defRPr>
                <a:solidFill>
                  <a:srgbClr val="595959"/>
                </a:solidFill>
                <a:latin typeface="Calibri"/>
                <a:ea typeface="Calibri"/>
                <a:cs typeface="Calibri"/>
                <a:sym typeface="Calibri"/>
              </a:defRPr>
            </a:lvl1pPr>
            <a:lvl2pPr marL="914400" lvl="1" indent="-320040" algn="l">
              <a:spcBef>
                <a:spcPts val="1000"/>
              </a:spcBef>
              <a:spcAft>
                <a:spcPts val="0"/>
              </a:spcAft>
              <a:buSzPts val="1440"/>
              <a:buChar char="▶"/>
              <a:defRPr>
                <a:solidFill>
                  <a:srgbClr val="595959"/>
                </a:solidFill>
              </a:defRPr>
            </a:lvl2pPr>
            <a:lvl3pPr marL="1371600" lvl="2" indent="-309880" algn="l">
              <a:spcBef>
                <a:spcPts val="1000"/>
              </a:spcBef>
              <a:spcAft>
                <a:spcPts val="0"/>
              </a:spcAft>
              <a:buSzPts val="1280"/>
              <a:buChar char="▶"/>
              <a:defRPr>
                <a:solidFill>
                  <a:srgbClr val="595959"/>
                </a:solidFill>
              </a:defRPr>
            </a:lvl3pPr>
            <a:lvl4pPr marL="1828800" lvl="3" indent="-299719" algn="l">
              <a:spcBef>
                <a:spcPts val="1000"/>
              </a:spcBef>
              <a:spcAft>
                <a:spcPts val="0"/>
              </a:spcAft>
              <a:buSzPts val="1120"/>
              <a:buChar char="▶"/>
              <a:defRPr>
                <a:solidFill>
                  <a:srgbClr val="595959"/>
                </a:solidFill>
              </a:defRPr>
            </a:lvl4pPr>
            <a:lvl5pPr marL="2286000" lvl="4" indent="-299720" algn="l">
              <a:spcBef>
                <a:spcPts val="1000"/>
              </a:spcBef>
              <a:spcAft>
                <a:spcPts val="0"/>
              </a:spcAft>
              <a:buSzPts val="1120"/>
              <a:buChar char="▶"/>
              <a:defRPr>
                <a:solidFill>
                  <a:srgbClr val="595959"/>
                </a:solidFill>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763735" y="1209675"/>
            <a:ext cx="3401064" cy="1447800"/>
          </a:xfrm>
          <a:prstGeom prst="rect">
            <a:avLst/>
          </a:prstGeom>
          <a:noFill/>
          <a:ln>
            <a:noFill/>
          </a:ln>
        </p:spPr>
        <p:txBody>
          <a:bodyPr spcFirstLastPara="1" wrap="square" lIns="91425" tIns="45700" rIns="91425" bIns="45700" anchor="b" anchorCtr="0"/>
          <a:lstStyle>
            <a:lvl1pPr lvl="0" algn="l">
              <a:spcBef>
                <a:spcPts val="0"/>
              </a:spcBef>
              <a:spcAft>
                <a:spcPts val="0"/>
              </a:spcAft>
              <a:buClr>
                <a:srgbClr val="595959"/>
              </a:buClr>
              <a:buSzPts val="2400"/>
              <a:buFont typeface="Cabin"/>
              <a:buNone/>
              <a:defRPr sz="2400" b="0">
                <a:solidFill>
                  <a:srgbClr val="59595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4"/>
          <p:cNvSpPr txBox="1">
            <a:spLocks noGrp="1"/>
          </p:cNvSpPr>
          <p:nvPr>
            <p:ph type="body" idx="1"/>
          </p:nvPr>
        </p:nvSpPr>
        <p:spPr>
          <a:xfrm>
            <a:off x="763735" y="2891155"/>
            <a:ext cx="3401063" cy="2895599"/>
          </a:xfrm>
          <a:prstGeom prst="rect">
            <a:avLst/>
          </a:prstGeom>
          <a:noFill/>
          <a:ln>
            <a:noFill/>
          </a:ln>
        </p:spPr>
        <p:txBody>
          <a:bodyPr spcFirstLastPara="1" wrap="square" lIns="91425" tIns="45700" rIns="91425" bIns="45700" anchor="t" anchorCtr="0"/>
          <a:lstStyle>
            <a:lvl1pPr marL="457200" lvl="0" indent="-228600" algn="l">
              <a:spcBef>
                <a:spcPts val="1000"/>
              </a:spcBef>
              <a:spcAft>
                <a:spcPts val="0"/>
              </a:spcAft>
              <a:buSzPts val="1280"/>
              <a:buNone/>
              <a:defRPr sz="1600">
                <a:solidFill>
                  <a:srgbClr val="595959"/>
                </a:solidFill>
                <a:latin typeface="Calibri"/>
                <a:ea typeface="Calibri"/>
                <a:cs typeface="Calibri"/>
                <a:sym typeface="Calibri"/>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80" name="Google Shape;80;p14"/>
          <p:cNvCxnSpPr/>
          <p:nvPr/>
        </p:nvCxnSpPr>
        <p:spPr>
          <a:xfrm>
            <a:off x="4438650" y="1087501"/>
            <a:ext cx="0" cy="4842129"/>
          </a:xfrm>
          <a:prstGeom prst="straightConnector1">
            <a:avLst/>
          </a:prstGeom>
          <a:noFill/>
          <a:ln w="19050" cap="sq" cmpd="sng">
            <a:solidFill>
              <a:srgbClr val="C9C9C9"/>
            </a:solidFill>
            <a:prstDash val="solid"/>
            <a:round/>
            <a:headEnd type="none" w="sm" len="sm"/>
            <a:tailEnd type="none" w="sm" len="sm"/>
          </a:ln>
        </p:spPr>
      </p:cxnSp>
      <p:sp>
        <p:nvSpPr>
          <p:cNvPr id="81" name="Google Shape;81;p14"/>
          <p:cNvSpPr>
            <a:spLocks noGrp="1"/>
          </p:cNvSpPr>
          <p:nvPr>
            <p:ph type="pic" idx="2"/>
          </p:nvPr>
        </p:nvSpPr>
        <p:spPr>
          <a:xfrm>
            <a:off x="4712501" y="1209675"/>
            <a:ext cx="6098373" cy="4577080"/>
          </a:xfrm>
          <a:prstGeom prst="roundRect">
            <a:avLst>
              <a:gd name="adj" fmla="val 1858"/>
            </a:avLst>
          </a:prstGeom>
          <a:solidFill>
            <a:schemeClr val="dk2">
              <a:alpha val="24705"/>
            </a:schemeClr>
          </a:solid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spcBef>
                <a:spcPts val="1000"/>
              </a:spcBef>
              <a:spcAft>
                <a:spcPts val="0"/>
              </a:spcAft>
              <a:buClr>
                <a:srgbClr val="C9C9C9"/>
              </a:buClr>
              <a:buSzPts val="1280"/>
              <a:buFont typeface="Noto Sans Symbols"/>
              <a:buNone/>
              <a:defRPr sz="1600" b="0" i="0" u="none" strike="noStrike" cap="none">
                <a:solidFill>
                  <a:srgbClr val="595959"/>
                </a:solidFill>
                <a:latin typeface="Calibri"/>
                <a:ea typeface="Calibri"/>
                <a:cs typeface="Calibri"/>
                <a:sym typeface="Calibri"/>
              </a:defRPr>
            </a:lvl1pPr>
            <a:lvl2pPr marR="0" lvl="1" algn="l" rtl="0">
              <a:spcBef>
                <a:spcPts val="1000"/>
              </a:spcBef>
              <a:spcAft>
                <a:spcPts val="0"/>
              </a:spcAft>
              <a:buClr>
                <a:srgbClr val="C9C9C9"/>
              </a:buClr>
              <a:buSzPts val="1280"/>
              <a:buFont typeface="Noto Sans Symbols"/>
              <a:buNone/>
              <a:defRPr sz="1600" b="0" i="0" u="none" strike="noStrike" cap="none">
                <a:solidFill>
                  <a:srgbClr val="595959"/>
                </a:solidFill>
                <a:latin typeface="Calibri"/>
                <a:ea typeface="Calibri"/>
                <a:cs typeface="Calibri"/>
                <a:sym typeface="Calibri"/>
              </a:defRPr>
            </a:lvl2pPr>
            <a:lvl3pPr marR="0" lvl="2" algn="l" rtl="0">
              <a:spcBef>
                <a:spcPts val="1000"/>
              </a:spcBef>
              <a:spcAft>
                <a:spcPts val="0"/>
              </a:spcAft>
              <a:buClr>
                <a:srgbClr val="C9C9C9"/>
              </a:buClr>
              <a:buSzPts val="1280"/>
              <a:buFont typeface="Noto Sans Symbols"/>
              <a:buNone/>
              <a:defRPr sz="1600" b="0" i="0" u="none" strike="noStrike" cap="none">
                <a:solidFill>
                  <a:srgbClr val="595959"/>
                </a:solidFill>
                <a:latin typeface="Calibri"/>
                <a:ea typeface="Calibri"/>
                <a:cs typeface="Calibri"/>
                <a:sym typeface="Calibri"/>
              </a:defRPr>
            </a:lvl3pPr>
            <a:lvl4pPr marR="0" lvl="3" algn="l" rtl="0">
              <a:spcBef>
                <a:spcPts val="1000"/>
              </a:spcBef>
              <a:spcAft>
                <a:spcPts val="0"/>
              </a:spcAft>
              <a:buClr>
                <a:srgbClr val="C9C9C9"/>
              </a:buClr>
              <a:buSzPts val="1280"/>
              <a:buFont typeface="Noto Sans Symbols"/>
              <a:buNone/>
              <a:defRPr sz="1600" b="0" i="0" u="none" strike="noStrike" cap="none">
                <a:solidFill>
                  <a:srgbClr val="595959"/>
                </a:solidFill>
                <a:latin typeface="Calibri"/>
                <a:ea typeface="Calibri"/>
                <a:cs typeface="Calibri"/>
                <a:sym typeface="Calibri"/>
              </a:defRPr>
            </a:lvl4pPr>
            <a:lvl5pPr marR="0" lvl="4" algn="l" rtl="0">
              <a:spcBef>
                <a:spcPts val="1000"/>
              </a:spcBef>
              <a:spcAft>
                <a:spcPts val="0"/>
              </a:spcAft>
              <a:buClr>
                <a:srgbClr val="C9C9C9"/>
              </a:buClr>
              <a:buSzPts val="1280"/>
              <a:buFont typeface="Noto Sans Symbols"/>
              <a:buNone/>
              <a:defRPr sz="1600" b="0" i="0" u="none" strike="noStrike" cap="none">
                <a:solidFill>
                  <a:srgbClr val="595959"/>
                </a:solidFill>
                <a:latin typeface="Calibri"/>
                <a:ea typeface="Calibri"/>
                <a:cs typeface="Calibri"/>
                <a:sym typeface="Calibri"/>
              </a:defRPr>
            </a:lvl5pPr>
            <a:lvl6pPr marR="0" lvl="5" algn="l" rtl="0">
              <a:spcBef>
                <a:spcPts val="1000"/>
              </a:spcBef>
              <a:spcAft>
                <a:spcPts val="0"/>
              </a:spcAft>
              <a:buClr>
                <a:srgbClr val="C9C9C9"/>
              </a:buClr>
              <a:buSzPts val="1280"/>
              <a:buFont typeface="Noto Sans Symbols"/>
              <a:buNone/>
              <a:defRPr sz="1600" b="0" i="0" u="none" strike="noStrike" cap="none">
                <a:solidFill>
                  <a:schemeClr val="dk1"/>
                </a:solidFill>
                <a:latin typeface="Cabin"/>
                <a:ea typeface="Cabin"/>
                <a:cs typeface="Cabin"/>
                <a:sym typeface="Cabin"/>
              </a:defRPr>
            </a:lvl6pPr>
            <a:lvl7pPr marR="0" lvl="6" algn="l" rtl="0">
              <a:spcBef>
                <a:spcPts val="1000"/>
              </a:spcBef>
              <a:spcAft>
                <a:spcPts val="0"/>
              </a:spcAft>
              <a:buClr>
                <a:srgbClr val="C9C9C9"/>
              </a:buClr>
              <a:buSzPts val="1280"/>
              <a:buFont typeface="Noto Sans Symbols"/>
              <a:buNone/>
              <a:defRPr sz="1600" b="0" i="0" u="none" strike="noStrike" cap="none">
                <a:solidFill>
                  <a:schemeClr val="dk1"/>
                </a:solidFill>
                <a:latin typeface="Cabin"/>
                <a:ea typeface="Cabin"/>
                <a:cs typeface="Cabin"/>
                <a:sym typeface="Cabin"/>
              </a:defRPr>
            </a:lvl7pPr>
            <a:lvl8pPr marR="0" lvl="7" algn="l" rtl="0">
              <a:spcBef>
                <a:spcPts val="1000"/>
              </a:spcBef>
              <a:spcAft>
                <a:spcPts val="0"/>
              </a:spcAft>
              <a:buClr>
                <a:srgbClr val="C9C9C9"/>
              </a:buClr>
              <a:buSzPts val="1280"/>
              <a:buFont typeface="Noto Sans Symbols"/>
              <a:buNone/>
              <a:defRPr sz="1600" b="0" i="0" u="none" strike="noStrike" cap="none">
                <a:solidFill>
                  <a:schemeClr val="dk1"/>
                </a:solidFill>
                <a:latin typeface="Cabin"/>
                <a:ea typeface="Cabin"/>
                <a:cs typeface="Cabin"/>
                <a:sym typeface="Cabin"/>
              </a:defRPr>
            </a:lvl8pPr>
            <a:lvl9pPr marR="0" lvl="8" algn="l" rtl="0">
              <a:spcBef>
                <a:spcPts val="1000"/>
              </a:spcBef>
              <a:spcAft>
                <a:spcPts val="0"/>
              </a:spcAft>
              <a:buClr>
                <a:srgbClr val="C9C9C9"/>
              </a:buClr>
              <a:buSzPts val="1280"/>
              <a:buFont typeface="Noto Sans Symbols"/>
              <a:buNone/>
              <a:defRPr sz="1600" b="0" i="0" u="none" strike="noStrike" cap="none">
                <a:solidFill>
                  <a:schemeClr val="dk1"/>
                </a:solidFill>
                <a:latin typeface="Cabin"/>
                <a:ea typeface="Cabin"/>
                <a:cs typeface="Cabin"/>
                <a:sym typeface="Cabin"/>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793006" y="4876787"/>
            <a:ext cx="9570194" cy="566738"/>
          </a:xfrm>
          <a:prstGeom prst="rect">
            <a:avLst/>
          </a:prstGeom>
          <a:noFill/>
          <a:ln>
            <a:noFill/>
          </a:ln>
        </p:spPr>
        <p:txBody>
          <a:bodyPr spcFirstLastPara="1" wrap="square" lIns="91425" tIns="45700" rIns="91425" bIns="45700" anchor="t" anchorCtr="0"/>
          <a:lstStyle>
            <a:lvl1pPr lvl="0" algn="l">
              <a:spcBef>
                <a:spcPts val="0"/>
              </a:spcBef>
              <a:spcAft>
                <a:spcPts val="0"/>
              </a:spcAft>
              <a:buClr>
                <a:srgbClr val="595959"/>
              </a:buClr>
              <a:buSzPts val="2400"/>
              <a:buFont typeface="Cabin"/>
              <a:buNone/>
              <a:defRPr sz="2400" b="0">
                <a:solidFill>
                  <a:srgbClr val="59595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5"/>
          <p:cNvSpPr>
            <a:spLocks noGrp="1"/>
          </p:cNvSpPr>
          <p:nvPr>
            <p:ph type="pic" idx="2"/>
          </p:nvPr>
        </p:nvSpPr>
        <p:spPr>
          <a:xfrm>
            <a:off x="793004" y="762000"/>
            <a:ext cx="9570195" cy="3640666"/>
          </a:xfrm>
          <a:prstGeom prst="roundRect">
            <a:avLst>
              <a:gd name="adj" fmla="val 1858"/>
            </a:avLst>
          </a:prstGeom>
          <a:solidFill>
            <a:schemeClr val="dk2">
              <a:alpha val="24705"/>
            </a:schemeClr>
          </a:solid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spcBef>
                <a:spcPts val="1000"/>
              </a:spcBef>
              <a:spcAft>
                <a:spcPts val="0"/>
              </a:spcAft>
              <a:buClr>
                <a:srgbClr val="C9C9C9"/>
              </a:buClr>
              <a:buSzPts val="1280"/>
              <a:buFont typeface="Noto Sans Symbols"/>
              <a:buNone/>
              <a:defRPr sz="1600" b="0" i="0" u="none" strike="noStrike" cap="none">
                <a:solidFill>
                  <a:srgbClr val="595959"/>
                </a:solidFill>
                <a:latin typeface="Calibri"/>
                <a:ea typeface="Calibri"/>
                <a:cs typeface="Calibri"/>
                <a:sym typeface="Calibri"/>
              </a:defRPr>
            </a:lvl1pPr>
            <a:lvl2pPr marR="0" lvl="1" algn="l" rtl="0">
              <a:spcBef>
                <a:spcPts val="1000"/>
              </a:spcBef>
              <a:spcAft>
                <a:spcPts val="0"/>
              </a:spcAft>
              <a:buClr>
                <a:srgbClr val="C9C9C9"/>
              </a:buClr>
              <a:buSzPts val="1280"/>
              <a:buFont typeface="Noto Sans Symbols"/>
              <a:buNone/>
              <a:defRPr sz="1600" b="0" i="0" u="none" strike="noStrike" cap="none">
                <a:solidFill>
                  <a:srgbClr val="595959"/>
                </a:solidFill>
                <a:latin typeface="Calibri"/>
                <a:ea typeface="Calibri"/>
                <a:cs typeface="Calibri"/>
                <a:sym typeface="Calibri"/>
              </a:defRPr>
            </a:lvl2pPr>
            <a:lvl3pPr marR="0" lvl="2" algn="l" rtl="0">
              <a:spcBef>
                <a:spcPts val="1000"/>
              </a:spcBef>
              <a:spcAft>
                <a:spcPts val="0"/>
              </a:spcAft>
              <a:buClr>
                <a:srgbClr val="C9C9C9"/>
              </a:buClr>
              <a:buSzPts val="1280"/>
              <a:buFont typeface="Noto Sans Symbols"/>
              <a:buNone/>
              <a:defRPr sz="1600" b="0" i="0" u="none" strike="noStrike" cap="none">
                <a:solidFill>
                  <a:srgbClr val="595959"/>
                </a:solidFill>
                <a:latin typeface="Calibri"/>
                <a:ea typeface="Calibri"/>
                <a:cs typeface="Calibri"/>
                <a:sym typeface="Calibri"/>
              </a:defRPr>
            </a:lvl3pPr>
            <a:lvl4pPr marR="0" lvl="3" algn="l" rtl="0">
              <a:spcBef>
                <a:spcPts val="1000"/>
              </a:spcBef>
              <a:spcAft>
                <a:spcPts val="0"/>
              </a:spcAft>
              <a:buClr>
                <a:srgbClr val="C9C9C9"/>
              </a:buClr>
              <a:buSzPts val="1280"/>
              <a:buFont typeface="Noto Sans Symbols"/>
              <a:buNone/>
              <a:defRPr sz="1600" b="0" i="0" u="none" strike="noStrike" cap="none">
                <a:solidFill>
                  <a:srgbClr val="595959"/>
                </a:solidFill>
                <a:latin typeface="Calibri"/>
                <a:ea typeface="Calibri"/>
                <a:cs typeface="Calibri"/>
                <a:sym typeface="Calibri"/>
              </a:defRPr>
            </a:lvl4pPr>
            <a:lvl5pPr marR="0" lvl="4" algn="l" rtl="0">
              <a:spcBef>
                <a:spcPts val="1000"/>
              </a:spcBef>
              <a:spcAft>
                <a:spcPts val="0"/>
              </a:spcAft>
              <a:buClr>
                <a:srgbClr val="C9C9C9"/>
              </a:buClr>
              <a:buSzPts val="1280"/>
              <a:buFont typeface="Noto Sans Symbols"/>
              <a:buNone/>
              <a:defRPr sz="1600" b="0" i="0" u="none" strike="noStrike" cap="none">
                <a:solidFill>
                  <a:srgbClr val="595959"/>
                </a:solidFill>
                <a:latin typeface="Calibri"/>
                <a:ea typeface="Calibri"/>
                <a:cs typeface="Calibri"/>
                <a:sym typeface="Calibri"/>
              </a:defRPr>
            </a:lvl5pPr>
            <a:lvl6pPr marR="0" lvl="5" algn="l" rtl="0">
              <a:spcBef>
                <a:spcPts val="1000"/>
              </a:spcBef>
              <a:spcAft>
                <a:spcPts val="0"/>
              </a:spcAft>
              <a:buClr>
                <a:srgbClr val="C9C9C9"/>
              </a:buClr>
              <a:buSzPts val="1280"/>
              <a:buFont typeface="Noto Sans Symbols"/>
              <a:buNone/>
              <a:defRPr sz="1600" b="0" i="0" u="none" strike="noStrike" cap="none">
                <a:solidFill>
                  <a:schemeClr val="dk1"/>
                </a:solidFill>
                <a:latin typeface="Cabin"/>
                <a:ea typeface="Cabin"/>
                <a:cs typeface="Cabin"/>
                <a:sym typeface="Cabin"/>
              </a:defRPr>
            </a:lvl6pPr>
            <a:lvl7pPr marR="0" lvl="6" algn="l" rtl="0">
              <a:spcBef>
                <a:spcPts val="1000"/>
              </a:spcBef>
              <a:spcAft>
                <a:spcPts val="0"/>
              </a:spcAft>
              <a:buClr>
                <a:srgbClr val="C9C9C9"/>
              </a:buClr>
              <a:buSzPts val="1280"/>
              <a:buFont typeface="Noto Sans Symbols"/>
              <a:buNone/>
              <a:defRPr sz="1600" b="0" i="0" u="none" strike="noStrike" cap="none">
                <a:solidFill>
                  <a:schemeClr val="dk1"/>
                </a:solidFill>
                <a:latin typeface="Cabin"/>
                <a:ea typeface="Cabin"/>
                <a:cs typeface="Cabin"/>
                <a:sym typeface="Cabin"/>
              </a:defRPr>
            </a:lvl7pPr>
            <a:lvl8pPr marR="0" lvl="7" algn="l" rtl="0">
              <a:spcBef>
                <a:spcPts val="1000"/>
              </a:spcBef>
              <a:spcAft>
                <a:spcPts val="0"/>
              </a:spcAft>
              <a:buClr>
                <a:srgbClr val="C9C9C9"/>
              </a:buClr>
              <a:buSzPts val="1280"/>
              <a:buFont typeface="Noto Sans Symbols"/>
              <a:buNone/>
              <a:defRPr sz="1600" b="0" i="0" u="none" strike="noStrike" cap="none">
                <a:solidFill>
                  <a:schemeClr val="dk1"/>
                </a:solidFill>
                <a:latin typeface="Cabin"/>
                <a:ea typeface="Cabin"/>
                <a:cs typeface="Cabin"/>
                <a:sym typeface="Cabin"/>
              </a:defRPr>
            </a:lvl8pPr>
            <a:lvl9pPr marR="0" lvl="8" algn="l" rtl="0">
              <a:spcBef>
                <a:spcPts val="1000"/>
              </a:spcBef>
              <a:spcAft>
                <a:spcPts val="0"/>
              </a:spcAft>
              <a:buClr>
                <a:srgbClr val="C9C9C9"/>
              </a:buClr>
              <a:buSzPts val="1280"/>
              <a:buFont typeface="Noto Sans Symbols"/>
              <a:buNone/>
              <a:defRPr sz="1600" b="0" i="0" u="none" strike="noStrike" cap="none">
                <a:solidFill>
                  <a:schemeClr val="dk1"/>
                </a:solidFill>
                <a:latin typeface="Cabin"/>
                <a:ea typeface="Cabin"/>
                <a:cs typeface="Cabin"/>
                <a:sym typeface="Cabin"/>
              </a:defRPr>
            </a:lvl9pPr>
          </a:lstStyle>
          <a:p>
            <a:endParaRPr/>
          </a:p>
        </p:txBody>
      </p:sp>
      <p:sp>
        <p:nvSpPr>
          <p:cNvPr id="85" name="Google Shape;85;p15"/>
          <p:cNvSpPr txBox="1">
            <a:spLocks noGrp="1"/>
          </p:cNvSpPr>
          <p:nvPr>
            <p:ph type="body" idx="1"/>
          </p:nvPr>
        </p:nvSpPr>
        <p:spPr>
          <a:xfrm>
            <a:off x="793005" y="5443525"/>
            <a:ext cx="9570193" cy="493712"/>
          </a:xfrm>
          <a:prstGeom prst="rect">
            <a:avLst/>
          </a:prstGeom>
          <a:noFill/>
          <a:ln>
            <a:noFill/>
          </a:ln>
        </p:spPr>
        <p:txBody>
          <a:bodyPr spcFirstLastPara="1" wrap="square" lIns="91425" tIns="45700" rIns="91425" bIns="45700" anchor="t" anchorCtr="0"/>
          <a:lstStyle>
            <a:lvl1pPr marL="457200" lvl="0" indent="-228600" algn="l">
              <a:spcBef>
                <a:spcPts val="1000"/>
              </a:spcBef>
              <a:spcAft>
                <a:spcPts val="0"/>
              </a:spcAft>
              <a:buSzPts val="1280"/>
              <a:buNone/>
              <a:defRPr sz="1600">
                <a:solidFill>
                  <a:srgbClr val="595959"/>
                </a:solidFill>
                <a:latin typeface="Calibri"/>
                <a:ea typeface="Calibri"/>
                <a:cs typeface="Calibri"/>
                <a:sym typeface="Calibri"/>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86" name="Google Shape;86;p15"/>
          <p:cNvCxnSpPr/>
          <p:nvPr/>
        </p:nvCxnSpPr>
        <p:spPr>
          <a:xfrm>
            <a:off x="793005" y="4816208"/>
            <a:ext cx="9570194" cy="0"/>
          </a:xfrm>
          <a:prstGeom prst="straightConnector1">
            <a:avLst/>
          </a:prstGeom>
          <a:noFill/>
          <a:ln w="19050" cap="sq" cmpd="sng">
            <a:solidFill>
              <a:srgbClr val="C9C9C9"/>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87"/>
        <p:cNvGrpSpPr/>
        <p:nvPr/>
      </p:nvGrpSpPr>
      <p:grpSpPr>
        <a:xfrm>
          <a:off x="0" y="0"/>
          <a:ext cx="0" cy="0"/>
          <a:chOff x="0" y="0"/>
          <a:chExt cx="0" cy="0"/>
        </a:xfrm>
      </p:grpSpPr>
      <p:sp>
        <p:nvSpPr>
          <p:cNvPr id="88" name="Google Shape;88;p16"/>
          <p:cNvSpPr txBox="1">
            <a:spLocks noGrp="1"/>
          </p:cNvSpPr>
          <p:nvPr>
            <p:ph type="body" idx="1"/>
          </p:nvPr>
        </p:nvSpPr>
        <p:spPr>
          <a:xfrm>
            <a:off x="652463" y="3641349"/>
            <a:ext cx="2940050" cy="576262"/>
          </a:xfrm>
          <a:prstGeom prst="rect">
            <a:avLst/>
          </a:prstGeom>
          <a:noFill/>
          <a:ln>
            <a:noFill/>
          </a:ln>
        </p:spPr>
        <p:txBody>
          <a:bodyPr spcFirstLastPara="1" wrap="square" lIns="91425" tIns="45700" rIns="91425" bIns="45700" anchor="b" anchorCtr="0"/>
          <a:lstStyle>
            <a:lvl1pPr marL="457200" lvl="0" indent="-228600" algn="l">
              <a:spcBef>
                <a:spcPts val="1000"/>
              </a:spcBef>
              <a:spcAft>
                <a:spcPts val="0"/>
              </a:spcAft>
              <a:buSzPts val="1920"/>
              <a:buNone/>
              <a:defRPr sz="2400" b="0">
                <a:solidFill>
                  <a:srgbClr val="595959"/>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89" name="Google Shape;89;p16"/>
          <p:cNvSpPr>
            <a:spLocks noGrp="1"/>
          </p:cNvSpPr>
          <p:nvPr>
            <p:ph type="pic" idx="2"/>
          </p:nvPr>
        </p:nvSpPr>
        <p:spPr>
          <a:xfrm>
            <a:off x="652463" y="1819275"/>
            <a:ext cx="2940050" cy="1524000"/>
          </a:xfrm>
          <a:prstGeom prst="roundRect">
            <a:avLst>
              <a:gd name="adj" fmla="val 1858"/>
            </a:avLst>
          </a:prstGeom>
          <a:solidFill>
            <a:schemeClr val="dk1">
              <a:alpha val="24705"/>
            </a:schemeClr>
          </a:solid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spcBef>
                <a:spcPts val="1000"/>
              </a:spcBef>
              <a:spcAft>
                <a:spcPts val="0"/>
              </a:spcAft>
              <a:buClr>
                <a:srgbClr val="C9C9C9"/>
              </a:buClr>
              <a:buSzPts val="1280"/>
              <a:buFont typeface="Noto Sans Symbols"/>
              <a:buNone/>
              <a:defRPr sz="1600" b="0" i="0" u="none" strike="noStrike" cap="none">
                <a:solidFill>
                  <a:srgbClr val="595959"/>
                </a:solidFill>
                <a:latin typeface="Calibri"/>
                <a:ea typeface="Calibri"/>
                <a:cs typeface="Calibri"/>
                <a:sym typeface="Calibri"/>
              </a:defRPr>
            </a:lvl1pPr>
            <a:lvl2pPr marR="0" lvl="1" algn="l" rtl="0">
              <a:spcBef>
                <a:spcPts val="1000"/>
              </a:spcBef>
              <a:spcAft>
                <a:spcPts val="0"/>
              </a:spcAft>
              <a:buClr>
                <a:srgbClr val="C9C9C9"/>
              </a:buClr>
              <a:buSzPts val="1280"/>
              <a:buFont typeface="Noto Sans Symbols"/>
              <a:buNone/>
              <a:defRPr sz="1600" b="0" i="0" u="none" strike="noStrike" cap="none">
                <a:solidFill>
                  <a:srgbClr val="595959"/>
                </a:solidFill>
                <a:latin typeface="Calibri"/>
                <a:ea typeface="Calibri"/>
                <a:cs typeface="Calibri"/>
                <a:sym typeface="Calibri"/>
              </a:defRPr>
            </a:lvl2pPr>
            <a:lvl3pPr marR="0" lvl="2" algn="l" rtl="0">
              <a:spcBef>
                <a:spcPts val="1000"/>
              </a:spcBef>
              <a:spcAft>
                <a:spcPts val="0"/>
              </a:spcAft>
              <a:buClr>
                <a:srgbClr val="C9C9C9"/>
              </a:buClr>
              <a:buSzPts val="1280"/>
              <a:buFont typeface="Noto Sans Symbols"/>
              <a:buNone/>
              <a:defRPr sz="1600" b="0" i="0" u="none" strike="noStrike" cap="none">
                <a:solidFill>
                  <a:srgbClr val="595959"/>
                </a:solidFill>
                <a:latin typeface="Calibri"/>
                <a:ea typeface="Calibri"/>
                <a:cs typeface="Calibri"/>
                <a:sym typeface="Calibri"/>
              </a:defRPr>
            </a:lvl3pPr>
            <a:lvl4pPr marR="0" lvl="3" algn="l" rtl="0">
              <a:spcBef>
                <a:spcPts val="1000"/>
              </a:spcBef>
              <a:spcAft>
                <a:spcPts val="0"/>
              </a:spcAft>
              <a:buClr>
                <a:srgbClr val="C9C9C9"/>
              </a:buClr>
              <a:buSzPts val="1280"/>
              <a:buFont typeface="Noto Sans Symbols"/>
              <a:buNone/>
              <a:defRPr sz="1600" b="0" i="0" u="none" strike="noStrike" cap="none">
                <a:solidFill>
                  <a:srgbClr val="595959"/>
                </a:solidFill>
                <a:latin typeface="Calibri"/>
                <a:ea typeface="Calibri"/>
                <a:cs typeface="Calibri"/>
                <a:sym typeface="Calibri"/>
              </a:defRPr>
            </a:lvl4pPr>
            <a:lvl5pPr marR="0" lvl="4" algn="l" rtl="0">
              <a:spcBef>
                <a:spcPts val="1000"/>
              </a:spcBef>
              <a:spcAft>
                <a:spcPts val="0"/>
              </a:spcAft>
              <a:buClr>
                <a:srgbClr val="C9C9C9"/>
              </a:buClr>
              <a:buSzPts val="1280"/>
              <a:buFont typeface="Noto Sans Symbols"/>
              <a:buNone/>
              <a:defRPr sz="1600" b="0" i="0" u="none" strike="noStrike" cap="none">
                <a:solidFill>
                  <a:srgbClr val="595959"/>
                </a:solidFill>
                <a:latin typeface="Calibri"/>
                <a:ea typeface="Calibri"/>
                <a:cs typeface="Calibri"/>
                <a:sym typeface="Calibri"/>
              </a:defRPr>
            </a:lvl5pPr>
            <a:lvl6pPr marR="0" lvl="5" algn="l" rtl="0">
              <a:spcBef>
                <a:spcPts val="1000"/>
              </a:spcBef>
              <a:spcAft>
                <a:spcPts val="0"/>
              </a:spcAft>
              <a:buClr>
                <a:srgbClr val="C9C9C9"/>
              </a:buClr>
              <a:buSzPts val="1280"/>
              <a:buFont typeface="Noto Sans Symbols"/>
              <a:buNone/>
              <a:defRPr sz="1600" b="0" i="0" u="none" strike="noStrike" cap="none">
                <a:solidFill>
                  <a:schemeClr val="dk1"/>
                </a:solidFill>
                <a:latin typeface="Cabin"/>
                <a:ea typeface="Cabin"/>
                <a:cs typeface="Cabin"/>
                <a:sym typeface="Cabin"/>
              </a:defRPr>
            </a:lvl6pPr>
            <a:lvl7pPr marR="0" lvl="6" algn="l" rtl="0">
              <a:spcBef>
                <a:spcPts val="1000"/>
              </a:spcBef>
              <a:spcAft>
                <a:spcPts val="0"/>
              </a:spcAft>
              <a:buClr>
                <a:srgbClr val="C9C9C9"/>
              </a:buClr>
              <a:buSzPts val="1280"/>
              <a:buFont typeface="Noto Sans Symbols"/>
              <a:buNone/>
              <a:defRPr sz="1600" b="0" i="0" u="none" strike="noStrike" cap="none">
                <a:solidFill>
                  <a:schemeClr val="dk1"/>
                </a:solidFill>
                <a:latin typeface="Cabin"/>
                <a:ea typeface="Cabin"/>
                <a:cs typeface="Cabin"/>
                <a:sym typeface="Cabin"/>
              </a:defRPr>
            </a:lvl7pPr>
            <a:lvl8pPr marR="0" lvl="7" algn="l" rtl="0">
              <a:spcBef>
                <a:spcPts val="1000"/>
              </a:spcBef>
              <a:spcAft>
                <a:spcPts val="0"/>
              </a:spcAft>
              <a:buClr>
                <a:srgbClr val="C9C9C9"/>
              </a:buClr>
              <a:buSzPts val="1280"/>
              <a:buFont typeface="Noto Sans Symbols"/>
              <a:buNone/>
              <a:defRPr sz="1600" b="0" i="0" u="none" strike="noStrike" cap="none">
                <a:solidFill>
                  <a:schemeClr val="dk1"/>
                </a:solidFill>
                <a:latin typeface="Cabin"/>
                <a:ea typeface="Cabin"/>
                <a:cs typeface="Cabin"/>
                <a:sym typeface="Cabin"/>
              </a:defRPr>
            </a:lvl8pPr>
            <a:lvl9pPr marR="0" lvl="8" algn="l" rtl="0">
              <a:spcBef>
                <a:spcPts val="1000"/>
              </a:spcBef>
              <a:spcAft>
                <a:spcPts val="0"/>
              </a:spcAft>
              <a:buClr>
                <a:srgbClr val="C9C9C9"/>
              </a:buClr>
              <a:buSzPts val="1280"/>
              <a:buFont typeface="Noto Sans Symbols"/>
              <a:buNone/>
              <a:defRPr sz="1600" b="0" i="0" u="none" strike="noStrike" cap="none">
                <a:solidFill>
                  <a:schemeClr val="dk1"/>
                </a:solidFill>
                <a:latin typeface="Cabin"/>
                <a:ea typeface="Cabin"/>
                <a:cs typeface="Cabin"/>
                <a:sym typeface="Cabin"/>
              </a:defRPr>
            </a:lvl9pPr>
          </a:lstStyle>
          <a:p>
            <a:endParaRPr/>
          </a:p>
        </p:txBody>
      </p:sp>
      <p:sp>
        <p:nvSpPr>
          <p:cNvPr id="90" name="Google Shape;90;p16"/>
          <p:cNvSpPr txBox="1">
            <a:spLocks noGrp="1"/>
          </p:cNvSpPr>
          <p:nvPr>
            <p:ph type="body" idx="3"/>
          </p:nvPr>
        </p:nvSpPr>
        <p:spPr>
          <a:xfrm>
            <a:off x="652463" y="4217611"/>
            <a:ext cx="2940050" cy="1487865"/>
          </a:xfrm>
          <a:prstGeom prst="rect">
            <a:avLst/>
          </a:prstGeom>
          <a:noFill/>
          <a:ln>
            <a:noFill/>
          </a:ln>
        </p:spPr>
        <p:txBody>
          <a:bodyPr spcFirstLastPara="1" wrap="square" lIns="91425" tIns="45700" rIns="91425" bIns="45700" anchor="t" anchorCtr="0"/>
          <a:lstStyle>
            <a:lvl1pPr marL="457200" lvl="0" indent="-228600" algn="l">
              <a:spcBef>
                <a:spcPts val="1000"/>
              </a:spcBef>
              <a:spcAft>
                <a:spcPts val="0"/>
              </a:spcAft>
              <a:buSzPts val="1120"/>
              <a:buNone/>
              <a:defRPr sz="1400">
                <a:solidFill>
                  <a:srgbClr val="595959"/>
                </a:solidFill>
                <a:latin typeface="Calibri"/>
                <a:ea typeface="Calibri"/>
                <a:cs typeface="Calibri"/>
                <a:sym typeface="Calibri"/>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16"/>
          <p:cNvSpPr txBox="1">
            <a:spLocks noGrp="1"/>
          </p:cNvSpPr>
          <p:nvPr>
            <p:ph type="body" idx="4"/>
          </p:nvPr>
        </p:nvSpPr>
        <p:spPr>
          <a:xfrm>
            <a:off x="3889375" y="3641349"/>
            <a:ext cx="2930525" cy="576262"/>
          </a:xfrm>
          <a:prstGeom prst="rect">
            <a:avLst/>
          </a:prstGeom>
          <a:noFill/>
          <a:ln>
            <a:noFill/>
          </a:ln>
        </p:spPr>
        <p:txBody>
          <a:bodyPr spcFirstLastPara="1" wrap="square" lIns="91425" tIns="45700" rIns="91425" bIns="45700" anchor="b" anchorCtr="0"/>
          <a:lstStyle>
            <a:lvl1pPr marL="457200" lvl="0" indent="-228600" algn="l">
              <a:spcBef>
                <a:spcPts val="1000"/>
              </a:spcBef>
              <a:spcAft>
                <a:spcPts val="0"/>
              </a:spcAft>
              <a:buSzPts val="1920"/>
              <a:buNone/>
              <a:defRPr sz="2400" b="0">
                <a:solidFill>
                  <a:srgbClr val="595959"/>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92" name="Google Shape;92;p16"/>
          <p:cNvSpPr>
            <a:spLocks noGrp="1"/>
          </p:cNvSpPr>
          <p:nvPr>
            <p:ph type="pic" idx="5"/>
          </p:nvPr>
        </p:nvSpPr>
        <p:spPr>
          <a:xfrm>
            <a:off x="3889374" y="1819275"/>
            <a:ext cx="2930525" cy="1524000"/>
          </a:xfrm>
          <a:prstGeom prst="roundRect">
            <a:avLst>
              <a:gd name="adj" fmla="val 1858"/>
            </a:avLst>
          </a:prstGeom>
          <a:solidFill>
            <a:schemeClr val="dk1">
              <a:alpha val="24705"/>
            </a:schemeClr>
          </a:solid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spcBef>
                <a:spcPts val="1000"/>
              </a:spcBef>
              <a:spcAft>
                <a:spcPts val="0"/>
              </a:spcAft>
              <a:buClr>
                <a:srgbClr val="C9C9C9"/>
              </a:buClr>
              <a:buSzPts val="1280"/>
              <a:buFont typeface="Noto Sans Symbols"/>
              <a:buNone/>
              <a:defRPr sz="1600" b="0" i="0" u="none" strike="noStrike" cap="none">
                <a:solidFill>
                  <a:srgbClr val="595959"/>
                </a:solidFill>
                <a:latin typeface="Calibri"/>
                <a:ea typeface="Calibri"/>
                <a:cs typeface="Calibri"/>
                <a:sym typeface="Calibri"/>
              </a:defRPr>
            </a:lvl1pPr>
            <a:lvl2pPr marR="0" lvl="1" algn="l" rtl="0">
              <a:spcBef>
                <a:spcPts val="1000"/>
              </a:spcBef>
              <a:spcAft>
                <a:spcPts val="0"/>
              </a:spcAft>
              <a:buClr>
                <a:srgbClr val="C9C9C9"/>
              </a:buClr>
              <a:buSzPts val="1280"/>
              <a:buFont typeface="Noto Sans Symbols"/>
              <a:buNone/>
              <a:defRPr sz="1600" b="0" i="0" u="none" strike="noStrike" cap="none">
                <a:solidFill>
                  <a:srgbClr val="595959"/>
                </a:solidFill>
                <a:latin typeface="Calibri"/>
                <a:ea typeface="Calibri"/>
                <a:cs typeface="Calibri"/>
                <a:sym typeface="Calibri"/>
              </a:defRPr>
            </a:lvl2pPr>
            <a:lvl3pPr marR="0" lvl="2" algn="l" rtl="0">
              <a:spcBef>
                <a:spcPts val="1000"/>
              </a:spcBef>
              <a:spcAft>
                <a:spcPts val="0"/>
              </a:spcAft>
              <a:buClr>
                <a:srgbClr val="C9C9C9"/>
              </a:buClr>
              <a:buSzPts val="1280"/>
              <a:buFont typeface="Noto Sans Symbols"/>
              <a:buNone/>
              <a:defRPr sz="1600" b="0" i="0" u="none" strike="noStrike" cap="none">
                <a:solidFill>
                  <a:srgbClr val="595959"/>
                </a:solidFill>
                <a:latin typeface="Calibri"/>
                <a:ea typeface="Calibri"/>
                <a:cs typeface="Calibri"/>
                <a:sym typeface="Calibri"/>
              </a:defRPr>
            </a:lvl3pPr>
            <a:lvl4pPr marR="0" lvl="3" algn="l" rtl="0">
              <a:spcBef>
                <a:spcPts val="1000"/>
              </a:spcBef>
              <a:spcAft>
                <a:spcPts val="0"/>
              </a:spcAft>
              <a:buClr>
                <a:srgbClr val="C9C9C9"/>
              </a:buClr>
              <a:buSzPts val="1280"/>
              <a:buFont typeface="Noto Sans Symbols"/>
              <a:buNone/>
              <a:defRPr sz="1600" b="0" i="0" u="none" strike="noStrike" cap="none">
                <a:solidFill>
                  <a:srgbClr val="595959"/>
                </a:solidFill>
                <a:latin typeface="Calibri"/>
                <a:ea typeface="Calibri"/>
                <a:cs typeface="Calibri"/>
                <a:sym typeface="Calibri"/>
              </a:defRPr>
            </a:lvl4pPr>
            <a:lvl5pPr marR="0" lvl="4" algn="l" rtl="0">
              <a:spcBef>
                <a:spcPts val="1000"/>
              </a:spcBef>
              <a:spcAft>
                <a:spcPts val="0"/>
              </a:spcAft>
              <a:buClr>
                <a:srgbClr val="C9C9C9"/>
              </a:buClr>
              <a:buSzPts val="1280"/>
              <a:buFont typeface="Noto Sans Symbols"/>
              <a:buNone/>
              <a:defRPr sz="1600" b="0" i="0" u="none" strike="noStrike" cap="none">
                <a:solidFill>
                  <a:srgbClr val="595959"/>
                </a:solidFill>
                <a:latin typeface="Calibri"/>
                <a:ea typeface="Calibri"/>
                <a:cs typeface="Calibri"/>
                <a:sym typeface="Calibri"/>
              </a:defRPr>
            </a:lvl5pPr>
            <a:lvl6pPr marR="0" lvl="5" algn="l" rtl="0">
              <a:spcBef>
                <a:spcPts val="1000"/>
              </a:spcBef>
              <a:spcAft>
                <a:spcPts val="0"/>
              </a:spcAft>
              <a:buClr>
                <a:srgbClr val="C9C9C9"/>
              </a:buClr>
              <a:buSzPts val="1280"/>
              <a:buFont typeface="Noto Sans Symbols"/>
              <a:buNone/>
              <a:defRPr sz="1600" b="0" i="0" u="none" strike="noStrike" cap="none">
                <a:solidFill>
                  <a:schemeClr val="dk1"/>
                </a:solidFill>
                <a:latin typeface="Cabin"/>
                <a:ea typeface="Cabin"/>
                <a:cs typeface="Cabin"/>
                <a:sym typeface="Cabin"/>
              </a:defRPr>
            </a:lvl6pPr>
            <a:lvl7pPr marR="0" lvl="6" algn="l" rtl="0">
              <a:spcBef>
                <a:spcPts val="1000"/>
              </a:spcBef>
              <a:spcAft>
                <a:spcPts val="0"/>
              </a:spcAft>
              <a:buClr>
                <a:srgbClr val="C9C9C9"/>
              </a:buClr>
              <a:buSzPts val="1280"/>
              <a:buFont typeface="Noto Sans Symbols"/>
              <a:buNone/>
              <a:defRPr sz="1600" b="0" i="0" u="none" strike="noStrike" cap="none">
                <a:solidFill>
                  <a:schemeClr val="dk1"/>
                </a:solidFill>
                <a:latin typeface="Cabin"/>
                <a:ea typeface="Cabin"/>
                <a:cs typeface="Cabin"/>
                <a:sym typeface="Cabin"/>
              </a:defRPr>
            </a:lvl7pPr>
            <a:lvl8pPr marR="0" lvl="7" algn="l" rtl="0">
              <a:spcBef>
                <a:spcPts val="1000"/>
              </a:spcBef>
              <a:spcAft>
                <a:spcPts val="0"/>
              </a:spcAft>
              <a:buClr>
                <a:srgbClr val="C9C9C9"/>
              </a:buClr>
              <a:buSzPts val="1280"/>
              <a:buFont typeface="Noto Sans Symbols"/>
              <a:buNone/>
              <a:defRPr sz="1600" b="0" i="0" u="none" strike="noStrike" cap="none">
                <a:solidFill>
                  <a:schemeClr val="dk1"/>
                </a:solidFill>
                <a:latin typeface="Cabin"/>
                <a:ea typeface="Cabin"/>
                <a:cs typeface="Cabin"/>
                <a:sym typeface="Cabin"/>
              </a:defRPr>
            </a:lvl8pPr>
            <a:lvl9pPr marR="0" lvl="8" algn="l" rtl="0">
              <a:spcBef>
                <a:spcPts val="1000"/>
              </a:spcBef>
              <a:spcAft>
                <a:spcPts val="0"/>
              </a:spcAft>
              <a:buClr>
                <a:srgbClr val="C9C9C9"/>
              </a:buClr>
              <a:buSzPts val="1280"/>
              <a:buFont typeface="Noto Sans Symbols"/>
              <a:buNone/>
              <a:defRPr sz="1600" b="0" i="0" u="none" strike="noStrike" cap="none">
                <a:solidFill>
                  <a:schemeClr val="dk1"/>
                </a:solidFill>
                <a:latin typeface="Cabin"/>
                <a:ea typeface="Cabin"/>
                <a:cs typeface="Cabin"/>
                <a:sym typeface="Cabin"/>
              </a:defRPr>
            </a:lvl9pPr>
          </a:lstStyle>
          <a:p>
            <a:endParaRPr/>
          </a:p>
        </p:txBody>
      </p:sp>
      <p:sp>
        <p:nvSpPr>
          <p:cNvPr id="93" name="Google Shape;93;p16"/>
          <p:cNvSpPr txBox="1">
            <a:spLocks noGrp="1"/>
          </p:cNvSpPr>
          <p:nvPr>
            <p:ph type="body" idx="6"/>
          </p:nvPr>
        </p:nvSpPr>
        <p:spPr>
          <a:xfrm>
            <a:off x="3888022" y="4217610"/>
            <a:ext cx="2934406" cy="1487865"/>
          </a:xfrm>
          <a:prstGeom prst="rect">
            <a:avLst/>
          </a:prstGeom>
          <a:noFill/>
          <a:ln>
            <a:noFill/>
          </a:ln>
        </p:spPr>
        <p:txBody>
          <a:bodyPr spcFirstLastPara="1" wrap="square" lIns="91425" tIns="45700" rIns="91425" bIns="45700" anchor="t" anchorCtr="0"/>
          <a:lstStyle>
            <a:lvl1pPr marL="457200" lvl="0" indent="-228600" algn="l">
              <a:spcBef>
                <a:spcPts val="1000"/>
              </a:spcBef>
              <a:spcAft>
                <a:spcPts val="0"/>
              </a:spcAft>
              <a:buSzPts val="1120"/>
              <a:buNone/>
              <a:defRPr sz="1400">
                <a:solidFill>
                  <a:srgbClr val="595959"/>
                </a:solidFill>
                <a:latin typeface="Calibri"/>
                <a:ea typeface="Calibri"/>
                <a:cs typeface="Calibri"/>
                <a:sym typeface="Calibri"/>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4" name="Google Shape;94;p16"/>
          <p:cNvSpPr txBox="1">
            <a:spLocks noGrp="1"/>
          </p:cNvSpPr>
          <p:nvPr>
            <p:ph type="body" idx="7"/>
          </p:nvPr>
        </p:nvSpPr>
        <p:spPr>
          <a:xfrm>
            <a:off x="7124700" y="3641349"/>
            <a:ext cx="2932113" cy="576262"/>
          </a:xfrm>
          <a:prstGeom prst="rect">
            <a:avLst/>
          </a:prstGeom>
          <a:noFill/>
          <a:ln>
            <a:noFill/>
          </a:ln>
        </p:spPr>
        <p:txBody>
          <a:bodyPr spcFirstLastPara="1" wrap="square" lIns="91425" tIns="45700" rIns="91425" bIns="45700" anchor="b" anchorCtr="0"/>
          <a:lstStyle>
            <a:lvl1pPr marL="457200" lvl="0" indent="-228600" algn="l">
              <a:spcBef>
                <a:spcPts val="1000"/>
              </a:spcBef>
              <a:spcAft>
                <a:spcPts val="0"/>
              </a:spcAft>
              <a:buSzPts val="1920"/>
              <a:buNone/>
              <a:defRPr sz="2400" b="0">
                <a:solidFill>
                  <a:srgbClr val="595959"/>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95" name="Google Shape;95;p16"/>
          <p:cNvSpPr>
            <a:spLocks noGrp="1"/>
          </p:cNvSpPr>
          <p:nvPr>
            <p:ph type="pic" idx="8"/>
          </p:nvPr>
        </p:nvSpPr>
        <p:spPr>
          <a:xfrm>
            <a:off x="7124699" y="1819275"/>
            <a:ext cx="2932113" cy="1524000"/>
          </a:xfrm>
          <a:prstGeom prst="roundRect">
            <a:avLst>
              <a:gd name="adj" fmla="val 1858"/>
            </a:avLst>
          </a:prstGeom>
          <a:solidFill>
            <a:schemeClr val="dk1">
              <a:alpha val="24705"/>
            </a:schemeClr>
          </a:solid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spcBef>
                <a:spcPts val="1000"/>
              </a:spcBef>
              <a:spcAft>
                <a:spcPts val="0"/>
              </a:spcAft>
              <a:buClr>
                <a:srgbClr val="C9C9C9"/>
              </a:buClr>
              <a:buSzPts val="1280"/>
              <a:buFont typeface="Noto Sans Symbols"/>
              <a:buNone/>
              <a:defRPr sz="1600" b="0" i="0" u="none" strike="noStrike" cap="none">
                <a:solidFill>
                  <a:srgbClr val="595959"/>
                </a:solidFill>
                <a:latin typeface="Calibri"/>
                <a:ea typeface="Calibri"/>
                <a:cs typeface="Calibri"/>
                <a:sym typeface="Calibri"/>
              </a:defRPr>
            </a:lvl1pPr>
            <a:lvl2pPr marR="0" lvl="1" algn="l" rtl="0">
              <a:spcBef>
                <a:spcPts val="1000"/>
              </a:spcBef>
              <a:spcAft>
                <a:spcPts val="0"/>
              </a:spcAft>
              <a:buClr>
                <a:srgbClr val="C9C9C9"/>
              </a:buClr>
              <a:buSzPts val="1280"/>
              <a:buFont typeface="Noto Sans Symbols"/>
              <a:buNone/>
              <a:defRPr sz="1600" b="0" i="0" u="none" strike="noStrike" cap="none">
                <a:solidFill>
                  <a:srgbClr val="595959"/>
                </a:solidFill>
                <a:latin typeface="Calibri"/>
                <a:ea typeface="Calibri"/>
                <a:cs typeface="Calibri"/>
                <a:sym typeface="Calibri"/>
              </a:defRPr>
            </a:lvl2pPr>
            <a:lvl3pPr marR="0" lvl="2" algn="l" rtl="0">
              <a:spcBef>
                <a:spcPts val="1000"/>
              </a:spcBef>
              <a:spcAft>
                <a:spcPts val="0"/>
              </a:spcAft>
              <a:buClr>
                <a:srgbClr val="C9C9C9"/>
              </a:buClr>
              <a:buSzPts val="1280"/>
              <a:buFont typeface="Noto Sans Symbols"/>
              <a:buNone/>
              <a:defRPr sz="1600" b="0" i="0" u="none" strike="noStrike" cap="none">
                <a:solidFill>
                  <a:srgbClr val="595959"/>
                </a:solidFill>
                <a:latin typeface="Calibri"/>
                <a:ea typeface="Calibri"/>
                <a:cs typeface="Calibri"/>
                <a:sym typeface="Calibri"/>
              </a:defRPr>
            </a:lvl3pPr>
            <a:lvl4pPr marR="0" lvl="3" algn="l" rtl="0">
              <a:spcBef>
                <a:spcPts val="1000"/>
              </a:spcBef>
              <a:spcAft>
                <a:spcPts val="0"/>
              </a:spcAft>
              <a:buClr>
                <a:srgbClr val="C9C9C9"/>
              </a:buClr>
              <a:buSzPts val="1280"/>
              <a:buFont typeface="Noto Sans Symbols"/>
              <a:buNone/>
              <a:defRPr sz="1600" b="0" i="0" u="none" strike="noStrike" cap="none">
                <a:solidFill>
                  <a:srgbClr val="595959"/>
                </a:solidFill>
                <a:latin typeface="Calibri"/>
                <a:ea typeface="Calibri"/>
                <a:cs typeface="Calibri"/>
                <a:sym typeface="Calibri"/>
              </a:defRPr>
            </a:lvl4pPr>
            <a:lvl5pPr marR="0" lvl="4" algn="l" rtl="0">
              <a:spcBef>
                <a:spcPts val="1000"/>
              </a:spcBef>
              <a:spcAft>
                <a:spcPts val="0"/>
              </a:spcAft>
              <a:buClr>
                <a:srgbClr val="C9C9C9"/>
              </a:buClr>
              <a:buSzPts val="1280"/>
              <a:buFont typeface="Noto Sans Symbols"/>
              <a:buNone/>
              <a:defRPr sz="1600" b="0" i="0" u="none" strike="noStrike" cap="none">
                <a:solidFill>
                  <a:srgbClr val="595959"/>
                </a:solidFill>
                <a:latin typeface="Calibri"/>
                <a:ea typeface="Calibri"/>
                <a:cs typeface="Calibri"/>
                <a:sym typeface="Calibri"/>
              </a:defRPr>
            </a:lvl5pPr>
            <a:lvl6pPr marR="0" lvl="5" algn="l" rtl="0">
              <a:spcBef>
                <a:spcPts val="1000"/>
              </a:spcBef>
              <a:spcAft>
                <a:spcPts val="0"/>
              </a:spcAft>
              <a:buClr>
                <a:srgbClr val="C9C9C9"/>
              </a:buClr>
              <a:buSzPts val="1280"/>
              <a:buFont typeface="Noto Sans Symbols"/>
              <a:buNone/>
              <a:defRPr sz="1600" b="0" i="0" u="none" strike="noStrike" cap="none">
                <a:solidFill>
                  <a:schemeClr val="dk1"/>
                </a:solidFill>
                <a:latin typeface="Cabin"/>
                <a:ea typeface="Cabin"/>
                <a:cs typeface="Cabin"/>
                <a:sym typeface="Cabin"/>
              </a:defRPr>
            </a:lvl6pPr>
            <a:lvl7pPr marR="0" lvl="6" algn="l" rtl="0">
              <a:spcBef>
                <a:spcPts val="1000"/>
              </a:spcBef>
              <a:spcAft>
                <a:spcPts val="0"/>
              </a:spcAft>
              <a:buClr>
                <a:srgbClr val="C9C9C9"/>
              </a:buClr>
              <a:buSzPts val="1280"/>
              <a:buFont typeface="Noto Sans Symbols"/>
              <a:buNone/>
              <a:defRPr sz="1600" b="0" i="0" u="none" strike="noStrike" cap="none">
                <a:solidFill>
                  <a:schemeClr val="dk1"/>
                </a:solidFill>
                <a:latin typeface="Cabin"/>
                <a:ea typeface="Cabin"/>
                <a:cs typeface="Cabin"/>
                <a:sym typeface="Cabin"/>
              </a:defRPr>
            </a:lvl7pPr>
            <a:lvl8pPr marR="0" lvl="7" algn="l" rtl="0">
              <a:spcBef>
                <a:spcPts val="1000"/>
              </a:spcBef>
              <a:spcAft>
                <a:spcPts val="0"/>
              </a:spcAft>
              <a:buClr>
                <a:srgbClr val="C9C9C9"/>
              </a:buClr>
              <a:buSzPts val="1280"/>
              <a:buFont typeface="Noto Sans Symbols"/>
              <a:buNone/>
              <a:defRPr sz="1600" b="0" i="0" u="none" strike="noStrike" cap="none">
                <a:solidFill>
                  <a:schemeClr val="dk1"/>
                </a:solidFill>
                <a:latin typeface="Cabin"/>
                <a:ea typeface="Cabin"/>
                <a:cs typeface="Cabin"/>
                <a:sym typeface="Cabin"/>
              </a:defRPr>
            </a:lvl8pPr>
            <a:lvl9pPr marR="0" lvl="8" algn="l" rtl="0">
              <a:spcBef>
                <a:spcPts val="1000"/>
              </a:spcBef>
              <a:spcAft>
                <a:spcPts val="0"/>
              </a:spcAft>
              <a:buClr>
                <a:srgbClr val="C9C9C9"/>
              </a:buClr>
              <a:buSzPts val="1280"/>
              <a:buFont typeface="Noto Sans Symbols"/>
              <a:buNone/>
              <a:defRPr sz="1600" b="0" i="0" u="none" strike="noStrike" cap="none">
                <a:solidFill>
                  <a:schemeClr val="dk1"/>
                </a:solidFill>
                <a:latin typeface="Cabin"/>
                <a:ea typeface="Cabin"/>
                <a:cs typeface="Cabin"/>
                <a:sym typeface="Cabin"/>
              </a:defRPr>
            </a:lvl9pPr>
          </a:lstStyle>
          <a:p>
            <a:endParaRPr/>
          </a:p>
        </p:txBody>
      </p:sp>
      <p:sp>
        <p:nvSpPr>
          <p:cNvPr id="96" name="Google Shape;96;p16"/>
          <p:cNvSpPr txBox="1">
            <a:spLocks noGrp="1"/>
          </p:cNvSpPr>
          <p:nvPr>
            <p:ph type="body" idx="9"/>
          </p:nvPr>
        </p:nvSpPr>
        <p:spPr>
          <a:xfrm>
            <a:off x="7124575" y="4217608"/>
            <a:ext cx="2935997" cy="1487865"/>
          </a:xfrm>
          <a:prstGeom prst="rect">
            <a:avLst/>
          </a:prstGeom>
          <a:noFill/>
          <a:ln>
            <a:noFill/>
          </a:ln>
        </p:spPr>
        <p:txBody>
          <a:bodyPr spcFirstLastPara="1" wrap="square" lIns="91425" tIns="45700" rIns="91425" bIns="45700" anchor="t" anchorCtr="0"/>
          <a:lstStyle>
            <a:lvl1pPr marL="457200" lvl="0" indent="-228600" algn="l">
              <a:spcBef>
                <a:spcPts val="1000"/>
              </a:spcBef>
              <a:spcAft>
                <a:spcPts val="0"/>
              </a:spcAft>
              <a:buSzPts val="1120"/>
              <a:buNone/>
              <a:defRPr sz="1400">
                <a:solidFill>
                  <a:srgbClr val="595959"/>
                </a:solidFill>
                <a:latin typeface="Calibri"/>
                <a:ea typeface="Calibri"/>
                <a:cs typeface="Calibri"/>
                <a:sym typeface="Calibri"/>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97" name="Google Shape;97;p16"/>
          <p:cNvCxnSpPr/>
          <p:nvPr/>
        </p:nvCxnSpPr>
        <p:spPr>
          <a:xfrm>
            <a:off x="3726142" y="1743075"/>
            <a:ext cx="0" cy="3962400"/>
          </a:xfrm>
          <a:prstGeom prst="straightConnector1">
            <a:avLst/>
          </a:prstGeom>
          <a:noFill/>
          <a:ln w="12700" cap="flat" cmpd="sng">
            <a:solidFill>
              <a:srgbClr val="C9C9C9">
                <a:alpha val="40000"/>
              </a:srgbClr>
            </a:solidFill>
            <a:prstDash val="solid"/>
            <a:round/>
            <a:headEnd type="none" w="sm" len="sm"/>
            <a:tailEnd type="none" w="sm" len="sm"/>
          </a:ln>
        </p:spPr>
      </p:cxnSp>
      <p:cxnSp>
        <p:nvCxnSpPr>
          <p:cNvPr id="98" name="Google Shape;98;p16"/>
          <p:cNvCxnSpPr/>
          <p:nvPr/>
        </p:nvCxnSpPr>
        <p:spPr>
          <a:xfrm>
            <a:off x="6962227" y="1743075"/>
            <a:ext cx="0" cy="3966882"/>
          </a:xfrm>
          <a:prstGeom prst="straightConnector1">
            <a:avLst/>
          </a:prstGeom>
          <a:noFill/>
          <a:ln w="12700" cap="flat" cmpd="sng">
            <a:solidFill>
              <a:srgbClr val="C9C9C9">
                <a:alpha val="40000"/>
              </a:srgbClr>
            </a:solidFill>
            <a:prstDash val="solid"/>
            <a:round/>
            <a:headEnd type="none" w="sm" len="sm"/>
            <a:tailEnd type="none" w="sm" len="sm"/>
          </a:ln>
        </p:spPr>
      </p:cxnSp>
      <p:sp>
        <p:nvSpPr>
          <p:cNvPr id="99" name="Google Shape;99;p16"/>
          <p:cNvSpPr txBox="1">
            <a:spLocks noGrp="1"/>
          </p:cNvSpPr>
          <p:nvPr>
            <p:ph type="title"/>
          </p:nvPr>
        </p:nvSpPr>
        <p:spPr>
          <a:xfrm>
            <a:off x="388936" y="338418"/>
            <a:ext cx="9660917" cy="985557"/>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dk2"/>
              </a:buClr>
              <a:buSzPts val="4200"/>
              <a:buFont typeface="Cabi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388936" y="338418"/>
            <a:ext cx="9660917" cy="985557"/>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dk2"/>
              </a:buClr>
              <a:buSzPts val="4200"/>
              <a:buFont typeface="Cabi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1"/>
          <p:cNvSpPr txBox="1">
            <a:spLocks noGrp="1"/>
          </p:cNvSpPr>
          <p:nvPr>
            <p:ph type="body" idx="1"/>
          </p:nvPr>
        </p:nvSpPr>
        <p:spPr>
          <a:xfrm>
            <a:off x="388935" y="1590675"/>
            <a:ext cx="9660917" cy="4195481"/>
          </a:xfrm>
          <a:prstGeom prst="rect">
            <a:avLst/>
          </a:prstGeom>
          <a:noFill/>
          <a:ln>
            <a:noFill/>
          </a:ln>
        </p:spPr>
        <p:txBody>
          <a:bodyPr spcFirstLastPara="1" wrap="square" lIns="91425" tIns="45700" rIns="91425" bIns="45700" anchor="t" anchorCtr="0"/>
          <a:lstStyle>
            <a:lvl1pPr marL="457200" lvl="0" indent="-330200" algn="l">
              <a:spcBef>
                <a:spcPts val="1000"/>
              </a:spcBef>
              <a:spcAft>
                <a:spcPts val="0"/>
              </a:spcAft>
              <a:buSzPts val="1600"/>
              <a:buChar char="▶"/>
              <a:defRPr b="0" i="0">
                <a:solidFill>
                  <a:srgbClr val="595959"/>
                </a:solidFill>
                <a:latin typeface="Calibri"/>
                <a:ea typeface="Calibri"/>
                <a:cs typeface="Calibri"/>
                <a:sym typeface="Calibri"/>
              </a:defRPr>
            </a:lvl1pPr>
            <a:lvl2pPr marL="914400" lvl="1" indent="-320040" algn="l">
              <a:spcBef>
                <a:spcPts val="1000"/>
              </a:spcBef>
              <a:spcAft>
                <a:spcPts val="0"/>
              </a:spcAft>
              <a:buSzPts val="1440"/>
              <a:buChar char="▶"/>
              <a:defRPr b="0" i="0">
                <a:solidFill>
                  <a:srgbClr val="595959"/>
                </a:solidFill>
                <a:latin typeface="Calibri"/>
                <a:ea typeface="Calibri"/>
                <a:cs typeface="Calibri"/>
                <a:sym typeface="Calibri"/>
              </a:defRPr>
            </a:lvl2pPr>
            <a:lvl3pPr marL="1371600" lvl="2" indent="-309880" algn="l">
              <a:spcBef>
                <a:spcPts val="1000"/>
              </a:spcBef>
              <a:spcAft>
                <a:spcPts val="0"/>
              </a:spcAft>
              <a:buSzPts val="1280"/>
              <a:buChar char="▶"/>
              <a:defRPr b="0" i="0">
                <a:solidFill>
                  <a:srgbClr val="595959"/>
                </a:solidFill>
                <a:latin typeface="Calibri"/>
                <a:ea typeface="Calibri"/>
                <a:cs typeface="Calibri"/>
                <a:sym typeface="Calibri"/>
              </a:defRPr>
            </a:lvl3pPr>
            <a:lvl4pPr marL="1828800" lvl="3" indent="-299719" algn="l">
              <a:spcBef>
                <a:spcPts val="1000"/>
              </a:spcBef>
              <a:spcAft>
                <a:spcPts val="0"/>
              </a:spcAft>
              <a:buSzPts val="1120"/>
              <a:buChar char="▶"/>
              <a:defRPr b="0" i="0">
                <a:solidFill>
                  <a:srgbClr val="595959"/>
                </a:solidFill>
                <a:latin typeface="Calibri"/>
                <a:ea typeface="Calibri"/>
                <a:cs typeface="Calibri"/>
                <a:sym typeface="Calibri"/>
              </a:defRPr>
            </a:lvl4pPr>
            <a:lvl5pPr marL="2286000" lvl="4" indent="-299720" algn="l">
              <a:spcBef>
                <a:spcPts val="1000"/>
              </a:spcBef>
              <a:spcAft>
                <a:spcPts val="0"/>
              </a:spcAft>
              <a:buSzPts val="1120"/>
              <a:buChar char="▶"/>
              <a:defRPr b="0" i="0">
                <a:solidFill>
                  <a:srgbClr val="595959"/>
                </a:solidFill>
                <a:latin typeface="Calibri"/>
                <a:ea typeface="Calibri"/>
                <a:cs typeface="Calibri"/>
                <a:sym typeface="Calibri"/>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Tree>
    <p:extLst>
      <p:ext uri="{BB962C8B-B14F-4D97-AF65-F5344CB8AC3E}">
        <p14:creationId xmlns:p14="http://schemas.microsoft.com/office/powerpoint/2010/main" val="2919932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5"/>
        <p:cNvGrpSpPr/>
        <p:nvPr/>
      </p:nvGrpSpPr>
      <p:grpSpPr>
        <a:xfrm>
          <a:off x="0" y="0"/>
          <a:ext cx="0" cy="0"/>
          <a:chOff x="0" y="0"/>
          <a:chExt cx="0" cy="0"/>
        </a:xfrm>
      </p:grpSpPr>
      <p:sp>
        <p:nvSpPr>
          <p:cNvPr id="16" name="Google Shape;16;p3"/>
          <p:cNvSpPr txBox="1">
            <a:spLocks noGrp="1"/>
          </p:cNvSpPr>
          <p:nvPr>
            <p:ph type="body" idx="1"/>
          </p:nvPr>
        </p:nvSpPr>
        <p:spPr>
          <a:xfrm>
            <a:off x="388936" y="1603375"/>
            <a:ext cx="4396339" cy="4195763"/>
          </a:xfrm>
          <a:prstGeom prst="rect">
            <a:avLst/>
          </a:prstGeom>
          <a:noFill/>
          <a:ln>
            <a:noFill/>
          </a:ln>
        </p:spPr>
        <p:txBody>
          <a:bodyPr spcFirstLastPara="1" wrap="square" lIns="91425" tIns="45700" rIns="91425" bIns="45700" anchor="t" anchorCtr="0"/>
          <a:lstStyle>
            <a:lvl1pPr marL="457200" lvl="0" indent="-320040" algn="l">
              <a:spcBef>
                <a:spcPts val="1000"/>
              </a:spcBef>
              <a:spcAft>
                <a:spcPts val="0"/>
              </a:spcAft>
              <a:buSzPts val="1440"/>
              <a:buChar char="▶"/>
              <a:defRPr sz="1800">
                <a:solidFill>
                  <a:srgbClr val="595959"/>
                </a:solidFill>
                <a:latin typeface="Calibri"/>
                <a:ea typeface="Calibri"/>
                <a:cs typeface="Calibri"/>
                <a:sym typeface="Calibri"/>
              </a:defRPr>
            </a:lvl1pPr>
            <a:lvl2pPr marL="914400" lvl="1" indent="-309880" algn="l">
              <a:spcBef>
                <a:spcPts val="1000"/>
              </a:spcBef>
              <a:spcAft>
                <a:spcPts val="0"/>
              </a:spcAft>
              <a:buSzPts val="1280"/>
              <a:buChar char="▶"/>
              <a:defRPr sz="1600">
                <a:solidFill>
                  <a:srgbClr val="595959"/>
                </a:solidFill>
                <a:latin typeface="Calibri"/>
                <a:ea typeface="Calibri"/>
                <a:cs typeface="Calibri"/>
                <a:sym typeface="Calibri"/>
              </a:defRPr>
            </a:lvl2pPr>
            <a:lvl3pPr marL="1371600" lvl="2" indent="-299719" algn="l">
              <a:spcBef>
                <a:spcPts val="1000"/>
              </a:spcBef>
              <a:spcAft>
                <a:spcPts val="0"/>
              </a:spcAft>
              <a:buSzPts val="1120"/>
              <a:buChar char="▶"/>
              <a:defRPr sz="1400">
                <a:solidFill>
                  <a:srgbClr val="595959"/>
                </a:solidFill>
                <a:latin typeface="Calibri"/>
                <a:ea typeface="Calibri"/>
                <a:cs typeface="Calibri"/>
                <a:sym typeface="Calibri"/>
              </a:defRPr>
            </a:lvl3pPr>
            <a:lvl4pPr marL="1828800" lvl="3" indent="-289560" algn="l">
              <a:spcBef>
                <a:spcPts val="1000"/>
              </a:spcBef>
              <a:spcAft>
                <a:spcPts val="0"/>
              </a:spcAft>
              <a:buSzPts val="960"/>
              <a:buChar char="▶"/>
              <a:defRPr sz="1200">
                <a:solidFill>
                  <a:srgbClr val="595959"/>
                </a:solidFill>
                <a:latin typeface="Calibri"/>
                <a:ea typeface="Calibri"/>
                <a:cs typeface="Calibri"/>
                <a:sym typeface="Calibri"/>
              </a:defRPr>
            </a:lvl4pPr>
            <a:lvl5pPr marL="2286000" lvl="4" indent="-289560" algn="l">
              <a:spcBef>
                <a:spcPts val="1000"/>
              </a:spcBef>
              <a:spcAft>
                <a:spcPts val="0"/>
              </a:spcAft>
              <a:buSzPts val="960"/>
              <a:buChar char="▶"/>
              <a:defRPr sz="1200">
                <a:solidFill>
                  <a:srgbClr val="595959"/>
                </a:solidFill>
                <a:latin typeface="Calibri"/>
                <a:ea typeface="Calibri"/>
                <a:cs typeface="Calibri"/>
                <a:sym typeface="Calibri"/>
              </a:defRPr>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17" name="Google Shape;17;p3"/>
          <p:cNvSpPr txBox="1">
            <a:spLocks noGrp="1"/>
          </p:cNvSpPr>
          <p:nvPr>
            <p:ph type="body" idx="2"/>
          </p:nvPr>
        </p:nvSpPr>
        <p:spPr>
          <a:xfrm>
            <a:off x="4940117" y="1598892"/>
            <a:ext cx="4396341" cy="4200245"/>
          </a:xfrm>
          <a:prstGeom prst="rect">
            <a:avLst/>
          </a:prstGeom>
          <a:noFill/>
          <a:ln>
            <a:noFill/>
          </a:ln>
        </p:spPr>
        <p:txBody>
          <a:bodyPr spcFirstLastPara="1" wrap="square" lIns="91425" tIns="45700" rIns="91425" bIns="45700" anchor="t" anchorCtr="0"/>
          <a:lstStyle>
            <a:lvl1pPr marL="457200" lvl="0" indent="-320040" algn="l">
              <a:spcBef>
                <a:spcPts val="1000"/>
              </a:spcBef>
              <a:spcAft>
                <a:spcPts val="0"/>
              </a:spcAft>
              <a:buSzPts val="1440"/>
              <a:buChar char="▶"/>
              <a:defRPr sz="1800">
                <a:solidFill>
                  <a:srgbClr val="595959"/>
                </a:solidFill>
                <a:latin typeface="Calibri"/>
                <a:ea typeface="Calibri"/>
                <a:cs typeface="Calibri"/>
                <a:sym typeface="Calibri"/>
              </a:defRPr>
            </a:lvl1pPr>
            <a:lvl2pPr marL="914400" lvl="1" indent="-309880" algn="l">
              <a:spcBef>
                <a:spcPts val="1000"/>
              </a:spcBef>
              <a:spcAft>
                <a:spcPts val="0"/>
              </a:spcAft>
              <a:buSzPts val="1280"/>
              <a:buChar char="▶"/>
              <a:defRPr sz="1600">
                <a:solidFill>
                  <a:srgbClr val="595959"/>
                </a:solidFill>
                <a:latin typeface="Calibri"/>
                <a:ea typeface="Calibri"/>
                <a:cs typeface="Calibri"/>
                <a:sym typeface="Calibri"/>
              </a:defRPr>
            </a:lvl2pPr>
            <a:lvl3pPr marL="1371600" lvl="2" indent="-299719" algn="l">
              <a:spcBef>
                <a:spcPts val="1000"/>
              </a:spcBef>
              <a:spcAft>
                <a:spcPts val="0"/>
              </a:spcAft>
              <a:buSzPts val="1120"/>
              <a:buChar char="▶"/>
              <a:defRPr sz="1400">
                <a:solidFill>
                  <a:srgbClr val="595959"/>
                </a:solidFill>
                <a:latin typeface="Calibri"/>
                <a:ea typeface="Calibri"/>
                <a:cs typeface="Calibri"/>
                <a:sym typeface="Calibri"/>
              </a:defRPr>
            </a:lvl3pPr>
            <a:lvl4pPr marL="1828800" lvl="3" indent="-289560" algn="l">
              <a:spcBef>
                <a:spcPts val="1000"/>
              </a:spcBef>
              <a:spcAft>
                <a:spcPts val="0"/>
              </a:spcAft>
              <a:buSzPts val="960"/>
              <a:buChar char="▶"/>
              <a:defRPr sz="1200">
                <a:solidFill>
                  <a:srgbClr val="595959"/>
                </a:solidFill>
                <a:latin typeface="Calibri"/>
                <a:ea typeface="Calibri"/>
                <a:cs typeface="Calibri"/>
                <a:sym typeface="Calibri"/>
              </a:defRPr>
            </a:lvl4pPr>
            <a:lvl5pPr marL="2286000" lvl="4" indent="-289560" algn="l">
              <a:spcBef>
                <a:spcPts val="1000"/>
              </a:spcBef>
              <a:spcAft>
                <a:spcPts val="0"/>
              </a:spcAft>
              <a:buSzPts val="960"/>
              <a:buChar char="▶"/>
              <a:defRPr sz="1200">
                <a:solidFill>
                  <a:srgbClr val="595959"/>
                </a:solidFill>
                <a:latin typeface="Calibri"/>
                <a:ea typeface="Calibri"/>
                <a:cs typeface="Calibri"/>
                <a:sym typeface="Calibri"/>
              </a:defRPr>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18" name="Google Shape;18;p3"/>
          <p:cNvSpPr txBox="1">
            <a:spLocks noGrp="1"/>
          </p:cNvSpPr>
          <p:nvPr>
            <p:ph type="title"/>
          </p:nvPr>
        </p:nvSpPr>
        <p:spPr>
          <a:xfrm>
            <a:off x="388936" y="338418"/>
            <a:ext cx="9660917" cy="985557"/>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dk2"/>
              </a:buClr>
              <a:buSzPts val="4200"/>
              <a:buFont typeface="Cabi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
        <p:cNvGrpSpPr/>
        <p:nvPr/>
      </p:nvGrpSpPr>
      <p:grpSpPr>
        <a:xfrm>
          <a:off x="0" y="0"/>
          <a:ext cx="0" cy="0"/>
          <a:chOff x="0" y="0"/>
          <a:chExt cx="0" cy="0"/>
        </a:xfrm>
      </p:grpSpPr>
      <p:sp>
        <p:nvSpPr>
          <p:cNvPr id="20" name="Google Shape;20;p4"/>
          <p:cNvSpPr txBox="1">
            <a:spLocks noGrp="1"/>
          </p:cNvSpPr>
          <p:nvPr>
            <p:ph type="body" idx="1"/>
          </p:nvPr>
        </p:nvSpPr>
        <p:spPr>
          <a:xfrm>
            <a:off x="625987" y="2962275"/>
            <a:ext cx="2946866" cy="576262"/>
          </a:xfrm>
          <a:prstGeom prst="rect">
            <a:avLst/>
          </a:prstGeom>
          <a:noFill/>
          <a:ln>
            <a:noFill/>
          </a:ln>
        </p:spPr>
        <p:txBody>
          <a:bodyPr spcFirstLastPara="1" wrap="square" lIns="91425" tIns="45700" rIns="91425" bIns="45700" anchor="b" anchorCtr="0"/>
          <a:lstStyle>
            <a:lvl1pPr marL="457200" lvl="0" indent="-228600" algn="l">
              <a:spcBef>
                <a:spcPts val="1000"/>
              </a:spcBef>
              <a:spcAft>
                <a:spcPts val="0"/>
              </a:spcAft>
              <a:buSzPts val="1920"/>
              <a:buNone/>
              <a:defRPr sz="2400" b="0">
                <a:solidFill>
                  <a:srgbClr val="595959"/>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1" name="Google Shape;21;p4"/>
          <p:cNvSpPr txBox="1">
            <a:spLocks noGrp="1"/>
          </p:cNvSpPr>
          <p:nvPr>
            <p:ph type="body" idx="2"/>
          </p:nvPr>
        </p:nvSpPr>
        <p:spPr>
          <a:xfrm>
            <a:off x="645503" y="3648075"/>
            <a:ext cx="2927350" cy="2381250"/>
          </a:xfrm>
          <a:prstGeom prst="rect">
            <a:avLst/>
          </a:prstGeom>
          <a:noFill/>
          <a:ln>
            <a:noFill/>
          </a:ln>
        </p:spPr>
        <p:txBody>
          <a:bodyPr spcFirstLastPara="1" wrap="square" lIns="91425" tIns="45700" rIns="91425" bIns="45700" anchor="t" anchorCtr="0"/>
          <a:lstStyle>
            <a:lvl1pPr marL="457200" lvl="0" indent="-228600" algn="l">
              <a:spcBef>
                <a:spcPts val="1000"/>
              </a:spcBef>
              <a:spcAft>
                <a:spcPts val="0"/>
              </a:spcAft>
              <a:buSzPts val="1120"/>
              <a:buNone/>
              <a:defRPr sz="1400">
                <a:solidFill>
                  <a:srgbClr val="595959"/>
                </a:solidFill>
                <a:latin typeface="Calibri"/>
                <a:ea typeface="Calibri"/>
                <a:cs typeface="Calibri"/>
                <a:sym typeface="Calibri"/>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2" name="Google Shape;22;p4"/>
          <p:cNvSpPr txBox="1">
            <a:spLocks noGrp="1"/>
          </p:cNvSpPr>
          <p:nvPr>
            <p:ph type="body" idx="3"/>
          </p:nvPr>
        </p:nvSpPr>
        <p:spPr>
          <a:xfrm>
            <a:off x="3876699" y="2962275"/>
            <a:ext cx="2936241" cy="576262"/>
          </a:xfrm>
          <a:prstGeom prst="rect">
            <a:avLst/>
          </a:prstGeom>
          <a:noFill/>
          <a:ln>
            <a:noFill/>
          </a:ln>
        </p:spPr>
        <p:txBody>
          <a:bodyPr spcFirstLastPara="1" wrap="square" lIns="91425" tIns="45700" rIns="91425" bIns="45700" anchor="b" anchorCtr="0"/>
          <a:lstStyle>
            <a:lvl1pPr marL="457200" lvl="0" indent="-228600" algn="l">
              <a:spcBef>
                <a:spcPts val="1000"/>
              </a:spcBef>
              <a:spcAft>
                <a:spcPts val="0"/>
              </a:spcAft>
              <a:buSzPts val="1920"/>
              <a:buNone/>
              <a:defRPr sz="2400" b="0">
                <a:solidFill>
                  <a:srgbClr val="595959"/>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3" name="Google Shape;23;p4"/>
          <p:cNvSpPr txBox="1">
            <a:spLocks noGrp="1"/>
          </p:cNvSpPr>
          <p:nvPr>
            <p:ph type="body" idx="4"/>
          </p:nvPr>
        </p:nvSpPr>
        <p:spPr>
          <a:xfrm>
            <a:off x="3866146" y="3648075"/>
            <a:ext cx="2946794" cy="2381250"/>
          </a:xfrm>
          <a:prstGeom prst="rect">
            <a:avLst/>
          </a:prstGeom>
          <a:noFill/>
          <a:ln>
            <a:noFill/>
          </a:ln>
        </p:spPr>
        <p:txBody>
          <a:bodyPr spcFirstLastPara="1" wrap="square" lIns="91425" tIns="45700" rIns="91425" bIns="45700" anchor="t" anchorCtr="0"/>
          <a:lstStyle>
            <a:lvl1pPr marL="457200" lvl="0" indent="-228600" algn="l">
              <a:spcBef>
                <a:spcPts val="1000"/>
              </a:spcBef>
              <a:spcAft>
                <a:spcPts val="0"/>
              </a:spcAft>
              <a:buSzPts val="1120"/>
              <a:buNone/>
              <a:defRPr sz="1400">
                <a:solidFill>
                  <a:srgbClr val="595959"/>
                </a:solidFill>
                <a:latin typeface="Calibri"/>
                <a:ea typeface="Calibri"/>
                <a:cs typeface="Calibri"/>
                <a:sym typeface="Calibri"/>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4" name="Google Shape;24;p4"/>
          <p:cNvSpPr txBox="1">
            <a:spLocks noGrp="1"/>
          </p:cNvSpPr>
          <p:nvPr>
            <p:ph type="body" idx="5"/>
          </p:nvPr>
        </p:nvSpPr>
        <p:spPr>
          <a:xfrm>
            <a:off x="7117740" y="2962275"/>
            <a:ext cx="2932113" cy="576262"/>
          </a:xfrm>
          <a:prstGeom prst="rect">
            <a:avLst/>
          </a:prstGeom>
          <a:noFill/>
          <a:ln>
            <a:noFill/>
          </a:ln>
        </p:spPr>
        <p:txBody>
          <a:bodyPr spcFirstLastPara="1" wrap="square" lIns="91425" tIns="45700" rIns="91425" bIns="45700" anchor="b" anchorCtr="0"/>
          <a:lstStyle>
            <a:lvl1pPr marL="457200" lvl="0" indent="-228600" algn="l">
              <a:spcBef>
                <a:spcPts val="1000"/>
              </a:spcBef>
              <a:spcAft>
                <a:spcPts val="0"/>
              </a:spcAft>
              <a:buSzPts val="1920"/>
              <a:buNone/>
              <a:defRPr sz="2400" b="0">
                <a:solidFill>
                  <a:srgbClr val="595959"/>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5" name="Google Shape;25;p4"/>
          <p:cNvSpPr txBox="1">
            <a:spLocks noGrp="1"/>
          </p:cNvSpPr>
          <p:nvPr>
            <p:ph type="body" idx="6"/>
          </p:nvPr>
        </p:nvSpPr>
        <p:spPr>
          <a:xfrm>
            <a:off x="7117740" y="3648075"/>
            <a:ext cx="2932113" cy="2381250"/>
          </a:xfrm>
          <a:prstGeom prst="rect">
            <a:avLst/>
          </a:prstGeom>
          <a:noFill/>
          <a:ln>
            <a:noFill/>
          </a:ln>
        </p:spPr>
        <p:txBody>
          <a:bodyPr spcFirstLastPara="1" wrap="square" lIns="91425" tIns="45700" rIns="91425" bIns="45700" anchor="t" anchorCtr="0"/>
          <a:lstStyle>
            <a:lvl1pPr marL="457200" lvl="0" indent="-228600" algn="l">
              <a:spcBef>
                <a:spcPts val="1000"/>
              </a:spcBef>
              <a:spcAft>
                <a:spcPts val="0"/>
              </a:spcAft>
              <a:buSzPts val="1120"/>
              <a:buNone/>
              <a:defRPr sz="1400">
                <a:solidFill>
                  <a:srgbClr val="595959"/>
                </a:solidFill>
                <a:latin typeface="Calibri"/>
                <a:ea typeface="Calibri"/>
                <a:cs typeface="Calibri"/>
                <a:sym typeface="Calibri"/>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26" name="Google Shape;26;p4"/>
          <p:cNvCxnSpPr/>
          <p:nvPr/>
        </p:nvCxnSpPr>
        <p:spPr>
          <a:xfrm>
            <a:off x="3719182" y="3114675"/>
            <a:ext cx="0" cy="2914650"/>
          </a:xfrm>
          <a:prstGeom prst="straightConnector1">
            <a:avLst/>
          </a:prstGeom>
          <a:noFill/>
          <a:ln w="12700" cap="flat" cmpd="sng">
            <a:solidFill>
              <a:srgbClr val="C9C9C9">
                <a:alpha val="40000"/>
              </a:srgbClr>
            </a:solidFill>
            <a:prstDash val="solid"/>
            <a:round/>
            <a:headEnd type="none" w="sm" len="sm"/>
            <a:tailEnd type="none" w="sm" len="sm"/>
          </a:ln>
        </p:spPr>
      </p:cxnSp>
      <p:cxnSp>
        <p:nvCxnSpPr>
          <p:cNvPr id="27" name="Google Shape;27;p4"/>
          <p:cNvCxnSpPr/>
          <p:nvPr/>
        </p:nvCxnSpPr>
        <p:spPr>
          <a:xfrm>
            <a:off x="6955267" y="3114675"/>
            <a:ext cx="0" cy="2914650"/>
          </a:xfrm>
          <a:prstGeom prst="straightConnector1">
            <a:avLst/>
          </a:prstGeom>
          <a:noFill/>
          <a:ln w="12700" cap="flat" cmpd="sng">
            <a:solidFill>
              <a:srgbClr val="C9C9C9">
                <a:alpha val="40000"/>
              </a:srgbClr>
            </a:solidFill>
            <a:prstDash val="solid"/>
            <a:round/>
            <a:headEnd type="none" w="sm" len="sm"/>
            <a:tailEnd type="none" w="sm" len="sm"/>
          </a:ln>
        </p:spPr>
      </p:cxnSp>
      <p:sp>
        <p:nvSpPr>
          <p:cNvPr id="28" name="Google Shape;28;p4"/>
          <p:cNvSpPr txBox="1">
            <a:spLocks noGrp="1"/>
          </p:cNvSpPr>
          <p:nvPr>
            <p:ph type="title"/>
          </p:nvPr>
        </p:nvSpPr>
        <p:spPr>
          <a:xfrm>
            <a:off x="388936" y="338418"/>
            <a:ext cx="9660917" cy="985557"/>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dk2"/>
              </a:buClr>
              <a:buSzPts val="4200"/>
              <a:buFont typeface="Cabi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p:nvPr/>
        </p:nvSpPr>
        <p:spPr>
          <a:xfrm>
            <a:off x="721237" y="1633537"/>
            <a:ext cx="1266825" cy="1266825"/>
          </a:xfrm>
          <a:prstGeom prst="ellipse">
            <a:avLst/>
          </a:prstGeom>
          <a:solidFill>
            <a:srgbClr val="E4E4E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bin"/>
              <a:ea typeface="Cabin"/>
              <a:cs typeface="Cabin"/>
              <a:sym typeface="Cabin"/>
            </a:endParaRPr>
          </a:p>
        </p:txBody>
      </p:sp>
      <p:sp>
        <p:nvSpPr>
          <p:cNvPr id="30" name="Google Shape;30;p4"/>
          <p:cNvSpPr/>
          <p:nvPr/>
        </p:nvSpPr>
        <p:spPr>
          <a:xfrm>
            <a:off x="3971949" y="1633537"/>
            <a:ext cx="1266825" cy="1266825"/>
          </a:xfrm>
          <a:prstGeom prst="ellipse">
            <a:avLst/>
          </a:prstGeom>
          <a:solidFill>
            <a:srgbClr val="E4E4E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bin"/>
              <a:ea typeface="Cabin"/>
              <a:cs typeface="Cabin"/>
              <a:sym typeface="Cabin"/>
            </a:endParaRPr>
          </a:p>
        </p:txBody>
      </p:sp>
      <p:sp>
        <p:nvSpPr>
          <p:cNvPr id="31" name="Google Shape;31;p4"/>
          <p:cNvSpPr/>
          <p:nvPr/>
        </p:nvSpPr>
        <p:spPr>
          <a:xfrm>
            <a:off x="7212990" y="1633537"/>
            <a:ext cx="1266825" cy="1266825"/>
          </a:xfrm>
          <a:prstGeom prst="ellipse">
            <a:avLst/>
          </a:prstGeom>
          <a:solidFill>
            <a:srgbClr val="E4E4E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bin"/>
              <a:ea typeface="Cabin"/>
              <a:cs typeface="Cabin"/>
              <a:sym typeface="Cabi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388936" y="338418"/>
            <a:ext cx="9660917" cy="985557"/>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dk2"/>
              </a:buClr>
              <a:buSzPts val="4200"/>
              <a:buFont typeface="Cabi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Title Slide">
  <p:cSld name="Section Title Slide">
    <p:bg>
      <p:bgPr>
        <a:solidFill>
          <a:schemeClr val="accent3"/>
        </a:solidFill>
        <a:effectLst/>
      </p:bgPr>
    </p:bg>
    <p:spTree>
      <p:nvGrpSpPr>
        <p:cNvPr id="1" name="Shape 34"/>
        <p:cNvGrpSpPr/>
        <p:nvPr/>
      </p:nvGrpSpPr>
      <p:grpSpPr>
        <a:xfrm>
          <a:off x="0" y="0"/>
          <a:ext cx="0" cy="0"/>
          <a:chOff x="0" y="0"/>
          <a:chExt cx="0" cy="0"/>
        </a:xfrm>
      </p:grpSpPr>
      <p:sp>
        <p:nvSpPr>
          <p:cNvPr id="35" name="Google Shape;35;p6"/>
          <p:cNvSpPr txBox="1">
            <a:spLocks noGrp="1"/>
          </p:cNvSpPr>
          <p:nvPr>
            <p:ph type="ctrTitle"/>
          </p:nvPr>
        </p:nvSpPr>
        <p:spPr>
          <a:xfrm>
            <a:off x="1655996" y="2038198"/>
            <a:ext cx="8825658" cy="2619548"/>
          </a:xfrm>
          <a:prstGeom prst="rect">
            <a:avLst/>
          </a:prstGeom>
          <a:noFill/>
          <a:ln>
            <a:noFill/>
          </a:ln>
        </p:spPr>
        <p:txBody>
          <a:bodyPr spcFirstLastPara="1" wrap="square" lIns="91425" tIns="45700" rIns="91425" bIns="45700" anchor="t" anchorCtr="0"/>
          <a:lstStyle>
            <a:lvl1pPr lvl="0" algn="ctr">
              <a:spcBef>
                <a:spcPts val="0"/>
              </a:spcBef>
              <a:spcAft>
                <a:spcPts val="0"/>
              </a:spcAft>
              <a:buClr>
                <a:schemeClr val="lt1"/>
              </a:buClr>
              <a:buSzPts val="7200"/>
              <a:buFont typeface="Cabin"/>
              <a:buNone/>
              <a:defRPr sz="72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
          <p:cNvSpPr txBox="1">
            <a:spLocks noGrp="1"/>
          </p:cNvSpPr>
          <p:nvPr>
            <p:ph type="subTitle" idx="1"/>
          </p:nvPr>
        </p:nvSpPr>
        <p:spPr>
          <a:xfrm>
            <a:off x="1655996" y="5061770"/>
            <a:ext cx="8825658" cy="646390"/>
          </a:xfrm>
          <a:prstGeom prst="rect">
            <a:avLst/>
          </a:prstGeom>
          <a:noFill/>
          <a:ln>
            <a:noFill/>
          </a:ln>
        </p:spPr>
        <p:txBody>
          <a:bodyPr spcFirstLastPara="1" wrap="square" lIns="91425" tIns="45700" rIns="91425" bIns="45700" anchor="t" anchorCtr="0"/>
          <a:lstStyle>
            <a:lvl1pPr lvl="0" algn="ctr">
              <a:spcBef>
                <a:spcPts val="1000"/>
              </a:spcBef>
              <a:spcAft>
                <a:spcPts val="0"/>
              </a:spcAft>
              <a:buSzPts val="1600"/>
              <a:buNone/>
              <a:defRPr cap="none">
                <a:solidFill>
                  <a:schemeClr val="lt1"/>
                </a:solidFill>
              </a:defRPr>
            </a:lvl1pPr>
            <a:lvl2pPr lvl="1" algn="ctr">
              <a:spcBef>
                <a:spcPts val="1000"/>
              </a:spcBef>
              <a:spcAft>
                <a:spcPts val="0"/>
              </a:spcAft>
              <a:buSzPts val="1440"/>
              <a:buNone/>
              <a:defRPr>
                <a:solidFill>
                  <a:srgbClr val="888888"/>
                </a:solidFill>
              </a:defRPr>
            </a:lvl2pPr>
            <a:lvl3pPr lvl="2" algn="ctr">
              <a:spcBef>
                <a:spcPts val="1000"/>
              </a:spcBef>
              <a:spcAft>
                <a:spcPts val="0"/>
              </a:spcAft>
              <a:buSzPts val="1280"/>
              <a:buNone/>
              <a:defRPr>
                <a:solidFill>
                  <a:srgbClr val="888888"/>
                </a:solidFill>
              </a:defRPr>
            </a:lvl3pPr>
            <a:lvl4pPr lvl="3" algn="ctr">
              <a:spcBef>
                <a:spcPts val="1000"/>
              </a:spcBef>
              <a:spcAft>
                <a:spcPts val="0"/>
              </a:spcAft>
              <a:buSzPts val="1120"/>
              <a:buNone/>
              <a:defRPr>
                <a:solidFill>
                  <a:srgbClr val="888888"/>
                </a:solidFill>
              </a:defRPr>
            </a:lvl4pPr>
            <a:lvl5pPr lvl="4" algn="ctr">
              <a:spcBef>
                <a:spcPts val="1000"/>
              </a:spcBef>
              <a:spcAft>
                <a:spcPts val="0"/>
              </a:spcAft>
              <a:buSzPts val="1120"/>
              <a:buNone/>
              <a:defRPr>
                <a:solidFill>
                  <a:srgbClr val="888888"/>
                </a:solidFill>
              </a:defRPr>
            </a:lvl5pPr>
            <a:lvl6pPr lvl="5" algn="ctr">
              <a:spcBef>
                <a:spcPts val="1000"/>
              </a:spcBef>
              <a:spcAft>
                <a:spcPts val="0"/>
              </a:spcAft>
              <a:buSzPts val="1120"/>
              <a:buNone/>
              <a:defRPr>
                <a:solidFill>
                  <a:srgbClr val="888888"/>
                </a:solidFill>
              </a:defRPr>
            </a:lvl6pPr>
            <a:lvl7pPr lvl="6" algn="ctr">
              <a:spcBef>
                <a:spcPts val="1000"/>
              </a:spcBef>
              <a:spcAft>
                <a:spcPts val="0"/>
              </a:spcAft>
              <a:buSzPts val="1120"/>
              <a:buNone/>
              <a:defRPr>
                <a:solidFill>
                  <a:srgbClr val="888888"/>
                </a:solidFill>
              </a:defRPr>
            </a:lvl7pPr>
            <a:lvl8pPr lvl="7" algn="ctr">
              <a:spcBef>
                <a:spcPts val="1000"/>
              </a:spcBef>
              <a:spcAft>
                <a:spcPts val="0"/>
              </a:spcAft>
              <a:buSzPts val="1120"/>
              <a:buNone/>
              <a:defRPr>
                <a:solidFill>
                  <a:srgbClr val="888888"/>
                </a:solidFill>
              </a:defRPr>
            </a:lvl8pPr>
            <a:lvl9pPr lvl="8" algn="ctr">
              <a:spcBef>
                <a:spcPts val="1000"/>
              </a:spcBef>
              <a:spcAft>
                <a:spcPts val="0"/>
              </a:spcAft>
              <a:buSzPts val="1120"/>
              <a:buNone/>
              <a:defRPr>
                <a:solidFill>
                  <a:srgbClr val="888888"/>
                </a:solidFill>
              </a:defRPr>
            </a:lvl9pPr>
          </a:lstStyle>
          <a:p>
            <a:endParaRPr/>
          </a:p>
        </p:txBody>
      </p:sp>
      <p:cxnSp>
        <p:nvCxnSpPr>
          <p:cNvPr id="37" name="Google Shape;37;p6"/>
          <p:cNvCxnSpPr/>
          <p:nvPr/>
        </p:nvCxnSpPr>
        <p:spPr>
          <a:xfrm>
            <a:off x="5443866" y="4693486"/>
            <a:ext cx="1249917" cy="0"/>
          </a:xfrm>
          <a:prstGeom prst="straightConnector1">
            <a:avLst/>
          </a:prstGeom>
          <a:noFill/>
          <a:ln w="50800" cap="sq" cmpd="sng">
            <a:solidFill>
              <a:schemeClr val="accent4"/>
            </a:solidFill>
            <a:prstDash val="solid"/>
            <a:round/>
            <a:headEnd type="none" w="sm" len="sm"/>
            <a:tailEnd type="none" w="sm" len="sm"/>
          </a:ln>
        </p:spPr>
      </p:cxnSp>
      <p:sp>
        <p:nvSpPr>
          <p:cNvPr id="38" name="Google Shape;38;p6"/>
          <p:cNvSpPr/>
          <p:nvPr/>
        </p:nvSpPr>
        <p:spPr>
          <a:xfrm>
            <a:off x="5737781" y="0"/>
            <a:ext cx="685800" cy="1143000"/>
          </a:xfrm>
          <a:prstGeom prst="rect">
            <a:avLst/>
          </a:prstGeom>
          <a:solidFill>
            <a:schemeClr val="accent4"/>
          </a:solidFill>
          <a:ln>
            <a:noFill/>
          </a:ln>
          <a:effectLst>
            <a:outerShdw blurRad="38100" dist="25400" dir="5400000" rotWithShape="0">
              <a:srgbClr val="000000">
                <a:alpha val="44705"/>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bin"/>
              <a:ea typeface="Cabin"/>
              <a:cs typeface="Cabin"/>
              <a:sym typeface="Cabin"/>
            </a:endParaRPr>
          </a:p>
        </p:txBody>
      </p:sp>
      <p:pic>
        <p:nvPicPr>
          <p:cNvPr id="39" name="Google Shape;39;p6"/>
          <p:cNvPicPr preferRelativeResize="0"/>
          <p:nvPr/>
        </p:nvPicPr>
        <p:blipFill rotWithShape="1">
          <a:blip r:embed="rId2">
            <a:alphaModFix/>
          </a:blip>
          <a:srcRect/>
          <a:stretch/>
        </p:blipFill>
        <p:spPr>
          <a:xfrm>
            <a:off x="5872517" y="480150"/>
            <a:ext cx="416327" cy="52608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Full Photo">
  <p:cSld name="Full Photo">
    <p:spTree>
      <p:nvGrpSpPr>
        <p:cNvPr id="1" name="Shape 40"/>
        <p:cNvGrpSpPr/>
        <p:nvPr/>
      </p:nvGrpSpPr>
      <p:grpSpPr>
        <a:xfrm>
          <a:off x="0" y="0"/>
          <a:ext cx="0" cy="0"/>
          <a:chOff x="0" y="0"/>
          <a:chExt cx="0" cy="0"/>
        </a:xfrm>
      </p:grpSpPr>
      <p:pic>
        <p:nvPicPr>
          <p:cNvPr id="41" name="Google Shape;41;p7"/>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2" name="Google Shape;42;p7"/>
          <p:cNvSpPr/>
          <p:nvPr/>
        </p:nvSpPr>
        <p:spPr>
          <a:xfrm>
            <a:off x="0" y="0"/>
            <a:ext cx="12191999" cy="6858000"/>
          </a:xfrm>
          <a:prstGeom prst="rect">
            <a:avLst/>
          </a:prstGeom>
          <a:solidFill>
            <a:schemeClr val="accent4">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4"/>
              </a:solidFill>
              <a:latin typeface="Cabin"/>
              <a:ea typeface="Cabin"/>
              <a:cs typeface="Cabin"/>
              <a:sym typeface="Cabin"/>
            </a:endParaRPr>
          </a:p>
        </p:txBody>
      </p:sp>
      <p:sp>
        <p:nvSpPr>
          <p:cNvPr id="43" name="Google Shape;43;p7"/>
          <p:cNvSpPr txBox="1">
            <a:spLocks noGrp="1"/>
          </p:cNvSpPr>
          <p:nvPr>
            <p:ph type="body" idx="1"/>
          </p:nvPr>
        </p:nvSpPr>
        <p:spPr>
          <a:xfrm>
            <a:off x="923925" y="4057650"/>
            <a:ext cx="7534275" cy="1095375"/>
          </a:xfrm>
          <a:prstGeom prst="rect">
            <a:avLst/>
          </a:prstGeom>
          <a:noFill/>
          <a:ln>
            <a:noFill/>
          </a:ln>
        </p:spPr>
        <p:txBody>
          <a:bodyPr spcFirstLastPara="1" wrap="square" lIns="91425" tIns="45700" rIns="91425" bIns="45700" anchor="t" anchorCtr="0"/>
          <a:lstStyle>
            <a:lvl1pPr marL="457200" lvl="0" indent="-228600" algn="l">
              <a:spcBef>
                <a:spcPts val="1000"/>
              </a:spcBef>
              <a:spcAft>
                <a:spcPts val="0"/>
              </a:spcAft>
              <a:buSzPts val="1600"/>
              <a:buNone/>
              <a:defRPr>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4" name="Google Shape;44;p7"/>
          <p:cNvSpPr txBox="1">
            <a:spLocks noGrp="1"/>
          </p:cNvSpPr>
          <p:nvPr>
            <p:ph type="title"/>
          </p:nvPr>
        </p:nvSpPr>
        <p:spPr>
          <a:xfrm>
            <a:off x="923925" y="1976718"/>
            <a:ext cx="7534275" cy="1842807"/>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lt1"/>
              </a:buClr>
              <a:buSzPts val="6000"/>
              <a:buFont typeface="Cabin"/>
              <a:buNone/>
              <a:defRPr sz="6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45" name="Google Shape;45;p7"/>
          <p:cNvPicPr preferRelativeResize="0"/>
          <p:nvPr/>
        </p:nvPicPr>
        <p:blipFill rotWithShape="1">
          <a:blip r:embed="rId3">
            <a:alphaModFix/>
          </a:blip>
          <a:srcRect/>
          <a:stretch/>
        </p:blipFill>
        <p:spPr>
          <a:xfrm>
            <a:off x="11456889" y="6010093"/>
            <a:ext cx="416327" cy="526086"/>
          </a:xfrm>
          <a:prstGeom prst="rect">
            <a:avLst/>
          </a:prstGeom>
          <a:noFill/>
          <a:ln>
            <a:noFill/>
          </a:ln>
        </p:spPr>
      </p:pic>
      <p:sp>
        <p:nvSpPr>
          <p:cNvPr id="46" name="Google Shape;46;p7"/>
          <p:cNvSpPr/>
          <p:nvPr/>
        </p:nvSpPr>
        <p:spPr>
          <a:xfrm>
            <a:off x="0" y="0"/>
            <a:ext cx="108857" cy="6858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47"/>
        <p:cNvGrpSpPr/>
        <p:nvPr/>
      </p:nvGrpSpPr>
      <p:grpSpPr>
        <a:xfrm>
          <a:off x="0" y="0"/>
          <a:ext cx="0" cy="0"/>
          <a:chOff x="0" y="0"/>
          <a:chExt cx="0" cy="0"/>
        </a:xfrm>
      </p:grpSpPr>
      <p:sp>
        <p:nvSpPr>
          <p:cNvPr id="48" name="Google Shape;48;p8"/>
          <p:cNvSpPr txBox="1">
            <a:spLocks noGrp="1"/>
          </p:cNvSpPr>
          <p:nvPr>
            <p:ph type="title"/>
          </p:nvPr>
        </p:nvSpPr>
        <p:spPr>
          <a:xfrm>
            <a:off x="1260698" y="892627"/>
            <a:ext cx="7720018" cy="3286125"/>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dk2"/>
              </a:buClr>
              <a:buSzPts val="4800"/>
              <a:buFont typeface="Cabin"/>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body" idx="1"/>
          </p:nvPr>
        </p:nvSpPr>
        <p:spPr>
          <a:xfrm>
            <a:off x="1289272" y="4401911"/>
            <a:ext cx="7279649" cy="498747"/>
          </a:xfrm>
          <a:prstGeom prst="rect">
            <a:avLst/>
          </a:prstGeom>
          <a:noFill/>
          <a:ln>
            <a:noFill/>
          </a:ln>
        </p:spPr>
        <p:txBody>
          <a:bodyPr spcFirstLastPara="1" wrap="square" lIns="91425" tIns="45700" rIns="91425" bIns="45700" anchor="t" anchorCtr="0"/>
          <a:lstStyle>
            <a:lvl1pPr marL="457200" lvl="0" indent="-228600" algn="l">
              <a:spcBef>
                <a:spcPts val="1000"/>
              </a:spcBef>
              <a:spcAft>
                <a:spcPts val="0"/>
              </a:spcAft>
              <a:buSzPts val="1440"/>
              <a:buNone/>
              <a:defRPr sz="1800" b="0" i="0" cap="small">
                <a:solidFill>
                  <a:srgbClr val="C9C9C9"/>
                </a:solidFill>
                <a:latin typeface="Cabin"/>
                <a:ea typeface="Cabin"/>
                <a:cs typeface="Cabin"/>
                <a:sym typeface="Cabin"/>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50" name="Google Shape;50;p8"/>
          <p:cNvSpPr txBox="1"/>
          <p:nvPr/>
        </p:nvSpPr>
        <p:spPr>
          <a:xfrm>
            <a:off x="411160" y="416081"/>
            <a:ext cx="801912" cy="196977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200" b="0" i="0">
                <a:solidFill>
                  <a:srgbClr val="C9C9C9"/>
                </a:solidFill>
                <a:latin typeface="Arial"/>
                <a:ea typeface="Arial"/>
                <a:cs typeface="Arial"/>
                <a:sym typeface="Arial"/>
              </a:rPr>
              <a:t>“</a:t>
            </a:r>
            <a:endParaRPr/>
          </a:p>
        </p:txBody>
      </p:sp>
      <p:sp>
        <p:nvSpPr>
          <p:cNvPr id="51" name="Google Shape;51;p8"/>
          <p:cNvSpPr txBox="1"/>
          <p:nvPr/>
        </p:nvSpPr>
        <p:spPr>
          <a:xfrm>
            <a:off x="8976705" y="3431630"/>
            <a:ext cx="801912" cy="196977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200" b="0" i="0">
                <a:solidFill>
                  <a:srgbClr val="C9C9C9"/>
                </a:solidFill>
                <a:latin typeface="Arial"/>
                <a:ea typeface="Arial"/>
                <a:cs typeface="Arial"/>
                <a:sym typeface="Arial"/>
              </a:rPr>
              <a:t>”</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Side Image">
  <p:cSld name="Content with Side Image">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694640" y="1234439"/>
            <a:ext cx="7720018" cy="828041"/>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dk2"/>
              </a:buClr>
              <a:buSzPts val="4800"/>
              <a:buFont typeface="Cabin"/>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body" idx="1"/>
          </p:nvPr>
        </p:nvSpPr>
        <p:spPr>
          <a:xfrm>
            <a:off x="694640" y="2393632"/>
            <a:ext cx="7720018" cy="2361248"/>
          </a:xfrm>
          <a:prstGeom prst="rect">
            <a:avLst/>
          </a:prstGeom>
          <a:noFill/>
          <a:ln>
            <a:noFill/>
          </a:ln>
        </p:spPr>
        <p:txBody>
          <a:bodyPr spcFirstLastPara="1" wrap="square" lIns="91425" tIns="45700" rIns="91425" bIns="45700" anchor="t" anchorCtr="0"/>
          <a:lstStyle>
            <a:lvl1pPr marL="457200" lvl="0" indent="-228600" algn="l">
              <a:spcBef>
                <a:spcPts val="1000"/>
              </a:spcBef>
              <a:spcAft>
                <a:spcPts val="0"/>
              </a:spcAft>
              <a:buSzPts val="1600"/>
              <a:buNone/>
              <a:defRPr>
                <a:solidFill>
                  <a:srgbClr val="595959"/>
                </a:solidFill>
                <a:latin typeface="Calibri"/>
                <a:ea typeface="Calibri"/>
                <a:cs typeface="Calibri"/>
                <a:sym typeface="Calibri"/>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5" name="Google Shape;55;p9"/>
          <p:cNvSpPr/>
          <p:nvPr/>
        </p:nvSpPr>
        <p:spPr>
          <a:xfrm>
            <a:off x="694640" y="4968240"/>
            <a:ext cx="4672017" cy="650240"/>
          </a:xfrm>
          <a:prstGeom prst="roundRect">
            <a:avLst>
              <a:gd name="adj" fmla="val 1666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bin"/>
                <a:ea typeface="Cabin"/>
                <a:cs typeface="Cabin"/>
                <a:sym typeface="Cabin"/>
              </a:rPr>
              <a:t>CALL OUT or CALL TO ACTION can go here</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4"/>
        <p:cNvGrpSpPr/>
        <p:nvPr/>
      </p:nvGrpSpPr>
      <p:grpSpPr>
        <a:xfrm>
          <a:off x="0" y="0"/>
          <a:ext cx="0" cy="0"/>
          <a:chOff x="0" y="0"/>
          <a:chExt cx="0" cy="0"/>
        </a:xfrm>
      </p:grpSpPr>
      <p:sp>
        <p:nvSpPr>
          <p:cNvPr id="65" name="Google Shape;65;p12"/>
          <p:cNvSpPr txBox="1">
            <a:spLocks noGrp="1"/>
          </p:cNvSpPr>
          <p:nvPr>
            <p:ph type="body" idx="1"/>
          </p:nvPr>
        </p:nvSpPr>
        <p:spPr>
          <a:xfrm>
            <a:off x="388937" y="1591728"/>
            <a:ext cx="4396338" cy="576262"/>
          </a:xfrm>
          <a:prstGeom prst="rect">
            <a:avLst/>
          </a:prstGeom>
          <a:noFill/>
          <a:ln>
            <a:noFill/>
          </a:ln>
        </p:spPr>
        <p:txBody>
          <a:bodyPr spcFirstLastPara="1" wrap="square" lIns="91425" tIns="45700" rIns="91425" bIns="45700" anchor="b" anchorCtr="0"/>
          <a:lstStyle>
            <a:lvl1pPr marL="457200" lvl="0" indent="-228600" algn="l">
              <a:spcBef>
                <a:spcPts val="1000"/>
              </a:spcBef>
              <a:spcAft>
                <a:spcPts val="0"/>
              </a:spcAft>
              <a:buSzPts val="1920"/>
              <a:buNone/>
              <a:defRPr sz="2400" b="0">
                <a:solidFill>
                  <a:srgbClr val="595959"/>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6" name="Google Shape;66;p12"/>
          <p:cNvSpPr txBox="1">
            <a:spLocks noGrp="1"/>
          </p:cNvSpPr>
          <p:nvPr>
            <p:ph type="body" idx="2"/>
          </p:nvPr>
        </p:nvSpPr>
        <p:spPr>
          <a:xfrm>
            <a:off x="388936" y="2201328"/>
            <a:ext cx="4396339" cy="3741738"/>
          </a:xfrm>
          <a:prstGeom prst="rect">
            <a:avLst/>
          </a:prstGeom>
          <a:noFill/>
          <a:ln>
            <a:noFill/>
          </a:ln>
        </p:spPr>
        <p:txBody>
          <a:bodyPr spcFirstLastPara="1" wrap="square" lIns="91425" tIns="45700" rIns="91425" bIns="45700" anchor="t" anchorCtr="0"/>
          <a:lstStyle>
            <a:lvl1pPr marL="457200" lvl="0" indent="-320040" algn="l">
              <a:spcBef>
                <a:spcPts val="1000"/>
              </a:spcBef>
              <a:spcAft>
                <a:spcPts val="0"/>
              </a:spcAft>
              <a:buSzPts val="1440"/>
              <a:buChar char="▶"/>
              <a:defRPr sz="1800">
                <a:solidFill>
                  <a:srgbClr val="595959"/>
                </a:solidFill>
                <a:latin typeface="Calibri"/>
                <a:ea typeface="Calibri"/>
                <a:cs typeface="Calibri"/>
                <a:sym typeface="Calibri"/>
              </a:defRPr>
            </a:lvl1pPr>
            <a:lvl2pPr marL="914400" lvl="1" indent="-309880" algn="l">
              <a:spcBef>
                <a:spcPts val="1000"/>
              </a:spcBef>
              <a:spcAft>
                <a:spcPts val="0"/>
              </a:spcAft>
              <a:buSzPts val="1280"/>
              <a:buChar char="▶"/>
              <a:defRPr sz="1600">
                <a:solidFill>
                  <a:srgbClr val="595959"/>
                </a:solidFill>
                <a:latin typeface="Calibri"/>
                <a:ea typeface="Calibri"/>
                <a:cs typeface="Calibri"/>
                <a:sym typeface="Calibri"/>
              </a:defRPr>
            </a:lvl2pPr>
            <a:lvl3pPr marL="1371600" lvl="2" indent="-299719" algn="l">
              <a:spcBef>
                <a:spcPts val="1000"/>
              </a:spcBef>
              <a:spcAft>
                <a:spcPts val="0"/>
              </a:spcAft>
              <a:buSzPts val="1120"/>
              <a:buChar char="▶"/>
              <a:defRPr sz="1400">
                <a:solidFill>
                  <a:srgbClr val="595959"/>
                </a:solidFill>
                <a:latin typeface="Calibri"/>
                <a:ea typeface="Calibri"/>
                <a:cs typeface="Calibri"/>
                <a:sym typeface="Calibri"/>
              </a:defRPr>
            </a:lvl3pPr>
            <a:lvl4pPr marL="1828800" lvl="3" indent="-289560" algn="l">
              <a:spcBef>
                <a:spcPts val="1000"/>
              </a:spcBef>
              <a:spcAft>
                <a:spcPts val="0"/>
              </a:spcAft>
              <a:buSzPts val="960"/>
              <a:buChar char="▶"/>
              <a:defRPr sz="1200">
                <a:solidFill>
                  <a:srgbClr val="595959"/>
                </a:solidFill>
                <a:latin typeface="Calibri"/>
                <a:ea typeface="Calibri"/>
                <a:cs typeface="Calibri"/>
                <a:sym typeface="Calibri"/>
              </a:defRPr>
            </a:lvl4pPr>
            <a:lvl5pPr marL="2286000" lvl="4" indent="-289560" algn="l">
              <a:spcBef>
                <a:spcPts val="1000"/>
              </a:spcBef>
              <a:spcAft>
                <a:spcPts val="0"/>
              </a:spcAft>
              <a:buSzPts val="960"/>
              <a:buChar char="▶"/>
              <a:defRPr sz="1200">
                <a:solidFill>
                  <a:srgbClr val="595959"/>
                </a:solidFill>
                <a:latin typeface="Calibri"/>
                <a:ea typeface="Calibri"/>
                <a:cs typeface="Calibri"/>
                <a:sym typeface="Calibri"/>
              </a:defRPr>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67" name="Google Shape;67;p12"/>
          <p:cNvSpPr txBox="1">
            <a:spLocks noGrp="1"/>
          </p:cNvSpPr>
          <p:nvPr>
            <p:ph type="body" idx="3"/>
          </p:nvPr>
        </p:nvSpPr>
        <p:spPr>
          <a:xfrm>
            <a:off x="4940119" y="1591728"/>
            <a:ext cx="4396339" cy="576262"/>
          </a:xfrm>
          <a:prstGeom prst="rect">
            <a:avLst/>
          </a:prstGeom>
          <a:noFill/>
          <a:ln>
            <a:noFill/>
          </a:ln>
        </p:spPr>
        <p:txBody>
          <a:bodyPr spcFirstLastPara="1" wrap="square" lIns="91425" tIns="45700" rIns="91425" bIns="45700" anchor="b" anchorCtr="0"/>
          <a:lstStyle>
            <a:lvl1pPr marL="457200" lvl="0" indent="-228600" algn="l">
              <a:spcBef>
                <a:spcPts val="1000"/>
              </a:spcBef>
              <a:spcAft>
                <a:spcPts val="0"/>
              </a:spcAft>
              <a:buSzPts val="1920"/>
              <a:buNone/>
              <a:defRPr sz="2400" b="0">
                <a:solidFill>
                  <a:srgbClr val="595959"/>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8" name="Google Shape;68;p12"/>
          <p:cNvSpPr txBox="1">
            <a:spLocks noGrp="1"/>
          </p:cNvSpPr>
          <p:nvPr>
            <p:ph type="body" idx="4"/>
          </p:nvPr>
        </p:nvSpPr>
        <p:spPr>
          <a:xfrm>
            <a:off x="4940119" y="2201328"/>
            <a:ext cx="4396339" cy="3741738"/>
          </a:xfrm>
          <a:prstGeom prst="rect">
            <a:avLst/>
          </a:prstGeom>
          <a:noFill/>
          <a:ln>
            <a:noFill/>
          </a:ln>
        </p:spPr>
        <p:txBody>
          <a:bodyPr spcFirstLastPara="1" wrap="square" lIns="91425" tIns="45700" rIns="91425" bIns="45700" anchor="t" anchorCtr="0"/>
          <a:lstStyle>
            <a:lvl1pPr marL="457200" lvl="0" indent="-320040" algn="l">
              <a:spcBef>
                <a:spcPts val="1000"/>
              </a:spcBef>
              <a:spcAft>
                <a:spcPts val="0"/>
              </a:spcAft>
              <a:buSzPts val="1440"/>
              <a:buChar char="▶"/>
              <a:defRPr sz="1800">
                <a:solidFill>
                  <a:srgbClr val="595959"/>
                </a:solidFill>
                <a:latin typeface="Calibri"/>
                <a:ea typeface="Calibri"/>
                <a:cs typeface="Calibri"/>
                <a:sym typeface="Calibri"/>
              </a:defRPr>
            </a:lvl1pPr>
            <a:lvl2pPr marL="914400" lvl="1" indent="-309880" algn="l">
              <a:spcBef>
                <a:spcPts val="1000"/>
              </a:spcBef>
              <a:spcAft>
                <a:spcPts val="0"/>
              </a:spcAft>
              <a:buSzPts val="1280"/>
              <a:buChar char="▶"/>
              <a:defRPr sz="1600">
                <a:solidFill>
                  <a:srgbClr val="595959"/>
                </a:solidFill>
                <a:latin typeface="Calibri"/>
                <a:ea typeface="Calibri"/>
                <a:cs typeface="Calibri"/>
                <a:sym typeface="Calibri"/>
              </a:defRPr>
            </a:lvl2pPr>
            <a:lvl3pPr marL="1371600" lvl="2" indent="-299719" algn="l">
              <a:spcBef>
                <a:spcPts val="1000"/>
              </a:spcBef>
              <a:spcAft>
                <a:spcPts val="0"/>
              </a:spcAft>
              <a:buSzPts val="1120"/>
              <a:buChar char="▶"/>
              <a:defRPr sz="1400">
                <a:solidFill>
                  <a:srgbClr val="595959"/>
                </a:solidFill>
                <a:latin typeface="Calibri"/>
                <a:ea typeface="Calibri"/>
                <a:cs typeface="Calibri"/>
                <a:sym typeface="Calibri"/>
              </a:defRPr>
            </a:lvl3pPr>
            <a:lvl4pPr marL="1828800" lvl="3" indent="-289560" algn="l">
              <a:spcBef>
                <a:spcPts val="1000"/>
              </a:spcBef>
              <a:spcAft>
                <a:spcPts val="0"/>
              </a:spcAft>
              <a:buSzPts val="960"/>
              <a:buChar char="▶"/>
              <a:defRPr sz="1200">
                <a:solidFill>
                  <a:srgbClr val="595959"/>
                </a:solidFill>
                <a:latin typeface="Calibri"/>
                <a:ea typeface="Calibri"/>
                <a:cs typeface="Calibri"/>
                <a:sym typeface="Calibri"/>
              </a:defRPr>
            </a:lvl4pPr>
            <a:lvl5pPr marL="2286000" lvl="4" indent="-289560" algn="l">
              <a:spcBef>
                <a:spcPts val="1000"/>
              </a:spcBef>
              <a:spcAft>
                <a:spcPts val="0"/>
              </a:spcAft>
              <a:buSzPts val="960"/>
              <a:buChar char="▶"/>
              <a:defRPr sz="1200">
                <a:solidFill>
                  <a:srgbClr val="595959"/>
                </a:solidFill>
                <a:latin typeface="Calibri"/>
                <a:ea typeface="Calibri"/>
                <a:cs typeface="Calibri"/>
                <a:sym typeface="Calibri"/>
              </a:defRPr>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69" name="Google Shape;69;p12"/>
          <p:cNvSpPr txBox="1">
            <a:spLocks noGrp="1"/>
          </p:cNvSpPr>
          <p:nvPr>
            <p:ph type="title"/>
          </p:nvPr>
        </p:nvSpPr>
        <p:spPr>
          <a:xfrm>
            <a:off x="388936" y="338418"/>
            <a:ext cx="9660917" cy="985557"/>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dk2"/>
              </a:buClr>
              <a:buSzPts val="4200"/>
              <a:buFont typeface="Cabi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6">
            <a:alphaModFix/>
          </a:blip>
          <a:srcRect b="23320"/>
          <a:stretch/>
        </p:blipFill>
        <p:spPr>
          <a:xfrm>
            <a:off x="8605878" y="6096000"/>
            <a:ext cx="993734" cy="762000"/>
          </a:xfrm>
          <a:prstGeom prst="rect">
            <a:avLst/>
          </a:prstGeom>
          <a:noFill/>
          <a:ln>
            <a:noFill/>
          </a:ln>
        </p:spPr>
      </p:pic>
      <p:sp>
        <p:nvSpPr>
          <p:cNvPr id="7" name="Google Shape;7;p1"/>
          <p:cNvSpPr/>
          <p:nvPr/>
        </p:nvSpPr>
        <p:spPr>
          <a:xfrm>
            <a:off x="0" y="0"/>
            <a:ext cx="108857" cy="6858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dk2"/>
              </a:buClr>
              <a:buSzPts val="4200"/>
              <a:buFont typeface="Cabin"/>
              <a:buNone/>
              <a:defRPr sz="4200" b="0" i="0" u="none" strike="noStrike" cap="none">
                <a:solidFill>
                  <a:schemeClr val="dk2"/>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9" name="Google Shape;9;p1"/>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lstStyle>
            <a:lvl1pPr marL="457200" marR="0" lvl="0" indent="-330200" algn="l" rtl="0">
              <a:spcBef>
                <a:spcPts val="1000"/>
              </a:spcBef>
              <a:spcAft>
                <a:spcPts val="0"/>
              </a:spcAft>
              <a:buClr>
                <a:srgbClr val="C9C9C9"/>
              </a:buClr>
              <a:buSzPts val="1600"/>
              <a:buFont typeface="Noto Sans Symbols"/>
              <a:buChar char="▶"/>
              <a:defRPr sz="2000" b="0" i="0" u="none" strike="noStrike" cap="none">
                <a:solidFill>
                  <a:srgbClr val="595959"/>
                </a:solidFill>
                <a:latin typeface="Calibri"/>
                <a:ea typeface="Calibri"/>
                <a:cs typeface="Calibri"/>
                <a:sym typeface="Calibri"/>
              </a:defRPr>
            </a:lvl1pPr>
            <a:lvl2pPr marL="914400" marR="0" lvl="1" indent="-320040" algn="l" rtl="0">
              <a:spcBef>
                <a:spcPts val="1000"/>
              </a:spcBef>
              <a:spcAft>
                <a:spcPts val="0"/>
              </a:spcAft>
              <a:buClr>
                <a:srgbClr val="C9C9C9"/>
              </a:buClr>
              <a:buSzPts val="1440"/>
              <a:buFont typeface="Noto Sans Symbols"/>
              <a:buChar char="▶"/>
              <a:defRPr sz="1800" b="0" i="0" u="none" strike="noStrike" cap="none">
                <a:solidFill>
                  <a:srgbClr val="595959"/>
                </a:solidFill>
                <a:latin typeface="Calibri"/>
                <a:ea typeface="Calibri"/>
                <a:cs typeface="Calibri"/>
                <a:sym typeface="Calibri"/>
              </a:defRPr>
            </a:lvl2pPr>
            <a:lvl3pPr marL="1371600" marR="0" lvl="2" indent="-309880" algn="l" rtl="0">
              <a:spcBef>
                <a:spcPts val="1000"/>
              </a:spcBef>
              <a:spcAft>
                <a:spcPts val="0"/>
              </a:spcAft>
              <a:buClr>
                <a:srgbClr val="C9C9C9"/>
              </a:buClr>
              <a:buSzPts val="1280"/>
              <a:buFont typeface="Noto Sans Symbols"/>
              <a:buChar char="▶"/>
              <a:defRPr sz="1600" b="0" i="0" u="none" strike="noStrike" cap="none">
                <a:solidFill>
                  <a:srgbClr val="595959"/>
                </a:solidFill>
                <a:latin typeface="Calibri"/>
                <a:ea typeface="Calibri"/>
                <a:cs typeface="Calibri"/>
                <a:sym typeface="Calibri"/>
              </a:defRPr>
            </a:lvl3pPr>
            <a:lvl4pPr marL="1828800" marR="0" lvl="3" indent="-299719" algn="l" rtl="0">
              <a:spcBef>
                <a:spcPts val="1000"/>
              </a:spcBef>
              <a:spcAft>
                <a:spcPts val="0"/>
              </a:spcAft>
              <a:buClr>
                <a:srgbClr val="C9C9C9"/>
              </a:buClr>
              <a:buSzPts val="1120"/>
              <a:buFont typeface="Noto Sans Symbols"/>
              <a:buChar char="▶"/>
              <a:defRPr sz="1400" b="0" i="0" u="none" strike="noStrike" cap="none">
                <a:solidFill>
                  <a:srgbClr val="595959"/>
                </a:solidFill>
                <a:latin typeface="Calibri"/>
                <a:ea typeface="Calibri"/>
                <a:cs typeface="Calibri"/>
                <a:sym typeface="Calibri"/>
              </a:defRPr>
            </a:lvl4pPr>
            <a:lvl5pPr marL="2286000" marR="0" lvl="4" indent="-299720" algn="l" rtl="0">
              <a:spcBef>
                <a:spcPts val="1000"/>
              </a:spcBef>
              <a:spcAft>
                <a:spcPts val="0"/>
              </a:spcAft>
              <a:buClr>
                <a:srgbClr val="C9C9C9"/>
              </a:buClr>
              <a:buSzPts val="1120"/>
              <a:buFont typeface="Noto Sans Symbols"/>
              <a:buChar char="▶"/>
              <a:defRPr sz="1400" b="0" i="0" u="none" strike="noStrike" cap="none">
                <a:solidFill>
                  <a:srgbClr val="595959"/>
                </a:solidFill>
                <a:latin typeface="Calibri"/>
                <a:ea typeface="Calibri"/>
                <a:cs typeface="Calibri"/>
                <a:sym typeface="Calibri"/>
              </a:defRPr>
            </a:lvl5pPr>
            <a:lvl6pPr marL="2743200" marR="0" lvl="5" indent="-299720" algn="l" rtl="0">
              <a:spcBef>
                <a:spcPts val="1000"/>
              </a:spcBef>
              <a:spcAft>
                <a:spcPts val="0"/>
              </a:spcAft>
              <a:buClr>
                <a:srgbClr val="C9C9C9"/>
              </a:buClr>
              <a:buSzPts val="1120"/>
              <a:buFont typeface="Noto Sans Symbols"/>
              <a:buChar char="▶"/>
              <a:defRPr sz="1400" b="0" i="0" u="none" strike="noStrike" cap="none">
                <a:solidFill>
                  <a:schemeClr val="dk1"/>
                </a:solidFill>
                <a:latin typeface="Cabin"/>
                <a:ea typeface="Cabin"/>
                <a:cs typeface="Cabin"/>
                <a:sym typeface="Cabin"/>
              </a:defRPr>
            </a:lvl6pPr>
            <a:lvl7pPr marL="3200400" marR="0" lvl="6" indent="-299720" algn="l" rtl="0">
              <a:spcBef>
                <a:spcPts val="1000"/>
              </a:spcBef>
              <a:spcAft>
                <a:spcPts val="0"/>
              </a:spcAft>
              <a:buClr>
                <a:srgbClr val="C9C9C9"/>
              </a:buClr>
              <a:buSzPts val="1120"/>
              <a:buFont typeface="Noto Sans Symbols"/>
              <a:buChar char="▶"/>
              <a:defRPr sz="1400" b="0" i="0" u="none" strike="noStrike" cap="none">
                <a:solidFill>
                  <a:schemeClr val="dk1"/>
                </a:solidFill>
                <a:latin typeface="Cabin"/>
                <a:ea typeface="Cabin"/>
                <a:cs typeface="Cabin"/>
                <a:sym typeface="Cabin"/>
              </a:defRPr>
            </a:lvl7pPr>
            <a:lvl8pPr marL="3657600" marR="0" lvl="7" indent="-299720" algn="l" rtl="0">
              <a:spcBef>
                <a:spcPts val="1000"/>
              </a:spcBef>
              <a:spcAft>
                <a:spcPts val="0"/>
              </a:spcAft>
              <a:buClr>
                <a:srgbClr val="C9C9C9"/>
              </a:buClr>
              <a:buSzPts val="1120"/>
              <a:buFont typeface="Noto Sans Symbols"/>
              <a:buChar char="▶"/>
              <a:defRPr sz="1400" b="0" i="0" u="none" strike="noStrike" cap="none">
                <a:solidFill>
                  <a:schemeClr val="dk1"/>
                </a:solidFill>
                <a:latin typeface="Cabin"/>
                <a:ea typeface="Cabin"/>
                <a:cs typeface="Cabin"/>
                <a:sym typeface="Cabin"/>
              </a:defRPr>
            </a:lvl8pPr>
            <a:lvl9pPr marL="4114800" marR="0" lvl="8" indent="-299720" algn="l" rtl="0">
              <a:spcBef>
                <a:spcPts val="1000"/>
              </a:spcBef>
              <a:spcAft>
                <a:spcPts val="0"/>
              </a:spcAft>
              <a:buClr>
                <a:srgbClr val="C9C9C9"/>
              </a:buClr>
              <a:buSzPts val="1120"/>
              <a:buFont typeface="Noto Sans Symbols"/>
              <a:buChar char="▶"/>
              <a:defRPr sz="1400" b="0" i="0" u="none" strike="noStrike" cap="none">
                <a:solidFill>
                  <a:schemeClr val="dk1"/>
                </a:solidFill>
                <a:latin typeface="Cabin"/>
                <a:ea typeface="Cabin"/>
                <a:cs typeface="Cabin"/>
                <a:sym typeface="Cabin"/>
              </a:defRPr>
            </a:lvl9pPr>
          </a:lstStyle>
          <a:p>
            <a:endParaRPr/>
          </a:p>
        </p:txBody>
      </p:sp>
      <p:pic>
        <p:nvPicPr>
          <p:cNvPr id="10" name="Google Shape;10;p1"/>
          <p:cNvPicPr preferRelativeResize="0"/>
          <p:nvPr/>
        </p:nvPicPr>
        <p:blipFill rotWithShape="1">
          <a:blip r:embed="rId17">
            <a:alphaModFix amt="35000"/>
          </a:blip>
          <a:srcRect/>
          <a:stretch/>
        </p:blipFill>
        <p:spPr>
          <a:xfrm>
            <a:off x="11277260" y="5861954"/>
            <a:ext cx="473802" cy="5987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8" r:id="rId9"/>
    <p:sldLayoutId id="2147483659" r:id="rId10"/>
    <p:sldLayoutId id="2147483660" r:id="rId11"/>
    <p:sldLayoutId id="2147483661" r:id="rId12"/>
    <p:sldLayoutId id="2147483662" r:id="rId13"/>
    <p:sldLayoutId id="2147483664"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ctrTitle"/>
          </p:nvPr>
        </p:nvSpPr>
        <p:spPr>
          <a:xfrm>
            <a:off x="763070" y="752546"/>
            <a:ext cx="9611016" cy="343845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1"/>
              </a:buClr>
              <a:buSzPts val="6600"/>
              <a:buFont typeface="Cabin"/>
              <a:buNone/>
            </a:pPr>
            <a:r>
              <a:rPr lang="en-US" dirty="0"/>
              <a:t>Metrics for Classification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7"/>
          <p:cNvSpPr txBox="1">
            <a:spLocks noGrp="1"/>
          </p:cNvSpPr>
          <p:nvPr>
            <p:ph type="title"/>
          </p:nvPr>
        </p:nvSpPr>
        <p:spPr>
          <a:xfrm>
            <a:off x="388936" y="338418"/>
            <a:ext cx="9660900" cy="985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2"/>
              </a:buClr>
              <a:buSzPts val="4200"/>
              <a:buFont typeface="Cabin"/>
              <a:buNone/>
            </a:pPr>
            <a:r>
              <a:rPr lang="en-US"/>
              <a:t>A confusion matrix is accuracy by class</a:t>
            </a:r>
            <a:endParaRPr/>
          </a:p>
        </p:txBody>
      </p:sp>
      <p:graphicFrame>
        <p:nvGraphicFramePr>
          <p:cNvPr id="163" name="Google Shape;163;p27"/>
          <p:cNvGraphicFramePr/>
          <p:nvPr>
            <p:extLst>
              <p:ext uri="{D42A27DB-BD31-4B8C-83A1-F6EECF244321}">
                <p14:modId xmlns:p14="http://schemas.microsoft.com/office/powerpoint/2010/main" val="3415845701"/>
              </p:ext>
            </p:extLst>
          </p:nvPr>
        </p:nvGraphicFramePr>
        <p:xfrm>
          <a:off x="2409813" y="2595475"/>
          <a:ext cx="7766625" cy="2713125"/>
        </p:xfrm>
        <a:graphic>
          <a:graphicData uri="http://schemas.openxmlformats.org/drawingml/2006/table">
            <a:tbl>
              <a:tblPr>
                <a:noFill/>
                <a:tableStyleId>{CF4EDD77-DD0B-43DA-8E49-44ADA2C8F9AD}</a:tableStyleId>
              </a:tblPr>
              <a:tblGrid>
                <a:gridCol w="2588875">
                  <a:extLst>
                    <a:ext uri="{9D8B030D-6E8A-4147-A177-3AD203B41FA5}">
                      <a16:colId xmlns:a16="http://schemas.microsoft.com/office/drawing/2014/main" val="20000"/>
                    </a:ext>
                  </a:extLst>
                </a:gridCol>
                <a:gridCol w="2588875">
                  <a:extLst>
                    <a:ext uri="{9D8B030D-6E8A-4147-A177-3AD203B41FA5}">
                      <a16:colId xmlns:a16="http://schemas.microsoft.com/office/drawing/2014/main" val="20001"/>
                    </a:ext>
                  </a:extLst>
                </a:gridCol>
                <a:gridCol w="2588875">
                  <a:extLst>
                    <a:ext uri="{9D8B030D-6E8A-4147-A177-3AD203B41FA5}">
                      <a16:colId xmlns:a16="http://schemas.microsoft.com/office/drawing/2014/main" val="20002"/>
                    </a:ext>
                  </a:extLst>
                </a:gridCol>
              </a:tblGrid>
              <a:tr h="904375">
                <a:tc>
                  <a:txBody>
                    <a:bodyPr/>
                    <a:lstStyle/>
                    <a:p>
                      <a:pPr marL="0" lvl="0" indent="0" algn="l" rtl="0">
                        <a:spcBef>
                          <a:spcPts val="0"/>
                        </a:spcBef>
                        <a:spcAft>
                          <a:spcPts val="0"/>
                        </a:spcAft>
                        <a:buNone/>
                      </a:pPr>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rgbClr val="FFFFFF"/>
                          </a:solidFill>
                          <a:latin typeface="Cabin Medium"/>
                          <a:ea typeface="Cabin Medium"/>
                          <a:cs typeface="Cabin Medium"/>
                          <a:sym typeface="Cabin Medium"/>
                        </a:rPr>
                        <a:t># days it was sunny</a:t>
                      </a:r>
                    </a:p>
                    <a:p>
                      <a:pPr marL="0" lvl="0" indent="0" algn="l" rtl="0">
                        <a:spcBef>
                          <a:spcPts val="0"/>
                        </a:spcBef>
                        <a:spcAft>
                          <a:spcPts val="0"/>
                        </a:spcAft>
                        <a:buNone/>
                      </a:pPr>
                      <a:endParaRPr sz="1800" dirty="0">
                        <a:solidFill>
                          <a:srgbClr val="FFFFFF"/>
                        </a:solidFill>
                        <a:latin typeface="Cabin Medium"/>
                        <a:ea typeface="Cabin Medium"/>
                        <a:cs typeface="Cabin Medium"/>
                        <a:sym typeface="Cabin Medium"/>
                      </a:endParaRPr>
                    </a:p>
                  </a:txBody>
                  <a:tcPr marL="91425" marR="91425" marT="91425" marB="91425">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rgbClr val="FFFFFF"/>
                          </a:solidFill>
                          <a:latin typeface="Cabin Medium"/>
                          <a:ea typeface="Cabin Medium"/>
                          <a:cs typeface="Cabin Medium"/>
                          <a:sym typeface="Cabin Medium"/>
                        </a:rPr>
                        <a:t># days it rained</a:t>
                      </a:r>
                    </a:p>
                    <a:p>
                      <a:pPr marL="0" lvl="0" indent="0" algn="l" rtl="0">
                        <a:spcBef>
                          <a:spcPts val="0"/>
                        </a:spcBef>
                        <a:spcAft>
                          <a:spcPts val="0"/>
                        </a:spcAft>
                        <a:buNone/>
                      </a:pPr>
                      <a:endParaRPr sz="1800" dirty="0">
                        <a:solidFill>
                          <a:srgbClr val="FFFFFF"/>
                        </a:solidFill>
                        <a:latin typeface="Cabin Medium"/>
                        <a:ea typeface="Cabin Medium"/>
                        <a:cs typeface="Cabin Medium"/>
                        <a:sym typeface="Cabin Medium"/>
                      </a:endParaRPr>
                    </a:p>
                  </a:txBody>
                  <a:tcPr marL="91425" marR="91425" marT="91425" marB="91425">
                    <a:solidFill>
                      <a:schemeClr val="accent3"/>
                    </a:solidFill>
                  </a:tcPr>
                </a:tc>
                <a:extLst>
                  <a:ext uri="{0D108BD9-81ED-4DB2-BD59-A6C34878D82A}">
                    <a16:rowId xmlns:a16="http://schemas.microsoft.com/office/drawing/2014/main" val="10000"/>
                  </a:ext>
                </a:extLst>
              </a:tr>
              <a:tr h="90437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rgbClr val="FFFFFF"/>
                          </a:solidFill>
                          <a:latin typeface="Cabin Medium"/>
                          <a:ea typeface="Cabin Medium"/>
                          <a:cs typeface="Cabin Medium"/>
                          <a:sym typeface="Cabin Medium"/>
                        </a:rPr>
                        <a:t># days it was sunny</a:t>
                      </a:r>
                    </a:p>
                    <a:p>
                      <a:pPr marL="0" lvl="0" indent="0" algn="l" rtl="0">
                        <a:spcBef>
                          <a:spcPts val="0"/>
                        </a:spcBef>
                        <a:spcAft>
                          <a:spcPts val="0"/>
                        </a:spcAft>
                        <a:buNone/>
                      </a:pPr>
                      <a:endParaRPr lang="en-US" sz="1800" dirty="0">
                        <a:solidFill>
                          <a:srgbClr val="FFFFFF"/>
                        </a:solidFill>
                        <a:latin typeface="Cabin Medium"/>
                        <a:ea typeface="Cabin Medium"/>
                        <a:cs typeface="Cabin Medium"/>
                        <a:sym typeface="Cabin Medium"/>
                      </a:endParaRPr>
                    </a:p>
                  </a:txBody>
                  <a:tcPr marL="91425" marR="91425" marT="91425" marB="91425">
                    <a:solidFill>
                      <a:schemeClr val="accent3"/>
                    </a:solidFill>
                  </a:tcPr>
                </a:tc>
                <a:tc>
                  <a:txBody>
                    <a:bodyPr/>
                    <a:lstStyle/>
                    <a:p>
                      <a:pPr marL="0" lvl="0" indent="0" algn="l" rtl="0">
                        <a:spcBef>
                          <a:spcPts val="0"/>
                        </a:spcBef>
                        <a:spcAft>
                          <a:spcPts val="0"/>
                        </a:spcAft>
                        <a:buNone/>
                      </a:pPr>
                      <a:r>
                        <a:rPr lang="en-US" sz="1800" dirty="0">
                          <a:latin typeface="Cabin"/>
                          <a:ea typeface="Cabin"/>
                          <a:cs typeface="Cabin"/>
                          <a:sym typeface="Cabin"/>
                        </a:rPr>
                        <a:t>75</a:t>
                      </a:r>
                      <a:endParaRPr sz="1800" dirty="0">
                        <a:latin typeface="Cabin"/>
                        <a:ea typeface="Cabin"/>
                        <a:cs typeface="Cabin"/>
                        <a:sym typeface="Cabin"/>
                      </a:endParaRPr>
                    </a:p>
                  </a:txBody>
                  <a:tcPr marL="91425" marR="91425" marT="91425" marB="91425"/>
                </a:tc>
                <a:tc>
                  <a:txBody>
                    <a:bodyPr/>
                    <a:lstStyle/>
                    <a:p>
                      <a:pPr marL="0" lvl="0" indent="0" algn="l" rtl="0">
                        <a:spcBef>
                          <a:spcPts val="0"/>
                        </a:spcBef>
                        <a:spcAft>
                          <a:spcPts val="0"/>
                        </a:spcAft>
                        <a:buNone/>
                      </a:pPr>
                      <a:r>
                        <a:rPr lang="en-US" sz="1800" dirty="0">
                          <a:latin typeface="Cabin"/>
                          <a:ea typeface="Cabin"/>
                          <a:cs typeface="Cabin"/>
                          <a:sym typeface="Cabin"/>
                        </a:rPr>
                        <a:t>5</a:t>
                      </a:r>
                      <a:endParaRPr sz="1800" dirty="0">
                        <a:latin typeface="Cabin"/>
                        <a:ea typeface="Cabin"/>
                        <a:cs typeface="Cabin"/>
                        <a:sym typeface="Cabin"/>
                      </a:endParaRPr>
                    </a:p>
                  </a:txBody>
                  <a:tcPr marL="91425" marR="91425" marT="91425" marB="91425"/>
                </a:tc>
                <a:extLst>
                  <a:ext uri="{0D108BD9-81ED-4DB2-BD59-A6C34878D82A}">
                    <a16:rowId xmlns:a16="http://schemas.microsoft.com/office/drawing/2014/main" val="10001"/>
                  </a:ext>
                </a:extLst>
              </a:tr>
              <a:tr h="90437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rgbClr val="FFFFFF"/>
                          </a:solidFill>
                          <a:latin typeface="Cabin Medium"/>
                          <a:ea typeface="Cabin Medium"/>
                          <a:cs typeface="Cabin Medium"/>
                          <a:sym typeface="Cabin Medium"/>
                        </a:rPr>
                        <a:t># days it rained</a:t>
                      </a:r>
                    </a:p>
                    <a:p>
                      <a:pPr marL="0" lvl="0" indent="0" algn="l" rtl="0">
                        <a:spcBef>
                          <a:spcPts val="0"/>
                        </a:spcBef>
                        <a:spcAft>
                          <a:spcPts val="0"/>
                        </a:spcAft>
                        <a:buNone/>
                      </a:pPr>
                      <a:endParaRPr sz="1800" dirty="0">
                        <a:solidFill>
                          <a:srgbClr val="FFFFFF"/>
                        </a:solidFill>
                        <a:latin typeface="Cabin Medium"/>
                        <a:ea typeface="Cabin Medium"/>
                        <a:cs typeface="Cabin Medium"/>
                        <a:sym typeface="Cabin Medium"/>
                      </a:endParaRPr>
                    </a:p>
                  </a:txBody>
                  <a:tcPr marL="91425" marR="91425" marT="91425" marB="91425">
                    <a:solidFill>
                      <a:schemeClr val="accent3"/>
                    </a:solidFill>
                  </a:tcPr>
                </a:tc>
                <a:tc>
                  <a:txBody>
                    <a:bodyPr/>
                    <a:lstStyle/>
                    <a:p>
                      <a:pPr marL="0" lvl="0" indent="0" algn="l" rtl="0">
                        <a:spcBef>
                          <a:spcPts val="0"/>
                        </a:spcBef>
                        <a:spcAft>
                          <a:spcPts val="0"/>
                        </a:spcAft>
                        <a:buNone/>
                      </a:pPr>
                      <a:r>
                        <a:rPr lang="en-US" sz="1800" dirty="0">
                          <a:latin typeface="Cabin"/>
                          <a:ea typeface="Cabin"/>
                          <a:cs typeface="Cabin"/>
                          <a:sym typeface="Cabin"/>
                        </a:rPr>
                        <a:t>10</a:t>
                      </a:r>
                      <a:endParaRPr sz="1800" dirty="0">
                        <a:latin typeface="Cabin"/>
                        <a:ea typeface="Cabin"/>
                        <a:cs typeface="Cabin"/>
                        <a:sym typeface="Cabin"/>
                      </a:endParaRPr>
                    </a:p>
                  </a:txBody>
                  <a:tcPr marL="91425" marR="91425" marT="91425" marB="91425"/>
                </a:tc>
                <a:tc>
                  <a:txBody>
                    <a:bodyPr/>
                    <a:lstStyle/>
                    <a:p>
                      <a:pPr marL="0" lvl="0" indent="0" algn="l" rtl="0">
                        <a:spcBef>
                          <a:spcPts val="0"/>
                        </a:spcBef>
                        <a:spcAft>
                          <a:spcPts val="0"/>
                        </a:spcAft>
                        <a:buNone/>
                      </a:pPr>
                      <a:r>
                        <a:rPr lang="en-US" sz="1800" dirty="0">
                          <a:latin typeface="Cabin"/>
                          <a:ea typeface="Cabin"/>
                          <a:cs typeface="Cabin"/>
                          <a:sym typeface="Cabin"/>
                        </a:rPr>
                        <a:t>25</a:t>
                      </a:r>
                      <a:endParaRPr sz="1800" dirty="0">
                        <a:latin typeface="Cabin"/>
                        <a:ea typeface="Cabin"/>
                        <a:cs typeface="Cabin"/>
                        <a:sym typeface="Cabin"/>
                      </a:endParaRPr>
                    </a:p>
                  </a:txBody>
                  <a:tcPr marL="91425" marR="91425" marT="91425" marB="91425"/>
                </a:tc>
                <a:extLst>
                  <a:ext uri="{0D108BD9-81ED-4DB2-BD59-A6C34878D82A}">
                    <a16:rowId xmlns:a16="http://schemas.microsoft.com/office/drawing/2014/main" val="10002"/>
                  </a:ext>
                </a:extLst>
              </a:tr>
            </a:tbl>
          </a:graphicData>
        </a:graphic>
      </p:graphicFrame>
      <p:sp>
        <p:nvSpPr>
          <p:cNvPr id="164" name="Google Shape;164;p27"/>
          <p:cNvSpPr/>
          <p:nvPr/>
        </p:nvSpPr>
        <p:spPr>
          <a:xfrm rot="5400000">
            <a:off x="7270875" y="-500625"/>
            <a:ext cx="605700" cy="5150100"/>
          </a:xfrm>
          <a:prstGeom prst="leftBrace">
            <a:avLst>
              <a:gd name="adj1" fmla="val 108940"/>
              <a:gd name="adj2" fmla="val 50000"/>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txBox="1"/>
          <p:nvPr/>
        </p:nvSpPr>
        <p:spPr>
          <a:xfrm>
            <a:off x="7024100" y="1263075"/>
            <a:ext cx="1177500" cy="50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Cabin SemiBold"/>
                <a:ea typeface="Cabin SemiBold"/>
                <a:cs typeface="Cabin SemiBold"/>
                <a:sym typeface="Cabin SemiBold"/>
              </a:rPr>
              <a:t>Predicted</a:t>
            </a:r>
            <a:endParaRPr sz="1800">
              <a:latin typeface="Cabin SemiBold"/>
              <a:ea typeface="Cabin SemiBold"/>
              <a:cs typeface="Cabin SemiBold"/>
              <a:sym typeface="Cabin SemiBold"/>
            </a:endParaRPr>
          </a:p>
        </p:txBody>
      </p:sp>
      <p:sp>
        <p:nvSpPr>
          <p:cNvPr id="166" name="Google Shape;166;p27"/>
          <p:cNvSpPr/>
          <p:nvPr/>
        </p:nvSpPr>
        <p:spPr>
          <a:xfrm>
            <a:off x="1365725" y="2595475"/>
            <a:ext cx="605700" cy="2713200"/>
          </a:xfrm>
          <a:prstGeom prst="leftBrace">
            <a:avLst>
              <a:gd name="adj1" fmla="val 108940"/>
              <a:gd name="adj2" fmla="val 50000"/>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7"/>
          <p:cNvSpPr txBox="1"/>
          <p:nvPr/>
        </p:nvSpPr>
        <p:spPr>
          <a:xfrm>
            <a:off x="517050" y="3697800"/>
            <a:ext cx="856800" cy="50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Cabin SemiBold"/>
                <a:ea typeface="Cabin SemiBold"/>
                <a:cs typeface="Cabin SemiBold"/>
                <a:sym typeface="Cabin SemiBold"/>
              </a:rPr>
              <a:t>Actual</a:t>
            </a:r>
            <a:endParaRPr sz="1800">
              <a:latin typeface="Cabin SemiBold"/>
              <a:ea typeface="Cabin SemiBold"/>
              <a:cs typeface="Cabin SemiBold"/>
              <a:sym typeface="Cabin SemiBold"/>
            </a:endParaRPr>
          </a:p>
        </p:txBody>
      </p:sp>
    </p:spTree>
    <p:extLst>
      <p:ext uri="{BB962C8B-B14F-4D97-AF65-F5344CB8AC3E}">
        <p14:creationId xmlns:p14="http://schemas.microsoft.com/office/powerpoint/2010/main" val="1512438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7"/>
          <p:cNvSpPr txBox="1">
            <a:spLocks noGrp="1"/>
          </p:cNvSpPr>
          <p:nvPr>
            <p:ph type="title"/>
          </p:nvPr>
        </p:nvSpPr>
        <p:spPr>
          <a:xfrm>
            <a:off x="388936" y="338418"/>
            <a:ext cx="9660900" cy="985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2"/>
              </a:buClr>
              <a:buSzPts val="4200"/>
              <a:buFont typeface="Cabin"/>
              <a:buNone/>
            </a:pPr>
            <a:r>
              <a:rPr lang="en-US"/>
              <a:t>A confusion matrix is accuracy by class</a:t>
            </a:r>
            <a:endParaRPr/>
          </a:p>
        </p:txBody>
      </p:sp>
      <p:graphicFrame>
        <p:nvGraphicFramePr>
          <p:cNvPr id="163" name="Google Shape;163;p27"/>
          <p:cNvGraphicFramePr/>
          <p:nvPr/>
        </p:nvGraphicFramePr>
        <p:xfrm>
          <a:off x="2409813" y="2595475"/>
          <a:ext cx="7766625" cy="2713125"/>
        </p:xfrm>
        <a:graphic>
          <a:graphicData uri="http://schemas.openxmlformats.org/drawingml/2006/table">
            <a:tbl>
              <a:tblPr>
                <a:noFill/>
                <a:tableStyleId>{CF4EDD77-DD0B-43DA-8E49-44ADA2C8F9AD}</a:tableStyleId>
              </a:tblPr>
              <a:tblGrid>
                <a:gridCol w="2588875">
                  <a:extLst>
                    <a:ext uri="{9D8B030D-6E8A-4147-A177-3AD203B41FA5}">
                      <a16:colId xmlns:a16="http://schemas.microsoft.com/office/drawing/2014/main" val="20000"/>
                    </a:ext>
                  </a:extLst>
                </a:gridCol>
                <a:gridCol w="2588875">
                  <a:extLst>
                    <a:ext uri="{9D8B030D-6E8A-4147-A177-3AD203B41FA5}">
                      <a16:colId xmlns:a16="http://schemas.microsoft.com/office/drawing/2014/main" val="20001"/>
                    </a:ext>
                  </a:extLst>
                </a:gridCol>
                <a:gridCol w="2588875">
                  <a:extLst>
                    <a:ext uri="{9D8B030D-6E8A-4147-A177-3AD203B41FA5}">
                      <a16:colId xmlns:a16="http://schemas.microsoft.com/office/drawing/2014/main" val="20002"/>
                    </a:ext>
                  </a:extLst>
                </a:gridCol>
              </a:tblGrid>
              <a:tr h="904375">
                <a:tc>
                  <a:txBody>
                    <a:bodyPr/>
                    <a:lstStyle/>
                    <a:p>
                      <a:pPr marL="0" lvl="0" indent="0" algn="l" rtl="0">
                        <a:spcBef>
                          <a:spcPts val="0"/>
                        </a:spcBef>
                        <a:spcAft>
                          <a:spcPts val="0"/>
                        </a:spcAft>
                        <a:buNone/>
                      </a:pPr>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rgbClr val="FFFFFF"/>
                          </a:solidFill>
                          <a:latin typeface="Cabin Medium"/>
                          <a:ea typeface="Cabin Medium"/>
                          <a:cs typeface="Cabin Medium"/>
                          <a:sym typeface="Cabin Medium"/>
                        </a:rPr>
                        <a:t># days it was sunny</a:t>
                      </a:r>
                    </a:p>
                    <a:p>
                      <a:pPr marL="0" lvl="0" indent="0" algn="l" rtl="0">
                        <a:spcBef>
                          <a:spcPts val="0"/>
                        </a:spcBef>
                        <a:spcAft>
                          <a:spcPts val="0"/>
                        </a:spcAft>
                        <a:buNone/>
                      </a:pPr>
                      <a:endParaRPr sz="1800" dirty="0">
                        <a:solidFill>
                          <a:srgbClr val="FFFFFF"/>
                        </a:solidFill>
                        <a:latin typeface="Cabin Medium"/>
                        <a:ea typeface="Cabin Medium"/>
                        <a:cs typeface="Cabin Medium"/>
                        <a:sym typeface="Cabin Medium"/>
                      </a:endParaRPr>
                    </a:p>
                  </a:txBody>
                  <a:tcPr marL="91425" marR="91425" marT="91425" marB="91425">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rgbClr val="FFFFFF"/>
                          </a:solidFill>
                          <a:latin typeface="Cabin Medium"/>
                          <a:ea typeface="Cabin Medium"/>
                          <a:cs typeface="Cabin Medium"/>
                          <a:sym typeface="Cabin Medium"/>
                        </a:rPr>
                        <a:t># days it rained</a:t>
                      </a:r>
                    </a:p>
                    <a:p>
                      <a:pPr marL="0" lvl="0" indent="0" algn="l" rtl="0">
                        <a:spcBef>
                          <a:spcPts val="0"/>
                        </a:spcBef>
                        <a:spcAft>
                          <a:spcPts val="0"/>
                        </a:spcAft>
                        <a:buNone/>
                      </a:pPr>
                      <a:endParaRPr sz="1800" dirty="0">
                        <a:solidFill>
                          <a:srgbClr val="FFFFFF"/>
                        </a:solidFill>
                        <a:latin typeface="Cabin Medium"/>
                        <a:ea typeface="Cabin Medium"/>
                        <a:cs typeface="Cabin Medium"/>
                        <a:sym typeface="Cabin Medium"/>
                      </a:endParaRPr>
                    </a:p>
                  </a:txBody>
                  <a:tcPr marL="91425" marR="91425" marT="91425" marB="91425">
                    <a:solidFill>
                      <a:schemeClr val="accent3"/>
                    </a:solidFill>
                  </a:tcPr>
                </a:tc>
                <a:extLst>
                  <a:ext uri="{0D108BD9-81ED-4DB2-BD59-A6C34878D82A}">
                    <a16:rowId xmlns:a16="http://schemas.microsoft.com/office/drawing/2014/main" val="10000"/>
                  </a:ext>
                </a:extLst>
              </a:tr>
              <a:tr h="90437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rgbClr val="FFFFFF"/>
                          </a:solidFill>
                          <a:latin typeface="Cabin Medium"/>
                          <a:ea typeface="Cabin Medium"/>
                          <a:cs typeface="Cabin Medium"/>
                          <a:sym typeface="Cabin Medium"/>
                        </a:rPr>
                        <a:t># days it was sunny</a:t>
                      </a:r>
                    </a:p>
                    <a:p>
                      <a:pPr marL="0" lvl="0" indent="0" algn="l" rtl="0">
                        <a:spcBef>
                          <a:spcPts val="0"/>
                        </a:spcBef>
                        <a:spcAft>
                          <a:spcPts val="0"/>
                        </a:spcAft>
                        <a:buNone/>
                      </a:pPr>
                      <a:endParaRPr lang="en-US" sz="1800" dirty="0">
                        <a:solidFill>
                          <a:srgbClr val="FFFFFF"/>
                        </a:solidFill>
                        <a:latin typeface="Cabin Medium"/>
                        <a:ea typeface="Cabin Medium"/>
                        <a:cs typeface="Cabin Medium"/>
                        <a:sym typeface="Cabin Medium"/>
                      </a:endParaRPr>
                    </a:p>
                  </a:txBody>
                  <a:tcPr marL="91425" marR="91425" marT="91425" marB="91425">
                    <a:solidFill>
                      <a:schemeClr val="accent3"/>
                    </a:solidFill>
                  </a:tcPr>
                </a:tc>
                <a:tc>
                  <a:txBody>
                    <a:bodyPr/>
                    <a:lstStyle/>
                    <a:p>
                      <a:pPr marL="0" lvl="0" indent="0" algn="l" rtl="0">
                        <a:spcBef>
                          <a:spcPts val="0"/>
                        </a:spcBef>
                        <a:spcAft>
                          <a:spcPts val="0"/>
                        </a:spcAft>
                        <a:buNone/>
                      </a:pPr>
                      <a:r>
                        <a:rPr lang="en-US" sz="1800" dirty="0">
                          <a:latin typeface="Cabin"/>
                          <a:ea typeface="Cabin"/>
                          <a:cs typeface="Cabin"/>
                          <a:sym typeface="Cabin"/>
                        </a:rPr>
                        <a:t>75</a:t>
                      </a:r>
                      <a:endParaRPr sz="1800" dirty="0">
                        <a:latin typeface="Cabin"/>
                        <a:ea typeface="Cabin"/>
                        <a:cs typeface="Cabin"/>
                        <a:sym typeface="Cabin"/>
                      </a:endParaRPr>
                    </a:p>
                  </a:txBody>
                  <a:tcPr marL="91425" marR="91425" marT="91425" marB="91425"/>
                </a:tc>
                <a:tc>
                  <a:txBody>
                    <a:bodyPr/>
                    <a:lstStyle/>
                    <a:p>
                      <a:pPr marL="0" lvl="0" indent="0" algn="l" rtl="0">
                        <a:spcBef>
                          <a:spcPts val="0"/>
                        </a:spcBef>
                        <a:spcAft>
                          <a:spcPts val="0"/>
                        </a:spcAft>
                        <a:buNone/>
                      </a:pPr>
                      <a:r>
                        <a:rPr lang="en-US" sz="1800" dirty="0">
                          <a:latin typeface="Cabin"/>
                          <a:ea typeface="Cabin"/>
                          <a:cs typeface="Cabin"/>
                          <a:sym typeface="Cabin"/>
                        </a:rPr>
                        <a:t>5</a:t>
                      </a:r>
                      <a:endParaRPr sz="1800" dirty="0">
                        <a:latin typeface="Cabin"/>
                        <a:ea typeface="Cabin"/>
                        <a:cs typeface="Cabin"/>
                        <a:sym typeface="Cabin"/>
                      </a:endParaRPr>
                    </a:p>
                  </a:txBody>
                  <a:tcPr marL="91425" marR="91425" marT="91425" marB="91425"/>
                </a:tc>
                <a:extLst>
                  <a:ext uri="{0D108BD9-81ED-4DB2-BD59-A6C34878D82A}">
                    <a16:rowId xmlns:a16="http://schemas.microsoft.com/office/drawing/2014/main" val="10001"/>
                  </a:ext>
                </a:extLst>
              </a:tr>
              <a:tr h="90437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rgbClr val="FFFFFF"/>
                          </a:solidFill>
                          <a:latin typeface="Cabin Medium"/>
                          <a:ea typeface="Cabin Medium"/>
                          <a:cs typeface="Cabin Medium"/>
                          <a:sym typeface="Cabin Medium"/>
                        </a:rPr>
                        <a:t># days it rained</a:t>
                      </a:r>
                    </a:p>
                    <a:p>
                      <a:pPr marL="0" lvl="0" indent="0" algn="l" rtl="0">
                        <a:spcBef>
                          <a:spcPts val="0"/>
                        </a:spcBef>
                        <a:spcAft>
                          <a:spcPts val="0"/>
                        </a:spcAft>
                        <a:buNone/>
                      </a:pPr>
                      <a:endParaRPr sz="1800" dirty="0">
                        <a:solidFill>
                          <a:srgbClr val="FFFFFF"/>
                        </a:solidFill>
                        <a:latin typeface="Cabin Medium"/>
                        <a:ea typeface="Cabin Medium"/>
                        <a:cs typeface="Cabin Medium"/>
                        <a:sym typeface="Cabin Medium"/>
                      </a:endParaRPr>
                    </a:p>
                  </a:txBody>
                  <a:tcPr marL="91425" marR="91425" marT="91425" marB="91425">
                    <a:solidFill>
                      <a:schemeClr val="accent3"/>
                    </a:solidFill>
                  </a:tcPr>
                </a:tc>
                <a:tc>
                  <a:txBody>
                    <a:bodyPr/>
                    <a:lstStyle/>
                    <a:p>
                      <a:pPr marL="0" lvl="0" indent="0" algn="l" rtl="0">
                        <a:spcBef>
                          <a:spcPts val="0"/>
                        </a:spcBef>
                        <a:spcAft>
                          <a:spcPts val="0"/>
                        </a:spcAft>
                        <a:buNone/>
                      </a:pPr>
                      <a:r>
                        <a:rPr lang="en-US" sz="1800" dirty="0">
                          <a:latin typeface="Cabin"/>
                          <a:ea typeface="Cabin"/>
                          <a:cs typeface="Cabin"/>
                          <a:sym typeface="Cabin"/>
                        </a:rPr>
                        <a:t>10</a:t>
                      </a:r>
                      <a:endParaRPr sz="1800" dirty="0">
                        <a:latin typeface="Cabin"/>
                        <a:ea typeface="Cabin"/>
                        <a:cs typeface="Cabin"/>
                        <a:sym typeface="Cabin"/>
                      </a:endParaRPr>
                    </a:p>
                  </a:txBody>
                  <a:tcPr marL="91425" marR="91425" marT="91425" marB="91425"/>
                </a:tc>
                <a:tc>
                  <a:txBody>
                    <a:bodyPr/>
                    <a:lstStyle/>
                    <a:p>
                      <a:pPr marL="0" lvl="0" indent="0" algn="l" rtl="0">
                        <a:spcBef>
                          <a:spcPts val="0"/>
                        </a:spcBef>
                        <a:spcAft>
                          <a:spcPts val="0"/>
                        </a:spcAft>
                        <a:buNone/>
                      </a:pPr>
                      <a:r>
                        <a:rPr lang="en-US" sz="1800" dirty="0">
                          <a:latin typeface="Cabin"/>
                          <a:ea typeface="Cabin"/>
                          <a:cs typeface="Cabin"/>
                          <a:sym typeface="Cabin"/>
                        </a:rPr>
                        <a:t>25</a:t>
                      </a:r>
                      <a:endParaRPr sz="1800" dirty="0">
                        <a:latin typeface="Cabin"/>
                        <a:ea typeface="Cabin"/>
                        <a:cs typeface="Cabin"/>
                        <a:sym typeface="Cabin"/>
                      </a:endParaRPr>
                    </a:p>
                  </a:txBody>
                  <a:tcPr marL="91425" marR="91425" marT="91425" marB="91425"/>
                </a:tc>
                <a:extLst>
                  <a:ext uri="{0D108BD9-81ED-4DB2-BD59-A6C34878D82A}">
                    <a16:rowId xmlns:a16="http://schemas.microsoft.com/office/drawing/2014/main" val="10002"/>
                  </a:ext>
                </a:extLst>
              </a:tr>
            </a:tbl>
          </a:graphicData>
        </a:graphic>
      </p:graphicFrame>
      <p:sp>
        <p:nvSpPr>
          <p:cNvPr id="164" name="Google Shape;164;p27"/>
          <p:cNvSpPr/>
          <p:nvPr/>
        </p:nvSpPr>
        <p:spPr>
          <a:xfrm rot="5400000">
            <a:off x="7270875" y="-500625"/>
            <a:ext cx="605700" cy="5150100"/>
          </a:xfrm>
          <a:prstGeom prst="leftBrace">
            <a:avLst>
              <a:gd name="adj1" fmla="val 108940"/>
              <a:gd name="adj2" fmla="val 50000"/>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txBox="1"/>
          <p:nvPr/>
        </p:nvSpPr>
        <p:spPr>
          <a:xfrm>
            <a:off x="7024100" y="1263075"/>
            <a:ext cx="1177500" cy="50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Cabin SemiBold"/>
                <a:ea typeface="Cabin SemiBold"/>
                <a:cs typeface="Cabin SemiBold"/>
                <a:sym typeface="Cabin SemiBold"/>
              </a:rPr>
              <a:t>Predicted</a:t>
            </a:r>
            <a:endParaRPr sz="1800">
              <a:latin typeface="Cabin SemiBold"/>
              <a:ea typeface="Cabin SemiBold"/>
              <a:cs typeface="Cabin SemiBold"/>
              <a:sym typeface="Cabin SemiBold"/>
            </a:endParaRPr>
          </a:p>
        </p:txBody>
      </p:sp>
      <p:sp>
        <p:nvSpPr>
          <p:cNvPr id="166" name="Google Shape;166;p27"/>
          <p:cNvSpPr/>
          <p:nvPr/>
        </p:nvSpPr>
        <p:spPr>
          <a:xfrm>
            <a:off x="1365725" y="2595475"/>
            <a:ext cx="605700" cy="2713200"/>
          </a:xfrm>
          <a:prstGeom prst="leftBrace">
            <a:avLst>
              <a:gd name="adj1" fmla="val 108940"/>
              <a:gd name="adj2" fmla="val 50000"/>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7"/>
          <p:cNvSpPr txBox="1"/>
          <p:nvPr/>
        </p:nvSpPr>
        <p:spPr>
          <a:xfrm>
            <a:off x="517050" y="3697800"/>
            <a:ext cx="856800" cy="50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Cabin SemiBold"/>
                <a:ea typeface="Cabin SemiBold"/>
                <a:cs typeface="Cabin SemiBold"/>
                <a:sym typeface="Cabin SemiBold"/>
              </a:rPr>
              <a:t>Actual</a:t>
            </a:r>
            <a:endParaRPr sz="1800">
              <a:latin typeface="Cabin SemiBold"/>
              <a:ea typeface="Cabin SemiBold"/>
              <a:cs typeface="Cabin SemiBold"/>
              <a:sym typeface="Cabin SemiBold"/>
            </a:endParaRPr>
          </a:p>
        </p:txBody>
      </p:sp>
      <p:sp>
        <p:nvSpPr>
          <p:cNvPr id="8" name="Google Shape;178;p28">
            <a:extLst>
              <a:ext uri="{FF2B5EF4-FFF2-40B4-BE49-F238E27FC236}">
                <a16:creationId xmlns:a16="http://schemas.microsoft.com/office/drawing/2014/main" id="{F8CFA60D-C728-C741-9973-E4860630D37C}"/>
              </a:ext>
            </a:extLst>
          </p:cNvPr>
          <p:cNvSpPr txBox="1"/>
          <p:nvPr/>
        </p:nvSpPr>
        <p:spPr>
          <a:xfrm>
            <a:off x="517050" y="5455275"/>
            <a:ext cx="9660900" cy="6057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200" dirty="0">
                <a:solidFill>
                  <a:srgbClr val="FFFFFF"/>
                </a:solidFill>
                <a:latin typeface="Cabin"/>
                <a:ea typeface="Cabin"/>
                <a:cs typeface="Cabin"/>
                <a:sym typeface="Cabin"/>
              </a:rPr>
              <a:t>A confusion matrix is used to detail the performance of a classification model.</a:t>
            </a:r>
            <a:endParaRPr sz="2200" dirty="0">
              <a:solidFill>
                <a:srgbClr val="FFFFFF"/>
              </a:solidFill>
              <a:latin typeface="Cabin"/>
              <a:ea typeface="Cabin"/>
              <a:cs typeface="Cabin"/>
              <a:sym typeface="Cabin"/>
            </a:endParaRPr>
          </a:p>
        </p:txBody>
      </p:sp>
    </p:spTree>
    <p:extLst>
      <p:ext uri="{BB962C8B-B14F-4D97-AF65-F5344CB8AC3E}">
        <p14:creationId xmlns:p14="http://schemas.microsoft.com/office/powerpoint/2010/main" val="4201835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7"/>
          <p:cNvSpPr txBox="1">
            <a:spLocks noGrp="1"/>
          </p:cNvSpPr>
          <p:nvPr>
            <p:ph type="title"/>
          </p:nvPr>
        </p:nvSpPr>
        <p:spPr>
          <a:xfrm>
            <a:off x="388936" y="338418"/>
            <a:ext cx="9660900" cy="985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2"/>
              </a:buClr>
              <a:buSzPts val="4200"/>
              <a:buFont typeface="Cabin"/>
              <a:buNone/>
            </a:pPr>
            <a:r>
              <a:rPr lang="en-US"/>
              <a:t>A confusion matrix is accuracy by class</a:t>
            </a:r>
            <a:endParaRPr/>
          </a:p>
        </p:txBody>
      </p:sp>
      <p:graphicFrame>
        <p:nvGraphicFramePr>
          <p:cNvPr id="163" name="Google Shape;163;p27"/>
          <p:cNvGraphicFramePr/>
          <p:nvPr>
            <p:extLst>
              <p:ext uri="{D42A27DB-BD31-4B8C-83A1-F6EECF244321}">
                <p14:modId xmlns:p14="http://schemas.microsoft.com/office/powerpoint/2010/main" val="51461284"/>
              </p:ext>
            </p:extLst>
          </p:nvPr>
        </p:nvGraphicFramePr>
        <p:xfrm>
          <a:off x="2409813" y="2595475"/>
          <a:ext cx="7766625" cy="2713125"/>
        </p:xfrm>
        <a:graphic>
          <a:graphicData uri="http://schemas.openxmlformats.org/drawingml/2006/table">
            <a:tbl>
              <a:tblPr>
                <a:noFill/>
                <a:tableStyleId>{CF4EDD77-DD0B-43DA-8E49-44ADA2C8F9AD}</a:tableStyleId>
              </a:tblPr>
              <a:tblGrid>
                <a:gridCol w="2588875">
                  <a:extLst>
                    <a:ext uri="{9D8B030D-6E8A-4147-A177-3AD203B41FA5}">
                      <a16:colId xmlns:a16="http://schemas.microsoft.com/office/drawing/2014/main" val="20000"/>
                    </a:ext>
                  </a:extLst>
                </a:gridCol>
                <a:gridCol w="2588875">
                  <a:extLst>
                    <a:ext uri="{9D8B030D-6E8A-4147-A177-3AD203B41FA5}">
                      <a16:colId xmlns:a16="http://schemas.microsoft.com/office/drawing/2014/main" val="20001"/>
                    </a:ext>
                  </a:extLst>
                </a:gridCol>
                <a:gridCol w="2588875">
                  <a:extLst>
                    <a:ext uri="{9D8B030D-6E8A-4147-A177-3AD203B41FA5}">
                      <a16:colId xmlns:a16="http://schemas.microsoft.com/office/drawing/2014/main" val="20002"/>
                    </a:ext>
                  </a:extLst>
                </a:gridCol>
              </a:tblGrid>
              <a:tr h="90437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US" sz="1800" dirty="0">
                          <a:solidFill>
                            <a:srgbClr val="FFFFFF"/>
                          </a:solidFill>
                          <a:latin typeface="Cabin Medium"/>
                          <a:ea typeface="Cabin Medium"/>
                          <a:cs typeface="Cabin Medium"/>
                          <a:sym typeface="Cabin Medium"/>
                        </a:rPr>
                        <a:t>Negative class (0)</a:t>
                      </a:r>
                      <a:endParaRPr sz="1800" dirty="0">
                        <a:solidFill>
                          <a:srgbClr val="FFFFFF"/>
                        </a:solidFill>
                        <a:latin typeface="Cabin Medium"/>
                        <a:ea typeface="Cabin Medium"/>
                        <a:cs typeface="Cabin Medium"/>
                        <a:sym typeface="Cabin Medium"/>
                      </a:endParaRPr>
                    </a:p>
                  </a:txBody>
                  <a:tcPr marL="91425" marR="91425" marT="91425" marB="91425">
                    <a:solidFill>
                      <a:schemeClr val="accent3"/>
                    </a:solidFill>
                  </a:tcPr>
                </a:tc>
                <a:tc>
                  <a:txBody>
                    <a:bodyPr/>
                    <a:lstStyle/>
                    <a:p>
                      <a:pPr marL="0" lvl="0" indent="0" algn="l" rtl="0">
                        <a:spcBef>
                          <a:spcPts val="0"/>
                        </a:spcBef>
                        <a:spcAft>
                          <a:spcPts val="0"/>
                        </a:spcAft>
                        <a:buNone/>
                      </a:pPr>
                      <a:r>
                        <a:rPr lang="en-US" sz="1800" dirty="0">
                          <a:solidFill>
                            <a:srgbClr val="FFFFFF"/>
                          </a:solidFill>
                          <a:latin typeface="Cabin Medium"/>
                          <a:ea typeface="Cabin Medium"/>
                          <a:cs typeface="Cabin Medium"/>
                          <a:sym typeface="Cabin Medium"/>
                        </a:rPr>
                        <a:t>Positive class (1)</a:t>
                      </a:r>
                      <a:endParaRPr sz="1800" dirty="0">
                        <a:solidFill>
                          <a:srgbClr val="FFFFFF"/>
                        </a:solidFill>
                        <a:latin typeface="Cabin Medium"/>
                        <a:ea typeface="Cabin Medium"/>
                        <a:cs typeface="Cabin Medium"/>
                        <a:sym typeface="Cabin Medium"/>
                      </a:endParaRPr>
                    </a:p>
                  </a:txBody>
                  <a:tcPr marL="91425" marR="91425" marT="91425" marB="91425">
                    <a:solidFill>
                      <a:schemeClr val="accent3"/>
                    </a:solidFill>
                  </a:tcPr>
                </a:tc>
                <a:extLst>
                  <a:ext uri="{0D108BD9-81ED-4DB2-BD59-A6C34878D82A}">
                    <a16:rowId xmlns:a16="http://schemas.microsoft.com/office/drawing/2014/main" val="10000"/>
                  </a:ext>
                </a:extLst>
              </a:tr>
              <a:tr h="904375">
                <a:tc>
                  <a:txBody>
                    <a:bodyPr/>
                    <a:lstStyle/>
                    <a:p>
                      <a:pPr marL="0" lvl="0" indent="0" algn="l" rtl="0">
                        <a:spcBef>
                          <a:spcPts val="0"/>
                        </a:spcBef>
                        <a:spcAft>
                          <a:spcPts val="0"/>
                        </a:spcAft>
                        <a:buNone/>
                      </a:pPr>
                      <a:r>
                        <a:rPr lang="en-US" sz="1800" dirty="0">
                          <a:solidFill>
                            <a:srgbClr val="FFFFFF"/>
                          </a:solidFill>
                          <a:latin typeface="Cabin Medium"/>
                          <a:ea typeface="Cabin Medium"/>
                          <a:cs typeface="Cabin Medium"/>
                          <a:sym typeface="Cabin Medium"/>
                        </a:rPr>
                        <a:t>Negative class (0) </a:t>
                      </a:r>
                      <a:endParaRPr sz="1800" dirty="0">
                        <a:solidFill>
                          <a:srgbClr val="FFFFFF"/>
                        </a:solidFill>
                        <a:latin typeface="Cabin Medium"/>
                        <a:ea typeface="Cabin Medium"/>
                        <a:cs typeface="Cabin Medium"/>
                        <a:sym typeface="Cabin Medium"/>
                      </a:endParaRPr>
                    </a:p>
                  </a:txBody>
                  <a:tcPr marL="91425" marR="91425" marT="91425" marB="91425">
                    <a:solidFill>
                      <a:schemeClr val="accent3"/>
                    </a:solidFill>
                  </a:tcPr>
                </a:tc>
                <a:tc>
                  <a:txBody>
                    <a:bodyPr/>
                    <a:lstStyle/>
                    <a:p>
                      <a:pPr marL="0" lvl="0" indent="0" algn="l" rtl="0">
                        <a:spcBef>
                          <a:spcPts val="0"/>
                        </a:spcBef>
                        <a:spcAft>
                          <a:spcPts val="0"/>
                        </a:spcAft>
                        <a:buNone/>
                      </a:pPr>
                      <a:r>
                        <a:rPr lang="en-US" sz="1800" dirty="0">
                          <a:latin typeface="Cabin"/>
                          <a:ea typeface="Cabin"/>
                          <a:cs typeface="Cabin"/>
                          <a:sym typeface="Cabin"/>
                        </a:rPr>
                        <a:t>True negatives</a:t>
                      </a:r>
                      <a:endParaRPr sz="1800" dirty="0">
                        <a:latin typeface="Cabin"/>
                        <a:ea typeface="Cabin"/>
                        <a:cs typeface="Cabin"/>
                        <a:sym typeface="Cabin"/>
                      </a:endParaRPr>
                    </a:p>
                  </a:txBody>
                  <a:tcPr marL="91425" marR="91425" marT="91425" marB="91425"/>
                </a:tc>
                <a:tc>
                  <a:txBody>
                    <a:bodyPr/>
                    <a:lstStyle/>
                    <a:p>
                      <a:pPr marL="0" lvl="0" indent="0" algn="l" rtl="0">
                        <a:spcBef>
                          <a:spcPts val="0"/>
                        </a:spcBef>
                        <a:spcAft>
                          <a:spcPts val="0"/>
                        </a:spcAft>
                        <a:buNone/>
                      </a:pPr>
                      <a:r>
                        <a:rPr lang="en-US" sz="1800" dirty="0">
                          <a:latin typeface="Cabin"/>
                          <a:ea typeface="Cabin"/>
                          <a:cs typeface="Cabin"/>
                          <a:sym typeface="Cabin"/>
                        </a:rPr>
                        <a:t>False positives</a:t>
                      </a:r>
                      <a:endParaRPr sz="1800" dirty="0">
                        <a:latin typeface="Cabin"/>
                        <a:ea typeface="Cabin"/>
                        <a:cs typeface="Cabin"/>
                        <a:sym typeface="Cabin"/>
                      </a:endParaRPr>
                    </a:p>
                  </a:txBody>
                  <a:tcPr marL="91425" marR="91425" marT="91425" marB="91425"/>
                </a:tc>
                <a:extLst>
                  <a:ext uri="{0D108BD9-81ED-4DB2-BD59-A6C34878D82A}">
                    <a16:rowId xmlns:a16="http://schemas.microsoft.com/office/drawing/2014/main" val="10001"/>
                  </a:ext>
                </a:extLst>
              </a:tr>
              <a:tr h="904375">
                <a:tc>
                  <a:txBody>
                    <a:bodyPr/>
                    <a:lstStyle/>
                    <a:p>
                      <a:pPr marL="0" lvl="0" indent="0" algn="l" rtl="0">
                        <a:spcBef>
                          <a:spcPts val="0"/>
                        </a:spcBef>
                        <a:spcAft>
                          <a:spcPts val="0"/>
                        </a:spcAft>
                        <a:buNone/>
                      </a:pPr>
                      <a:r>
                        <a:rPr lang="en-US" sz="1800" dirty="0">
                          <a:solidFill>
                            <a:srgbClr val="FFFFFF"/>
                          </a:solidFill>
                          <a:latin typeface="Cabin Medium"/>
                          <a:ea typeface="Cabin Medium"/>
                          <a:cs typeface="Cabin Medium"/>
                          <a:sym typeface="Cabin Medium"/>
                        </a:rPr>
                        <a:t>Positive class (1)</a:t>
                      </a:r>
                      <a:endParaRPr sz="1800" dirty="0">
                        <a:solidFill>
                          <a:srgbClr val="FFFFFF"/>
                        </a:solidFill>
                        <a:latin typeface="Cabin Medium"/>
                        <a:ea typeface="Cabin Medium"/>
                        <a:cs typeface="Cabin Medium"/>
                        <a:sym typeface="Cabin Medium"/>
                      </a:endParaRPr>
                    </a:p>
                  </a:txBody>
                  <a:tcPr marL="91425" marR="91425" marT="91425" marB="91425">
                    <a:solidFill>
                      <a:schemeClr val="accent3"/>
                    </a:solidFill>
                  </a:tcPr>
                </a:tc>
                <a:tc>
                  <a:txBody>
                    <a:bodyPr/>
                    <a:lstStyle/>
                    <a:p>
                      <a:pPr marL="0" lvl="0" indent="0" algn="l" rtl="0">
                        <a:spcBef>
                          <a:spcPts val="0"/>
                        </a:spcBef>
                        <a:spcAft>
                          <a:spcPts val="0"/>
                        </a:spcAft>
                        <a:buNone/>
                      </a:pPr>
                      <a:r>
                        <a:rPr lang="en-US" sz="1800" dirty="0">
                          <a:latin typeface="Cabin"/>
                          <a:ea typeface="Cabin"/>
                          <a:cs typeface="Cabin"/>
                          <a:sym typeface="Cabin"/>
                        </a:rPr>
                        <a:t>False negatives</a:t>
                      </a:r>
                      <a:endParaRPr sz="1800" dirty="0">
                        <a:latin typeface="Cabin"/>
                        <a:ea typeface="Cabin"/>
                        <a:cs typeface="Cabin"/>
                        <a:sym typeface="Cabin"/>
                      </a:endParaRPr>
                    </a:p>
                  </a:txBody>
                  <a:tcPr marL="91425" marR="91425" marT="91425" marB="91425"/>
                </a:tc>
                <a:tc>
                  <a:txBody>
                    <a:bodyPr/>
                    <a:lstStyle/>
                    <a:p>
                      <a:pPr marL="0" lvl="0" indent="0" algn="l" rtl="0">
                        <a:spcBef>
                          <a:spcPts val="0"/>
                        </a:spcBef>
                        <a:spcAft>
                          <a:spcPts val="0"/>
                        </a:spcAft>
                        <a:buNone/>
                      </a:pPr>
                      <a:r>
                        <a:rPr lang="en-US" sz="1800" dirty="0">
                          <a:latin typeface="Cabin"/>
                          <a:ea typeface="Cabin"/>
                          <a:cs typeface="Cabin"/>
                          <a:sym typeface="Cabin"/>
                        </a:rPr>
                        <a:t>True positives</a:t>
                      </a:r>
                      <a:endParaRPr sz="1800" dirty="0">
                        <a:latin typeface="Cabin"/>
                        <a:ea typeface="Cabin"/>
                        <a:cs typeface="Cabin"/>
                        <a:sym typeface="Cabin"/>
                      </a:endParaRPr>
                    </a:p>
                  </a:txBody>
                  <a:tcPr marL="91425" marR="91425" marT="91425" marB="91425"/>
                </a:tc>
                <a:extLst>
                  <a:ext uri="{0D108BD9-81ED-4DB2-BD59-A6C34878D82A}">
                    <a16:rowId xmlns:a16="http://schemas.microsoft.com/office/drawing/2014/main" val="10002"/>
                  </a:ext>
                </a:extLst>
              </a:tr>
            </a:tbl>
          </a:graphicData>
        </a:graphic>
      </p:graphicFrame>
      <p:sp>
        <p:nvSpPr>
          <p:cNvPr id="164" name="Google Shape;164;p27"/>
          <p:cNvSpPr/>
          <p:nvPr/>
        </p:nvSpPr>
        <p:spPr>
          <a:xfrm rot="5400000">
            <a:off x="7270875" y="-500625"/>
            <a:ext cx="605700" cy="5150100"/>
          </a:xfrm>
          <a:prstGeom prst="leftBrace">
            <a:avLst>
              <a:gd name="adj1" fmla="val 108940"/>
              <a:gd name="adj2" fmla="val 50000"/>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txBox="1"/>
          <p:nvPr/>
        </p:nvSpPr>
        <p:spPr>
          <a:xfrm>
            <a:off x="7024100" y="1263075"/>
            <a:ext cx="1177500" cy="50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Cabin SemiBold"/>
                <a:ea typeface="Cabin SemiBold"/>
                <a:cs typeface="Cabin SemiBold"/>
                <a:sym typeface="Cabin SemiBold"/>
              </a:rPr>
              <a:t>Predicted</a:t>
            </a:r>
            <a:endParaRPr sz="1800">
              <a:latin typeface="Cabin SemiBold"/>
              <a:ea typeface="Cabin SemiBold"/>
              <a:cs typeface="Cabin SemiBold"/>
              <a:sym typeface="Cabin SemiBold"/>
            </a:endParaRPr>
          </a:p>
        </p:txBody>
      </p:sp>
      <p:sp>
        <p:nvSpPr>
          <p:cNvPr id="166" name="Google Shape;166;p27"/>
          <p:cNvSpPr/>
          <p:nvPr/>
        </p:nvSpPr>
        <p:spPr>
          <a:xfrm>
            <a:off x="1365725" y="2595475"/>
            <a:ext cx="605700" cy="2713200"/>
          </a:xfrm>
          <a:prstGeom prst="leftBrace">
            <a:avLst>
              <a:gd name="adj1" fmla="val 108940"/>
              <a:gd name="adj2" fmla="val 50000"/>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7"/>
          <p:cNvSpPr txBox="1"/>
          <p:nvPr/>
        </p:nvSpPr>
        <p:spPr>
          <a:xfrm>
            <a:off x="517050" y="3697800"/>
            <a:ext cx="856800" cy="50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Cabin SemiBold"/>
                <a:ea typeface="Cabin SemiBold"/>
                <a:cs typeface="Cabin SemiBold"/>
                <a:sym typeface="Cabin SemiBold"/>
              </a:rPr>
              <a:t>Actual</a:t>
            </a:r>
            <a:endParaRPr sz="1800">
              <a:latin typeface="Cabin SemiBold"/>
              <a:ea typeface="Cabin SemiBold"/>
              <a:cs typeface="Cabin SemiBold"/>
              <a:sym typeface="Cabin SemiBold"/>
            </a:endParaRPr>
          </a:p>
        </p:txBody>
      </p:sp>
      <p:sp>
        <p:nvSpPr>
          <p:cNvPr id="8" name="Google Shape;178;p28">
            <a:extLst>
              <a:ext uri="{FF2B5EF4-FFF2-40B4-BE49-F238E27FC236}">
                <a16:creationId xmlns:a16="http://schemas.microsoft.com/office/drawing/2014/main" id="{23CCA5E5-B5BB-B740-981E-3F625CF110DD}"/>
              </a:ext>
            </a:extLst>
          </p:cNvPr>
          <p:cNvSpPr txBox="1"/>
          <p:nvPr/>
        </p:nvSpPr>
        <p:spPr>
          <a:xfrm>
            <a:off x="517050" y="5455275"/>
            <a:ext cx="9660900" cy="1124882"/>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200" dirty="0">
                <a:solidFill>
                  <a:srgbClr val="FFFFFF"/>
                </a:solidFill>
                <a:latin typeface="Cabin"/>
                <a:ea typeface="Cabin"/>
                <a:cs typeface="Cabin"/>
                <a:sym typeface="Cabin"/>
              </a:rPr>
              <a:t>For those quadrants where our model was correct, we call them true positive/negative. Where our model was wrong, we call them false positive/negative.</a:t>
            </a:r>
            <a:endParaRPr sz="2200" dirty="0">
              <a:solidFill>
                <a:srgbClr val="FFFFFF"/>
              </a:solidFill>
              <a:latin typeface="Cabin"/>
              <a:ea typeface="Cabin"/>
              <a:cs typeface="Cabin"/>
              <a:sym typeface="Cabi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7"/>
          <p:cNvSpPr txBox="1">
            <a:spLocks noGrp="1"/>
          </p:cNvSpPr>
          <p:nvPr>
            <p:ph type="title"/>
          </p:nvPr>
        </p:nvSpPr>
        <p:spPr>
          <a:xfrm>
            <a:off x="388936" y="338418"/>
            <a:ext cx="9660900" cy="985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2"/>
              </a:buClr>
              <a:buSzPts val="4200"/>
              <a:buFont typeface="Cabin"/>
              <a:buNone/>
            </a:pPr>
            <a:r>
              <a:rPr lang="en-US" dirty="0"/>
              <a:t>Confusion Matrix Example</a:t>
            </a:r>
            <a:endParaRPr dirty="0"/>
          </a:p>
        </p:txBody>
      </p:sp>
      <p:graphicFrame>
        <p:nvGraphicFramePr>
          <p:cNvPr id="163" name="Google Shape;163;p27"/>
          <p:cNvGraphicFramePr/>
          <p:nvPr>
            <p:extLst>
              <p:ext uri="{D42A27DB-BD31-4B8C-83A1-F6EECF244321}">
                <p14:modId xmlns:p14="http://schemas.microsoft.com/office/powerpoint/2010/main" val="2380713976"/>
              </p:ext>
            </p:extLst>
          </p:nvPr>
        </p:nvGraphicFramePr>
        <p:xfrm>
          <a:off x="2435938" y="3280672"/>
          <a:ext cx="7766625" cy="2713125"/>
        </p:xfrm>
        <a:graphic>
          <a:graphicData uri="http://schemas.openxmlformats.org/drawingml/2006/table">
            <a:tbl>
              <a:tblPr>
                <a:noFill/>
                <a:tableStyleId>{CF4EDD77-DD0B-43DA-8E49-44ADA2C8F9AD}</a:tableStyleId>
              </a:tblPr>
              <a:tblGrid>
                <a:gridCol w="2588875">
                  <a:extLst>
                    <a:ext uri="{9D8B030D-6E8A-4147-A177-3AD203B41FA5}">
                      <a16:colId xmlns:a16="http://schemas.microsoft.com/office/drawing/2014/main" val="20000"/>
                    </a:ext>
                  </a:extLst>
                </a:gridCol>
                <a:gridCol w="2588875">
                  <a:extLst>
                    <a:ext uri="{9D8B030D-6E8A-4147-A177-3AD203B41FA5}">
                      <a16:colId xmlns:a16="http://schemas.microsoft.com/office/drawing/2014/main" val="20001"/>
                    </a:ext>
                  </a:extLst>
                </a:gridCol>
                <a:gridCol w="2588875">
                  <a:extLst>
                    <a:ext uri="{9D8B030D-6E8A-4147-A177-3AD203B41FA5}">
                      <a16:colId xmlns:a16="http://schemas.microsoft.com/office/drawing/2014/main" val="20002"/>
                    </a:ext>
                  </a:extLst>
                </a:gridCol>
              </a:tblGrid>
              <a:tr h="90437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US" sz="1800" dirty="0">
                          <a:solidFill>
                            <a:srgbClr val="FFFFFF"/>
                          </a:solidFill>
                          <a:latin typeface="Cabin Medium"/>
                          <a:ea typeface="Cabin Medium"/>
                          <a:cs typeface="Cabin Medium"/>
                          <a:sym typeface="Cabin Medium"/>
                        </a:rPr>
                        <a:t>Negative class</a:t>
                      </a:r>
                      <a:endParaRPr sz="1800" dirty="0">
                        <a:solidFill>
                          <a:srgbClr val="FFFFFF"/>
                        </a:solidFill>
                        <a:latin typeface="Cabin Medium"/>
                        <a:ea typeface="Cabin Medium"/>
                        <a:cs typeface="Cabin Medium"/>
                        <a:sym typeface="Cabin Medium"/>
                      </a:endParaRPr>
                    </a:p>
                  </a:txBody>
                  <a:tcPr marL="91425" marR="91425" marT="91425" marB="91425">
                    <a:solidFill>
                      <a:schemeClr val="accent3"/>
                    </a:solidFill>
                  </a:tcPr>
                </a:tc>
                <a:tc>
                  <a:txBody>
                    <a:bodyPr/>
                    <a:lstStyle/>
                    <a:p>
                      <a:pPr marL="0" lvl="0" indent="0" algn="l" rtl="0">
                        <a:spcBef>
                          <a:spcPts val="0"/>
                        </a:spcBef>
                        <a:spcAft>
                          <a:spcPts val="0"/>
                        </a:spcAft>
                        <a:buNone/>
                      </a:pPr>
                      <a:r>
                        <a:rPr lang="en-US" sz="1800" dirty="0">
                          <a:solidFill>
                            <a:srgbClr val="FFFFFF"/>
                          </a:solidFill>
                          <a:latin typeface="Cabin Medium"/>
                          <a:ea typeface="Cabin Medium"/>
                          <a:cs typeface="Cabin Medium"/>
                          <a:sym typeface="Cabin Medium"/>
                        </a:rPr>
                        <a:t>Positive class</a:t>
                      </a:r>
                      <a:endParaRPr sz="1800" dirty="0">
                        <a:solidFill>
                          <a:srgbClr val="FFFFFF"/>
                        </a:solidFill>
                        <a:latin typeface="Cabin Medium"/>
                        <a:ea typeface="Cabin Medium"/>
                        <a:cs typeface="Cabin Medium"/>
                        <a:sym typeface="Cabin Medium"/>
                      </a:endParaRPr>
                    </a:p>
                  </a:txBody>
                  <a:tcPr marL="91425" marR="91425" marT="91425" marB="91425">
                    <a:solidFill>
                      <a:schemeClr val="accent3"/>
                    </a:solidFill>
                  </a:tcPr>
                </a:tc>
                <a:extLst>
                  <a:ext uri="{0D108BD9-81ED-4DB2-BD59-A6C34878D82A}">
                    <a16:rowId xmlns:a16="http://schemas.microsoft.com/office/drawing/2014/main" val="10000"/>
                  </a:ext>
                </a:extLst>
              </a:tr>
              <a:tr h="904375">
                <a:tc>
                  <a:txBody>
                    <a:bodyPr/>
                    <a:lstStyle/>
                    <a:p>
                      <a:pPr marL="0" lvl="0" indent="0" algn="l" rtl="0">
                        <a:spcBef>
                          <a:spcPts val="0"/>
                        </a:spcBef>
                        <a:spcAft>
                          <a:spcPts val="0"/>
                        </a:spcAft>
                        <a:buNone/>
                      </a:pPr>
                      <a:r>
                        <a:rPr lang="en-US" sz="1800" dirty="0">
                          <a:solidFill>
                            <a:srgbClr val="FFFFFF"/>
                          </a:solidFill>
                          <a:latin typeface="Cabin Medium"/>
                          <a:ea typeface="Cabin Medium"/>
                          <a:cs typeface="Cabin Medium"/>
                          <a:sym typeface="Cabin Medium"/>
                        </a:rPr>
                        <a:t>Negative class </a:t>
                      </a:r>
                      <a:endParaRPr sz="1800" dirty="0">
                        <a:solidFill>
                          <a:srgbClr val="FFFFFF"/>
                        </a:solidFill>
                        <a:latin typeface="Cabin Medium"/>
                        <a:ea typeface="Cabin Medium"/>
                        <a:cs typeface="Cabin Medium"/>
                        <a:sym typeface="Cabin Medium"/>
                      </a:endParaRPr>
                    </a:p>
                  </a:txBody>
                  <a:tcPr marL="91425" marR="91425" marT="91425" marB="91425">
                    <a:solidFill>
                      <a:schemeClr val="accent3"/>
                    </a:solidFill>
                  </a:tcPr>
                </a:tc>
                <a:tc>
                  <a:txBody>
                    <a:bodyPr/>
                    <a:lstStyle/>
                    <a:p>
                      <a:pPr marL="0" lvl="0" indent="0" algn="l" rtl="0">
                        <a:spcBef>
                          <a:spcPts val="0"/>
                        </a:spcBef>
                        <a:spcAft>
                          <a:spcPts val="0"/>
                        </a:spcAft>
                        <a:buNone/>
                      </a:pPr>
                      <a:endParaRPr sz="1800" dirty="0">
                        <a:latin typeface="Cabin"/>
                        <a:ea typeface="Cabin"/>
                        <a:cs typeface="Cabin"/>
                        <a:sym typeface="Cabin"/>
                      </a:endParaRPr>
                    </a:p>
                  </a:txBody>
                  <a:tcPr marL="91425" marR="91425" marT="91425" marB="91425"/>
                </a:tc>
                <a:tc>
                  <a:txBody>
                    <a:bodyPr/>
                    <a:lstStyle/>
                    <a:p>
                      <a:pPr marL="0" lvl="0" indent="0" algn="l" rtl="0">
                        <a:spcBef>
                          <a:spcPts val="0"/>
                        </a:spcBef>
                        <a:spcAft>
                          <a:spcPts val="0"/>
                        </a:spcAft>
                        <a:buNone/>
                      </a:pPr>
                      <a:endParaRPr sz="1800" dirty="0">
                        <a:latin typeface="Cabin"/>
                        <a:ea typeface="Cabin"/>
                        <a:cs typeface="Cabin"/>
                        <a:sym typeface="Cabin"/>
                      </a:endParaRPr>
                    </a:p>
                  </a:txBody>
                  <a:tcPr marL="91425" marR="91425" marT="91425" marB="91425"/>
                </a:tc>
                <a:extLst>
                  <a:ext uri="{0D108BD9-81ED-4DB2-BD59-A6C34878D82A}">
                    <a16:rowId xmlns:a16="http://schemas.microsoft.com/office/drawing/2014/main" val="10001"/>
                  </a:ext>
                </a:extLst>
              </a:tr>
              <a:tr h="904375">
                <a:tc>
                  <a:txBody>
                    <a:bodyPr/>
                    <a:lstStyle/>
                    <a:p>
                      <a:pPr marL="0" lvl="0" indent="0" algn="l" rtl="0">
                        <a:spcBef>
                          <a:spcPts val="0"/>
                        </a:spcBef>
                        <a:spcAft>
                          <a:spcPts val="0"/>
                        </a:spcAft>
                        <a:buNone/>
                      </a:pPr>
                      <a:r>
                        <a:rPr lang="en-US" sz="1800" dirty="0">
                          <a:solidFill>
                            <a:srgbClr val="FFFFFF"/>
                          </a:solidFill>
                          <a:latin typeface="Cabin Medium"/>
                          <a:ea typeface="Cabin Medium"/>
                          <a:cs typeface="Cabin Medium"/>
                          <a:sym typeface="Cabin Medium"/>
                        </a:rPr>
                        <a:t>Positive class</a:t>
                      </a:r>
                      <a:endParaRPr sz="1800" dirty="0">
                        <a:solidFill>
                          <a:srgbClr val="FFFFFF"/>
                        </a:solidFill>
                        <a:latin typeface="Cabin Medium"/>
                        <a:ea typeface="Cabin Medium"/>
                        <a:cs typeface="Cabin Medium"/>
                        <a:sym typeface="Cabin Medium"/>
                      </a:endParaRPr>
                    </a:p>
                  </a:txBody>
                  <a:tcPr marL="91425" marR="91425" marT="91425" marB="91425">
                    <a:solidFill>
                      <a:schemeClr val="accent3"/>
                    </a:solidFill>
                  </a:tcPr>
                </a:tc>
                <a:tc>
                  <a:txBody>
                    <a:bodyPr/>
                    <a:lstStyle/>
                    <a:p>
                      <a:pPr marL="0" lvl="0" indent="0" algn="l" rtl="0">
                        <a:spcBef>
                          <a:spcPts val="0"/>
                        </a:spcBef>
                        <a:spcAft>
                          <a:spcPts val="0"/>
                        </a:spcAft>
                        <a:buNone/>
                      </a:pPr>
                      <a:endParaRPr sz="1800" dirty="0">
                        <a:latin typeface="Cabin"/>
                        <a:ea typeface="Cabin"/>
                        <a:cs typeface="Cabin"/>
                        <a:sym typeface="Cabin"/>
                      </a:endParaRPr>
                    </a:p>
                  </a:txBody>
                  <a:tcPr marL="91425" marR="91425" marT="91425" marB="91425"/>
                </a:tc>
                <a:tc>
                  <a:txBody>
                    <a:bodyPr/>
                    <a:lstStyle/>
                    <a:p>
                      <a:pPr marL="0" lvl="0" indent="0" algn="l" rtl="0">
                        <a:spcBef>
                          <a:spcPts val="0"/>
                        </a:spcBef>
                        <a:spcAft>
                          <a:spcPts val="0"/>
                        </a:spcAft>
                        <a:buNone/>
                      </a:pPr>
                      <a:endParaRPr sz="1800" dirty="0">
                        <a:latin typeface="Cabin"/>
                        <a:ea typeface="Cabin"/>
                        <a:cs typeface="Cabin"/>
                        <a:sym typeface="Cabin"/>
                      </a:endParaRPr>
                    </a:p>
                  </a:txBody>
                  <a:tcPr marL="91425" marR="91425" marT="91425" marB="91425"/>
                </a:tc>
                <a:extLst>
                  <a:ext uri="{0D108BD9-81ED-4DB2-BD59-A6C34878D82A}">
                    <a16:rowId xmlns:a16="http://schemas.microsoft.com/office/drawing/2014/main" val="10002"/>
                  </a:ext>
                </a:extLst>
              </a:tr>
            </a:tbl>
          </a:graphicData>
        </a:graphic>
      </p:graphicFrame>
      <p:sp>
        <p:nvSpPr>
          <p:cNvPr id="164" name="Google Shape;164;p27"/>
          <p:cNvSpPr/>
          <p:nvPr/>
        </p:nvSpPr>
        <p:spPr>
          <a:xfrm rot="5400000">
            <a:off x="7477780" y="359075"/>
            <a:ext cx="299465" cy="5150100"/>
          </a:xfrm>
          <a:prstGeom prst="leftBrace">
            <a:avLst>
              <a:gd name="adj1" fmla="val 108940"/>
              <a:gd name="adj2" fmla="val 50000"/>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txBox="1"/>
          <p:nvPr/>
        </p:nvSpPr>
        <p:spPr>
          <a:xfrm>
            <a:off x="7077888" y="2275892"/>
            <a:ext cx="1177500" cy="50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Cabin SemiBold"/>
                <a:ea typeface="Cabin SemiBold"/>
                <a:cs typeface="Cabin SemiBold"/>
                <a:sym typeface="Cabin SemiBold"/>
              </a:rPr>
              <a:t>Predicted</a:t>
            </a:r>
            <a:endParaRPr sz="1800" dirty="0">
              <a:latin typeface="Cabin SemiBold"/>
              <a:ea typeface="Cabin SemiBold"/>
              <a:cs typeface="Cabin SemiBold"/>
              <a:sym typeface="Cabin SemiBold"/>
            </a:endParaRPr>
          </a:p>
        </p:txBody>
      </p:sp>
      <p:sp>
        <p:nvSpPr>
          <p:cNvPr id="166" name="Google Shape;166;p27"/>
          <p:cNvSpPr/>
          <p:nvPr/>
        </p:nvSpPr>
        <p:spPr>
          <a:xfrm>
            <a:off x="1589072" y="3280672"/>
            <a:ext cx="605700" cy="2713200"/>
          </a:xfrm>
          <a:prstGeom prst="leftBrace">
            <a:avLst>
              <a:gd name="adj1" fmla="val 108940"/>
              <a:gd name="adj2" fmla="val 50000"/>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7"/>
          <p:cNvSpPr txBox="1"/>
          <p:nvPr/>
        </p:nvSpPr>
        <p:spPr>
          <a:xfrm>
            <a:off x="740397" y="4382997"/>
            <a:ext cx="856800" cy="50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Cabin SemiBold"/>
                <a:ea typeface="Cabin SemiBold"/>
                <a:cs typeface="Cabin SemiBold"/>
                <a:sym typeface="Cabin SemiBold"/>
              </a:rPr>
              <a:t>Actual</a:t>
            </a:r>
            <a:endParaRPr sz="1800">
              <a:latin typeface="Cabin SemiBold"/>
              <a:ea typeface="Cabin SemiBold"/>
              <a:cs typeface="Cabin SemiBold"/>
              <a:sym typeface="Cabin SemiBold"/>
            </a:endParaRPr>
          </a:p>
        </p:txBody>
      </p:sp>
      <p:sp>
        <p:nvSpPr>
          <p:cNvPr id="8" name="Google Shape;178;p28">
            <a:extLst>
              <a:ext uri="{FF2B5EF4-FFF2-40B4-BE49-F238E27FC236}">
                <a16:creationId xmlns:a16="http://schemas.microsoft.com/office/drawing/2014/main" id="{23CCA5E5-B5BB-B740-981E-3F625CF110DD}"/>
              </a:ext>
            </a:extLst>
          </p:cNvPr>
          <p:cNvSpPr txBox="1"/>
          <p:nvPr/>
        </p:nvSpPr>
        <p:spPr>
          <a:xfrm>
            <a:off x="1265550" y="1151010"/>
            <a:ext cx="9660900" cy="1124882"/>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200" dirty="0">
                <a:solidFill>
                  <a:srgbClr val="FFFFFF"/>
                </a:solidFill>
                <a:latin typeface="Cabin"/>
                <a:ea typeface="Cabin"/>
                <a:cs typeface="Cabin"/>
                <a:sym typeface="Cabin"/>
              </a:rPr>
              <a:t>From the previous naïve model where we predicted “no disease” for every observation, what does the confusion matrix look like for 1000 people?</a:t>
            </a:r>
          </a:p>
          <a:p>
            <a:pPr marL="0" lvl="0" indent="0" algn="ctr" rtl="0">
              <a:spcBef>
                <a:spcPts val="0"/>
              </a:spcBef>
              <a:spcAft>
                <a:spcPts val="0"/>
              </a:spcAft>
              <a:buNone/>
            </a:pPr>
            <a:r>
              <a:rPr lang="en-US" sz="2200" i="1" dirty="0">
                <a:solidFill>
                  <a:srgbClr val="FFFFFF"/>
                </a:solidFill>
                <a:latin typeface="Cabin"/>
                <a:ea typeface="Cabin"/>
                <a:cs typeface="Cabin"/>
                <a:sym typeface="Cabin"/>
              </a:rPr>
              <a:t>(Recall: 99.5% do not have disease)  </a:t>
            </a:r>
            <a:endParaRPr sz="2200" i="1" dirty="0">
              <a:solidFill>
                <a:srgbClr val="FFFFFF"/>
              </a:solidFill>
              <a:latin typeface="Cabin"/>
              <a:ea typeface="Cabin"/>
              <a:cs typeface="Cabin"/>
              <a:sym typeface="Cabin"/>
            </a:endParaRPr>
          </a:p>
        </p:txBody>
      </p:sp>
    </p:spTree>
    <p:extLst>
      <p:ext uri="{BB962C8B-B14F-4D97-AF65-F5344CB8AC3E}">
        <p14:creationId xmlns:p14="http://schemas.microsoft.com/office/powerpoint/2010/main" val="196300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7"/>
          <p:cNvSpPr txBox="1">
            <a:spLocks noGrp="1"/>
          </p:cNvSpPr>
          <p:nvPr>
            <p:ph type="title"/>
          </p:nvPr>
        </p:nvSpPr>
        <p:spPr>
          <a:xfrm>
            <a:off x="388936" y="338418"/>
            <a:ext cx="9660900" cy="985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2"/>
              </a:buClr>
              <a:buSzPts val="4200"/>
              <a:buFont typeface="Cabin"/>
              <a:buNone/>
            </a:pPr>
            <a:r>
              <a:rPr lang="en-US" dirty="0"/>
              <a:t>Confusion Matrix Example</a:t>
            </a:r>
            <a:endParaRPr dirty="0"/>
          </a:p>
        </p:txBody>
      </p:sp>
      <p:graphicFrame>
        <p:nvGraphicFramePr>
          <p:cNvPr id="163" name="Google Shape;163;p27"/>
          <p:cNvGraphicFramePr/>
          <p:nvPr>
            <p:extLst>
              <p:ext uri="{D42A27DB-BD31-4B8C-83A1-F6EECF244321}">
                <p14:modId xmlns:p14="http://schemas.microsoft.com/office/powerpoint/2010/main" val="3586564670"/>
              </p:ext>
            </p:extLst>
          </p:nvPr>
        </p:nvGraphicFramePr>
        <p:xfrm>
          <a:off x="2435938" y="3280672"/>
          <a:ext cx="7766625" cy="2713125"/>
        </p:xfrm>
        <a:graphic>
          <a:graphicData uri="http://schemas.openxmlformats.org/drawingml/2006/table">
            <a:tbl>
              <a:tblPr>
                <a:noFill/>
                <a:tableStyleId>{CF4EDD77-DD0B-43DA-8E49-44ADA2C8F9AD}</a:tableStyleId>
              </a:tblPr>
              <a:tblGrid>
                <a:gridCol w="2588875">
                  <a:extLst>
                    <a:ext uri="{9D8B030D-6E8A-4147-A177-3AD203B41FA5}">
                      <a16:colId xmlns:a16="http://schemas.microsoft.com/office/drawing/2014/main" val="20000"/>
                    </a:ext>
                  </a:extLst>
                </a:gridCol>
                <a:gridCol w="2588875">
                  <a:extLst>
                    <a:ext uri="{9D8B030D-6E8A-4147-A177-3AD203B41FA5}">
                      <a16:colId xmlns:a16="http://schemas.microsoft.com/office/drawing/2014/main" val="20001"/>
                    </a:ext>
                  </a:extLst>
                </a:gridCol>
                <a:gridCol w="2588875">
                  <a:extLst>
                    <a:ext uri="{9D8B030D-6E8A-4147-A177-3AD203B41FA5}">
                      <a16:colId xmlns:a16="http://schemas.microsoft.com/office/drawing/2014/main" val="20002"/>
                    </a:ext>
                  </a:extLst>
                </a:gridCol>
              </a:tblGrid>
              <a:tr h="90437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US" sz="1800" dirty="0">
                          <a:solidFill>
                            <a:srgbClr val="FFFFFF"/>
                          </a:solidFill>
                          <a:latin typeface="Cabin Medium"/>
                          <a:ea typeface="Cabin Medium"/>
                          <a:cs typeface="Cabin Medium"/>
                          <a:sym typeface="Cabin Medium"/>
                        </a:rPr>
                        <a:t>Negative class</a:t>
                      </a:r>
                      <a:endParaRPr sz="1800" dirty="0">
                        <a:solidFill>
                          <a:srgbClr val="FFFFFF"/>
                        </a:solidFill>
                        <a:latin typeface="Cabin Medium"/>
                        <a:ea typeface="Cabin Medium"/>
                        <a:cs typeface="Cabin Medium"/>
                        <a:sym typeface="Cabin Medium"/>
                      </a:endParaRPr>
                    </a:p>
                  </a:txBody>
                  <a:tcPr marL="91425" marR="91425" marT="91425" marB="91425">
                    <a:solidFill>
                      <a:schemeClr val="accent3"/>
                    </a:solidFill>
                  </a:tcPr>
                </a:tc>
                <a:tc>
                  <a:txBody>
                    <a:bodyPr/>
                    <a:lstStyle/>
                    <a:p>
                      <a:pPr marL="0" lvl="0" indent="0" algn="l" rtl="0">
                        <a:spcBef>
                          <a:spcPts val="0"/>
                        </a:spcBef>
                        <a:spcAft>
                          <a:spcPts val="0"/>
                        </a:spcAft>
                        <a:buNone/>
                      </a:pPr>
                      <a:r>
                        <a:rPr lang="en-US" sz="1800" dirty="0">
                          <a:solidFill>
                            <a:srgbClr val="FFFFFF"/>
                          </a:solidFill>
                          <a:latin typeface="Cabin Medium"/>
                          <a:ea typeface="Cabin Medium"/>
                          <a:cs typeface="Cabin Medium"/>
                          <a:sym typeface="Cabin Medium"/>
                        </a:rPr>
                        <a:t>Positive class</a:t>
                      </a:r>
                      <a:endParaRPr sz="1800" dirty="0">
                        <a:solidFill>
                          <a:srgbClr val="FFFFFF"/>
                        </a:solidFill>
                        <a:latin typeface="Cabin Medium"/>
                        <a:ea typeface="Cabin Medium"/>
                        <a:cs typeface="Cabin Medium"/>
                        <a:sym typeface="Cabin Medium"/>
                      </a:endParaRPr>
                    </a:p>
                  </a:txBody>
                  <a:tcPr marL="91425" marR="91425" marT="91425" marB="91425">
                    <a:solidFill>
                      <a:schemeClr val="accent3"/>
                    </a:solidFill>
                  </a:tcPr>
                </a:tc>
                <a:extLst>
                  <a:ext uri="{0D108BD9-81ED-4DB2-BD59-A6C34878D82A}">
                    <a16:rowId xmlns:a16="http://schemas.microsoft.com/office/drawing/2014/main" val="10000"/>
                  </a:ext>
                </a:extLst>
              </a:tr>
              <a:tr h="904375">
                <a:tc>
                  <a:txBody>
                    <a:bodyPr/>
                    <a:lstStyle/>
                    <a:p>
                      <a:pPr marL="0" lvl="0" indent="0" algn="l" rtl="0">
                        <a:spcBef>
                          <a:spcPts val="0"/>
                        </a:spcBef>
                        <a:spcAft>
                          <a:spcPts val="0"/>
                        </a:spcAft>
                        <a:buNone/>
                      </a:pPr>
                      <a:r>
                        <a:rPr lang="en-US" sz="1800" dirty="0">
                          <a:solidFill>
                            <a:srgbClr val="FFFFFF"/>
                          </a:solidFill>
                          <a:latin typeface="Cabin Medium"/>
                          <a:ea typeface="Cabin Medium"/>
                          <a:cs typeface="Cabin Medium"/>
                          <a:sym typeface="Cabin Medium"/>
                        </a:rPr>
                        <a:t>Negative class </a:t>
                      </a:r>
                      <a:endParaRPr sz="1800" dirty="0">
                        <a:solidFill>
                          <a:srgbClr val="FFFFFF"/>
                        </a:solidFill>
                        <a:latin typeface="Cabin Medium"/>
                        <a:ea typeface="Cabin Medium"/>
                        <a:cs typeface="Cabin Medium"/>
                        <a:sym typeface="Cabin Medium"/>
                      </a:endParaRPr>
                    </a:p>
                  </a:txBody>
                  <a:tcPr marL="91425" marR="91425" marT="91425" marB="91425">
                    <a:solidFill>
                      <a:schemeClr val="accent3"/>
                    </a:solidFill>
                  </a:tcPr>
                </a:tc>
                <a:tc>
                  <a:txBody>
                    <a:bodyPr/>
                    <a:lstStyle/>
                    <a:p>
                      <a:pPr marL="0" lvl="0" indent="0" algn="ctr" rtl="0">
                        <a:spcBef>
                          <a:spcPts val="0"/>
                        </a:spcBef>
                        <a:spcAft>
                          <a:spcPts val="0"/>
                        </a:spcAft>
                        <a:buNone/>
                      </a:pPr>
                      <a:r>
                        <a:rPr lang="en-US" sz="1800" dirty="0">
                          <a:latin typeface="Cabin"/>
                          <a:ea typeface="Cabin"/>
                          <a:cs typeface="Cabin"/>
                          <a:sym typeface="Cabin"/>
                        </a:rPr>
                        <a:t>995</a:t>
                      </a:r>
                      <a:endParaRPr sz="1800" dirty="0">
                        <a:latin typeface="Cabin"/>
                        <a:ea typeface="Cabin"/>
                        <a:cs typeface="Cabin"/>
                        <a:sym typeface="Cabin"/>
                      </a:endParaRPr>
                    </a:p>
                  </a:txBody>
                  <a:tcPr marL="91425" marR="91425" marT="91425" marB="91425" anchor="ctr"/>
                </a:tc>
                <a:tc>
                  <a:txBody>
                    <a:bodyPr/>
                    <a:lstStyle/>
                    <a:p>
                      <a:pPr marL="0" lvl="0" indent="0" algn="ctr" rtl="0">
                        <a:spcBef>
                          <a:spcPts val="0"/>
                        </a:spcBef>
                        <a:spcAft>
                          <a:spcPts val="0"/>
                        </a:spcAft>
                        <a:buNone/>
                      </a:pPr>
                      <a:r>
                        <a:rPr lang="en-US" sz="1800" dirty="0">
                          <a:latin typeface="Cabin"/>
                          <a:ea typeface="Cabin"/>
                          <a:cs typeface="Cabin"/>
                          <a:sym typeface="Cabin"/>
                        </a:rPr>
                        <a:t>0</a:t>
                      </a:r>
                      <a:endParaRPr sz="1800" dirty="0">
                        <a:latin typeface="Cabin"/>
                        <a:ea typeface="Cabin"/>
                        <a:cs typeface="Cabin"/>
                        <a:sym typeface="Cabin"/>
                      </a:endParaRPr>
                    </a:p>
                  </a:txBody>
                  <a:tcPr marL="91425" marR="91425" marT="91425" marB="91425" anchor="ctr"/>
                </a:tc>
                <a:extLst>
                  <a:ext uri="{0D108BD9-81ED-4DB2-BD59-A6C34878D82A}">
                    <a16:rowId xmlns:a16="http://schemas.microsoft.com/office/drawing/2014/main" val="10001"/>
                  </a:ext>
                </a:extLst>
              </a:tr>
              <a:tr h="904375">
                <a:tc>
                  <a:txBody>
                    <a:bodyPr/>
                    <a:lstStyle/>
                    <a:p>
                      <a:pPr marL="0" lvl="0" indent="0" algn="l" rtl="0">
                        <a:spcBef>
                          <a:spcPts val="0"/>
                        </a:spcBef>
                        <a:spcAft>
                          <a:spcPts val="0"/>
                        </a:spcAft>
                        <a:buNone/>
                      </a:pPr>
                      <a:r>
                        <a:rPr lang="en-US" sz="1800" dirty="0">
                          <a:solidFill>
                            <a:srgbClr val="FFFFFF"/>
                          </a:solidFill>
                          <a:latin typeface="Cabin Medium"/>
                          <a:ea typeface="Cabin Medium"/>
                          <a:cs typeface="Cabin Medium"/>
                          <a:sym typeface="Cabin Medium"/>
                        </a:rPr>
                        <a:t>Positive class</a:t>
                      </a:r>
                      <a:endParaRPr sz="1800" dirty="0">
                        <a:solidFill>
                          <a:srgbClr val="FFFFFF"/>
                        </a:solidFill>
                        <a:latin typeface="Cabin Medium"/>
                        <a:ea typeface="Cabin Medium"/>
                        <a:cs typeface="Cabin Medium"/>
                        <a:sym typeface="Cabin Medium"/>
                      </a:endParaRPr>
                    </a:p>
                  </a:txBody>
                  <a:tcPr marL="91425" marR="91425" marT="91425" marB="91425">
                    <a:solidFill>
                      <a:schemeClr val="accent3"/>
                    </a:solidFill>
                  </a:tcPr>
                </a:tc>
                <a:tc>
                  <a:txBody>
                    <a:bodyPr/>
                    <a:lstStyle/>
                    <a:p>
                      <a:pPr marL="0" lvl="0" indent="0" algn="ctr" rtl="0">
                        <a:spcBef>
                          <a:spcPts val="0"/>
                        </a:spcBef>
                        <a:spcAft>
                          <a:spcPts val="0"/>
                        </a:spcAft>
                        <a:buNone/>
                      </a:pPr>
                      <a:r>
                        <a:rPr lang="en-US" sz="1800" dirty="0">
                          <a:latin typeface="Cabin"/>
                          <a:ea typeface="Cabin"/>
                          <a:cs typeface="Cabin"/>
                          <a:sym typeface="Cabin"/>
                        </a:rPr>
                        <a:t>5</a:t>
                      </a:r>
                      <a:endParaRPr sz="1800" dirty="0">
                        <a:latin typeface="Cabin"/>
                        <a:ea typeface="Cabin"/>
                        <a:cs typeface="Cabin"/>
                        <a:sym typeface="Cabin"/>
                      </a:endParaRPr>
                    </a:p>
                  </a:txBody>
                  <a:tcPr marL="91425" marR="91425" marT="91425" marB="91425" anchor="ctr"/>
                </a:tc>
                <a:tc>
                  <a:txBody>
                    <a:bodyPr/>
                    <a:lstStyle/>
                    <a:p>
                      <a:pPr marL="0" lvl="0" indent="0" algn="ctr" rtl="0">
                        <a:spcBef>
                          <a:spcPts val="0"/>
                        </a:spcBef>
                        <a:spcAft>
                          <a:spcPts val="0"/>
                        </a:spcAft>
                        <a:buNone/>
                      </a:pPr>
                      <a:r>
                        <a:rPr lang="en-US" sz="1800" dirty="0">
                          <a:latin typeface="Cabin"/>
                          <a:ea typeface="Cabin"/>
                          <a:cs typeface="Cabin"/>
                          <a:sym typeface="Cabin"/>
                        </a:rPr>
                        <a:t>0</a:t>
                      </a:r>
                      <a:endParaRPr sz="1800" dirty="0">
                        <a:latin typeface="Cabin"/>
                        <a:ea typeface="Cabin"/>
                        <a:cs typeface="Cabin"/>
                        <a:sym typeface="Cabin"/>
                      </a:endParaRPr>
                    </a:p>
                  </a:txBody>
                  <a:tcPr marL="91425" marR="91425" marT="91425" marB="91425" anchor="ctr"/>
                </a:tc>
                <a:extLst>
                  <a:ext uri="{0D108BD9-81ED-4DB2-BD59-A6C34878D82A}">
                    <a16:rowId xmlns:a16="http://schemas.microsoft.com/office/drawing/2014/main" val="10002"/>
                  </a:ext>
                </a:extLst>
              </a:tr>
            </a:tbl>
          </a:graphicData>
        </a:graphic>
      </p:graphicFrame>
      <p:sp>
        <p:nvSpPr>
          <p:cNvPr id="164" name="Google Shape;164;p27"/>
          <p:cNvSpPr/>
          <p:nvPr/>
        </p:nvSpPr>
        <p:spPr>
          <a:xfrm rot="5400000">
            <a:off x="7477780" y="359075"/>
            <a:ext cx="299465" cy="5150100"/>
          </a:xfrm>
          <a:prstGeom prst="leftBrace">
            <a:avLst>
              <a:gd name="adj1" fmla="val 108940"/>
              <a:gd name="adj2" fmla="val 50000"/>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txBox="1"/>
          <p:nvPr/>
        </p:nvSpPr>
        <p:spPr>
          <a:xfrm>
            <a:off x="7077888" y="2275892"/>
            <a:ext cx="1177500" cy="50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Cabin SemiBold"/>
                <a:ea typeface="Cabin SemiBold"/>
                <a:cs typeface="Cabin SemiBold"/>
                <a:sym typeface="Cabin SemiBold"/>
              </a:rPr>
              <a:t>Predicted</a:t>
            </a:r>
            <a:endParaRPr sz="1800" dirty="0">
              <a:latin typeface="Cabin SemiBold"/>
              <a:ea typeface="Cabin SemiBold"/>
              <a:cs typeface="Cabin SemiBold"/>
              <a:sym typeface="Cabin SemiBold"/>
            </a:endParaRPr>
          </a:p>
        </p:txBody>
      </p:sp>
      <p:sp>
        <p:nvSpPr>
          <p:cNvPr id="166" name="Google Shape;166;p27"/>
          <p:cNvSpPr/>
          <p:nvPr/>
        </p:nvSpPr>
        <p:spPr>
          <a:xfrm>
            <a:off x="1589072" y="3280672"/>
            <a:ext cx="605700" cy="2713200"/>
          </a:xfrm>
          <a:prstGeom prst="leftBrace">
            <a:avLst>
              <a:gd name="adj1" fmla="val 108940"/>
              <a:gd name="adj2" fmla="val 50000"/>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7"/>
          <p:cNvSpPr txBox="1"/>
          <p:nvPr/>
        </p:nvSpPr>
        <p:spPr>
          <a:xfrm>
            <a:off x="740397" y="4382997"/>
            <a:ext cx="856800" cy="50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Cabin SemiBold"/>
                <a:ea typeface="Cabin SemiBold"/>
                <a:cs typeface="Cabin SemiBold"/>
                <a:sym typeface="Cabin SemiBold"/>
              </a:rPr>
              <a:t>Actual</a:t>
            </a:r>
            <a:endParaRPr sz="1800">
              <a:latin typeface="Cabin SemiBold"/>
              <a:ea typeface="Cabin SemiBold"/>
              <a:cs typeface="Cabin SemiBold"/>
              <a:sym typeface="Cabin SemiBold"/>
            </a:endParaRPr>
          </a:p>
        </p:txBody>
      </p:sp>
      <p:sp>
        <p:nvSpPr>
          <p:cNvPr id="8" name="Google Shape;178;p28">
            <a:extLst>
              <a:ext uri="{FF2B5EF4-FFF2-40B4-BE49-F238E27FC236}">
                <a16:creationId xmlns:a16="http://schemas.microsoft.com/office/drawing/2014/main" id="{23CCA5E5-B5BB-B740-981E-3F625CF110DD}"/>
              </a:ext>
            </a:extLst>
          </p:cNvPr>
          <p:cNvSpPr txBox="1"/>
          <p:nvPr/>
        </p:nvSpPr>
        <p:spPr>
          <a:xfrm>
            <a:off x="1265550" y="1151010"/>
            <a:ext cx="9660900" cy="1124882"/>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200" dirty="0">
                <a:solidFill>
                  <a:srgbClr val="FFFFFF"/>
                </a:solidFill>
                <a:latin typeface="Cabin"/>
                <a:ea typeface="Cabin"/>
                <a:cs typeface="Cabin"/>
                <a:sym typeface="Cabin"/>
              </a:rPr>
              <a:t>From the previous naïve model where we predicted “no disease” for every observation, what does the confusion matrix look like for 1000 people?</a:t>
            </a:r>
          </a:p>
          <a:p>
            <a:pPr marL="0" lvl="0" indent="0" algn="ctr" rtl="0">
              <a:spcBef>
                <a:spcPts val="0"/>
              </a:spcBef>
              <a:spcAft>
                <a:spcPts val="0"/>
              </a:spcAft>
              <a:buNone/>
            </a:pPr>
            <a:r>
              <a:rPr lang="en-US" sz="2200" i="1" dirty="0">
                <a:solidFill>
                  <a:srgbClr val="FFFFFF"/>
                </a:solidFill>
                <a:latin typeface="Cabin"/>
                <a:ea typeface="Cabin"/>
                <a:cs typeface="Cabin"/>
                <a:sym typeface="Cabin"/>
              </a:rPr>
              <a:t>(Recall: 99.5% do not have disease)  </a:t>
            </a:r>
            <a:endParaRPr sz="2200" i="1" dirty="0">
              <a:solidFill>
                <a:srgbClr val="FFFFFF"/>
              </a:solidFill>
              <a:latin typeface="Cabin"/>
              <a:ea typeface="Cabin"/>
              <a:cs typeface="Cabin"/>
              <a:sym typeface="Cabin"/>
            </a:endParaRPr>
          </a:p>
        </p:txBody>
      </p:sp>
    </p:spTree>
    <p:extLst>
      <p:ext uri="{BB962C8B-B14F-4D97-AF65-F5344CB8AC3E}">
        <p14:creationId xmlns:p14="http://schemas.microsoft.com/office/powerpoint/2010/main" val="330715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6" name="Google Shape;196;p30"/>
          <p:cNvPicPr preferRelativeResize="0"/>
          <p:nvPr/>
        </p:nvPicPr>
        <p:blipFill>
          <a:blip r:embed="rId3">
            <a:alphaModFix/>
          </a:blip>
          <a:stretch>
            <a:fillRect/>
          </a:stretch>
        </p:blipFill>
        <p:spPr>
          <a:xfrm>
            <a:off x="2189325" y="1310700"/>
            <a:ext cx="7813350" cy="5208875"/>
          </a:xfrm>
          <a:prstGeom prst="rect">
            <a:avLst/>
          </a:prstGeom>
          <a:noFill/>
          <a:ln>
            <a:noFill/>
          </a:ln>
        </p:spPr>
      </p:pic>
      <p:sp>
        <p:nvSpPr>
          <p:cNvPr id="195" name="Google Shape;195;p30"/>
          <p:cNvSpPr txBox="1">
            <a:spLocks noGrp="1"/>
          </p:cNvSpPr>
          <p:nvPr>
            <p:ph type="title"/>
          </p:nvPr>
        </p:nvSpPr>
        <p:spPr>
          <a:xfrm>
            <a:off x="388925" y="338425"/>
            <a:ext cx="11515500" cy="985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2"/>
              </a:buClr>
              <a:buSzPts val="4200"/>
              <a:buFont typeface="Cabin"/>
              <a:buNone/>
            </a:pPr>
            <a:r>
              <a:rPr lang="en-US"/>
              <a:t>A confusion matrix is useful in multiclass problems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5"/>
          <p:cNvSpPr txBox="1">
            <a:spLocks noGrp="1"/>
          </p:cNvSpPr>
          <p:nvPr>
            <p:ph type="ctrTitle"/>
          </p:nvPr>
        </p:nvSpPr>
        <p:spPr>
          <a:xfrm>
            <a:off x="508792" y="2119200"/>
            <a:ext cx="11174415" cy="2619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7200"/>
              <a:buFont typeface="Cabin"/>
              <a:buNone/>
            </a:pPr>
            <a:r>
              <a:rPr lang="en-US" sz="6400" dirty="0"/>
              <a:t>Other accuracy-based metrics: </a:t>
            </a:r>
            <a:endParaRPr sz="6400" dirty="0"/>
          </a:p>
          <a:p>
            <a:pPr marL="0" lvl="0" indent="0" algn="ctr" rtl="0">
              <a:spcBef>
                <a:spcPts val="0"/>
              </a:spcBef>
              <a:spcAft>
                <a:spcPts val="0"/>
              </a:spcAft>
              <a:buClr>
                <a:schemeClr val="lt1"/>
              </a:buClr>
              <a:buSzPts val="7200"/>
              <a:buFont typeface="Cabin"/>
              <a:buNone/>
            </a:pPr>
            <a:r>
              <a:rPr lang="en-US" sz="6400" dirty="0"/>
              <a:t>Precision and recall </a:t>
            </a:r>
            <a:endParaRPr sz="6400" dirty="0"/>
          </a:p>
        </p:txBody>
      </p:sp>
    </p:spTree>
    <p:extLst>
      <p:ext uri="{BB962C8B-B14F-4D97-AF65-F5344CB8AC3E}">
        <p14:creationId xmlns:p14="http://schemas.microsoft.com/office/powerpoint/2010/main" val="997031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6"/>
          <p:cNvSpPr txBox="1">
            <a:spLocks noGrp="1"/>
          </p:cNvSpPr>
          <p:nvPr>
            <p:ph type="title"/>
          </p:nvPr>
        </p:nvSpPr>
        <p:spPr>
          <a:xfrm>
            <a:off x="388923" y="338425"/>
            <a:ext cx="11358300" cy="985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2"/>
              </a:buClr>
              <a:buSzPts val="4200"/>
              <a:buFont typeface="Cabin"/>
              <a:buNone/>
            </a:pPr>
            <a:r>
              <a:rPr lang="en-US"/>
              <a:t>When getting one class correct is more important</a:t>
            </a:r>
            <a:endParaRPr/>
          </a:p>
        </p:txBody>
      </p:sp>
      <p:pic>
        <p:nvPicPr>
          <p:cNvPr id="240" name="Google Shape;240;p36"/>
          <p:cNvPicPr preferRelativeResize="0"/>
          <p:nvPr/>
        </p:nvPicPr>
        <p:blipFill>
          <a:blip r:embed="rId3">
            <a:alphaModFix/>
          </a:blip>
          <a:stretch>
            <a:fillRect/>
          </a:stretch>
        </p:blipFill>
        <p:spPr>
          <a:xfrm>
            <a:off x="508149" y="1021005"/>
            <a:ext cx="4329390" cy="5229280"/>
          </a:xfrm>
          <a:prstGeom prst="rect">
            <a:avLst/>
          </a:prstGeom>
          <a:noFill/>
          <a:ln>
            <a:noFill/>
          </a:ln>
        </p:spPr>
      </p:pic>
      <p:sp>
        <p:nvSpPr>
          <p:cNvPr id="241" name="Google Shape;241;p36"/>
          <p:cNvSpPr txBox="1"/>
          <p:nvPr/>
        </p:nvSpPr>
        <p:spPr>
          <a:xfrm>
            <a:off x="213300" y="6420850"/>
            <a:ext cx="4396200" cy="29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solidFill>
                  <a:schemeClr val="lt2"/>
                </a:solidFill>
                <a:latin typeface="Cabin"/>
                <a:ea typeface="Cabin"/>
                <a:cs typeface="Cabin"/>
                <a:sym typeface="Cabin"/>
              </a:rPr>
              <a:t>Images from Wikipedia.</a:t>
            </a:r>
            <a:endParaRPr sz="1600">
              <a:solidFill>
                <a:schemeClr val="lt2"/>
              </a:solidFill>
              <a:latin typeface="Cabin"/>
              <a:ea typeface="Cabin"/>
              <a:cs typeface="Cabin"/>
              <a:sym typeface="Cabin"/>
            </a:endParaRPr>
          </a:p>
        </p:txBody>
      </p:sp>
      <p:sp>
        <p:nvSpPr>
          <p:cNvPr id="242" name="Google Shape;242;p36"/>
          <p:cNvSpPr txBox="1">
            <a:spLocks noGrp="1"/>
          </p:cNvSpPr>
          <p:nvPr>
            <p:ph type="body" idx="1"/>
          </p:nvPr>
        </p:nvSpPr>
        <p:spPr>
          <a:xfrm>
            <a:off x="4956765" y="1834076"/>
            <a:ext cx="6790458" cy="318984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000"/>
              </a:spcBef>
              <a:spcAft>
                <a:spcPts val="0"/>
              </a:spcAft>
              <a:buClr>
                <a:srgbClr val="C9C9C9"/>
              </a:buClr>
              <a:buSzPts val="2200"/>
              <a:buNone/>
            </a:pPr>
            <a:r>
              <a:rPr lang="en-US" sz="2400" dirty="0"/>
              <a:t>Sometimes we don’t care about the accuracy of all classes equally</a:t>
            </a:r>
            <a:endParaRPr sz="2400" dirty="0"/>
          </a:p>
          <a:p>
            <a:pPr marL="285750" indent="-344169">
              <a:buSzPts val="2200"/>
              <a:buFont typeface="Arial" panose="020B0604020202020204" pitchFamily="34" charset="0"/>
              <a:buChar char="•"/>
            </a:pPr>
            <a:r>
              <a:rPr lang="en-US" sz="2400" dirty="0"/>
              <a:t>e.g.  Detecting credit card fraud or the presence of a rare disease   </a:t>
            </a:r>
            <a:endParaRPr sz="2400" dirty="0"/>
          </a:p>
          <a:p>
            <a:pPr marL="285750" indent="-344169">
              <a:buSzPts val="2200"/>
              <a:buFont typeface="Arial" panose="020B0604020202020204" pitchFamily="34" charset="0"/>
              <a:buChar char="•"/>
            </a:pPr>
            <a:r>
              <a:rPr lang="en-US" sz="2400" dirty="0"/>
              <a:t>Sometimes we’re willing to trade misclassifying one class to get better accuracy in a different class</a:t>
            </a:r>
            <a:endParaRPr sz="2400" dirty="0"/>
          </a:p>
        </p:txBody>
      </p:sp>
    </p:spTree>
    <p:extLst>
      <p:ext uri="{BB962C8B-B14F-4D97-AF65-F5344CB8AC3E}">
        <p14:creationId xmlns:p14="http://schemas.microsoft.com/office/powerpoint/2010/main" val="274053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388936" y="338418"/>
            <a:ext cx="9660900" cy="985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2"/>
              </a:buClr>
              <a:buSzPts val="4200"/>
              <a:buFont typeface="Cabin"/>
              <a:buNone/>
            </a:pPr>
            <a:r>
              <a:rPr lang="en-US"/>
              <a:t>Precision and recall </a:t>
            </a:r>
            <a:endParaRPr/>
          </a:p>
        </p:txBody>
      </p:sp>
      <p:pic>
        <p:nvPicPr>
          <p:cNvPr id="249" name="Google Shape;249;p37"/>
          <p:cNvPicPr preferRelativeResize="0"/>
          <p:nvPr/>
        </p:nvPicPr>
        <p:blipFill>
          <a:blip r:embed="rId3">
            <a:alphaModFix/>
          </a:blip>
          <a:stretch>
            <a:fillRect/>
          </a:stretch>
        </p:blipFill>
        <p:spPr>
          <a:xfrm>
            <a:off x="508149" y="1021005"/>
            <a:ext cx="4329390" cy="5229280"/>
          </a:xfrm>
          <a:prstGeom prst="rect">
            <a:avLst/>
          </a:prstGeom>
          <a:noFill/>
          <a:ln>
            <a:noFill/>
          </a:ln>
        </p:spPr>
      </p:pic>
      <p:pic>
        <p:nvPicPr>
          <p:cNvPr id="250" name="Google Shape;250;p37"/>
          <p:cNvPicPr preferRelativeResize="0"/>
          <p:nvPr/>
        </p:nvPicPr>
        <p:blipFill>
          <a:blip r:embed="rId4">
            <a:alphaModFix/>
          </a:blip>
          <a:stretch>
            <a:fillRect/>
          </a:stretch>
        </p:blipFill>
        <p:spPr>
          <a:xfrm>
            <a:off x="5076600" y="1019123"/>
            <a:ext cx="5575352" cy="3289274"/>
          </a:xfrm>
          <a:prstGeom prst="rect">
            <a:avLst/>
          </a:prstGeom>
          <a:noFill/>
          <a:ln>
            <a:noFill/>
          </a:ln>
        </p:spPr>
      </p:pic>
      <p:sp>
        <p:nvSpPr>
          <p:cNvPr id="251" name="Google Shape;251;p37"/>
          <p:cNvSpPr txBox="1"/>
          <p:nvPr/>
        </p:nvSpPr>
        <p:spPr>
          <a:xfrm>
            <a:off x="213300" y="6420850"/>
            <a:ext cx="4396200" cy="29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solidFill>
                  <a:schemeClr val="lt2"/>
                </a:solidFill>
                <a:latin typeface="Cabin"/>
                <a:ea typeface="Cabin"/>
                <a:cs typeface="Cabin"/>
                <a:sym typeface="Cabin"/>
              </a:rPr>
              <a:t>Images from Wikipedia.</a:t>
            </a:r>
            <a:endParaRPr sz="1600">
              <a:solidFill>
                <a:schemeClr val="lt2"/>
              </a:solidFill>
              <a:latin typeface="Cabin"/>
              <a:ea typeface="Cabin"/>
              <a:cs typeface="Cabin"/>
              <a:sym typeface="Cabin"/>
            </a:endParaRPr>
          </a:p>
        </p:txBody>
      </p:sp>
      <p:sp>
        <p:nvSpPr>
          <p:cNvPr id="252" name="Google Shape;252;p37"/>
          <p:cNvSpPr txBox="1"/>
          <p:nvPr/>
        </p:nvSpPr>
        <p:spPr>
          <a:xfrm>
            <a:off x="5076600" y="4364050"/>
            <a:ext cx="6096300" cy="1844700"/>
          </a:xfrm>
          <a:prstGeom prst="rect">
            <a:avLst/>
          </a:prstGeom>
          <a:solidFill>
            <a:schemeClr val="lt2"/>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dirty="0">
                <a:solidFill>
                  <a:srgbClr val="FFFFFF"/>
                </a:solidFill>
                <a:latin typeface="Cabin Medium"/>
                <a:ea typeface="Cabin Medium"/>
                <a:cs typeface="Cabin Medium"/>
                <a:sym typeface="Cabin Medium"/>
              </a:rPr>
              <a:t>Student exercise: </a:t>
            </a:r>
            <a:endParaRPr sz="2200" dirty="0">
              <a:solidFill>
                <a:srgbClr val="FFFFFF"/>
              </a:solidFill>
              <a:latin typeface="Cabin Medium"/>
              <a:ea typeface="Cabin Medium"/>
              <a:cs typeface="Cabin Medium"/>
              <a:sym typeface="Cabin Medium"/>
            </a:endParaRPr>
          </a:p>
          <a:p>
            <a:pPr marL="457200" lvl="0" indent="-368300" algn="l" rtl="0">
              <a:spcBef>
                <a:spcPts val="0"/>
              </a:spcBef>
              <a:spcAft>
                <a:spcPts val="0"/>
              </a:spcAft>
              <a:buClr>
                <a:srgbClr val="FFFFFF"/>
              </a:buClr>
              <a:buSzPts val="2200"/>
              <a:buFont typeface="Cabin Medium"/>
              <a:buChar char="●"/>
            </a:pPr>
            <a:r>
              <a:rPr lang="en-US" sz="2200" dirty="0">
                <a:solidFill>
                  <a:srgbClr val="FFFFFF"/>
                </a:solidFill>
                <a:latin typeface="Cabin Medium"/>
                <a:ea typeface="Cabin Medium"/>
                <a:cs typeface="Cabin Medium"/>
                <a:sym typeface="Cabin Medium"/>
              </a:rPr>
              <a:t>Can you name cases where we may care more about precision? </a:t>
            </a:r>
            <a:endParaRPr sz="2200" dirty="0">
              <a:solidFill>
                <a:srgbClr val="FFFFFF"/>
              </a:solidFill>
              <a:latin typeface="Cabin Medium"/>
              <a:ea typeface="Cabin Medium"/>
              <a:cs typeface="Cabin Medium"/>
              <a:sym typeface="Cabin Medium"/>
            </a:endParaRPr>
          </a:p>
          <a:p>
            <a:pPr marL="457200" lvl="0" indent="-368300" algn="l" rtl="0">
              <a:spcBef>
                <a:spcPts val="0"/>
              </a:spcBef>
              <a:spcAft>
                <a:spcPts val="0"/>
              </a:spcAft>
              <a:buClr>
                <a:srgbClr val="FFFFFF"/>
              </a:buClr>
              <a:buSzPts val="2200"/>
              <a:buFont typeface="Cabin Medium"/>
              <a:buChar char="●"/>
            </a:pPr>
            <a:r>
              <a:rPr lang="en-US" sz="2200" dirty="0">
                <a:solidFill>
                  <a:srgbClr val="FFFFFF"/>
                </a:solidFill>
                <a:latin typeface="Cabin Medium"/>
                <a:ea typeface="Cabin Medium"/>
                <a:cs typeface="Cabin Medium"/>
                <a:sym typeface="Cabin Medium"/>
              </a:rPr>
              <a:t>What about cases where we care more about recall? </a:t>
            </a:r>
            <a:endParaRPr sz="2200" dirty="0">
              <a:solidFill>
                <a:srgbClr val="FFFFFF"/>
              </a:solidFill>
              <a:latin typeface="Cabin Medium"/>
              <a:ea typeface="Cabin Medium"/>
              <a:cs typeface="Cabin Medium"/>
              <a:sym typeface="Cabin Medium"/>
            </a:endParaRPr>
          </a:p>
        </p:txBody>
      </p:sp>
    </p:spTree>
    <p:extLst>
      <p:ext uri="{BB962C8B-B14F-4D97-AF65-F5344CB8AC3E}">
        <p14:creationId xmlns:p14="http://schemas.microsoft.com/office/powerpoint/2010/main" val="96305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8"/>
          <p:cNvSpPr txBox="1">
            <a:spLocks noGrp="1"/>
          </p:cNvSpPr>
          <p:nvPr>
            <p:ph type="ctrTitle"/>
          </p:nvPr>
        </p:nvSpPr>
        <p:spPr>
          <a:xfrm>
            <a:off x="1655996" y="2038198"/>
            <a:ext cx="8825700" cy="2619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7200"/>
              <a:buFont typeface="Cabin"/>
              <a:buNone/>
            </a:pPr>
            <a:r>
              <a:rPr lang="en-US"/>
              <a:t>Using class probability predictions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body" idx="1"/>
          </p:nvPr>
        </p:nvSpPr>
        <p:spPr>
          <a:xfrm>
            <a:off x="388925" y="1323925"/>
            <a:ext cx="11305200" cy="4672500"/>
          </a:xfrm>
          <a:prstGeom prst="rect">
            <a:avLst/>
          </a:prstGeom>
          <a:noFill/>
          <a:ln>
            <a:noFill/>
          </a:ln>
        </p:spPr>
        <p:txBody>
          <a:bodyPr spcFirstLastPara="1" wrap="square" lIns="91425" tIns="45700" rIns="91425" bIns="45700" anchor="t" anchorCtr="0">
            <a:noAutofit/>
          </a:bodyPr>
          <a:lstStyle/>
          <a:p>
            <a:pPr marL="342900" lvl="0" indent="-391160" algn="l" rtl="0">
              <a:spcBef>
                <a:spcPts val="1000"/>
              </a:spcBef>
              <a:spcAft>
                <a:spcPts val="0"/>
              </a:spcAft>
              <a:buSzPts val="2200"/>
              <a:buFont typeface="Arial" panose="020B0604020202020204" pitchFamily="34" charset="0"/>
              <a:buChar char="•"/>
            </a:pPr>
            <a:r>
              <a:rPr lang="en-US" sz="2200" dirty="0"/>
              <a:t>Classification model outcomes:</a:t>
            </a:r>
          </a:p>
          <a:p>
            <a:pPr marL="742950" lvl="1" indent="-344169" algn="l" rtl="0">
              <a:spcBef>
                <a:spcPts val="1000"/>
              </a:spcBef>
              <a:spcAft>
                <a:spcPts val="0"/>
              </a:spcAft>
              <a:buSzPts val="2200"/>
              <a:buFont typeface="Arial" panose="020B0604020202020204" pitchFamily="34" charset="0"/>
              <a:buChar char="•"/>
            </a:pPr>
            <a:r>
              <a:rPr lang="en-US" sz="2200" dirty="0"/>
              <a:t>HARD:  Class prediction (e.g. whether a patient has a disease or not)</a:t>
            </a:r>
            <a:endParaRPr sz="2200" dirty="0"/>
          </a:p>
          <a:p>
            <a:pPr marL="742950" lvl="1" indent="-344169" algn="l" rtl="0">
              <a:spcBef>
                <a:spcPts val="1000"/>
              </a:spcBef>
              <a:spcAft>
                <a:spcPts val="0"/>
              </a:spcAft>
              <a:buSzPts val="2200"/>
              <a:buFont typeface="Arial" panose="020B0604020202020204" pitchFamily="34" charset="0"/>
              <a:buChar char="•"/>
            </a:pPr>
            <a:r>
              <a:rPr lang="en-US" sz="2200" dirty="0"/>
              <a:t>SOFT:  Probability of being a given class </a:t>
            </a:r>
          </a:p>
          <a:p>
            <a:pPr marL="742950" lvl="1" indent="-344169" algn="l" rtl="0">
              <a:spcBef>
                <a:spcPts val="1000"/>
              </a:spcBef>
              <a:spcAft>
                <a:spcPts val="0"/>
              </a:spcAft>
              <a:buSzPts val="2200"/>
              <a:buFont typeface="Arial" panose="020B0604020202020204" pitchFamily="34" charset="0"/>
              <a:buChar char="•"/>
            </a:pPr>
            <a:endParaRPr sz="2200" dirty="0"/>
          </a:p>
          <a:p>
            <a:pPr marL="342900" lvl="0" indent="-391160" algn="l" rtl="0">
              <a:spcBef>
                <a:spcPts val="1000"/>
              </a:spcBef>
              <a:spcAft>
                <a:spcPts val="0"/>
              </a:spcAft>
              <a:buSzPts val="2200"/>
              <a:buFont typeface="Arial" panose="020B0604020202020204" pitchFamily="34" charset="0"/>
              <a:buChar char="•"/>
            </a:pPr>
            <a:r>
              <a:rPr lang="en-US" sz="2200" dirty="0"/>
              <a:t>Not all classification models have a meaningful definition of probability </a:t>
            </a:r>
            <a:endParaRPr sz="2200" dirty="0"/>
          </a:p>
          <a:p>
            <a:pPr marL="742950" lvl="1" indent="-344169" algn="l" rtl="0">
              <a:spcBef>
                <a:spcPts val="1000"/>
              </a:spcBef>
              <a:spcAft>
                <a:spcPts val="0"/>
              </a:spcAft>
              <a:buSzPts val="2200"/>
              <a:buFont typeface="Arial" panose="020B0604020202020204" pitchFamily="34" charset="0"/>
              <a:buChar char="•"/>
            </a:pPr>
            <a:r>
              <a:rPr lang="en-US" sz="2200" dirty="0"/>
              <a:t>Some have a pseudo-probability (e.g. tree models and SVMs) – generally costly for SVM</a:t>
            </a:r>
          </a:p>
          <a:p>
            <a:pPr marL="742950" lvl="1" indent="-344169" algn="l" rtl="0">
              <a:spcBef>
                <a:spcPts val="1000"/>
              </a:spcBef>
              <a:spcAft>
                <a:spcPts val="0"/>
              </a:spcAft>
              <a:buSzPts val="2200"/>
              <a:buFont typeface="Arial" panose="020B0604020202020204" pitchFamily="34" charset="0"/>
              <a:buChar char="•"/>
            </a:pPr>
            <a:endParaRPr lang="en-US" sz="2200" dirty="0"/>
          </a:p>
          <a:p>
            <a:pPr marL="342900" lvl="0" indent="-391160" algn="l" rtl="0">
              <a:spcBef>
                <a:spcPts val="1000"/>
              </a:spcBef>
              <a:spcAft>
                <a:spcPts val="0"/>
              </a:spcAft>
              <a:buSzPts val="2200"/>
              <a:buFont typeface="Arial" panose="020B0604020202020204" pitchFamily="34" charset="0"/>
              <a:buChar char="•"/>
            </a:pPr>
            <a:r>
              <a:rPr lang="en-US" sz="2200" b="1" dirty="0">
                <a:solidFill>
                  <a:schemeClr val="accent3"/>
                </a:solidFill>
              </a:rPr>
              <a:t>We judge our models based on the class and probability predictions they make</a:t>
            </a:r>
            <a:r>
              <a:rPr lang="en-US" sz="2200" dirty="0"/>
              <a:t> </a:t>
            </a:r>
          </a:p>
          <a:p>
            <a:pPr marL="342900" lvl="0" indent="-391160" algn="l" rtl="0">
              <a:spcBef>
                <a:spcPts val="1000"/>
              </a:spcBef>
              <a:spcAft>
                <a:spcPts val="0"/>
              </a:spcAft>
              <a:buSzPts val="2200"/>
              <a:buFont typeface="Arial" panose="020B0604020202020204" pitchFamily="34" charset="0"/>
              <a:buChar char="•"/>
            </a:pPr>
            <a:endParaRPr sz="2200" dirty="0"/>
          </a:p>
          <a:p>
            <a:pPr marL="342900" lvl="0" indent="-391160" algn="l" rtl="0">
              <a:spcBef>
                <a:spcPts val="1000"/>
              </a:spcBef>
              <a:spcAft>
                <a:spcPts val="0"/>
              </a:spcAft>
              <a:buSzPts val="2200"/>
              <a:buFont typeface="Arial" panose="020B0604020202020204" pitchFamily="34" charset="0"/>
              <a:buChar char="•"/>
            </a:pPr>
            <a:r>
              <a:rPr lang="en-US" sz="2200" dirty="0"/>
              <a:t>Sometimes we care only about the class predictions, other times we use probabilities as inputs into other downstream models </a:t>
            </a:r>
            <a:endParaRPr sz="2200" dirty="0"/>
          </a:p>
        </p:txBody>
      </p:sp>
      <p:sp>
        <p:nvSpPr>
          <p:cNvPr id="116" name="Google Shape;116;p19"/>
          <p:cNvSpPr txBox="1">
            <a:spLocks noGrp="1"/>
          </p:cNvSpPr>
          <p:nvPr>
            <p:ph type="title"/>
          </p:nvPr>
        </p:nvSpPr>
        <p:spPr>
          <a:xfrm>
            <a:off x="388925" y="338425"/>
            <a:ext cx="11305200" cy="985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2"/>
              </a:buClr>
              <a:buSzPts val="4200"/>
              <a:buFont typeface="Cabin"/>
              <a:buNone/>
            </a:pPr>
            <a:r>
              <a:rPr lang="en-US" sz="3600" dirty="0"/>
              <a:t>Classification models predict class and/or probability</a:t>
            </a:r>
            <a:endParaRPr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9"/>
          <p:cNvSpPr txBox="1">
            <a:spLocks noGrp="1"/>
          </p:cNvSpPr>
          <p:nvPr>
            <p:ph type="body" idx="1"/>
          </p:nvPr>
        </p:nvSpPr>
        <p:spPr>
          <a:xfrm>
            <a:off x="388929" y="1603375"/>
            <a:ext cx="10980900" cy="4195800"/>
          </a:xfrm>
          <a:prstGeom prst="rect">
            <a:avLst/>
          </a:prstGeom>
          <a:noFill/>
          <a:ln>
            <a:noFill/>
          </a:ln>
        </p:spPr>
        <p:txBody>
          <a:bodyPr spcFirstLastPara="1" wrap="square" lIns="91425" tIns="45700" rIns="91425" bIns="45700" anchor="t" anchorCtr="0">
            <a:noAutofit/>
          </a:bodyPr>
          <a:lstStyle/>
          <a:p>
            <a:pPr marL="342900" marR="0" lvl="0" indent="-391160" algn="l" rtl="0">
              <a:lnSpc>
                <a:spcPct val="100000"/>
              </a:lnSpc>
              <a:spcBef>
                <a:spcPts val="1000"/>
              </a:spcBef>
              <a:spcAft>
                <a:spcPts val="0"/>
              </a:spcAft>
              <a:buClr>
                <a:schemeClr val="accent3"/>
              </a:buClr>
              <a:buSzPts val="2200"/>
              <a:buFont typeface="Arial" panose="020B0604020202020204" pitchFamily="34" charset="0"/>
              <a:buChar char="•"/>
            </a:pPr>
            <a:r>
              <a:rPr lang="en-US" sz="2200" b="1" dirty="0">
                <a:solidFill>
                  <a:schemeClr val="accent3"/>
                </a:solidFill>
              </a:rPr>
              <a:t>Some models give us probability predictions and not just class predictions</a:t>
            </a:r>
            <a:endParaRPr sz="2200" b="1" dirty="0">
              <a:solidFill>
                <a:schemeClr val="accent3"/>
              </a:solidFill>
            </a:endParaRPr>
          </a:p>
          <a:p>
            <a:pPr marL="342900" marR="0" lvl="0" indent="-391160" algn="l" rtl="0">
              <a:lnSpc>
                <a:spcPct val="100000"/>
              </a:lnSpc>
              <a:spcBef>
                <a:spcPts val="1000"/>
              </a:spcBef>
              <a:spcAft>
                <a:spcPts val="0"/>
              </a:spcAft>
              <a:buSzPts val="2200"/>
              <a:buFont typeface="Arial" panose="020B0604020202020204" pitchFamily="34" charset="0"/>
              <a:buChar char="•"/>
            </a:pPr>
            <a:endParaRPr sz="2200" dirty="0"/>
          </a:p>
          <a:p>
            <a:pPr marL="342900" marR="0" lvl="0" indent="-391160" algn="l" rtl="0">
              <a:lnSpc>
                <a:spcPct val="100000"/>
              </a:lnSpc>
              <a:spcBef>
                <a:spcPts val="1000"/>
              </a:spcBef>
              <a:spcAft>
                <a:spcPts val="0"/>
              </a:spcAft>
              <a:buSzPts val="2200"/>
              <a:buFont typeface="Arial" panose="020B0604020202020204" pitchFamily="34" charset="0"/>
              <a:buChar char="•"/>
            </a:pPr>
            <a:r>
              <a:rPr lang="en-US" sz="2200" dirty="0"/>
              <a:t>So far we’ve looked at accuracy, precision and recall derived from a 50% probability threshold (</a:t>
            </a:r>
            <a:r>
              <a:rPr lang="en-US" sz="2200" dirty="0" err="1"/>
              <a:t>sklearn</a:t>
            </a:r>
            <a:r>
              <a:rPr lang="en-US" sz="2200" dirty="0"/>
              <a:t> default)</a:t>
            </a:r>
            <a:endParaRPr sz="2200" dirty="0"/>
          </a:p>
          <a:p>
            <a:pPr marL="742950" marR="0" lvl="1" indent="-344169" algn="l" rtl="0">
              <a:lnSpc>
                <a:spcPct val="100000"/>
              </a:lnSpc>
              <a:spcBef>
                <a:spcPts val="1000"/>
              </a:spcBef>
              <a:spcAft>
                <a:spcPts val="0"/>
              </a:spcAft>
              <a:buSzPts val="2200"/>
              <a:buFont typeface="Arial" panose="020B0604020202020204" pitchFamily="34" charset="0"/>
              <a:buChar char="•"/>
            </a:pPr>
            <a:r>
              <a:rPr lang="en-US" sz="2200" dirty="0"/>
              <a:t>But, we don’t have to take the 50% cutoff, we can choose our own! </a:t>
            </a:r>
          </a:p>
          <a:p>
            <a:pPr marL="742950" marR="0" lvl="1" indent="-344169" algn="l" rtl="0">
              <a:lnSpc>
                <a:spcPct val="100000"/>
              </a:lnSpc>
              <a:spcBef>
                <a:spcPts val="1000"/>
              </a:spcBef>
              <a:spcAft>
                <a:spcPts val="0"/>
              </a:spcAft>
              <a:buSzPts val="2200"/>
              <a:buFont typeface="Arial" panose="020B0604020202020204" pitchFamily="34" charset="0"/>
              <a:buChar char="•"/>
            </a:pPr>
            <a:r>
              <a:rPr lang="en-US" sz="2200" dirty="0"/>
              <a:t>Setting this cutoff means choosing our probability threshold</a:t>
            </a:r>
            <a:endParaRPr sz="2200" dirty="0"/>
          </a:p>
          <a:p>
            <a:pPr marL="342900" marR="0" lvl="0" indent="0" algn="l" rtl="0">
              <a:lnSpc>
                <a:spcPct val="100000"/>
              </a:lnSpc>
              <a:spcBef>
                <a:spcPts val="1000"/>
              </a:spcBef>
              <a:spcAft>
                <a:spcPts val="0"/>
              </a:spcAft>
              <a:buNone/>
            </a:pPr>
            <a:endParaRPr sz="2200" b="1" dirty="0">
              <a:solidFill>
                <a:schemeClr val="accent3"/>
              </a:solidFill>
            </a:endParaRPr>
          </a:p>
        </p:txBody>
      </p:sp>
      <p:sp>
        <p:nvSpPr>
          <p:cNvPr id="263" name="Google Shape;263;p39"/>
          <p:cNvSpPr txBox="1">
            <a:spLocks noGrp="1"/>
          </p:cNvSpPr>
          <p:nvPr>
            <p:ph type="title"/>
          </p:nvPr>
        </p:nvSpPr>
        <p:spPr>
          <a:xfrm>
            <a:off x="388923" y="338425"/>
            <a:ext cx="11391000" cy="985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2"/>
              </a:buClr>
              <a:buSzPts val="4200"/>
              <a:buFont typeface="Cabin"/>
              <a:buNone/>
            </a:pPr>
            <a:r>
              <a:rPr lang="en-US" sz="3800" dirty="0"/>
              <a:t>Choosing a probability threshold </a:t>
            </a:r>
            <a:endParaRPr sz="3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2">
                                            <p:txEl>
                                              <p:pRg st="2" end="2"/>
                                            </p:txEl>
                                          </p:spTgt>
                                        </p:tgtEl>
                                        <p:attrNameLst>
                                          <p:attrName>style.visibility</p:attrName>
                                        </p:attrNameLst>
                                      </p:cBhvr>
                                      <p:to>
                                        <p:strVal val="visible"/>
                                      </p:to>
                                    </p:set>
                                    <p:animEffect transition="in" filter="fade">
                                      <p:cBhvr>
                                        <p:cTn id="7" dur="500"/>
                                        <p:tgtEl>
                                          <p:spTgt spid="26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62">
                                            <p:txEl>
                                              <p:pRg st="3" end="3"/>
                                            </p:txEl>
                                          </p:spTgt>
                                        </p:tgtEl>
                                        <p:attrNameLst>
                                          <p:attrName>style.visibility</p:attrName>
                                        </p:attrNameLst>
                                      </p:cBhvr>
                                      <p:to>
                                        <p:strVal val="visible"/>
                                      </p:to>
                                    </p:set>
                                    <p:animEffect transition="in" filter="fade">
                                      <p:cBhvr>
                                        <p:cTn id="10" dur="500"/>
                                        <p:tgtEl>
                                          <p:spTgt spid="26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62">
                                            <p:txEl>
                                              <p:pRg st="4" end="4"/>
                                            </p:txEl>
                                          </p:spTgt>
                                        </p:tgtEl>
                                        <p:attrNameLst>
                                          <p:attrName>style.visibility</p:attrName>
                                        </p:attrNameLst>
                                      </p:cBhvr>
                                      <p:to>
                                        <p:strVal val="visible"/>
                                      </p:to>
                                    </p:set>
                                    <p:animEffect transition="in" filter="fade">
                                      <p:cBhvr>
                                        <p:cTn id="13" dur="500"/>
                                        <p:tgtEl>
                                          <p:spTgt spid="26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0"/>
          <p:cNvSpPr txBox="1">
            <a:spLocks noGrp="1"/>
          </p:cNvSpPr>
          <p:nvPr>
            <p:ph type="title"/>
          </p:nvPr>
        </p:nvSpPr>
        <p:spPr>
          <a:xfrm>
            <a:off x="388923" y="338425"/>
            <a:ext cx="11391000" cy="985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2"/>
              </a:buClr>
              <a:buSzPts val="4200"/>
              <a:buFont typeface="Cabin"/>
              <a:buNone/>
            </a:pPr>
            <a:r>
              <a:rPr lang="en-US" sz="3800" dirty="0"/>
              <a:t>Probability threshold – 50%   </a:t>
            </a:r>
            <a:endParaRPr sz="3800" dirty="0"/>
          </a:p>
        </p:txBody>
      </p:sp>
      <p:pic>
        <p:nvPicPr>
          <p:cNvPr id="269" name="Google Shape;269;p40"/>
          <p:cNvPicPr preferRelativeResize="0"/>
          <p:nvPr/>
        </p:nvPicPr>
        <p:blipFill>
          <a:blip r:embed="rId3">
            <a:alphaModFix/>
          </a:blip>
          <a:stretch>
            <a:fillRect/>
          </a:stretch>
        </p:blipFill>
        <p:spPr>
          <a:xfrm>
            <a:off x="2676175" y="1164625"/>
            <a:ext cx="6816508" cy="4829787"/>
          </a:xfrm>
          <a:prstGeom prst="rect">
            <a:avLst/>
          </a:prstGeom>
          <a:noFill/>
          <a:ln>
            <a:noFill/>
          </a:ln>
        </p:spPr>
      </p:pic>
      <p:cxnSp>
        <p:nvCxnSpPr>
          <p:cNvPr id="270" name="Google Shape;270;p40"/>
          <p:cNvCxnSpPr/>
          <p:nvPr/>
        </p:nvCxnSpPr>
        <p:spPr>
          <a:xfrm>
            <a:off x="3478225" y="3412600"/>
            <a:ext cx="5693100" cy="0"/>
          </a:xfrm>
          <a:prstGeom prst="straightConnector1">
            <a:avLst/>
          </a:prstGeom>
          <a:noFill/>
          <a:ln w="38100" cap="flat" cmpd="sng">
            <a:solidFill>
              <a:schemeClr val="bg1">
                <a:lumMod val="50000"/>
              </a:schemeClr>
            </a:solidFill>
            <a:prstDash val="sysDash"/>
            <a:round/>
            <a:headEnd type="none" w="med" len="med"/>
            <a:tailEnd type="none" w="med" len="med"/>
          </a:ln>
        </p:spPr>
      </p:cxnSp>
      <p:sp>
        <p:nvSpPr>
          <p:cNvPr id="2" name="TextBox 1">
            <a:extLst>
              <a:ext uri="{FF2B5EF4-FFF2-40B4-BE49-F238E27FC236}">
                <a16:creationId xmlns:a16="http://schemas.microsoft.com/office/drawing/2014/main" id="{24D0A5EC-13BD-C447-8094-F5FFF0F29473}"/>
              </a:ext>
            </a:extLst>
          </p:cNvPr>
          <p:cNvSpPr txBox="1"/>
          <p:nvPr/>
        </p:nvSpPr>
        <p:spPr>
          <a:xfrm>
            <a:off x="10330264" y="2152404"/>
            <a:ext cx="1449659" cy="646331"/>
          </a:xfrm>
          <a:prstGeom prst="rect">
            <a:avLst/>
          </a:prstGeom>
          <a:noFill/>
        </p:spPr>
        <p:txBody>
          <a:bodyPr wrap="square" rtlCol="0">
            <a:spAutoFit/>
          </a:bodyPr>
          <a:lstStyle/>
          <a:p>
            <a:r>
              <a:rPr lang="en-US" sz="3600" dirty="0">
                <a:solidFill>
                  <a:schemeClr val="bg1">
                    <a:lumMod val="50000"/>
                  </a:schemeClr>
                </a:solidFill>
              </a:rPr>
              <a:t>SF</a:t>
            </a:r>
          </a:p>
        </p:txBody>
      </p:sp>
      <p:sp>
        <p:nvSpPr>
          <p:cNvPr id="3" name="Right Brace 2">
            <a:extLst>
              <a:ext uri="{FF2B5EF4-FFF2-40B4-BE49-F238E27FC236}">
                <a16:creationId xmlns:a16="http://schemas.microsoft.com/office/drawing/2014/main" id="{1F77A9F4-83DD-9C4A-B80F-F6E1048E0AA3}"/>
              </a:ext>
            </a:extLst>
          </p:cNvPr>
          <p:cNvSpPr/>
          <p:nvPr/>
        </p:nvSpPr>
        <p:spPr>
          <a:xfrm>
            <a:off x="9492683" y="1694985"/>
            <a:ext cx="588020" cy="1561171"/>
          </a:xfrm>
          <a:prstGeom prst="rightBrac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6F5CBB8E-AA9F-0744-8572-78533BA2DB58}"/>
              </a:ext>
            </a:extLst>
          </p:cNvPr>
          <p:cNvSpPr txBox="1"/>
          <p:nvPr/>
        </p:nvSpPr>
        <p:spPr>
          <a:xfrm>
            <a:off x="10353406" y="3971622"/>
            <a:ext cx="1449659" cy="646331"/>
          </a:xfrm>
          <a:prstGeom prst="rect">
            <a:avLst/>
          </a:prstGeom>
          <a:noFill/>
        </p:spPr>
        <p:txBody>
          <a:bodyPr wrap="square" rtlCol="0">
            <a:spAutoFit/>
          </a:bodyPr>
          <a:lstStyle/>
          <a:p>
            <a:r>
              <a:rPr lang="en-US" sz="3600" dirty="0">
                <a:solidFill>
                  <a:schemeClr val="bg1">
                    <a:lumMod val="50000"/>
                  </a:schemeClr>
                </a:solidFill>
              </a:rPr>
              <a:t>NY</a:t>
            </a:r>
          </a:p>
        </p:txBody>
      </p:sp>
      <p:sp>
        <p:nvSpPr>
          <p:cNvPr id="8" name="Right Brace 7">
            <a:extLst>
              <a:ext uri="{FF2B5EF4-FFF2-40B4-BE49-F238E27FC236}">
                <a16:creationId xmlns:a16="http://schemas.microsoft.com/office/drawing/2014/main" id="{B12A882F-B309-3647-8811-113CC536CB8C}"/>
              </a:ext>
            </a:extLst>
          </p:cNvPr>
          <p:cNvSpPr/>
          <p:nvPr/>
        </p:nvSpPr>
        <p:spPr>
          <a:xfrm>
            <a:off x="9515825" y="3514203"/>
            <a:ext cx="588020" cy="1561171"/>
          </a:xfrm>
          <a:prstGeom prst="rightBrac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0"/>
          <p:cNvSpPr txBox="1">
            <a:spLocks noGrp="1"/>
          </p:cNvSpPr>
          <p:nvPr>
            <p:ph type="title"/>
          </p:nvPr>
        </p:nvSpPr>
        <p:spPr>
          <a:xfrm>
            <a:off x="388923" y="338425"/>
            <a:ext cx="11391000" cy="985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2"/>
              </a:buClr>
              <a:buSzPts val="4200"/>
              <a:buFont typeface="Cabin"/>
              <a:buNone/>
            </a:pPr>
            <a:r>
              <a:rPr lang="en-US" sz="3800" dirty="0"/>
              <a:t>Probability threshold – 70%   </a:t>
            </a:r>
            <a:endParaRPr sz="3800" dirty="0"/>
          </a:p>
        </p:txBody>
      </p:sp>
      <p:pic>
        <p:nvPicPr>
          <p:cNvPr id="269" name="Google Shape;269;p40"/>
          <p:cNvPicPr preferRelativeResize="0"/>
          <p:nvPr/>
        </p:nvPicPr>
        <p:blipFill>
          <a:blip r:embed="rId3">
            <a:alphaModFix/>
          </a:blip>
          <a:stretch>
            <a:fillRect/>
          </a:stretch>
        </p:blipFill>
        <p:spPr>
          <a:xfrm>
            <a:off x="2676175" y="1164625"/>
            <a:ext cx="6816508" cy="4829787"/>
          </a:xfrm>
          <a:prstGeom prst="rect">
            <a:avLst/>
          </a:prstGeom>
          <a:noFill/>
          <a:ln>
            <a:noFill/>
          </a:ln>
        </p:spPr>
      </p:pic>
      <p:cxnSp>
        <p:nvCxnSpPr>
          <p:cNvPr id="270" name="Google Shape;270;p40"/>
          <p:cNvCxnSpPr/>
          <p:nvPr/>
        </p:nvCxnSpPr>
        <p:spPr>
          <a:xfrm>
            <a:off x="3522830" y="2776433"/>
            <a:ext cx="5693100" cy="0"/>
          </a:xfrm>
          <a:prstGeom prst="straightConnector1">
            <a:avLst/>
          </a:prstGeom>
          <a:noFill/>
          <a:ln w="38100" cap="flat" cmpd="sng">
            <a:solidFill>
              <a:schemeClr val="bg1">
                <a:lumMod val="50000"/>
              </a:schemeClr>
            </a:solidFill>
            <a:prstDash val="sysDash"/>
            <a:round/>
            <a:headEnd type="none" w="med" len="med"/>
            <a:tailEnd type="none" w="med" len="med"/>
          </a:ln>
        </p:spPr>
      </p:cxnSp>
      <p:sp>
        <p:nvSpPr>
          <p:cNvPr id="2" name="TextBox 1">
            <a:extLst>
              <a:ext uri="{FF2B5EF4-FFF2-40B4-BE49-F238E27FC236}">
                <a16:creationId xmlns:a16="http://schemas.microsoft.com/office/drawing/2014/main" id="{24D0A5EC-13BD-C447-8094-F5FFF0F29473}"/>
              </a:ext>
            </a:extLst>
          </p:cNvPr>
          <p:cNvSpPr txBox="1"/>
          <p:nvPr/>
        </p:nvSpPr>
        <p:spPr>
          <a:xfrm>
            <a:off x="10330264" y="1884780"/>
            <a:ext cx="1449659" cy="646331"/>
          </a:xfrm>
          <a:prstGeom prst="rect">
            <a:avLst/>
          </a:prstGeom>
          <a:noFill/>
        </p:spPr>
        <p:txBody>
          <a:bodyPr wrap="square" rtlCol="0">
            <a:spAutoFit/>
          </a:bodyPr>
          <a:lstStyle/>
          <a:p>
            <a:r>
              <a:rPr lang="en-US" sz="3600" dirty="0">
                <a:solidFill>
                  <a:schemeClr val="bg1">
                    <a:lumMod val="50000"/>
                  </a:schemeClr>
                </a:solidFill>
              </a:rPr>
              <a:t>SF</a:t>
            </a:r>
          </a:p>
        </p:txBody>
      </p:sp>
      <p:sp>
        <p:nvSpPr>
          <p:cNvPr id="3" name="Right Brace 2">
            <a:extLst>
              <a:ext uri="{FF2B5EF4-FFF2-40B4-BE49-F238E27FC236}">
                <a16:creationId xmlns:a16="http://schemas.microsoft.com/office/drawing/2014/main" id="{1F77A9F4-83DD-9C4A-B80F-F6E1048E0AA3}"/>
              </a:ext>
            </a:extLst>
          </p:cNvPr>
          <p:cNvSpPr/>
          <p:nvPr/>
        </p:nvSpPr>
        <p:spPr>
          <a:xfrm>
            <a:off x="9492683" y="1694986"/>
            <a:ext cx="588020" cy="1081448"/>
          </a:xfrm>
          <a:prstGeom prst="rightBrac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6F5CBB8E-AA9F-0744-8572-78533BA2DB58}"/>
              </a:ext>
            </a:extLst>
          </p:cNvPr>
          <p:cNvSpPr txBox="1"/>
          <p:nvPr/>
        </p:nvSpPr>
        <p:spPr>
          <a:xfrm>
            <a:off x="10353406" y="3703998"/>
            <a:ext cx="1449659" cy="646331"/>
          </a:xfrm>
          <a:prstGeom prst="rect">
            <a:avLst/>
          </a:prstGeom>
          <a:noFill/>
        </p:spPr>
        <p:txBody>
          <a:bodyPr wrap="square" rtlCol="0">
            <a:spAutoFit/>
          </a:bodyPr>
          <a:lstStyle/>
          <a:p>
            <a:r>
              <a:rPr lang="en-US" sz="3600" dirty="0">
                <a:solidFill>
                  <a:schemeClr val="bg1">
                    <a:lumMod val="50000"/>
                  </a:schemeClr>
                </a:solidFill>
              </a:rPr>
              <a:t>NY</a:t>
            </a:r>
          </a:p>
        </p:txBody>
      </p:sp>
      <p:sp>
        <p:nvSpPr>
          <p:cNvPr id="8" name="Right Brace 7">
            <a:extLst>
              <a:ext uri="{FF2B5EF4-FFF2-40B4-BE49-F238E27FC236}">
                <a16:creationId xmlns:a16="http://schemas.microsoft.com/office/drawing/2014/main" id="{B12A882F-B309-3647-8811-113CC536CB8C}"/>
              </a:ext>
            </a:extLst>
          </p:cNvPr>
          <p:cNvSpPr/>
          <p:nvPr/>
        </p:nvSpPr>
        <p:spPr>
          <a:xfrm>
            <a:off x="9515825" y="2943923"/>
            <a:ext cx="588020" cy="2131452"/>
          </a:xfrm>
          <a:prstGeom prst="rightBrac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28093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0"/>
          <p:cNvSpPr txBox="1">
            <a:spLocks noGrp="1"/>
          </p:cNvSpPr>
          <p:nvPr>
            <p:ph type="title"/>
          </p:nvPr>
        </p:nvSpPr>
        <p:spPr>
          <a:xfrm>
            <a:off x="388923" y="338425"/>
            <a:ext cx="11391000" cy="985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2"/>
              </a:buClr>
              <a:buSzPts val="4200"/>
              <a:buFont typeface="Cabin"/>
              <a:buNone/>
            </a:pPr>
            <a:r>
              <a:rPr lang="en-US" sz="3800" dirty="0"/>
              <a:t>Probability threshold – 90%   </a:t>
            </a:r>
            <a:endParaRPr sz="3800" dirty="0"/>
          </a:p>
        </p:txBody>
      </p:sp>
      <p:pic>
        <p:nvPicPr>
          <p:cNvPr id="269" name="Google Shape;269;p40"/>
          <p:cNvPicPr preferRelativeResize="0"/>
          <p:nvPr/>
        </p:nvPicPr>
        <p:blipFill>
          <a:blip r:embed="rId3">
            <a:alphaModFix/>
          </a:blip>
          <a:stretch>
            <a:fillRect/>
          </a:stretch>
        </p:blipFill>
        <p:spPr>
          <a:xfrm>
            <a:off x="2676175" y="1164625"/>
            <a:ext cx="6816508" cy="4829787"/>
          </a:xfrm>
          <a:prstGeom prst="rect">
            <a:avLst/>
          </a:prstGeom>
          <a:noFill/>
          <a:ln>
            <a:noFill/>
          </a:ln>
        </p:spPr>
      </p:pic>
      <p:cxnSp>
        <p:nvCxnSpPr>
          <p:cNvPr id="270" name="Google Shape;270;p40"/>
          <p:cNvCxnSpPr/>
          <p:nvPr/>
        </p:nvCxnSpPr>
        <p:spPr>
          <a:xfrm>
            <a:off x="3522830" y="2062755"/>
            <a:ext cx="5693100" cy="0"/>
          </a:xfrm>
          <a:prstGeom prst="straightConnector1">
            <a:avLst/>
          </a:prstGeom>
          <a:noFill/>
          <a:ln w="38100" cap="flat" cmpd="sng">
            <a:solidFill>
              <a:schemeClr val="bg1">
                <a:lumMod val="50000"/>
              </a:schemeClr>
            </a:solidFill>
            <a:prstDash val="sysDash"/>
            <a:round/>
            <a:headEnd type="none" w="med" len="med"/>
            <a:tailEnd type="none" w="med" len="med"/>
          </a:ln>
        </p:spPr>
      </p:cxnSp>
      <p:sp>
        <p:nvSpPr>
          <p:cNvPr id="2" name="TextBox 1">
            <a:extLst>
              <a:ext uri="{FF2B5EF4-FFF2-40B4-BE49-F238E27FC236}">
                <a16:creationId xmlns:a16="http://schemas.microsoft.com/office/drawing/2014/main" id="{24D0A5EC-13BD-C447-8094-F5FFF0F29473}"/>
              </a:ext>
            </a:extLst>
          </p:cNvPr>
          <p:cNvSpPr txBox="1"/>
          <p:nvPr/>
        </p:nvSpPr>
        <p:spPr>
          <a:xfrm>
            <a:off x="10353405" y="1487592"/>
            <a:ext cx="1449659" cy="646331"/>
          </a:xfrm>
          <a:prstGeom prst="rect">
            <a:avLst/>
          </a:prstGeom>
          <a:noFill/>
        </p:spPr>
        <p:txBody>
          <a:bodyPr wrap="square" rtlCol="0">
            <a:spAutoFit/>
          </a:bodyPr>
          <a:lstStyle/>
          <a:p>
            <a:r>
              <a:rPr lang="en-US" sz="3600" dirty="0">
                <a:solidFill>
                  <a:schemeClr val="bg1">
                    <a:lumMod val="50000"/>
                  </a:schemeClr>
                </a:solidFill>
              </a:rPr>
              <a:t>SF</a:t>
            </a:r>
          </a:p>
        </p:txBody>
      </p:sp>
      <p:sp>
        <p:nvSpPr>
          <p:cNvPr id="3" name="Right Brace 2">
            <a:extLst>
              <a:ext uri="{FF2B5EF4-FFF2-40B4-BE49-F238E27FC236}">
                <a16:creationId xmlns:a16="http://schemas.microsoft.com/office/drawing/2014/main" id="{1F77A9F4-83DD-9C4A-B80F-F6E1048E0AA3}"/>
              </a:ext>
            </a:extLst>
          </p:cNvPr>
          <p:cNvSpPr/>
          <p:nvPr/>
        </p:nvSpPr>
        <p:spPr>
          <a:xfrm>
            <a:off x="9492683" y="1538872"/>
            <a:ext cx="588020" cy="455136"/>
          </a:xfrm>
          <a:prstGeom prst="rightBrac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6F5CBB8E-AA9F-0744-8572-78533BA2DB58}"/>
              </a:ext>
            </a:extLst>
          </p:cNvPr>
          <p:cNvSpPr txBox="1"/>
          <p:nvPr/>
        </p:nvSpPr>
        <p:spPr>
          <a:xfrm>
            <a:off x="10353406" y="3257952"/>
            <a:ext cx="1449659" cy="646331"/>
          </a:xfrm>
          <a:prstGeom prst="rect">
            <a:avLst/>
          </a:prstGeom>
          <a:noFill/>
        </p:spPr>
        <p:txBody>
          <a:bodyPr wrap="square" rtlCol="0">
            <a:spAutoFit/>
          </a:bodyPr>
          <a:lstStyle/>
          <a:p>
            <a:r>
              <a:rPr lang="en-US" sz="3600" dirty="0">
                <a:solidFill>
                  <a:schemeClr val="bg1">
                    <a:lumMod val="50000"/>
                  </a:schemeClr>
                </a:solidFill>
              </a:rPr>
              <a:t>NY</a:t>
            </a:r>
          </a:p>
        </p:txBody>
      </p:sp>
      <p:sp>
        <p:nvSpPr>
          <p:cNvPr id="8" name="Right Brace 7">
            <a:extLst>
              <a:ext uri="{FF2B5EF4-FFF2-40B4-BE49-F238E27FC236}">
                <a16:creationId xmlns:a16="http://schemas.microsoft.com/office/drawing/2014/main" id="{B12A882F-B309-3647-8811-113CC536CB8C}"/>
              </a:ext>
            </a:extLst>
          </p:cNvPr>
          <p:cNvSpPr/>
          <p:nvPr/>
        </p:nvSpPr>
        <p:spPr>
          <a:xfrm>
            <a:off x="9515825" y="2133922"/>
            <a:ext cx="588020" cy="3185205"/>
          </a:xfrm>
          <a:prstGeom prst="rightBrac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88953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0"/>
          <p:cNvSpPr txBox="1">
            <a:spLocks noGrp="1"/>
          </p:cNvSpPr>
          <p:nvPr>
            <p:ph type="title"/>
          </p:nvPr>
        </p:nvSpPr>
        <p:spPr>
          <a:xfrm>
            <a:off x="388923" y="338425"/>
            <a:ext cx="11391000" cy="985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2"/>
              </a:buClr>
              <a:buSzPts val="4200"/>
              <a:buFont typeface="Cabin"/>
              <a:buNone/>
            </a:pPr>
            <a:r>
              <a:rPr lang="en-US" sz="3800" dirty="0"/>
              <a:t>Probability threshold – 90%   </a:t>
            </a:r>
            <a:endParaRPr sz="3800" dirty="0"/>
          </a:p>
        </p:txBody>
      </p:sp>
      <p:pic>
        <p:nvPicPr>
          <p:cNvPr id="269" name="Google Shape;269;p40"/>
          <p:cNvPicPr preferRelativeResize="0"/>
          <p:nvPr/>
        </p:nvPicPr>
        <p:blipFill>
          <a:blip r:embed="rId3">
            <a:alphaModFix/>
          </a:blip>
          <a:stretch>
            <a:fillRect/>
          </a:stretch>
        </p:blipFill>
        <p:spPr>
          <a:xfrm>
            <a:off x="4638789" y="1323925"/>
            <a:ext cx="6816508" cy="4829787"/>
          </a:xfrm>
          <a:prstGeom prst="rect">
            <a:avLst/>
          </a:prstGeom>
          <a:noFill/>
          <a:ln>
            <a:noFill/>
          </a:ln>
        </p:spPr>
      </p:pic>
      <p:cxnSp>
        <p:nvCxnSpPr>
          <p:cNvPr id="270" name="Google Shape;270;p40"/>
          <p:cNvCxnSpPr/>
          <p:nvPr/>
        </p:nvCxnSpPr>
        <p:spPr>
          <a:xfrm>
            <a:off x="5485444" y="2222055"/>
            <a:ext cx="5693100" cy="0"/>
          </a:xfrm>
          <a:prstGeom prst="straightConnector1">
            <a:avLst/>
          </a:prstGeom>
          <a:noFill/>
          <a:ln w="38100" cap="flat" cmpd="sng">
            <a:solidFill>
              <a:schemeClr val="bg1">
                <a:lumMod val="50000"/>
              </a:schemeClr>
            </a:solidFill>
            <a:prstDash val="sysDash"/>
            <a:round/>
            <a:headEnd type="none" w="med" len="med"/>
            <a:tailEnd type="none" w="med" len="med"/>
          </a:ln>
        </p:spPr>
      </p:cxnSp>
      <p:sp>
        <p:nvSpPr>
          <p:cNvPr id="9" name="Google Shape;292;p43">
            <a:extLst>
              <a:ext uri="{FF2B5EF4-FFF2-40B4-BE49-F238E27FC236}">
                <a16:creationId xmlns:a16="http://schemas.microsoft.com/office/drawing/2014/main" id="{1C304429-4969-C94B-A8CE-B8D485FEC34B}"/>
              </a:ext>
            </a:extLst>
          </p:cNvPr>
          <p:cNvSpPr txBox="1"/>
          <p:nvPr/>
        </p:nvSpPr>
        <p:spPr>
          <a:xfrm>
            <a:off x="388925" y="1245324"/>
            <a:ext cx="4106400" cy="5039362"/>
          </a:xfrm>
          <a:prstGeom prst="rect">
            <a:avLst/>
          </a:prstGeom>
          <a:solidFill>
            <a:schemeClr val="lt2"/>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dirty="0">
                <a:solidFill>
                  <a:srgbClr val="FFFFFF"/>
                </a:solidFill>
                <a:latin typeface="Cabin Medium"/>
                <a:ea typeface="Cabin Medium"/>
                <a:cs typeface="Cabin Medium"/>
                <a:sym typeface="Cabin Medium"/>
              </a:rPr>
              <a:t>Student exercise:</a:t>
            </a:r>
          </a:p>
          <a:p>
            <a:pPr marL="0" lvl="0" indent="0" algn="l" rtl="0">
              <a:spcBef>
                <a:spcPts val="0"/>
              </a:spcBef>
              <a:spcAft>
                <a:spcPts val="0"/>
              </a:spcAft>
              <a:buNone/>
            </a:pPr>
            <a:r>
              <a:rPr lang="en-US" sz="2200" dirty="0">
                <a:solidFill>
                  <a:srgbClr val="FFFFFF"/>
                </a:solidFill>
                <a:latin typeface="Cabin Medium"/>
                <a:ea typeface="Cabin Medium"/>
                <a:cs typeface="Cabin Medium"/>
                <a:sym typeface="Cabin Medium"/>
              </a:rPr>
              <a:t> </a:t>
            </a:r>
            <a:endParaRPr sz="2200" dirty="0">
              <a:solidFill>
                <a:srgbClr val="FFFFFF"/>
              </a:solidFill>
              <a:latin typeface="Cabin Medium"/>
              <a:ea typeface="Cabin Medium"/>
              <a:cs typeface="Cabin Medium"/>
              <a:sym typeface="Cabin Medium"/>
            </a:endParaRPr>
          </a:p>
          <a:p>
            <a:pPr marL="457200" lvl="0" indent="-368300" algn="l" rtl="0">
              <a:spcBef>
                <a:spcPts val="0"/>
              </a:spcBef>
              <a:spcAft>
                <a:spcPts val="0"/>
              </a:spcAft>
              <a:buClr>
                <a:srgbClr val="FFFFFF"/>
              </a:buClr>
              <a:buSzPts val="2200"/>
              <a:buFont typeface="Cabin Medium"/>
              <a:buChar char="●"/>
            </a:pPr>
            <a:r>
              <a:rPr lang="en-US" sz="2200" dirty="0">
                <a:solidFill>
                  <a:srgbClr val="FFFFFF"/>
                </a:solidFill>
                <a:latin typeface="Cabin Medium"/>
                <a:ea typeface="Cabin Medium"/>
                <a:cs typeface="Cabin Medium"/>
                <a:sym typeface="Cabin Medium"/>
              </a:rPr>
              <a:t>As we increase the threshold, do we have:</a:t>
            </a:r>
          </a:p>
          <a:p>
            <a:pPr marL="457200" lvl="0" indent="-368300" algn="l" rtl="0">
              <a:spcBef>
                <a:spcPts val="0"/>
              </a:spcBef>
              <a:spcAft>
                <a:spcPts val="0"/>
              </a:spcAft>
              <a:buClr>
                <a:srgbClr val="FFFFFF"/>
              </a:buClr>
              <a:buSzPts val="2200"/>
              <a:buFont typeface="Cabin Medium"/>
              <a:buChar char="●"/>
            </a:pPr>
            <a:endParaRPr sz="2200" dirty="0">
              <a:solidFill>
                <a:srgbClr val="FFFFFF"/>
              </a:solidFill>
              <a:latin typeface="Cabin Medium"/>
              <a:ea typeface="Cabin Medium"/>
              <a:cs typeface="Cabin Medium"/>
              <a:sym typeface="Cabin Medium"/>
            </a:endParaRPr>
          </a:p>
          <a:p>
            <a:pPr marL="914400" lvl="1" indent="-368300" algn="l" rtl="0">
              <a:spcBef>
                <a:spcPts val="0"/>
              </a:spcBef>
              <a:spcAft>
                <a:spcPts val="0"/>
              </a:spcAft>
              <a:buClr>
                <a:srgbClr val="FFFFFF"/>
              </a:buClr>
              <a:buSzPts val="2200"/>
              <a:buFont typeface="Cabin Medium"/>
              <a:buChar char="○"/>
            </a:pPr>
            <a:r>
              <a:rPr lang="en-US" sz="2200" dirty="0">
                <a:solidFill>
                  <a:srgbClr val="FFFFFF"/>
                </a:solidFill>
                <a:latin typeface="Cabin Medium"/>
                <a:ea typeface="Cabin Medium"/>
                <a:cs typeface="Cabin Medium"/>
                <a:sym typeface="Cabin Medium"/>
              </a:rPr>
              <a:t>Lower/higher recall?</a:t>
            </a:r>
          </a:p>
          <a:p>
            <a:pPr marL="546100" lvl="1" algn="l" rtl="0">
              <a:spcBef>
                <a:spcPts val="0"/>
              </a:spcBef>
              <a:spcAft>
                <a:spcPts val="0"/>
              </a:spcAft>
              <a:buClr>
                <a:srgbClr val="FFFFFF"/>
              </a:buClr>
              <a:buSzPts val="2200"/>
            </a:pPr>
            <a:r>
              <a:rPr lang="en-US" sz="2200" dirty="0">
                <a:solidFill>
                  <a:srgbClr val="FFFFFF"/>
                </a:solidFill>
                <a:latin typeface="Cabin Medium"/>
                <a:ea typeface="Cabin Medium"/>
                <a:cs typeface="Cabin Medium"/>
                <a:sym typeface="Cabin Medium"/>
              </a:rPr>
              <a:t> </a:t>
            </a:r>
            <a:endParaRPr sz="2200" dirty="0">
              <a:solidFill>
                <a:srgbClr val="FFFFFF"/>
              </a:solidFill>
              <a:latin typeface="Cabin Medium"/>
              <a:ea typeface="Cabin Medium"/>
              <a:cs typeface="Cabin Medium"/>
              <a:sym typeface="Cabin Medium"/>
            </a:endParaRPr>
          </a:p>
          <a:p>
            <a:pPr marL="914400" lvl="1" indent="-368300" algn="l" rtl="0">
              <a:spcBef>
                <a:spcPts val="0"/>
              </a:spcBef>
              <a:spcAft>
                <a:spcPts val="0"/>
              </a:spcAft>
              <a:buClr>
                <a:srgbClr val="FFFFFF"/>
              </a:buClr>
              <a:buSzPts val="2200"/>
              <a:buFont typeface="Cabin Medium"/>
              <a:buChar char="○"/>
            </a:pPr>
            <a:r>
              <a:rPr lang="en-US" sz="2200" dirty="0">
                <a:solidFill>
                  <a:srgbClr val="FFFFFF"/>
                </a:solidFill>
                <a:latin typeface="Cabin Medium"/>
                <a:ea typeface="Cabin Medium"/>
                <a:cs typeface="Cabin Medium"/>
                <a:sym typeface="Cabin Medium"/>
              </a:rPr>
              <a:t>Lower/higher precision?</a:t>
            </a:r>
          </a:p>
          <a:p>
            <a:pPr marL="914400" lvl="1" indent="-368300" algn="l" rtl="0">
              <a:spcBef>
                <a:spcPts val="0"/>
              </a:spcBef>
              <a:spcAft>
                <a:spcPts val="0"/>
              </a:spcAft>
              <a:buClr>
                <a:srgbClr val="FFFFFF"/>
              </a:buClr>
              <a:buSzPts val="2200"/>
              <a:buFont typeface="Cabin Medium"/>
              <a:buChar char="○"/>
            </a:pPr>
            <a:endParaRPr sz="2200" dirty="0">
              <a:solidFill>
                <a:srgbClr val="FFFFFF"/>
              </a:solidFill>
              <a:latin typeface="Cabin Medium"/>
              <a:ea typeface="Cabin Medium"/>
              <a:cs typeface="Cabin Medium"/>
              <a:sym typeface="Cabin Medium"/>
            </a:endParaRPr>
          </a:p>
          <a:p>
            <a:pPr marL="914400" lvl="1" indent="-368300" algn="l" rtl="0">
              <a:spcBef>
                <a:spcPts val="0"/>
              </a:spcBef>
              <a:spcAft>
                <a:spcPts val="0"/>
              </a:spcAft>
              <a:buClr>
                <a:srgbClr val="FFFFFF"/>
              </a:buClr>
              <a:buSzPts val="2200"/>
              <a:buFont typeface="Cabin Medium"/>
              <a:buChar char="○"/>
            </a:pPr>
            <a:r>
              <a:rPr lang="en-US" sz="2200" dirty="0">
                <a:solidFill>
                  <a:srgbClr val="FFFFFF"/>
                </a:solidFill>
                <a:latin typeface="Cabin Medium"/>
                <a:ea typeface="Cabin Medium"/>
                <a:cs typeface="Cabin Medium"/>
                <a:sym typeface="Cabin Medium"/>
              </a:rPr>
              <a:t>Lower/higher true positive rate? (TP/AP)</a:t>
            </a:r>
          </a:p>
          <a:p>
            <a:pPr marL="914400" lvl="1" indent="-368300" algn="l" rtl="0">
              <a:spcBef>
                <a:spcPts val="0"/>
              </a:spcBef>
              <a:spcAft>
                <a:spcPts val="0"/>
              </a:spcAft>
              <a:buClr>
                <a:srgbClr val="FFFFFF"/>
              </a:buClr>
              <a:buSzPts val="2200"/>
              <a:buFont typeface="Cabin Medium"/>
              <a:buChar char="○"/>
            </a:pPr>
            <a:endParaRPr lang="en-US" sz="2200" dirty="0">
              <a:solidFill>
                <a:srgbClr val="FFFFFF"/>
              </a:solidFill>
              <a:latin typeface="Cabin Medium"/>
              <a:ea typeface="Cabin Medium"/>
              <a:cs typeface="Cabin Medium"/>
              <a:sym typeface="Cabin Medium"/>
            </a:endParaRPr>
          </a:p>
          <a:p>
            <a:pPr marL="914400" lvl="1" indent="-368300" algn="l" rtl="0">
              <a:spcBef>
                <a:spcPts val="0"/>
              </a:spcBef>
              <a:spcAft>
                <a:spcPts val="0"/>
              </a:spcAft>
              <a:buClr>
                <a:srgbClr val="FFFFFF"/>
              </a:buClr>
              <a:buSzPts val="2200"/>
              <a:buFont typeface="Cabin Medium"/>
              <a:buChar char="○"/>
            </a:pPr>
            <a:r>
              <a:rPr lang="en-US" sz="2200" dirty="0">
                <a:solidFill>
                  <a:srgbClr val="FFFFFF"/>
                </a:solidFill>
                <a:latin typeface="Cabin Medium"/>
                <a:ea typeface="Cabin Medium"/>
                <a:cs typeface="Cabin Medium"/>
                <a:sym typeface="Cabin Medium"/>
              </a:rPr>
              <a:t>Lower/higher false positive rate? (FP/AN)</a:t>
            </a:r>
          </a:p>
        </p:txBody>
      </p:sp>
      <p:sp>
        <p:nvSpPr>
          <p:cNvPr id="2" name="TextBox 1">
            <a:extLst>
              <a:ext uri="{FF2B5EF4-FFF2-40B4-BE49-F238E27FC236}">
                <a16:creationId xmlns:a16="http://schemas.microsoft.com/office/drawing/2014/main" id="{C09411D7-BC6D-184D-892E-BBA18A3D0E82}"/>
              </a:ext>
            </a:extLst>
          </p:cNvPr>
          <p:cNvSpPr txBox="1"/>
          <p:nvPr/>
        </p:nvSpPr>
        <p:spPr>
          <a:xfrm>
            <a:off x="8554789" y="771804"/>
            <a:ext cx="3225134"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Note:  SF = positive class</a:t>
            </a:r>
          </a:p>
        </p:txBody>
      </p:sp>
    </p:spTree>
    <p:extLst>
      <p:ext uri="{BB962C8B-B14F-4D97-AF65-F5344CB8AC3E}">
        <p14:creationId xmlns:p14="http://schemas.microsoft.com/office/powerpoint/2010/main" val="2955220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pic>
        <p:nvPicPr>
          <p:cNvPr id="297" name="Google Shape;297;p44"/>
          <p:cNvPicPr preferRelativeResize="0"/>
          <p:nvPr/>
        </p:nvPicPr>
        <p:blipFill>
          <a:blip r:embed="rId3">
            <a:alphaModFix/>
          </a:blip>
          <a:stretch>
            <a:fillRect/>
          </a:stretch>
        </p:blipFill>
        <p:spPr>
          <a:xfrm>
            <a:off x="5959861" y="696450"/>
            <a:ext cx="6014074" cy="6019601"/>
          </a:xfrm>
          <a:prstGeom prst="rect">
            <a:avLst/>
          </a:prstGeom>
          <a:noFill/>
          <a:ln>
            <a:noFill/>
          </a:ln>
        </p:spPr>
      </p:pic>
      <p:sp>
        <p:nvSpPr>
          <p:cNvPr id="298" name="Google Shape;298;p44"/>
          <p:cNvSpPr txBox="1">
            <a:spLocks noGrp="1"/>
          </p:cNvSpPr>
          <p:nvPr>
            <p:ph type="title"/>
          </p:nvPr>
        </p:nvSpPr>
        <p:spPr>
          <a:xfrm>
            <a:off x="388923" y="338425"/>
            <a:ext cx="11391000" cy="985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2"/>
              </a:buClr>
              <a:buSzPts val="4200"/>
              <a:buFont typeface="Cabin"/>
              <a:buNone/>
            </a:pPr>
            <a:r>
              <a:rPr lang="en-US" sz="3800"/>
              <a:t>Using a ROC curve to determine probability thresholds  </a:t>
            </a:r>
            <a:endParaRPr sz="3800"/>
          </a:p>
        </p:txBody>
      </p:sp>
      <p:sp>
        <p:nvSpPr>
          <p:cNvPr id="299" name="Google Shape;299;p44"/>
          <p:cNvSpPr txBox="1"/>
          <p:nvPr/>
        </p:nvSpPr>
        <p:spPr>
          <a:xfrm>
            <a:off x="213300" y="6420850"/>
            <a:ext cx="4396200" cy="29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solidFill>
                  <a:schemeClr val="lt2"/>
                </a:solidFill>
                <a:latin typeface="Cabin"/>
                <a:ea typeface="Cabin"/>
                <a:cs typeface="Cabin"/>
                <a:sym typeface="Cabin"/>
              </a:rPr>
              <a:t>Images from Wikipedia.</a:t>
            </a:r>
            <a:endParaRPr sz="1600">
              <a:solidFill>
                <a:schemeClr val="lt2"/>
              </a:solidFill>
              <a:latin typeface="Cabin"/>
              <a:ea typeface="Cabin"/>
              <a:cs typeface="Cabin"/>
              <a:sym typeface="Cabin"/>
            </a:endParaRPr>
          </a:p>
        </p:txBody>
      </p:sp>
      <p:sp>
        <p:nvSpPr>
          <p:cNvPr id="300" name="Google Shape;300;p44"/>
          <p:cNvSpPr txBox="1"/>
          <p:nvPr/>
        </p:nvSpPr>
        <p:spPr>
          <a:xfrm>
            <a:off x="600125" y="1099250"/>
            <a:ext cx="5257200" cy="4971300"/>
          </a:xfrm>
          <a:prstGeom prst="rect">
            <a:avLst/>
          </a:prstGeom>
          <a:noFill/>
          <a:ln>
            <a:noFill/>
          </a:ln>
        </p:spPr>
        <p:txBody>
          <a:bodyPr spcFirstLastPara="1" wrap="square" lIns="91425" tIns="91425" rIns="91425" bIns="91425" anchor="ctr" anchorCtr="0">
            <a:noAutofit/>
          </a:bodyPr>
          <a:lstStyle/>
          <a:p>
            <a:pPr marL="342900" lvl="0" indent="-391160" algn="l" rtl="0">
              <a:spcBef>
                <a:spcPts val="1000"/>
              </a:spcBef>
              <a:spcAft>
                <a:spcPts val="0"/>
              </a:spcAft>
              <a:buClr>
                <a:srgbClr val="C9C9C9"/>
              </a:buClr>
              <a:buSzPts val="2200"/>
              <a:buFont typeface="Arial" panose="020B0604020202020204" pitchFamily="34" charset="0"/>
              <a:buChar char="•"/>
            </a:pPr>
            <a:r>
              <a:rPr lang="en-US" sz="2200" dirty="0">
                <a:solidFill>
                  <a:srgbClr val="595959"/>
                </a:solidFill>
                <a:latin typeface="Calibri"/>
                <a:ea typeface="Calibri"/>
                <a:cs typeface="Calibri"/>
                <a:sym typeface="Calibri"/>
              </a:rPr>
              <a:t>Drawing a ROC curve: change the   probability threshold and plot how true positive rate and false positive rate change </a:t>
            </a:r>
          </a:p>
          <a:p>
            <a:pPr marL="342900" lvl="0" indent="-391160" algn="l" rtl="0">
              <a:spcBef>
                <a:spcPts val="1000"/>
              </a:spcBef>
              <a:spcAft>
                <a:spcPts val="0"/>
              </a:spcAft>
              <a:buClr>
                <a:srgbClr val="C9C9C9"/>
              </a:buClr>
              <a:buSzPts val="2200"/>
              <a:buFont typeface="Arial" panose="020B0604020202020204" pitchFamily="34" charset="0"/>
              <a:buChar char="•"/>
            </a:pPr>
            <a:r>
              <a:rPr lang="en-US" sz="2200" dirty="0">
                <a:solidFill>
                  <a:srgbClr val="595959"/>
                </a:solidFill>
                <a:latin typeface="Calibri"/>
                <a:ea typeface="Calibri"/>
                <a:cs typeface="Calibri"/>
                <a:sym typeface="Calibri"/>
              </a:rPr>
              <a:t>Each threshold gives us a new model!</a:t>
            </a:r>
            <a:endParaRPr sz="2200" dirty="0">
              <a:solidFill>
                <a:srgbClr val="595959"/>
              </a:solidFill>
              <a:latin typeface="Calibri"/>
              <a:ea typeface="Calibri"/>
              <a:cs typeface="Calibri"/>
              <a:sym typeface="Calibri"/>
            </a:endParaRPr>
          </a:p>
          <a:p>
            <a:pPr marL="342900" lvl="0" indent="-391160" algn="l" rtl="0">
              <a:spcBef>
                <a:spcPts val="1000"/>
              </a:spcBef>
              <a:spcAft>
                <a:spcPts val="0"/>
              </a:spcAft>
              <a:buClr>
                <a:schemeClr val="accent3"/>
              </a:buClr>
              <a:buSzPts val="2200"/>
              <a:buFont typeface="Arial" panose="020B0604020202020204" pitchFamily="34" charset="0"/>
              <a:buChar char="•"/>
            </a:pPr>
            <a:r>
              <a:rPr lang="en-US" sz="2200" b="1" dirty="0">
                <a:solidFill>
                  <a:schemeClr val="accent3"/>
                </a:solidFill>
                <a:latin typeface="Calibri"/>
                <a:ea typeface="Calibri"/>
                <a:cs typeface="Calibri"/>
                <a:sym typeface="Calibri"/>
              </a:rPr>
              <a:t>We can plot the ROC curve only for binary cases</a:t>
            </a:r>
            <a:endParaRPr sz="2200" b="1" dirty="0">
              <a:solidFill>
                <a:schemeClr val="accent3"/>
              </a:solidFill>
              <a:latin typeface="Calibri"/>
              <a:ea typeface="Calibri"/>
              <a:cs typeface="Calibri"/>
              <a:sym typeface="Calibri"/>
            </a:endParaRPr>
          </a:p>
        </p:txBody>
      </p:sp>
      <p:sp>
        <p:nvSpPr>
          <p:cNvPr id="7" name="Arc 6">
            <a:extLst>
              <a:ext uri="{FF2B5EF4-FFF2-40B4-BE49-F238E27FC236}">
                <a16:creationId xmlns:a16="http://schemas.microsoft.com/office/drawing/2014/main" id="{0EAA6CA1-0AF1-034A-8603-C173C951A531}"/>
              </a:ext>
            </a:extLst>
          </p:cNvPr>
          <p:cNvSpPr/>
          <p:nvPr/>
        </p:nvSpPr>
        <p:spPr>
          <a:xfrm rot="16797568">
            <a:off x="5460927" y="2567128"/>
            <a:ext cx="9999712" cy="7384891"/>
          </a:xfrm>
          <a:prstGeom prst="arc">
            <a:avLst>
              <a:gd name="adj1" fmla="val 15953611"/>
              <a:gd name="adj2" fmla="val 7563"/>
            </a:avLst>
          </a:prstGeom>
          <a:ln w="571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pic>
        <p:nvPicPr>
          <p:cNvPr id="305" name="Google Shape;305;p45"/>
          <p:cNvPicPr preferRelativeResize="0"/>
          <p:nvPr/>
        </p:nvPicPr>
        <p:blipFill>
          <a:blip r:embed="rId3">
            <a:alphaModFix/>
          </a:blip>
          <a:stretch>
            <a:fillRect/>
          </a:stretch>
        </p:blipFill>
        <p:spPr>
          <a:xfrm>
            <a:off x="5959861" y="696450"/>
            <a:ext cx="6014074" cy="6019601"/>
          </a:xfrm>
          <a:prstGeom prst="rect">
            <a:avLst/>
          </a:prstGeom>
          <a:noFill/>
          <a:ln>
            <a:noFill/>
          </a:ln>
        </p:spPr>
      </p:pic>
      <p:sp>
        <p:nvSpPr>
          <p:cNvPr id="306" name="Google Shape;306;p45"/>
          <p:cNvSpPr txBox="1">
            <a:spLocks noGrp="1"/>
          </p:cNvSpPr>
          <p:nvPr>
            <p:ph type="title"/>
          </p:nvPr>
        </p:nvSpPr>
        <p:spPr>
          <a:xfrm>
            <a:off x="388923" y="338425"/>
            <a:ext cx="11391000" cy="985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2"/>
              </a:buClr>
              <a:buSzPts val="4200"/>
              <a:buFont typeface="Cabin"/>
              <a:buNone/>
            </a:pPr>
            <a:r>
              <a:rPr lang="en-US" sz="3800"/>
              <a:t>Using a ROC curve to determine probability thresholds  </a:t>
            </a:r>
            <a:endParaRPr sz="3800"/>
          </a:p>
        </p:txBody>
      </p:sp>
      <p:sp>
        <p:nvSpPr>
          <p:cNvPr id="307" name="Google Shape;307;p45"/>
          <p:cNvSpPr txBox="1"/>
          <p:nvPr/>
        </p:nvSpPr>
        <p:spPr>
          <a:xfrm>
            <a:off x="213300" y="6420850"/>
            <a:ext cx="4396200" cy="29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solidFill>
                  <a:schemeClr val="lt2"/>
                </a:solidFill>
                <a:latin typeface="Cabin"/>
                <a:ea typeface="Cabin"/>
                <a:cs typeface="Cabin"/>
                <a:sym typeface="Cabin"/>
              </a:rPr>
              <a:t>Images from Wikipedia.</a:t>
            </a:r>
            <a:endParaRPr sz="1600">
              <a:solidFill>
                <a:schemeClr val="lt2"/>
              </a:solidFill>
              <a:latin typeface="Cabin"/>
              <a:ea typeface="Cabin"/>
              <a:cs typeface="Cabin"/>
              <a:sym typeface="Cabin"/>
            </a:endParaRPr>
          </a:p>
        </p:txBody>
      </p:sp>
      <p:sp>
        <p:nvSpPr>
          <p:cNvPr id="308" name="Google Shape;308;p45"/>
          <p:cNvSpPr txBox="1"/>
          <p:nvPr/>
        </p:nvSpPr>
        <p:spPr>
          <a:xfrm>
            <a:off x="545700" y="1520687"/>
            <a:ext cx="5550300" cy="1567800"/>
          </a:xfrm>
          <a:prstGeom prst="rect">
            <a:avLst/>
          </a:prstGeom>
          <a:solidFill>
            <a:schemeClr val="lt2"/>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a:solidFill>
                  <a:srgbClr val="FFFFFF"/>
                </a:solidFill>
                <a:latin typeface="Cabin Medium"/>
                <a:ea typeface="Cabin Medium"/>
                <a:cs typeface="Cabin Medium"/>
                <a:sym typeface="Cabin Medium"/>
              </a:rPr>
              <a:t>Check for understanding: </a:t>
            </a:r>
            <a:endParaRPr sz="2200">
              <a:solidFill>
                <a:srgbClr val="FFFFFF"/>
              </a:solidFill>
              <a:latin typeface="Cabin Medium"/>
              <a:ea typeface="Cabin Medium"/>
              <a:cs typeface="Cabin Medium"/>
              <a:sym typeface="Cabin Medium"/>
            </a:endParaRPr>
          </a:p>
          <a:p>
            <a:pPr marL="0" lvl="0" indent="0" algn="l" rtl="0">
              <a:spcBef>
                <a:spcPts val="0"/>
              </a:spcBef>
              <a:spcAft>
                <a:spcPts val="0"/>
              </a:spcAft>
              <a:buNone/>
            </a:pPr>
            <a:endParaRPr sz="2200">
              <a:solidFill>
                <a:srgbClr val="FFFFFF"/>
              </a:solidFill>
              <a:latin typeface="Cabin Medium"/>
              <a:ea typeface="Cabin Medium"/>
              <a:cs typeface="Cabin Medium"/>
              <a:sym typeface="Cabin Medium"/>
            </a:endParaRPr>
          </a:p>
          <a:p>
            <a:pPr marL="0" lvl="0" indent="0" algn="l" rtl="0">
              <a:spcBef>
                <a:spcPts val="0"/>
              </a:spcBef>
              <a:spcAft>
                <a:spcPts val="0"/>
              </a:spcAft>
              <a:buNone/>
            </a:pPr>
            <a:r>
              <a:rPr lang="en-US" sz="2200">
                <a:solidFill>
                  <a:srgbClr val="FFFFFF"/>
                </a:solidFill>
                <a:latin typeface="Cabin Medium"/>
                <a:ea typeface="Cabin Medium"/>
                <a:cs typeface="Cabin Medium"/>
                <a:sym typeface="Cabin Medium"/>
              </a:rPr>
              <a:t>Which corner represents a higher threshold? Lower threshold?  </a:t>
            </a:r>
            <a:endParaRPr sz="2200">
              <a:solidFill>
                <a:srgbClr val="FFFFFF"/>
              </a:solidFill>
              <a:latin typeface="Cabin Medium"/>
              <a:ea typeface="Cabin Medium"/>
              <a:cs typeface="Cabin Medium"/>
              <a:sym typeface="Cabin Medium"/>
            </a:endParaRPr>
          </a:p>
        </p:txBody>
      </p:sp>
      <p:sp>
        <p:nvSpPr>
          <p:cNvPr id="6" name="Arc 5">
            <a:extLst>
              <a:ext uri="{FF2B5EF4-FFF2-40B4-BE49-F238E27FC236}">
                <a16:creationId xmlns:a16="http://schemas.microsoft.com/office/drawing/2014/main" id="{8C0F8748-CE45-CC41-8F5B-E0FC04D3B2E8}"/>
              </a:ext>
            </a:extLst>
          </p:cNvPr>
          <p:cNvSpPr/>
          <p:nvPr/>
        </p:nvSpPr>
        <p:spPr>
          <a:xfrm rot="16797568">
            <a:off x="5460927" y="2567128"/>
            <a:ext cx="9999712" cy="7384891"/>
          </a:xfrm>
          <a:prstGeom prst="arc">
            <a:avLst>
              <a:gd name="adj1" fmla="val 15953611"/>
              <a:gd name="adj2" fmla="val 7563"/>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Google Shape;300;p44">
            <a:extLst>
              <a:ext uri="{FF2B5EF4-FFF2-40B4-BE49-F238E27FC236}">
                <a16:creationId xmlns:a16="http://schemas.microsoft.com/office/drawing/2014/main" id="{7350A2CB-6269-9E48-86A8-D526E126C4BE}"/>
              </a:ext>
            </a:extLst>
          </p:cNvPr>
          <p:cNvSpPr txBox="1"/>
          <p:nvPr/>
        </p:nvSpPr>
        <p:spPr>
          <a:xfrm>
            <a:off x="536683" y="3661669"/>
            <a:ext cx="5195044" cy="1989237"/>
          </a:xfrm>
          <a:prstGeom prst="rect">
            <a:avLst/>
          </a:prstGeom>
          <a:noFill/>
          <a:ln>
            <a:noFill/>
          </a:ln>
        </p:spPr>
        <p:txBody>
          <a:bodyPr spcFirstLastPara="1" wrap="square" lIns="91425" tIns="91425" rIns="91425" bIns="91425" anchor="ctr" anchorCtr="0">
            <a:noAutofit/>
          </a:bodyPr>
          <a:lstStyle/>
          <a:p>
            <a:pPr lvl="0">
              <a:spcBef>
                <a:spcPts val="1000"/>
              </a:spcBef>
              <a:buClr>
                <a:srgbClr val="C9C9C9"/>
              </a:buClr>
              <a:buSzPts val="2200"/>
            </a:pPr>
            <a:r>
              <a:rPr lang="en-US" sz="2200" dirty="0">
                <a:solidFill>
                  <a:srgbClr val="595959"/>
                </a:solidFill>
                <a:latin typeface="Calibri"/>
                <a:ea typeface="Calibri"/>
                <a:cs typeface="Calibri"/>
                <a:sym typeface="Calibri"/>
              </a:rPr>
              <a:t>NOTE:</a:t>
            </a:r>
          </a:p>
          <a:p>
            <a:pPr marL="342900" lvl="0" indent="-391160" algn="l" rtl="0">
              <a:spcBef>
                <a:spcPts val="1000"/>
              </a:spcBef>
              <a:spcAft>
                <a:spcPts val="0"/>
              </a:spcAft>
              <a:buClr>
                <a:srgbClr val="C9C9C9"/>
              </a:buClr>
              <a:buSzPts val="2200"/>
              <a:buFont typeface="Arial" panose="020B0604020202020204" pitchFamily="34" charset="0"/>
              <a:buChar char="•"/>
            </a:pPr>
            <a:r>
              <a:rPr lang="en-US" sz="2200" dirty="0">
                <a:solidFill>
                  <a:srgbClr val="595959"/>
                </a:solidFill>
                <a:latin typeface="Calibri"/>
                <a:ea typeface="Calibri"/>
                <a:cs typeface="Calibri"/>
                <a:sym typeface="Calibri"/>
              </a:rPr>
              <a:t>TPR = True Positive Rate    		(True Positives/Actual Positives)</a:t>
            </a:r>
          </a:p>
          <a:p>
            <a:pPr marL="342900" lvl="0" indent="-391160" algn="l" rtl="0">
              <a:spcBef>
                <a:spcPts val="1000"/>
              </a:spcBef>
              <a:spcAft>
                <a:spcPts val="0"/>
              </a:spcAft>
              <a:buClr>
                <a:srgbClr val="C9C9C9"/>
              </a:buClr>
              <a:buSzPts val="2200"/>
              <a:buFont typeface="Arial" panose="020B0604020202020204" pitchFamily="34" charset="0"/>
              <a:buChar char="•"/>
            </a:pPr>
            <a:r>
              <a:rPr lang="en-US" sz="2200" dirty="0">
                <a:solidFill>
                  <a:srgbClr val="595959"/>
                </a:solidFill>
                <a:latin typeface="Calibri"/>
                <a:ea typeface="Calibri"/>
                <a:cs typeface="Calibri"/>
                <a:sym typeface="Calibri"/>
              </a:rPr>
              <a:t>FPR = False Positive Rate 		(False Positives/Actual Negatives)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3" name="Google Shape;313;p46"/>
          <p:cNvPicPr preferRelativeResize="0"/>
          <p:nvPr/>
        </p:nvPicPr>
        <p:blipFill>
          <a:blip r:embed="rId3">
            <a:alphaModFix/>
          </a:blip>
          <a:stretch>
            <a:fillRect/>
          </a:stretch>
        </p:blipFill>
        <p:spPr>
          <a:xfrm>
            <a:off x="5959861" y="696450"/>
            <a:ext cx="6014074" cy="6019601"/>
          </a:xfrm>
          <a:prstGeom prst="rect">
            <a:avLst/>
          </a:prstGeom>
          <a:noFill/>
          <a:ln>
            <a:noFill/>
          </a:ln>
        </p:spPr>
      </p:pic>
      <p:sp>
        <p:nvSpPr>
          <p:cNvPr id="314" name="Google Shape;314;p46"/>
          <p:cNvSpPr txBox="1">
            <a:spLocks noGrp="1"/>
          </p:cNvSpPr>
          <p:nvPr>
            <p:ph type="title"/>
          </p:nvPr>
        </p:nvSpPr>
        <p:spPr>
          <a:xfrm>
            <a:off x="388923" y="338425"/>
            <a:ext cx="11391000" cy="985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2"/>
              </a:buClr>
              <a:buSzPts val="4200"/>
              <a:buFont typeface="Cabin"/>
              <a:buNone/>
            </a:pPr>
            <a:r>
              <a:rPr lang="en-US" sz="3800"/>
              <a:t>Using a ROC curve to determine probability thresholds  </a:t>
            </a:r>
            <a:endParaRPr sz="3800"/>
          </a:p>
        </p:txBody>
      </p:sp>
      <p:sp>
        <p:nvSpPr>
          <p:cNvPr id="315" name="Google Shape;315;p46"/>
          <p:cNvSpPr txBox="1"/>
          <p:nvPr/>
        </p:nvSpPr>
        <p:spPr>
          <a:xfrm>
            <a:off x="213300" y="6420850"/>
            <a:ext cx="4396200" cy="29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solidFill>
                  <a:schemeClr val="lt2"/>
                </a:solidFill>
                <a:latin typeface="Cabin"/>
                <a:ea typeface="Cabin"/>
                <a:cs typeface="Cabin"/>
                <a:sym typeface="Cabin"/>
              </a:rPr>
              <a:t>Images from Wikipedia.</a:t>
            </a:r>
            <a:endParaRPr sz="1600">
              <a:solidFill>
                <a:schemeClr val="lt2"/>
              </a:solidFill>
              <a:latin typeface="Cabin"/>
              <a:ea typeface="Cabin"/>
              <a:cs typeface="Cabin"/>
              <a:sym typeface="Cabin"/>
            </a:endParaRPr>
          </a:p>
        </p:txBody>
      </p:sp>
      <p:cxnSp>
        <p:nvCxnSpPr>
          <p:cNvPr id="316" name="Google Shape;316;p46"/>
          <p:cNvCxnSpPr/>
          <p:nvPr/>
        </p:nvCxnSpPr>
        <p:spPr>
          <a:xfrm>
            <a:off x="1591450" y="1716875"/>
            <a:ext cx="9171300" cy="16500"/>
          </a:xfrm>
          <a:prstGeom prst="straightConnector1">
            <a:avLst/>
          </a:prstGeom>
          <a:noFill/>
          <a:ln w="28575" cap="flat" cmpd="sng">
            <a:solidFill>
              <a:srgbClr val="434343"/>
            </a:solidFill>
            <a:prstDash val="solid"/>
            <a:round/>
            <a:headEnd type="none" w="med" len="med"/>
            <a:tailEnd type="triangle" w="med" len="med"/>
          </a:ln>
        </p:spPr>
      </p:cxnSp>
      <p:cxnSp>
        <p:nvCxnSpPr>
          <p:cNvPr id="317" name="Google Shape;317;p46"/>
          <p:cNvCxnSpPr/>
          <p:nvPr/>
        </p:nvCxnSpPr>
        <p:spPr>
          <a:xfrm>
            <a:off x="529750" y="5790475"/>
            <a:ext cx="6065700" cy="1200"/>
          </a:xfrm>
          <a:prstGeom prst="straightConnector1">
            <a:avLst/>
          </a:prstGeom>
          <a:noFill/>
          <a:ln w="28575" cap="flat" cmpd="sng">
            <a:solidFill>
              <a:srgbClr val="434343"/>
            </a:solidFill>
            <a:prstDash val="solid"/>
            <a:round/>
            <a:headEnd type="none" w="med" len="med"/>
            <a:tailEnd type="triangle" w="med" len="med"/>
          </a:ln>
        </p:spPr>
      </p:cxnSp>
      <p:sp>
        <p:nvSpPr>
          <p:cNvPr id="318" name="Google Shape;318;p46"/>
          <p:cNvSpPr txBox="1"/>
          <p:nvPr/>
        </p:nvSpPr>
        <p:spPr>
          <a:xfrm>
            <a:off x="459400" y="1716875"/>
            <a:ext cx="5338200" cy="1630200"/>
          </a:xfrm>
          <a:prstGeom prst="rect">
            <a:avLst/>
          </a:prstGeom>
          <a:noFill/>
          <a:ln w="2857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342900" lvl="0" indent="-391160" algn="l" rtl="0">
              <a:spcBef>
                <a:spcPts val="0"/>
              </a:spcBef>
              <a:spcAft>
                <a:spcPts val="0"/>
              </a:spcAft>
              <a:buClr>
                <a:schemeClr val="accent3"/>
              </a:buClr>
              <a:buSzPts val="2200"/>
              <a:buFont typeface="Noto Sans Symbols"/>
              <a:buChar char="●"/>
            </a:pPr>
            <a:r>
              <a:rPr lang="en-US" sz="2200" dirty="0">
                <a:solidFill>
                  <a:srgbClr val="595959"/>
                </a:solidFill>
                <a:latin typeface="Calibri"/>
                <a:ea typeface="Calibri"/>
                <a:cs typeface="Calibri"/>
                <a:sym typeface="Calibri"/>
              </a:rPr>
              <a:t>Lower threshold: Better at catching positives. Higher recall, lower precision. Higher true positive rate, higher false positive rate</a:t>
            </a:r>
            <a:endParaRPr sz="2200" dirty="0">
              <a:solidFill>
                <a:srgbClr val="595959"/>
              </a:solidFill>
              <a:latin typeface="Calibri"/>
              <a:ea typeface="Calibri"/>
              <a:cs typeface="Calibri"/>
              <a:sym typeface="Calibri"/>
            </a:endParaRPr>
          </a:p>
        </p:txBody>
      </p:sp>
      <p:sp>
        <p:nvSpPr>
          <p:cNvPr id="319" name="Google Shape;319;p46"/>
          <p:cNvSpPr txBox="1"/>
          <p:nvPr/>
        </p:nvSpPr>
        <p:spPr>
          <a:xfrm>
            <a:off x="459400" y="4331374"/>
            <a:ext cx="5338200" cy="1460100"/>
          </a:xfrm>
          <a:prstGeom prst="rect">
            <a:avLst/>
          </a:prstGeom>
          <a:noFill/>
          <a:ln w="2857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342900" lvl="0" indent="-391160" algn="l" rtl="0">
              <a:spcBef>
                <a:spcPts val="0"/>
              </a:spcBef>
              <a:spcAft>
                <a:spcPts val="0"/>
              </a:spcAft>
              <a:buClr>
                <a:schemeClr val="accent3"/>
              </a:buClr>
              <a:buSzPts val="2200"/>
              <a:buFont typeface="Noto Sans Symbols"/>
              <a:buChar char="●"/>
            </a:pPr>
            <a:r>
              <a:rPr lang="en-US" sz="2200" dirty="0">
                <a:solidFill>
                  <a:srgbClr val="595959"/>
                </a:solidFill>
                <a:latin typeface="Calibri"/>
                <a:ea typeface="Calibri"/>
                <a:cs typeface="Calibri"/>
                <a:sym typeface="Calibri"/>
              </a:rPr>
              <a:t>Higher threshold: Better at catching negatives. Lower recall, higher precision. Lower true positive rate, lower false positive rate.</a:t>
            </a:r>
            <a:endParaRPr sz="2200" dirty="0">
              <a:solidFill>
                <a:srgbClr val="595959"/>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9"/>
                                        </p:tgtEl>
                                        <p:attrNameLst>
                                          <p:attrName>style.visibility</p:attrName>
                                        </p:attrNameLst>
                                      </p:cBhvr>
                                      <p:to>
                                        <p:strVal val="visible"/>
                                      </p:to>
                                    </p:set>
                                  </p:childTnLst>
                                  <p:subTnLst>
                                    <p:animClr clrSpc="rgb" dir="cw">
                                      <p:cBhvr override="childStyle">
                                        <p:cTn dur="1" fill="hold" display="0" masterRel="nextClick" afterEffect="1"/>
                                        <p:tgtEl>
                                          <p:spTgt spid="319"/>
                                        </p:tgtEl>
                                        <p:attrNameLst>
                                          <p:attrName>ppt_c</p:attrName>
                                        </p:attrNameLst>
                                      </p:cBhvr>
                                      <p:to>
                                        <a:srgbClr val="B2B2B2"/>
                                      </p:to>
                                    </p:animClr>
                                  </p:subTnLst>
                                </p:cTn>
                              </p:par>
                              <p:par>
                                <p:cTn id="7" presetID="1" presetClass="entr" presetSubtype="0" fill="hold" nodeType="withEffect">
                                  <p:stCondLst>
                                    <p:cond delay="0"/>
                                  </p:stCondLst>
                                  <p:childTnLst>
                                    <p:set>
                                      <p:cBhvr>
                                        <p:cTn id="8" dur="1" fill="hold">
                                          <p:stCondLst>
                                            <p:cond delay="0"/>
                                          </p:stCondLst>
                                        </p:cTn>
                                        <p:tgtEl>
                                          <p:spTgt spid="3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 grpId="0" animBg="1"/>
      <p:bldP spid="31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3" name="Google Shape;313;p46"/>
          <p:cNvPicPr preferRelativeResize="0"/>
          <p:nvPr/>
        </p:nvPicPr>
        <p:blipFill>
          <a:blip r:embed="rId3">
            <a:alphaModFix/>
          </a:blip>
          <a:stretch>
            <a:fillRect/>
          </a:stretch>
        </p:blipFill>
        <p:spPr>
          <a:xfrm>
            <a:off x="5959861" y="696450"/>
            <a:ext cx="6014074" cy="6019601"/>
          </a:xfrm>
          <a:prstGeom prst="rect">
            <a:avLst/>
          </a:prstGeom>
          <a:noFill/>
          <a:ln>
            <a:noFill/>
          </a:ln>
        </p:spPr>
      </p:pic>
      <p:sp>
        <p:nvSpPr>
          <p:cNvPr id="314" name="Google Shape;314;p46"/>
          <p:cNvSpPr txBox="1">
            <a:spLocks noGrp="1"/>
          </p:cNvSpPr>
          <p:nvPr>
            <p:ph type="title"/>
          </p:nvPr>
        </p:nvSpPr>
        <p:spPr>
          <a:xfrm>
            <a:off x="388923" y="338425"/>
            <a:ext cx="11391000" cy="985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2"/>
              </a:buClr>
              <a:buSzPts val="4200"/>
              <a:buFont typeface="Cabin"/>
              <a:buNone/>
            </a:pPr>
            <a:r>
              <a:rPr lang="en-US" sz="3800" dirty="0"/>
              <a:t>The perfect classifier</a:t>
            </a:r>
            <a:endParaRPr sz="3800" dirty="0"/>
          </a:p>
        </p:txBody>
      </p:sp>
      <p:sp>
        <p:nvSpPr>
          <p:cNvPr id="315" name="Google Shape;315;p46"/>
          <p:cNvSpPr txBox="1"/>
          <p:nvPr/>
        </p:nvSpPr>
        <p:spPr>
          <a:xfrm>
            <a:off x="213300" y="6420850"/>
            <a:ext cx="4396200" cy="29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solidFill>
                  <a:schemeClr val="lt2"/>
                </a:solidFill>
                <a:latin typeface="Cabin"/>
                <a:ea typeface="Cabin"/>
                <a:cs typeface="Cabin"/>
                <a:sym typeface="Cabin"/>
              </a:rPr>
              <a:t>Images from Wikipedia.</a:t>
            </a:r>
            <a:endParaRPr sz="1600">
              <a:solidFill>
                <a:schemeClr val="lt2"/>
              </a:solidFill>
              <a:latin typeface="Cabin"/>
              <a:ea typeface="Cabin"/>
              <a:cs typeface="Cabin"/>
              <a:sym typeface="Cabin"/>
            </a:endParaRPr>
          </a:p>
        </p:txBody>
      </p:sp>
      <p:cxnSp>
        <p:nvCxnSpPr>
          <p:cNvPr id="316" name="Google Shape;316;p46"/>
          <p:cNvCxnSpPr>
            <a:cxnSpLocks/>
          </p:cNvCxnSpPr>
          <p:nvPr/>
        </p:nvCxnSpPr>
        <p:spPr>
          <a:xfrm>
            <a:off x="1849670" y="1380275"/>
            <a:ext cx="4802952" cy="0"/>
          </a:xfrm>
          <a:prstGeom prst="straightConnector1">
            <a:avLst/>
          </a:prstGeom>
          <a:noFill/>
          <a:ln w="28575" cap="flat" cmpd="sng">
            <a:solidFill>
              <a:srgbClr val="434343"/>
            </a:solidFill>
            <a:prstDash val="solid"/>
            <a:round/>
            <a:headEnd type="none" w="med" len="med"/>
            <a:tailEnd type="triangle" w="med" len="med"/>
          </a:ln>
        </p:spPr>
      </p:cxnSp>
      <p:sp>
        <p:nvSpPr>
          <p:cNvPr id="318" name="Google Shape;318;p46"/>
          <p:cNvSpPr txBox="1"/>
          <p:nvPr/>
        </p:nvSpPr>
        <p:spPr>
          <a:xfrm>
            <a:off x="717620" y="1380275"/>
            <a:ext cx="5338200" cy="1630200"/>
          </a:xfrm>
          <a:prstGeom prst="rect">
            <a:avLst/>
          </a:prstGeom>
          <a:noFill/>
          <a:ln w="2857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342900" lvl="0" indent="-391160" algn="l" rtl="0">
              <a:spcBef>
                <a:spcPts val="0"/>
              </a:spcBef>
              <a:spcAft>
                <a:spcPts val="0"/>
              </a:spcAft>
              <a:buClr>
                <a:schemeClr val="accent3"/>
              </a:buClr>
              <a:buSzPts val="2200"/>
              <a:buFont typeface="Noto Sans Symbols"/>
              <a:buChar char="●"/>
            </a:pPr>
            <a:r>
              <a:rPr lang="en-US" sz="2200" dirty="0">
                <a:solidFill>
                  <a:srgbClr val="595959"/>
                </a:solidFill>
                <a:latin typeface="Calibri"/>
                <a:ea typeface="Calibri"/>
                <a:cs typeface="Calibri"/>
                <a:sym typeface="Calibri"/>
              </a:rPr>
              <a:t>The perfect classifier (pink line) would be a curve that reaches the northwest corner</a:t>
            </a:r>
          </a:p>
          <a:p>
            <a:pPr marL="342900" lvl="0" indent="-391160" algn="l" rtl="0">
              <a:spcBef>
                <a:spcPts val="0"/>
              </a:spcBef>
              <a:spcAft>
                <a:spcPts val="0"/>
              </a:spcAft>
              <a:buClr>
                <a:schemeClr val="accent3"/>
              </a:buClr>
              <a:buSzPts val="2200"/>
              <a:buFont typeface="Noto Sans Symbols"/>
              <a:buChar char="●"/>
            </a:pPr>
            <a:r>
              <a:rPr lang="en-US" sz="2200" dirty="0">
                <a:solidFill>
                  <a:srgbClr val="595959"/>
                </a:solidFill>
                <a:latin typeface="Calibri"/>
                <a:ea typeface="Calibri"/>
                <a:cs typeface="Calibri"/>
                <a:sym typeface="Calibri"/>
              </a:rPr>
              <a:t>This represents a zero false positive rate and a 100% true positive rate</a:t>
            </a:r>
            <a:endParaRPr sz="2200" dirty="0">
              <a:solidFill>
                <a:srgbClr val="595959"/>
              </a:solidFill>
              <a:latin typeface="Calibri"/>
              <a:ea typeface="Calibri"/>
              <a:cs typeface="Calibri"/>
              <a:sym typeface="Calibri"/>
            </a:endParaRPr>
          </a:p>
        </p:txBody>
      </p:sp>
      <p:cxnSp>
        <p:nvCxnSpPr>
          <p:cNvPr id="6" name="Straight Connector 5">
            <a:extLst>
              <a:ext uri="{FF2B5EF4-FFF2-40B4-BE49-F238E27FC236}">
                <a16:creationId xmlns:a16="http://schemas.microsoft.com/office/drawing/2014/main" id="{F51CFB65-010D-1046-A101-C26F1EE91E9E}"/>
              </a:ext>
            </a:extLst>
          </p:cNvPr>
          <p:cNvCxnSpPr/>
          <p:nvPr/>
        </p:nvCxnSpPr>
        <p:spPr>
          <a:xfrm flipV="1">
            <a:off x="6731000" y="1273821"/>
            <a:ext cx="0" cy="46316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C74FFB2-DD55-8949-AC34-7040AC40FE4F}"/>
              </a:ext>
            </a:extLst>
          </p:cNvPr>
          <p:cNvCxnSpPr>
            <a:cxnSpLocks/>
          </p:cNvCxnSpPr>
          <p:nvPr/>
        </p:nvCxnSpPr>
        <p:spPr>
          <a:xfrm flipH="1">
            <a:off x="6731000" y="1273821"/>
            <a:ext cx="46736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9" name="Google Shape;318;p46">
            <a:extLst>
              <a:ext uri="{FF2B5EF4-FFF2-40B4-BE49-F238E27FC236}">
                <a16:creationId xmlns:a16="http://schemas.microsoft.com/office/drawing/2014/main" id="{5568F7C9-774B-7244-A9B4-B3FA7E6AF5AE}"/>
              </a:ext>
            </a:extLst>
          </p:cNvPr>
          <p:cNvSpPr txBox="1"/>
          <p:nvPr/>
        </p:nvSpPr>
        <p:spPr>
          <a:xfrm>
            <a:off x="717620" y="3428999"/>
            <a:ext cx="5338200" cy="2159001"/>
          </a:xfrm>
          <a:prstGeom prst="rect">
            <a:avLst/>
          </a:prstGeom>
          <a:noFill/>
          <a:ln w="2857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342900" lvl="0" indent="-391160" algn="l" rtl="0">
              <a:spcBef>
                <a:spcPts val="0"/>
              </a:spcBef>
              <a:spcAft>
                <a:spcPts val="0"/>
              </a:spcAft>
              <a:buClr>
                <a:schemeClr val="accent3"/>
              </a:buClr>
              <a:buSzPts val="2200"/>
              <a:buFont typeface="Noto Sans Symbols"/>
              <a:buChar char="●"/>
            </a:pPr>
            <a:r>
              <a:rPr lang="en-US" sz="2200" dirty="0">
                <a:solidFill>
                  <a:srgbClr val="595959"/>
                </a:solidFill>
                <a:latin typeface="Calibri"/>
                <a:ea typeface="Calibri"/>
                <a:cs typeface="Calibri"/>
                <a:sym typeface="Calibri"/>
              </a:rPr>
              <a:t>A metric related to the ROC curve is the </a:t>
            </a:r>
            <a:r>
              <a:rPr lang="en-US" sz="2200" b="1" dirty="0">
                <a:solidFill>
                  <a:srgbClr val="595959"/>
                </a:solidFill>
                <a:latin typeface="Calibri"/>
                <a:ea typeface="Calibri"/>
                <a:cs typeface="Calibri"/>
                <a:sym typeface="Calibri"/>
              </a:rPr>
              <a:t>area under the curve (AUC)</a:t>
            </a:r>
            <a:endParaRPr lang="en-US" sz="2200" dirty="0">
              <a:solidFill>
                <a:srgbClr val="595959"/>
              </a:solidFill>
              <a:latin typeface="Calibri"/>
              <a:ea typeface="Calibri"/>
              <a:cs typeface="Calibri"/>
              <a:sym typeface="Calibri"/>
            </a:endParaRPr>
          </a:p>
          <a:p>
            <a:pPr marL="342900" lvl="0" indent="-391160" algn="l" rtl="0">
              <a:spcBef>
                <a:spcPts val="0"/>
              </a:spcBef>
              <a:spcAft>
                <a:spcPts val="0"/>
              </a:spcAft>
              <a:buClr>
                <a:schemeClr val="accent3"/>
              </a:buClr>
              <a:buSzPts val="2200"/>
              <a:buFont typeface="Noto Sans Symbols"/>
              <a:buChar char="●"/>
            </a:pPr>
            <a:r>
              <a:rPr lang="en-US" sz="2200" dirty="0">
                <a:solidFill>
                  <a:srgbClr val="595959"/>
                </a:solidFill>
                <a:latin typeface="Calibri"/>
                <a:ea typeface="Calibri"/>
                <a:cs typeface="Calibri"/>
                <a:sym typeface="Calibri"/>
              </a:rPr>
              <a:t>Notice that for the perfect classifier, the AUC would equal 1</a:t>
            </a:r>
          </a:p>
          <a:p>
            <a:pPr marL="342900" lvl="0" indent="-391160" algn="l" rtl="0">
              <a:spcBef>
                <a:spcPts val="0"/>
              </a:spcBef>
              <a:spcAft>
                <a:spcPts val="0"/>
              </a:spcAft>
              <a:buClr>
                <a:schemeClr val="accent3"/>
              </a:buClr>
              <a:buSzPts val="2200"/>
              <a:buFont typeface="Noto Sans Symbols"/>
              <a:buChar char="●"/>
            </a:pPr>
            <a:r>
              <a:rPr lang="en-US" sz="2200" dirty="0">
                <a:solidFill>
                  <a:srgbClr val="595959"/>
                </a:solidFill>
                <a:latin typeface="Calibri"/>
                <a:ea typeface="Calibri"/>
                <a:cs typeface="Calibri"/>
                <a:sym typeface="Calibri"/>
              </a:rPr>
              <a:t>An AUC closer to 1 is better, and it ranges from 0 (0.5) to 1</a:t>
            </a:r>
            <a:endParaRPr sz="2200" dirty="0">
              <a:solidFill>
                <a:srgbClr val="595959"/>
              </a:solidFill>
              <a:latin typeface="Calibri"/>
              <a:ea typeface="Calibri"/>
              <a:cs typeface="Calibri"/>
              <a:sym typeface="Calibri"/>
            </a:endParaRPr>
          </a:p>
        </p:txBody>
      </p:sp>
    </p:spTree>
    <p:extLst>
      <p:ext uri="{BB962C8B-B14F-4D97-AF65-F5344CB8AC3E}">
        <p14:creationId xmlns:p14="http://schemas.microsoft.com/office/powerpoint/2010/main" val="3128741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8"/>
                                        </p:tgtEl>
                                        <p:attrNameLst>
                                          <p:attrName>style.visibility</p:attrName>
                                        </p:attrNameLst>
                                      </p:cBhvr>
                                      <p:to>
                                        <p:strVal val="visible"/>
                                      </p:to>
                                    </p:set>
                                  </p:childTnLst>
                                  <p:subTnLst>
                                    <p:animClr clrSpc="rgb" dir="cw">
                                      <p:cBhvr override="childStyle">
                                        <p:cTn dur="1" fill="hold" display="0" masterRel="nextClick" afterEffect="1"/>
                                        <p:tgtEl>
                                          <p:spTgt spid="318"/>
                                        </p:tgtEl>
                                        <p:attrNameLst>
                                          <p:attrName>ppt_c</p:attrName>
                                        </p:attrNameLst>
                                      </p:cBhvr>
                                      <p:to>
                                        <a:srgbClr val="B2B2B2"/>
                                      </p:to>
                                    </p:animClr>
                                  </p:subTnLst>
                                </p:cTn>
                              </p:par>
                              <p:par>
                                <p:cTn id="7" presetID="1" presetClass="entr" presetSubtype="0" fill="hold" nodeType="withEffect">
                                  <p:stCondLst>
                                    <p:cond delay="0"/>
                                  </p:stCondLst>
                                  <p:childTnLst>
                                    <p:set>
                                      <p:cBhvr>
                                        <p:cTn id="8" dur="1" fill="hold">
                                          <p:stCondLst>
                                            <p:cond delay="0"/>
                                          </p:stCondLst>
                                        </p:cTn>
                                        <p:tgtEl>
                                          <p:spTgt spid="316"/>
                                        </p:tgtEl>
                                        <p:attrNameLst>
                                          <p:attrName>style.visibility</p:attrName>
                                        </p:attrNameLst>
                                      </p:cBhvr>
                                      <p:to>
                                        <p:strVal val="visible"/>
                                      </p:to>
                                    </p:set>
                                  </p:childTnLst>
                                  <p:subTnLst>
                                    <p:animClr clrSpc="rgb" dir="cw">
                                      <p:cBhvr override="childStyle">
                                        <p:cTn dur="1" fill="hold" display="0" masterRel="nextClick" afterEffect="1"/>
                                        <p:tgtEl>
                                          <p:spTgt spid="316"/>
                                        </p:tgtEl>
                                        <p:attrNameLst>
                                          <p:attrName>ppt_c</p:attrName>
                                        </p:attrNameLst>
                                      </p:cBhvr>
                                      <p:to>
                                        <a:srgbClr val="B2B2B2"/>
                                      </p:to>
                                    </p:animClr>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 grpId="0" animBg="1"/>
      <p:bldP spid="1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7"/>
          <p:cNvSpPr txBox="1">
            <a:spLocks noGrp="1"/>
          </p:cNvSpPr>
          <p:nvPr>
            <p:ph type="title"/>
          </p:nvPr>
        </p:nvSpPr>
        <p:spPr>
          <a:xfrm>
            <a:off x="388923" y="338425"/>
            <a:ext cx="11391000" cy="985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2"/>
              </a:buClr>
              <a:buSzPts val="4200"/>
              <a:buFont typeface="Cabin"/>
              <a:buNone/>
            </a:pPr>
            <a:r>
              <a:rPr lang="en-US" sz="3800" dirty="0"/>
              <a:t>ROC-AUC Interpretation</a:t>
            </a:r>
            <a:endParaRPr sz="3800" dirty="0"/>
          </a:p>
        </p:txBody>
      </p:sp>
      <p:pic>
        <p:nvPicPr>
          <p:cNvPr id="3" name="Picture 2">
            <a:extLst>
              <a:ext uri="{FF2B5EF4-FFF2-40B4-BE49-F238E27FC236}">
                <a16:creationId xmlns:a16="http://schemas.microsoft.com/office/drawing/2014/main" id="{23325754-C4CF-6942-87BE-4762059C0B05}"/>
              </a:ext>
            </a:extLst>
          </p:cNvPr>
          <p:cNvPicPr>
            <a:picLocks noChangeAspect="1"/>
          </p:cNvPicPr>
          <p:nvPr/>
        </p:nvPicPr>
        <p:blipFill>
          <a:blip r:embed="rId3"/>
          <a:stretch>
            <a:fillRect/>
          </a:stretch>
        </p:blipFill>
        <p:spPr>
          <a:xfrm>
            <a:off x="749300" y="1664319"/>
            <a:ext cx="10693400" cy="2057400"/>
          </a:xfrm>
          <a:prstGeom prst="rect">
            <a:avLst/>
          </a:prstGeom>
        </p:spPr>
      </p:pic>
      <p:sp>
        <p:nvSpPr>
          <p:cNvPr id="6" name="Google Shape;300;p44">
            <a:extLst>
              <a:ext uri="{FF2B5EF4-FFF2-40B4-BE49-F238E27FC236}">
                <a16:creationId xmlns:a16="http://schemas.microsoft.com/office/drawing/2014/main" id="{CC6CE3F6-9D19-6644-ABB1-AA89402F3B5C}"/>
              </a:ext>
            </a:extLst>
          </p:cNvPr>
          <p:cNvSpPr txBox="1"/>
          <p:nvPr/>
        </p:nvSpPr>
        <p:spPr>
          <a:xfrm>
            <a:off x="749300" y="4468569"/>
            <a:ext cx="10468827" cy="985501"/>
          </a:xfrm>
          <a:prstGeom prst="rect">
            <a:avLst/>
          </a:prstGeom>
          <a:noFill/>
          <a:ln>
            <a:noFill/>
          </a:ln>
        </p:spPr>
        <p:txBody>
          <a:bodyPr spcFirstLastPara="1" wrap="square" lIns="91425" tIns="91425" rIns="91425" bIns="91425" anchor="ctr" anchorCtr="0">
            <a:noAutofit/>
          </a:bodyPr>
          <a:lstStyle/>
          <a:p>
            <a:pPr lvl="0">
              <a:spcBef>
                <a:spcPts val="1000"/>
              </a:spcBef>
              <a:buClr>
                <a:srgbClr val="C9C9C9"/>
              </a:buClr>
              <a:buSzPts val="2200"/>
            </a:pPr>
            <a:r>
              <a:rPr lang="en-US" sz="2200" b="1" dirty="0">
                <a:solidFill>
                  <a:srgbClr val="595959"/>
                </a:solidFill>
                <a:latin typeface="Calibri"/>
                <a:ea typeface="Calibri"/>
                <a:cs typeface="Calibri"/>
                <a:sym typeface="Calibri"/>
              </a:rPr>
              <a:t>One way of interpreting AUC: </a:t>
            </a:r>
          </a:p>
          <a:p>
            <a:pPr lvl="0">
              <a:spcBef>
                <a:spcPts val="1000"/>
              </a:spcBef>
              <a:buClr>
                <a:srgbClr val="C9C9C9"/>
              </a:buClr>
              <a:buSzPts val="2200"/>
            </a:pPr>
            <a:r>
              <a:rPr lang="en-US" sz="2200" dirty="0">
                <a:solidFill>
                  <a:srgbClr val="595959"/>
                </a:solidFill>
                <a:latin typeface="Calibri"/>
                <a:ea typeface="Calibri"/>
                <a:cs typeface="Calibri"/>
                <a:sym typeface="Calibri"/>
              </a:rPr>
              <a:t>Probability that random actual positive is ranked higher than random actual negative</a:t>
            </a:r>
          </a:p>
        </p:txBody>
      </p:sp>
      <p:sp>
        <p:nvSpPr>
          <p:cNvPr id="2" name="Down Arrow 1">
            <a:extLst>
              <a:ext uri="{FF2B5EF4-FFF2-40B4-BE49-F238E27FC236}">
                <a16:creationId xmlns:a16="http://schemas.microsoft.com/office/drawing/2014/main" id="{7B50D750-4AE2-0C4E-8366-0142CC234CC2}"/>
              </a:ext>
            </a:extLst>
          </p:cNvPr>
          <p:cNvSpPr/>
          <p:nvPr/>
        </p:nvSpPr>
        <p:spPr>
          <a:xfrm>
            <a:off x="6415314" y="1524001"/>
            <a:ext cx="174172" cy="348344"/>
          </a:xfrm>
          <a:prstGeom prst="downArrow">
            <a:avLst/>
          </a:prstGeom>
          <a:solidFill>
            <a:srgbClr val="6CE546"/>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Down Arrow 6">
            <a:extLst>
              <a:ext uri="{FF2B5EF4-FFF2-40B4-BE49-F238E27FC236}">
                <a16:creationId xmlns:a16="http://schemas.microsoft.com/office/drawing/2014/main" id="{0E8D5F74-DF7A-5546-8E45-C008F3A61C7F}"/>
              </a:ext>
            </a:extLst>
          </p:cNvPr>
          <p:cNvSpPr/>
          <p:nvPr/>
        </p:nvSpPr>
        <p:spPr>
          <a:xfrm>
            <a:off x="3277507" y="1523178"/>
            <a:ext cx="174172" cy="348344"/>
          </a:xfrm>
          <a:prstGeom prst="downArrow">
            <a:avLst/>
          </a:prstGeom>
          <a:solidFill>
            <a:srgbClr val="EC3324"/>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Down Arrow 7">
            <a:extLst>
              <a:ext uri="{FF2B5EF4-FFF2-40B4-BE49-F238E27FC236}">
                <a16:creationId xmlns:a16="http://schemas.microsoft.com/office/drawing/2014/main" id="{4E5722FA-C350-784E-8028-081D707A315F}"/>
              </a:ext>
            </a:extLst>
          </p:cNvPr>
          <p:cNvSpPr/>
          <p:nvPr/>
        </p:nvSpPr>
        <p:spPr>
          <a:xfrm>
            <a:off x="4956629" y="1504661"/>
            <a:ext cx="174172" cy="348344"/>
          </a:xfrm>
          <a:prstGeom prst="downArrow">
            <a:avLst/>
          </a:prstGeom>
          <a:solidFill>
            <a:srgbClr val="6CE546"/>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Down Arrow 8">
            <a:extLst>
              <a:ext uri="{FF2B5EF4-FFF2-40B4-BE49-F238E27FC236}">
                <a16:creationId xmlns:a16="http://schemas.microsoft.com/office/drawing/2014/main" id="{0616CFB7-049E-844E-8DCD-35CB1A0755C5}"/>
              </a:ext>
            </a:extLst>
          </p:cNvPr>
          <p:cNvSpPr/>
          <p:nvPr/>
        </p:nvSpPr>
        <p:spPr>
          <a:xfrm>
            <a:off x="5689601" y="1504661"/>
            <a:ext cx="174172" cy="348344"/>
          </a:xfrm>
          <a:prstGeom prst="downArrow">
            <a:avLst/>
          </a:prstGeom>
          <a:solidFill>
            <a:srgbClr val="EC3324"/>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218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animBg="1"/>
      <p:bldP spid="2" grpId="1" animBg="1"/>
      <p:bldP spid="7" grpId="0" animBg="1"/>
      <p:bldP spid="7" grpId="1" animBg="1"/>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a:spLocks noGrp="1"/>
          </p:cNvSpPr>
          <p:nvPr>
            <p:ph type="ctrTitle"/>
          </p:nvPr>
        </p:nvSpPr>
        <p:spPr>
          <a:xfrm>
            <a:off x="1515375" y="2049025"/>
            <a:ext cx="9031200" cy="2619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7200"/>
              <a:buFont typeface="Cabin"/>
              <a:buNone/>
            </a:pPr>
            <a:r>
              <a:rPr lang="en-US" dirty="0"/>
              <a:t>The most naive metric:</a:t>
            </a:r>
            <a:endParaRPr dirty="0"/>
          </a:p>
          <a:p>
            <a:pPr marL="0" lvl="0" indent="0" algn="ctr" rtl="0">
              <a:spcBef>
                <a:spcPts val="0"/>
              </a:spcBef>
              <a:spcAft>
                <a:spcPts val="0"/>
              </a:spcAft>
              <a:buClr>
                <a:schemeClr val="lt1"/>
              </a:buClr>
              <a:buSzPts val="7200"/>
              <a:buFont typeface="Cabin"/>
              <a:buNone/>
            </a:pPr>
            <a:r>
              <a:rPr lang="en-US" dirty="0"/>
              <a:t>Accuracy</a:t>
            </a:r>
            <a:br>
              <a:rPr lang="en-US" dirty="0"/>
            </a:br>
            <a:endParaRPr sz="3200" dirty="0"/>
          </a:p>
        </p:txBody>
      </p:sp>
      <p:sp>
        <p:nvSpPr>
          <p:cNvPr id="2" name="TextBox 1">
            <a:extLst>
              <a:ext uri="{FF2B5EF4-FFF2-40B4-BE49-F238E27FC236}">
                <a16:creationId xmlns:a16="http://schemas.microsoft.com/office/drawing/2014/main" id="{4750027D-9551-B944-9A22-E8A2648B451A}"/>
              </a:ext>
            </a:extLst>
          </p:cNvPr>
          <p:cNvSpPr txBox="1"/>
          <p:nvPr/>
        </p:nvSpPr>
        <p:spPr>
          <a:xfrm>
            <a:off x="1841747" y="5124893"/>
            <a:ext cx="8378456" cy="584775"/>
          </a:xfrm>
          <a:prstGeom prst="rect">
            <a:avLst/>
          </a:prstGeom>
          <a:noFill/>
        </p:spPr>
        <p:txBody>
          <a:bodyPr wrap="square" rtlCol="0">
            <a:spAutoFit/>
          </a:bodyPr>
          <a:lstStyle/>
          <a:p>
            <a:pPr algn="ctr"/>
            <a:r>
              <a:rPr lang="en-US" sz="3200" b="1" i="1" dirty="0">
                <a:solidFill>
                  <a:schemeClr val="bg1"/>
                </a:solidFill>
              </a:rPr>
              <a:t>What percent did we get right?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7"/>
          <p:cNvSpPr txBox="1">
            <a:spLocks noGrp="1"/>
          </p:cNvSpPr>
          <p:nvPr>
            <p:ph type="title"/>
          </p:nvPr>
        </p:nvSpPr>
        <p:spPr>
          <a:xfrm>
            <a:off x="388923" y="338425"/>
            <a:ext cx="11391000" cy="985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2"/>
              </a:buClr>
              <a:buSzPts val="4200"/>
              <a:buFont typeface="Cabin"/>
              <a:buNone/>
            </a:pPr>
            <a:r>
              <a:rPr lang="en-US" sz="3800" dirty="0"/>
              <a:t>ROC-AUC Interpretation</a:t>
            </a:r>
            <a:endParaRPr sz="3800" dirty="0"/>
          </a:p>
        </p:txBody>
      </p:sp>
      <p:pic>
        <p:nvPicPr>
          <p:cNvPr id="3" name="Picture 2">
            <a:extLst>
              <a:ext uri="{FF2B5EF4-FFF2-40B4-BE49-F238E27FC236}">
                <a16:creationId xmlns:a16="http://schemas.microsoft.com/office/drawing/2014/main" id="{23325754-C4CF-6942-87BE-4762059C0B05}"/>
              </a:ext>
            </a:extLst>
          </p:cNvPr>
          <p:cNvPicPr>
            <a:picLocks noChangeAspect="1"/>
          </p:cNvPicPr>
          <p:nvPr/>
        </p:nvPicPr>
        <p:blipFill rotWithShape="1">
          <a:blip r:embed="rId3"/>
          <a:srcRect l="1" r="60722"/>
          <a:stretch/>
        </p:blipFill>
        <p:spPr>
          <a:xfrm>
            <a:off x="749300" y="1664319"/>
            <a:ext cx="4200072" cy="2057400"/>
          </a:xfrm>
          <a:prstGeom prst="rect">
            <a:avLst/>
          </a:prstGeom>
        </p:spPr>
      </p:pic>
      <p:sp>
        <p:nvSpPr>
          <p:cNvPr id="6" name="Google Shape;300;p44">
            <a:extLst>
              <a:ext uri="{FF2B5EF4-FFF2-40B4-BE49-F238E27FC236}">
                <a16:creationId xmlns:a16="http://schemas.microsoft.com/office/drawing/2014/main" id="{CC6CE3F6-9D19-6644-ABB1-AA89402F3B5C}"/>
              </a:ext>
            </a:extLst>
          </p:cNvPr>
          <p:cNvSpPr txBox="1"/>
          <p:nvPr/>
        </p:nvSpPr>
        <p:spPr>
          <a:xfrm>
            <a:off x="749300" y="4468569"/>
            <a:ext cx="10468827" cy="985501"/>
          </a:xfrm>
          <a:prstGeom prst="rect">
            <a:avLst/>
          </a:prstGeom>
          <a:noFill/>
          <a:ln>
            <a:noFill/>
          </a:ln>
        </p:spPr>
        <p:txBody>
          <a:bodyPr spcFirstLastPara="1" wrap="square" lIns="91425" tIns="91425" rIns="91425" bIns="91425" anchor="ctr" anchorCtr="0">
            <a:noAutofit/>
          </a:bodyPr>
          <a:lstStyle/>
          <a:p>
            <a:pPr lvl="0">
              <a:spcBef>
                <a:spcPts val="1000"/>
              </a:spcBef>
              <a:buClr>
                <a:srgbClr val="C9C9C9"/>
              </a:buClr>
              <a:buSzPts val="2200"/>
            </a:pPr>
            <a:r>
              <a:rPr lang="en-US" sz="2200" b="1" dirty="0">
                <a:solidFill>
                  <a:srgbClr val="595959"/>
                </a:solidFill>
                <a:latin typeface="Calibri"/>
                <a:ea typeface="Calibri"/>
                <a:cs typeface="Calibri"/>
                <a:sym typeface="Calibri"/>
              </a:rPr>
              <a:t>Perfect Classifier: </a:t>
            </a:r>
          </a:p>
          <a:p>
            <a:pPr lvl="0">
              <a:spcBef>
                <a:spcPts val="1000"/>
              </a:spcBef>
              <a:buClr>
                <a:srgbClr val="C9C9C9"/>
              </a:buClr>
              <a:buSzPts val="2200"/>
            </a:pPr>
            <a:r>
              <a:rPr lang="en-US" sz="2200" dirty="0">
                <a:solidFill>
                  <a:srgbClr val="595959"/>
                </a:solidFill>
                <a:latin typeface="Calibri"/>
                <a:ea typeface="Calibri"/>
                <a:cs typeface="Calibri"/>
                <a:sym typeface="Calibri"/>
              </a:rPr>
              <a:t>All actual negatives have lower probability than all actual positives.</a:t>
            </a:r>
          </a:p>
        </p:txBody>
      </p:sp>
      <p:pic>
        <p:nvPicPr>
          <p:cNvPr id="10" name="Picture 9">
            <a:extLst>
              <a:ext uri="{FF2B5EF4-FFF2-40B4-BE49-F238E27FC236}">
                <a16:creationId xmlns:a16="http://schemas.microsoft.com/office/drawing/2014/main" id="{EE80ED31-8A94-8C42-83B0-694E868476A3}"/>
              </a:ext>
            </a:extLst>
          </p:cNvPr>
          <p:cNvPicPr>
            <a:picLocks noChangeAspect="1"/>
          </p:cNvPicPr>
          <p:nvPr/>
        </p:nvPicPr>
        <p:blipFill rotWithShape="1">
          <a:blip r:embed="rId3"/>
          <a:srcRect l="56751"/>
          <a:stretch/>
        </p:blipFill>
        <p:spPr>
          <a:xfrm>
            <a:off x="4891316" y="1664319"/>
            <a:ext cx="4624813" cy="2057400"/>
          </a:xfrm>
          <a:prstGeom prst="rect">
            <a:avLst/>
          </a:prstGeom>
        </p:spPr>
      </p:pic>
      <p:pic>
        <p:nvPicPr>
          <p:cNvPr id="11" name="Picture 10">
            <a:extLst>
              <a:ext uri="{FF2B5EF4-FFF2-40B4-BE49-F238E27FC236}">
                <a16:creationId xmlns:a16="http://schemas.microsoft.com/office/drawing/2014/main" id="{3688AD5C-5630-ED4A-9C05-ED309374D04D}"/>
              </a:ext>
            </a:extLst>
          </p:cNvPr>
          <p:cNvPicPr>
            <a:picLocks noChangeAspect="1"/>
          </p:cNvPicPr>
          <p:nvPr/>
        </p:nvPicPr>
        <p:blipFill rotWithShape="1">
          <a:blip r:embed="rId3"/>
          <a:srcRect t="73305"/>
          <a:stretch/>
        </p:blipFill>
        <p:spPr>
          <a:xfrm>
            <a:off x="749300" y="3154387"/>
            <a:ext cx="10693400" cy="549225"/>
          </a:xfrm>
          <a:prstGeom prst="rect">
            <a:avLst/>
          </a:prstGeom>
        </p:spPr>
      </p:pic>
      <p:pic>
        <p:nvPicPr>
          <p:cNvPr id="12" name="Picture 11">
            <a:extLst>
              <a:ext uri="{FF2B5EF4-FFF2-40B4-BE49-F238E27FC236}">
                <a16:creationId xmlns:a16="http://schemas.microsoft.com/office/drawing/2014/main" id="{85FDB9E4-84AB-D84F-894F-58D7B3BA85FE}"/>
              </a:ext>
            </a:extLst>
          </p:cNvPr>
          <p:cNvPicPr>
            <a:picLocks noChangeAspect="1"/>
          </p:cNvPicPr>
          <p:nvPr/>
        </p:nvPicPr>
        <p:blipFill rotWithShape="1">
          <a:blip r:embed="rId3"/>
          <a:srcRect l="26279" t="42365" r="48475" b="28817"/>
          <a:stretch/>
        </p:blipFill>
        <p:spPr>
          <a:xfrm>
            <a:off x="2849336" y="2543385"/>
            <a:ext cx="2699659" cy="592895"/>
          </a:xfrm>
          <a:prstGeom prst="rect">
            <a:avLst/>
          </a:prstGeom>
        </p:spPr>
      </p:pic>
      <p:grpSp>
        <p:nvGrpSpPr>
          <p:cNvPr id="15" name="Group 14">
            <a:extLst>
              <a:ext uri="{FF2B5EF4-FFF2-40B4-BE49-F238E27FC236}">
                <a16:creationId xmlns:a16="http://schemas.microsoft.com/office/drawing/2014/main" id="{A3876166-0CCE-BE48-976E-17D7A02598AD}"/>
              </a:ext>
            </a:extLst>
          </p:cNvPr>
          <p:cNvGrpSpPr/>
          <p:nvPr/>
        </p:nvGrpSpPr>
        <p:grpSpPr>
          <a:xfrm>
            <a:off x="526342" y="1232393"/>
            <a:ext cx="1611083" cy="1676763"/>
            <a:chOff x="5983713" y="1221270"/>
            <a:chExt cx="1611083" cy="1676763"/>
          </a:xfrm>
        </p:grpSpPr>
        <p:cxnSp>
          <p:nvCxnSpPr>
            <p:cNvPr id="5" name="Straight Connector 4">
              <a:extLst>
                <a:ext uri="{FF2B5EF4-FFF2-40B4-BE49-F238E27FC236}">
                  <a16:creationId xmlns:a16="http://schemas.microsoft.com/office/drawing/2014/main" id="{1779A0B2-40E5-F441-B9E4-C108E3104234}"/>
                </a:ext>
              </a:extLst>
            </p:cNvPr>
            <p:cNvCxnSpPr>
              <a:cxnSpLocks/>
            </p:cNvCxnSpPr>
            <p:nvPr/>
          </p:nvCxnSpPr>
          <p:spPr>
            <a:xfrm>
              <a:off x="6662057" y="1664319"/>
              <a:ext cx="0" cy="1233714"/>
            </a:xfrm>
            <a:prstGeom prst="line">
              <a:avLst/>
            </a:prstGeom>
            <a:ln w="1270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9B1C76A-64BF-554F-9E12-01724CF6C392}"/>
                </a:ext>
              </a:extLst>
            </p:cNvPr>
            <p:cNvSpPr txBox="1"/>
            <p:nvPr/>
          </p:nvSpPr>
          <p:spPr>
            <a:xfrm>
              <a:off x="5983713" y="1221270"/>
              <a:ext cx="1611083" cy="461665"/>
            </a:xfrm>
            <a:prstGeom prst="rect">
              <a:avLst/>
            </a:prstGeom>
            <a:noFill/>
          </p:spPr>
          <p:txBody>
            <a:bodyPr wrap="square" rtlCol="0">
              <a:spAutoFit/>
            </a:bodyPr>
            <a:lstStyle/>
            <a:p>
              <a:r>
                <a:rPr lang="en-US" sz="2400" b="1" dirty="0">
                  <a:solidFill>
                    <a:schemeClr val="accent1"/>
                  </a:solidFill>
                  <a:latin typeface="Calibri" panose="020F0502020204030204" pitchFamily="34" charset="0"/>
                  <a:cs typeface="Calibri" panose="020F0502020204030204" pitchFamily="34" charset="0"/>
                </a:rPr>
                <a:t>Threshold</a:t>
              </a:r>
            </a:p>
          </p:txBody>
        </p:sp>
      </p:grpSp>
      <p:sp>
        <p:nvSpPr>
          <p:cNvPr id="17" name="Google Shape;300;p44">
            <a:extLst>
              <a:ext uri="{FF2B5EF4-FFF2-40B4-BE49-F238E27FC236}">
                <a16:creationId xmlns:a16="http://schemas.microsoft.com/office/drawing/2014/main" id="{FECAC1BB-8305-D246-9F79-1C6A2042DA19}"/>
              </a:ext>
            </a:extLst>
          </p:cNvPr>
          <p:cNvSpPr txBox="1"/>
          <p:nvPr/>
        </p:nvSpPr>
        <p:spPr>
          <a:xfrm>
            <a:off x="749299" y="5454070"/>
            <a:ext cx="10468827" cy="985501"/>
          </a:xfrm>
          <a:prstGeom prst="rect">
            <a:avLst/>
          </a:prstGeom>
          <a:noFill/>
          <a:ln>
            <a:noFill/>
          </a:ln>
        </p:spPr>
        <p:txBody>
          <a:bodyPr spcFirstLastPara="1" wrap="square" lIns="91425" tIns="91425" rIns="91425" bIns="91425" anchor="ctr" anchorCtr="0">
            <a:noAutofit/>
          </a:bodyPr>
          <a:lstStyle/>
          <a:p>
            <a:pPr lvl="0">
              <a:spcBef>
                <a:spcPts val="1000"/>
              </a:spcBef>
              <a:buClr>
                <a:srgbClr val="C9C9C9"/>
              </a:buClr>
              <a:buSzPts val="2200"/>
            </a:pPr>
            <a:r>
              <a:rPr lang="en-US" sz="2200" b="1" dirty="0">
                <a:solidFill>
                  <a:srgbClr val="595959"/>
                </a:solidFill>
                <a:latin typeface="Calibri"/>
                <a:ea typeface="Calibri"/>
                <a:cs typeface="Calibri"/>
                <a:sym typeface="Calibri"/>
              </a:rPr>
              <a:t>ROC AUC = 1</a:t>
            </a:r>
            <a:endParaRPr lang="en-US" sz="2200" dirty="0">
              <a:solidFill>
                <a:srgbClr val="595959"/>
              </a:solidFill>
              <a:latin typeface="Calibri"/>
              <a:ea typeface="Calibri"/>
              <a:cs typeface="Calibri"/>
              <a:sym typeface="Calibri"/>
            </a:endParaRPr>
          </a:p>
        </p:txBody>
      </p:sp>
    </p:spTree>
    <p:extLst>
      <p:ext uri="{BB962C8B-B14F-4D97-AF65-F5344CB8AC3E}">
        <p14:creationId xmlns:p14="http://schemas.microsoft.com/office/powerpoint/2010/main" val="1469935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00391 -0.00741 L 0.44792 -0.0162 " pathEditMode="relative" rAng="0" ptsTypes="AA">
                                      <p:cBhvr>
                                        <p:cTn id="14" dur="5000" fill="hold"/>
                                        <p:tgtEl>
                                          <p:spTgt spid="15"/>
                                        </p:tgtEl>
                                        <p:attrNameLst>
                                          <p:attrName>ppt_x</p:attrName>
                                          <p:attrName>ppt_y</p:attrName>
                                        </p:attrNameLst>
                                      </p:cBhvr>
                                      <p:rCtr x="22201" y="-44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388936" y="338418"/>
            <a:ext cx="9660900" cy="985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2"/>
              </a:buClr>
              <a:buSzPts val="4200"/>
              <a:buFont typeface="Cabin"/>
              <a:buNone/>
            </a:pPr>
            <a:r>
              <a:rPr lang="en-US" dirty="0"/>
              <a:t>Precision and recall -- encore!</a:t>
            </a:r>
            <a:endParaRPr dirty="0"/>
          </a:p>
        </p:txBody>
      </p:sp>
      <p:pic>
        <p:nvPicPr>
          <p:cNvPr id="249" name="Google Shape;249;p37"/>
          <p:cNvPicPr preferRelativeResize="0"/>
          <p:nvPr/>
        </p:nvPicPr>
        <p:blipFill>
          <a:blip r:embed="rId3">
            <a:alphaModFix/>
          </a:blip>
          <a:stretch>
            <a:fillRect/>
          </a:stretch>
        </p:blipFill>
        <p:spPr>
          <a:xfrm>
            <a:off x="508149" y="1021005"/>
            <a:ext cx="4329390" cy="5229280"/>
          </a:xfrm>
          <a:prstGeom prst="rect">
            <a:avLst/>
          </a:prstGeom>
          <a:noFill/>
          <a:ln>
            <a:noFill/>
          </a:ln>
        </p:spPr>
      </p:pic>
      <p:pic>
        <p:nvPicPr>
          <p:cNvPr id="250" name="Google Shape;250;p37"/>
          <p:cNvPicPr preferRelativeResize="0"/>
          <p:nvPr/>
        </p:nvPicPr>
        <p:blipFill>
          <a:blip r:embed="rId4">
            <a:alphaModFix/>
          </a:blip>
          <a:stretch>
            <a:fillRect/>
          </a:stretch>
        </p:blipFill>
        <p:spPr>
          <a:xfrm>
            <a:off x="5455741" y="1784363"/>
            <a:ext cx="5575352" cy="3289274"/>
          </a:xfrm>
          <a:prstGeom prst="rect">
            <a:avLst/>
          </a:prstGeom>
          <a:noFill/>
          <a:ln>
            <a:noFill/>
          </a:ln>
        </p:spPr>
      </p:pic>
      <p:sp>
        <p:nvSpPr>
          <p:cNvPr id="251" name="Google Shape;251;p37"/>
          <p:cNvSpPr txBox="1"/>
          <p:nvPr/>
        </p:nvSpPr>
        <p:spPr>
          <a:xfrm>
            <a:off x="213300" y="6420850"/>
            <a:ext cx="4396200" cy="29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solidFill>
                  <a:schemeClr val="lt2"/>
                </a:solidFill>
                <a:latin typeface="Cabin"/>
                <a:ea typeface="Cabin"/>
                <a:cs typeface="Cabin"/>
                <a:sym typeface="Cabin"/>
              </a:rPr>
              <a:t>Images from Wikipedia.</a:t>
            </a:r>
            <a:endParaRPr sz="1600">
              <a:solidFill>
                <a:schemeClr val="lt2"/>
              </a:solidFill>
              <a:latin typeface="Cabin"/>
              <a:ea typeface="Cabin"/>
              <a:cs typeface="Cabin"/>
              <a:sym typeface="Cabin"/>
            </a:endParaRPr>
          </a:p>
        </p:txBody>
      </p:sp>
    </p:spTree>
    <p:extLst>
      <p:ext uri="{BB962C8B-B14F-4D97-AF65-F5344CB8AC3E}">
        <p14:creationId xmlns:p14="http://schemas.microsoft.com/office/powerpoint/2010/main" val="4173632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E1E28F-CD05-8241-80C6-907342EC4023}"/>
              </a:ext>
            </a:extLst>
          </p:cNvPr>
          <p:cNvSpPr>
            <a:spLocks noGrp="1"/>
          </p:cNvSpPr>
          <p:nvPr>
            <p:ph type="title"/>
          </p:nvPr>
        </p:nvSpPr>
        <p:spPr/>
        <p:txBody>
          <a:bodyPr/>
          <a:lstStyle/>
          <a:p>
            <a:r>
              <a:rPr lang="en-US" dirty="0"/>
              <a:t>The precision-recall curve</a:t>
            </a:r>
          </a:p>
        </p:txBody>
      </p:sp>
      <p:sp>
        <p:nvSpPr>
          <p:cNvPr id="6" name="Text Placeholder 5">
            <a:extLst>
              <a:ext uri="{FF2B5EF4-FFF2-40B4-BE49-F238E27FC236}">
                <a16:creationId xmlns:a16="http://schemas.microsoft.com/office/drawing/2014/main" id="{946A6E7A-1425-D94C-92A3-A45626105164}"/>
              </a:ext>
            </a:extLst>
          </p:cNvPr>
          <p:cNvSpPr>
            <a:spLocks noGrp="1"/>
          </p:cNvSpPr>
          <p:nvPr>
            <p:ph type="body" idx="1"/>
          </p:nvPr>
        </p:nvSpPr>
        <p:spPr>
          <a:xfrm>
            <a:off x="388936" y="1460810"/>
            <a:ext cx="5642519" cy="4195481"/>
          </a:xfrm>
        </p:spPr>
        <p:txBody>
          <a:bodyPr/>
          <a:lstStyle/>
          <a:p>
            <a:pPr>
              <a:buFont typeface="Arial" panose="020B0604020202020204" pitchFamily="34" charset="0"/>
              <a:buChar char="•"/>
            </a:pPr>
            <a:r>
              <a:rPr lang="en-US" dirty="0"/>
              <a:t>So we can change our probability threshold, and thus the hard classifications of our model</a:t>
            </a:r>
          </a:p>
          <a:p>
            <a:pPr>
              <a:buFont typeface="Arial" panose="020B0604020202020204" pitchFamily="34" charset="0"/>
              <a:buChar char="•"/>
            </a:pPr>
            <a:r>
              <a:rPr lang="en-US" dirty="0"/>
              <a:t>As we move the threshold, we will also change our precision and recall </a:t>
            </a:r>
          </a:p>
          <a:p>
            <a:pPr>
              <a:buFont typeface="Arial" panose="020B0604020202020204" pitchFamily="34" charset="0"/>
              <a:buChar char="•"/>
            </a:pPr>
            <a:r>
              <a:rPr lang="en-US" dirty="0"/>
              <a:t>Want to find every positive class in the data? </a:t>
            </a:r>
          </a:p>
          <a:p>
            <a:pPr lvl="1">
              <a:buFont typeface="Arial" panose="020B0604020202020204" pitchFamily="34" charset="0"/>
              <a:buChar char="•"/>
            </a:pPr>
            <a:r>
              <a:rPr lang="en-US" dirty="0"/>
              <a:t>Then decrease the threshold to almost nothing: Voilà!  Almost all observations will be classified as positive</a:t>
            </a:r>
          </a:p>
          <a:p>
            <a:pPr>
              <a:buFont typeface="Arial" panose="020B0604020202020204" pitchFamily="34" charset="0"/>
              <a:buChar char="•"/>
            </a:pPr>
            <a:r>
              <a:rPr lang="en-US" dirty="0"/>
              <a:t>Want to make sure what you classify as positive is truly positive? </a:t>
            </a:r>
          </a:p>
          <a:p>
            <a:pPr lvl="1">
              <a:buFont typeface="Arial" panose="020B0604020202020204" pitchFamily="34" charset="0"/>
              <a:buChar char="•"/>
            </a:pPr>
            <a:r>
              <a:rPr lang="en-US" dirty="0"/>
              <a:t>Increase the threshold and make it harder for the model to classify observations as positive </a:t>
            </a:r>
          </a:p>
        </p:txBody>
      </p:sp>
      <p:pic>
        <p:nvPicPr>
          <p:cNvPr id="10" name="Picture 9">
            <a:extLst>
              <a:ext uri="{FF2B5EF4-FFF2-40B4-BE49-F238E27FC236}">
                <a16:creationId xmlns:a16="http://schemas.microsoft.com/office/drawing/2014/main" id="{4FFCD39C-AC01-4B42-87A2-97A9387532DA}"/>
              </a:ext>
            </a:extLst>
          </p:cNvPr>
          <p:cNvPicPr>
            <a:picLocks noChangeAspect="1"/>
          </p:cNvPicPr>
          <p:nvPr/>
        </p:nvPicPr>
        <p:blipFill rotWithShape="1">
          <a:blip r:embed="rId2"/>
          <a:srcRect l="4667" t="3029" r="5739"/>
          <a:stretch/>
        </p:blipFill>
        <p:spPr>
          <a:xfrm>
            <a:off x="6031455" y="1407609"/>
            <a:ext cx="6071337" cy="4380864"/>
          </a:xfrm>
          <a:prstGeom prst="rect">
            <a:avLst/>
          </a:prstGeom>
        </p:spPr>
      </p:pic>
    </p:spTree>
    <p:extLst>
      <p:ext uri="{BB962C8B-B14F-4D97-AF65-F5344CB8AC3E}">
        <p14:creationId xmlns:p14="http://schemas.microsoft.com/office/powerpoint/2010/main" val="222436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8"/>
          <p:cNvSpPr txBox="1">
            <a:spLocks noGrp="1"/>
          </p:cNvSpPr>
          <p:nvPr>
            <p:ph type="ctrTitle"/>
          </p:nvPr>
        </p:nvSpPr>
        <p:spPr>
          <a:xfrm>
            <a:off x="1655996" y="2038198"/>
            <a:ext cx="8825700" cy="2619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7200"/>
              <a:buFont typeface="Cabin"/>
              <a:buNone/>
            </a:pPr>
            <a:r>
              <a:rPr lang="en-US"/>
              <a:t>Applications to model development</a:t>
            </a:r>
            <a:endParaRPr/>
          </a:p>
        </p:txBody>
      </p:sp>
    </p:spTree>
    <p:extLst>
      <p:ext uri="{BB962C8B-B14F-4D97-AF65-F5344CB8AC3E}">
        <p14:creationId xmlns:p14="http://schemas.microsoft.com/office/powerpoint/2010/main" val="1869770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49"/>
          <p:cNvSpPr txBox="1">
            <a:spLocks noGrp="1"/>
          </p:cNvSpPr>
          <p:nvPr>
            <p:ph type="title"/>
          </p:nvPr>
        </p:nvSpPr>
        <p:spPr>
          <a:xfrm>
            <a:off x="388925" y="338425"/>
            <a:ext cx="11531400" cy="985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2"/>
              </a:buClr>
              <a:buSzPts val="4200"/>
              <a:buFont typeface="Cabin"/>
              <a:buNone/>
            </a:pPr>
            <a:r>
              <a:rPr lang="en-US" dirty="0"/>
              <a:t>Fit to training data, evaluate on test (or cross-</a:t>
            </a:r>
            <a:r>
              <a:rPr lang="en-US" dirty="0" err="1"/>
              <a:t>val</a:t>
            </a:r>
            <a:r>
              <a:rPr lang="en-US" dirty="0"/>
              <a:t>)</a:t>
            </a:r>
            <a:endParaRPr dirty="0"/>
          </a:p>
        </p:txBody>
      </p:sp>
      <p:sp>
        <p:nvSpPr>
          <p:cNvPr id="4" name="Rectangle 3">
            <a:extLst>
              <a:ext uri="{FF2B5EF4-FFF2-40B4-BE49-F238E27FC236}">
                <a16:creationId xmlns:a16="http://schemas.microsoft.com/office/drawing/2014/main" id="{6DD87D66-79EC-D541-9CEE-EB7DD75E8B4B}"/>
              </a:ext>
            </a:extLst>
          </p:cNvPr>
          <p:cNvSpPr/>
          <p:nvPr/>
        </p:nvSpPr>
        <p:spPr>
          <a:xfrm>
            <a:off x="715698" y="1829771"/>
            <a:ext cx="2966225" cy="153886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D053D26-DFA7-5C4D-BBAD-B3C2F1995CD8}"/>
              </a:ext>
            </a:extLst>
          </p:cNvPr>
          <p:cNvSpPr txBox="1"/>
          <p:nvPr/>
        </p:nvSpPr>
        <p:spPr>
          <a:xfrm>
            <a:off x="581883" y="2183706"/>
            <a:ext cx="3233853" cy="830997"/>
          </a:xfrm>
          <a:prstGeom prst="rect">
            <a:avLst/>
          </a:prstGeom>
          <a:noFill/>
        </p:spPr>
        <p:txBody>
          <a:bodyPr wrap="square" rtlCol="0">
            <a:spAutoFit/>
          </a:bodyPr>
          <a:lstStyle/>
          <a:p>
            <a:pPr algn="ctr"/>
            <a:r>
              <a:rPr lang="en-US" sz="2400" b="1" dirty="0"/>
              <a:t>FIT MODEL TO TRAINING DATA</a:t>
            </a:r>
          </a:p>
        </p:txBody>
      </p:sp>
      <p:sp>
        <p:nvSpPr>
          <p:cNvPr id="6" name="Left-Right Arrow 5">
            <a:extLst>
              <a:ext uri="{FF2B5EF4-FFF2-40B4-BE49-F238E27FC236}">
                <a16:creationId xmlns:a16="http://schemas.microsoft.com/office/drawing/2014/main" id="{D0DFC568-1CA4-4349-A96D-4DA0BA0D5A1D}"/>
              </a:ext>
            </a:extLst>
          </p:cNvPr>
          <p:cNvSpPr/>
          <p:nvPr/>
        </p:nvSpPr>
        <p:spPr>
          <a:xfrm>
            <a:off x="3953104" y="2363578"/>
            <a:ext cx="2207942" cy="471254"/>
          </a:xfrm>
          <a:prstGeom prst="leftRightArrow">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40A4C35-788A-A844-8894-172CA06B62A2}"/>
              </a:ext>
            </a:extLst>
          </p:cNvPr>
          <p:cNvSpPr/>
          <p:nvPr/>
        </p:nvSpPr>
        <p:spPr>
          <a:xfrm>
            <a:off x="6419385" y="1323925"/>
            <a:ext cx="4654979" cy="295027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22BC3DB-B56C-4443-97F0-3670E6E68142}"/>
              </a:ext>
            </a:extLst>
          </p:cNvPr>
          <p:cNvSpPr txBox="1"/>
          <p:nvPr/>
        </p:nvSpPr>
        <p:spPr>
          <a:xfrm>
            <a:off x="6699859" y="1475623"/>
            <a:ext cx="4397298" cy="2646878"/>
          </a:xfrm>
          <a:prstGeom prst="rect">
            <a:avLst/>
          </a:prstGeom>
          <a:noFill/>
        </p:spPr>
        <p:txBody>
          <a:bodyPr wrap="square" rtlCol="0">
            <a:spAutoFit/>
          </a:bodyPr>
          <a:lstStyle/>
          <a:p>
            <a:pPr algn="ctr"/>
            <a:r>
              <a:rPr lang="en-US" sz="2400" b="1" dirty="0"/>
              <a:t>EVALUATE ERROR METRICS ON VAL </a:t>
            </a:r>
          </a:p>
          <a:p>
            <a:pPr algn="ctr"/>
            <a:r>
              <a:rPr lang="en-US" sz="2400" b="1" dirty="0"/>
              <a:t>(or K-FOLD CV)</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sz="2000" b="1" dirty="0"/>
              <a:t>Accuracy, Precision, Recall</a:t>
            </a:r>
          </a:p>
          <a:p>
            <a:pPr marL="285750" indent="-285750">
              <a:buFont typeface="Arial" panose="020B0604020202020204" pitchFamily="34" charset="0"/>
              <a:buChar char="•"/>
            </a:pPr>
            <a:r>
              <a:rPr lang="en-US" sz="2000" b="1" dirty="0"/>
              <a:t>Confusion Matrix</a:t>
            </a:r>
          </a:p>
          <a:p>
            <a:pPr marL="285750" indent="-285750">
              <a:buFont typeface="Arial" panose="020B0604020202020204" pitchFamily="34" charset="0"/>
              <a:buChar char="•"/>
            </a:pPr>
            <a:r>
              <a:rPr lang="en-US" sz="2000" b="1" dirty="0"/>
              <a:t>ROC Curve</a:t>
            </a:r>
          </a:p>
          <a:p>
            <a:pPr marL="285750" indent="-285750">
              <a:buFont typeface="Arial" panose="020B0604020202020204" pitchFamily="34" charset="0"/>
              <a:buChar char="•"/>
            </a:pPr>
            <a:r>
              <a:rPr lang="en-US" sz="2000" b="1" dirty="0"/>
              <a:t>F1-Score</a:t>
            </a:r>
          </a:p>
        </p:txBody>
      </p:sp>
      <p:sp>
        <p:nvSpPr>
          <p:cNvPr id="12" name="Rectangle 11">
            <a:extLst>
              <a:ext uri="{FF2B5EF4-FFF2-40B4-BE49-F238E27FC236}">
                <a16:creationId xmlns:a16="http://schemas.microsoft.com/office/drawing/2014/main" id="{2012A841-C4CE-3C4E-991A-D6544CA97F36}"/>
              </a:ext>
            </a:extLst>
          </p:cNvPr>
          <p:cNvSpPr/>
          <p:nvPr/>
        </p:nvSpPr>
        <p:spPr>
          <a:xfrm>
            <a:off x="4545981" y="4611438"/>
            <a:ext cx="3100038" cy="184527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5957EF8-DE08-9F4D-B8B2-6ED147E79035}"/>
              </a:ext>
            </a:extLst>
          </p:cNvPr>
          <p:cNvSpPr txBox="1"/>
          <p:nvPr/>
        </p:nvSpPr>
        <p:spPr>
          <a:xfrm>
            <a:off x="4479073" y="5017195"/>
            <a:ext cx="3233853" cy="1200329"/>
          </a:xfrm>
          <a:prstGeom prst="rect">
            <a:avLst/>
          </a:prstGeom>
          <a:noFill/>
        </p:spPr>
        <p:txBody>
          <a:bodyPr wrap="square" rtlCol="0">
            <a:spAutoFit/>
          </a:bodyPr>
          <a:lstStyle/>
          <a:p>
            <a:pPr algn="ctr"/>
            <a:r>
              <a:rPr lang="en-US" sz="2400" b="1" dirty="0"/>
              <a:t>REPORT METRICS FROM HOLDOUT TEST DATA</a:t>
            </a:r>
          </a:p>
        </p:txBody>
      </p:sp>
      <p:sp>
        <p:nvSpPr>
          <p:cNvPr id="7" name="TextBox 6">
            <a:extLst>
              <a:ext uri="{FF2B5EF4-FFF2-40B4-BE49-F238E27FC236}">
                <a16:creationId xmlns:a16="http://schemas.microsoft.com/office/drawing/2014/main" id="{99352CC1-2E11-304B-98B7-FF14DC33ABD4}"/>
              </a:ext>
            </a:extLst>
          </p:cNvPr>
          <p:cNvSpPr txBox="1"/>
          <p:nvPr/>
        </p:nvSpPr>
        <p:spPr>
          <a:xfrm>
            <a:off x="1048212" y="5386528"/>
            <a:ext cx="4861932" cy="461665"/>
          </a:xfrm>
          <a:prstGeom prst="rect">
            <a:avLst/>
          </a:prstGeom>
          <a:noFill/>
        </p:spPr>
        <p:txBody>
          <a:bodyPr wrap="square" rtlCol="0">
            <a:spAutoFit/>
          </a:bodyPr>
          <a:lstStyle/>
          <a:p>
            <a:r>
              <a:rPr lang="en-US" sz="2400" b="1" dirty="0">
                <a:solidFill>
                  <a:schemeClr val="accent3"/>
                </a:solidFill>
              </a:rPr>
              <a:t>…AND FINALLY…</a:t>
            </a:r>
          </a:p>
        </p:txBody>
      </p:sp>
    </p:spTree>
    <p:extLst>
      <p:ext uri="{BB962C8B-B14F-4D97-AF65-F5344CB8AC3E}">
        <p14:creationId xmlns:p14="http://schemas.microsoft.com/office/powerpoint/2010/main" val="10046921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8"/>
          <p:cNvSpPr txBox="1">
            <a:spLocks noGrp="1"/>
          </p:cNvSpPr>
          <p:nvPr>
            <p:ph type="ctrTitle"/>
          </p:nvPr>
        </p:nvSpPr>
        <p:spPr>
          <a:xfrm>
            <a:off x="1655996" y="2038198"/>
            <a:ext cx="8825700" cy="2619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7200"/>
              <a:buFont typeface="Cabin"/>
              <a:buNone/>
            </a:pPr>
            <a:r>
              <a:rPr lang="en-US" dirty="0"/>
              <a:t>Appendix:  </a:t>
            </a:r>
            <a:br>
              <a:rPr lang="en-US" dirty="0"/>
            </a:br>
            <a:r>
              <a:rPr lang="en-US" sz="5400" dirty="0"/>
              <a:t>Objectives &amp; Even more classification metrics</a:t>
            </a:r>
            <a:endParaRPr sz="5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txBox="1">
            <a:spLocks noGrp="1"/>
          </p:cNvSpPr>
          <p:nvPr>
            <p:ph type="body" idx="1"/>
          </p:nvPr>
        </p:nvSpPr>
        <p:spPr>
          <a:xfrm>
            <a:off x="388900" y="1603375"/>
            <a:ext cx="11305200" cy="4672500"/>
          </a:xfrm>
          <a:prstGeom prst="rect">
            <a:avLst/>
          </a:prstGeom>
          <a:noFill/>
          <a:ln>
            <a:noFill/>
          </a:ln>
        </p:spPr>
        <p:txBody>
          <a:bodyPr spcFirstLastPara="1" wrap="square" lIns="91425" tIns="45700" rIns="91425" bIns="45700" anchor="t" anchorCtr="0">
            <a:noAutofit/>
          </a:bodyPr>
          <a:lstStyle/>
          <a:p>
            <a:pPr marL="342900" lvl="0" indent="-391160" algn="l" rtl="0">
              <a:spcBef>
                <a:spcPts val="1000"/>
              </a:spcBef>
              <a:spcAft>
                <a:spcPts val="0"/>
              </a:spcAft>
              <a:buSzPts val="2200"/>
              <a:buFont typeface="Arial" panose="020B0604020202020204" pitchFamily="34" charset="0"/>
              <a:buChar char="•"/>
            </a:pPr>
            <a:r>
              <a:rPr lang="en-US" sz="2200" dirty="0"/>
              <a:t>Understand the difference between model class predictions vs. probability predictions </a:t>
            </a:r>
            <a:endParaRPr sz="2200" dirty="0"/>
          </a:p>
          <a:p>
            <a:pPr marL="342900" lvl="0" indent="-391160" algn="l" rtl="0">
              <a:spcBef>
                <a:spcPts val="1000"/>
              </a:spcBef>
              <a:spcAft>
                <a:spcPts val="0"/>
              </a:spcAft>
              <a:buSzPts val="2200"/>
              <a:buFont typeface="Arial" panose="020B0604020202020204" pitchFamily="34" charset="0"/>
              <a:buChar char="•"/>
            </a:pPr>
            <a:r>
              <a:rPr lang="en-US" sz="2200" dirty="0"/>
              <a:t>Learn about the most common error metrics for classification:</a:t>
            </a:r>
            <a:endParaRPr sz="2200" dirty="0"/>
          </a:p>
          <a:p>
            <a:pPr marL="742950" lvl="1" indent="-344169" algn="l" rtl="0">
              <a:spcBef>
                <a:spcPts val="1000"/>
              </a:spcBef>
              <a:spcAft>
                <a:spcPts val="0"/>
              </a:spcAft>
              <a:buSzPts val="2200"/>
              <a:buFont typeface="Arial" panose="020B0604020202020204" pitchFamily="34" charset="0"/>
              <a:buChar char="•"/>
            </a:pPr>
            <a:r>
              <a:rPr lang="en-US" sz="2200" dirty="0"/>
              <a:t>Accuracy and accuracy-based metrics:</a:t>
            </a:r>
            <a:endParaRPr sz="2200" dirty="0"/>
          </a:p>
          <a:p>
            <a:pPr marL="1188720" lvl="2" indent="-342900" algn="l" rtl="0">
              <a:spcBef>
                <a:spcPts val="1000"/>
              </a:spcBef>
              <a:spcAft>
                <a:spcPts val="0"/>
              </a:spcAft>
              <a:buSzPts val="2200"/>
              <a:buFont typeface="Arial" panose="020B0604020202020204" pitchFamily="34" charset="0"/>
              <a:buChar char="•"/>
            </a:pPr>
            <a:r>
              <a:rPr lang="en-US" sz="2200" dirty="0"/>
              <a:t>Confusion matrix </a:t>
            </a:r>
            <a:endParaRPr sz="2200" dirty="0"/>
          </a:p>
          <a:p>
            <a:pPr marL="1188720" lvl="2" indent="-342900" algn="l" rtl="0">
              <a:spcBef>
                <a:spcPts val="1000"/>
              </a:spcBef>
              <a:spcAft>
                <a:spcPts val="0"/>
              </a:spcAft>
              <a:buSzPts val="2200"/>
              <a:buFont typeface="Arial" panose="020B0604020202020204" pitchFamily="34" charset="0"/>
              <a:buChar char="•"/>
            </a:pPr>
            <a:r>
              <a:rPr lang="en-US" sz="2200" dirty="0"/>
              <a:t>Precision and recall </a:t>
            </a:r>
            <a:endParaRPr sz="2200" dirty="0"/>
          </a:p>
          <a:p>
            <a:pPr marL="1188720" lvl="2" indent="-342900" algn="l" rtl="0">
              <a:spcBef>
                <a:spcPts val="1000"/>
              </a:spcBef>
              <a:spcAft>
                <a:spcPts val="0"/>
              </a:spcAft>
              <a:buSzPts val="2200"/>
              <a:buFont typeface="Arial" panose="020B0604020202020204" pitchFamily="34" charset="0"/>
              <a:buChar char="•"/>
            </a:pPr>
            <a:r>
              <a:rPr lang="en-US" sz="2200" dirty="0"/>
              <a:t>Log-loss as a measure that takes the magnitude of uncertainty into account</a:t>
            </a:r>
            <a:endParaRPr sz="2200" dirty="0"/>
          </a:p>
          <a:p>
            <a:pPr marL="742950" lvl="1" indent="-344169" algn="l" rtl="0">
              <a:spcBef>
                <a:spcPts val="1000"/>
              </a:spcBef>
              <a:spcAft>
                <a:spcPts val="0"/>
              </a:spcAft>
              <a:buSzPts val="2200"/>
              <a:buFont typeface="Arial" panose="020B0604020202020204" pitchFamily="34" charset="0"/>
              <a:buChar char="•"/>
            </a:pPr>
            <a:r>
              <a:rPr lang="en-US" sz="2200" dirty="0"/>
              <a:t>Others:</a:t>
            </a:r>
            <a:endParaRPr sz="2200" dirty="0"/>
          </a:p>
          <a:p>
            <a:pPr marL="1188720" lvl="2" indent="-342900" algn="l" rtl="0">
              <a:spcBef>
                <a:spcPts val="1000"/>
              </a:spcBef>
              <a:spcAft>
                <a:spcPts val="0"/>
              </a:spcAft>
              <a:buSzPts val="2200"/>
              <a:buFont typeface="Arial" panose="020B0604020202020204" pitchFamily="34" charset="0"/>
              <a:buChar char="•"/>
            </a:pPr>
            <a:r>
              <a:rPr lang="en-US" sz="2200" dirty="0"/>
              <a:t>ROC curve and maximizing the area under the curve (AUC)</a:t>
            </a:r>
            <a:endParaRPr sz="2200" dirty="0"/>
          </a:p>
          <a:p>
            <a:pPr marL="342900" lvl="0" indent="-391160" algn="l" rtl="0">
              <a:spcBef>
                <a:spcPts val="1000"/>
              </a:spcBef>
              <a:spcAft>
                <a:spcPts val="0"/>
              </a:spcAft>
              <a:buSzPts val="2200"/>
              <a:buFont typeface="Arial" panose="020B0604020202020204" pitchFamily="34" charset="0"/>
              <a:buChar char="•"/>
            </a:pPr>
            <a:r>
              <a:rPr lang="en-US" sz="2200" dirty="0"/>
              <a:t>Understand when to apply each metric, particularly the difference between two-class and multiclass problems</a:t>
            </a:r>
            <a:endParaRPr sz="2200" dirty="0"/>
          </a:p>
        </p:txBody>
      </p:sp>
      <p:sp>
        <p:nvSpPr>
          <p:cNvPr id="110" name="Google Shape;110;p18"/>
          <p:cNvSpPr txBox="1">
            <a:spLocks noGrp="1"/>
          </p:cNvSpPr>
          <p:nvPr>
            <p:ph type="title"/>
          </p:nvPr>
        </p:nvSpPr>
        <p:spPr>
          <a:xfrm>
            <a:off x="388925" y="338425"/>
            <a:ext cx="11305200" cy="985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2"/>
              </a:buClr>
              <a:buSzPts val="4200"/>
              <a:buFont typeface="Cabin"/>
              <a:buNone/>
            </a:pPr>
            <a:r>
              <a:rPr lang="en-US" dirty="0"/>
              <a:t>Learning Objectives </a:t>
            </a: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1"/>
          <p:cNvSpPr txBox="1">
            <a:spLocks noGrp="1"/>
          </p:cNvSpPr>
          <p:nvPr>
            <p:ph type="title"/>
          </p:nvPr>
        </p:nvSpPr>
        <p:spPr>
          <a:xfrm>
            <a:off x="388923" y="338425"/>
            <a:ext cx="11628900" cy="985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2"/>
              </a:buClr>
              <a:buSzPts val="4200"/>
              <a:buFont typeface="Cabin"/>
              <a:buNone/>
            </a:pPr>
            <a:r>
              <a:rPr lang="en-US" dirty="0"/>
              <a:t>More classification metrics</a:t>
            </a:r>
            <a:endParaRPr dirty="0"/>
          </a:p>
        </p:txBody>
      </p:sp>
      <p:pic>
        <p:nvPicPr>
          <p:cNvPr id="202" name="Google Shape;202;p31"/>
          <p:cNvPicPr preferRelativeResize="0"/>
          <p:nvPr/>
        </p:nvPicPr>
        <p:blipFill>
          <a:blip r:embed="rId3">
            <a:alphaModFix/>
          </a:blip>
          <a:stretch>
            <a:fillRect/>
          </a:stretch>
        </p:blipFill>
        <p:spPr>
          <a:xfrm>
            <a:off x="1058000" y="1113852"/>
            <a:ext cx="10076001" cy="5628199"/>
          </a:xfrm>
          <a:prstGeom prst="rect">
            <a:avLst/>
          </a:prstGeom>
          <a:noFill/>
          <a:ln>
            <a:noFill/>
          </a:ln>
        </p:spPr>
      </p:pic>
      <p:sp>
        <p:nvSpPr>
          <p:cNvPr id="203" name="Google Shape;203;p31"/>
          <p:cNvSpPr txBox="1"/>
          <p:nvPr/>
        </p:nvSpPr>
        <p:spPr>
          <a:xfrm>
            <a:off x="8613550" y="6371625"/>
            <a:ext cx="4396200" cy="29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solidFill>
                  <a:schemeClr val="lt2"/>
                </a:solidFill>
                <a:latin typeface="Cabin"/>
                <a:ea typeface="Cabin"/>
                <a:cs typeface="Cabin"/>
                <a:sym typeface="Cabin"/>
              </a:rPr>
              <a:t>Image from Wikipedia.</a:t>
            </a:r>
            <a:endParaRPr sz="1600">
              <a:solidFill>
                <a:schemeClr val="lt2"/>
              </a:solidFill>
              <a:latin typeface="Cabin"/>
              <a:ea typeface="Cabin"/>
              <a:cs typeface="Cabin"/>
              <a:sym typeface="Cabin"/>
            </a:endParaRPr>
          </a:p>
        </p:txBody>
      </p:sp>
    </p:spTree>
    <p:extLst>
      <p:ext uri="{BB962C8B-B14F-4D97-AF65-F5344CB8AC3E}">
        <p14:creationId xmlns:p14="http://schemas.microsoft.com/office/powerpoint/2010/main" val="20749757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2"/>
          <p:cNvSpPr txBox="1">
            <a:spLocks noGrp="1"/>
          </p:cNvSpPr>
          <p:nvPr>
            <p:ph type="title"/>
          </p:nvPr>
        </p:nvSpPr>
        <p:spPr>
          <a:xfrm>
            <a:off x="388923" y="338425"/>
            <a:ext cx="11628900" cy="985500"/>
          </a:xfrm>
          <a:prstGeom prst="rect">
            <a:avLst/>
          </a:prstGeom>
          <a:noFill/>
          <a:ln>
            <a:noFill/>
          </a:ln>
        </p:spPr>
        <p:txBody>
          <a:bodyPr spcFirstLastPara="1" wrap="square" lIns="91425" tIns="45700" rIns="91425" bIns="45700" anchor="t" anchorCtr="0">
            <a:noAutofit/>
          </a:bodyPr>
          <a:lstStyle/>
          <a:p>
            <a:pPr lvl="0"/>
            <a:r>
              <a:rPr lang="en-US" dirty="0"/>
              <a:t>More classification metrics</a:t>
            </a:r>
            <a:endParaRPr dirty="0"/>
          </a:p>
        </p:txBody>
      </p:sp>
      <p:pic>
        <p:nvPicPr>
          <p:cNvPr id="209" name="Google Shape;209;p32"/>
          <p:cNvPicPr preferRelativeResize="0"/>
          <p:nvPr/>
        </p:nvPicPr>
        <p:blipFill>
          <a:blip r:embed="rId3">
            <a:alphaModFix/>
          </a:blip>
          <a:stretch>
            <a:fillRect/>
          </a:stretch>
        </p:blipFill>
        <p:spPr>
          <a:xfrm>
            <a:off x="1058000" y="1113852"/>
            <a:ext cx="10076001" cy="5628199"/>
          </a:xfrm>
          <a:prstGeom prst="rect">
            <a:avLst/>
          </a:prstGeom>
          <a:noFill/>
          <a:ln>
            <a:noFill/>
          </a:ln>
        </p:spPr>
      </p:pic>
      <p:sp>
        <p:nvSpPr>
          <p:cNvPr id="210" name="Google Shape;210;p32"/>
          <p:cNvSpPr/>
          <p:nvPr/>
        </p:nvSpPr>
        <p:spPr>
          <a:xfrm>
            <a:off x="7458275" y="4144125"/>
            <a:ext cx="1995900" cy="8853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2"/>
          <p:cNvSpPr txBox="1"/>
          <p:nvPr/>
        </p:nvSpPr>
        <p:spPr>
          <a:xfrm>
            <a:off x="8613550" y="6371625"/>
            <a:ext cx="4396200" cy="29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solidFill>
                  <a:schemeClr val="lt2"/>
                </a:solidFill>
                <a:latin typeface="Cabin"/>
                <a:ea typeface="Cabin"/>
                <a:cs typeface="Cabin"/>
                <a:sym typeface="Cabin"/>
              </a:rPr>
              <a:t>Image from Wikipedia.</a:t>
            </a:r>
            <a:endParaRPr sz="1600">
              <a:solidFill>
                <a:schemeClr val="lt2"/>
              </a:solidFill>
              <a:latin typeface="Cabin"/>
              <a:ea typeface="Cabin"/>
              <a:cs typeface="Cabin"/>
              <a:sym typeface="Cabin"/>
            </a:endParaRPr>
          </a:p>
        </p:txBody>
      </p:sp>
    </p:spTree>
    <p:extLst>
      <p:ext uri="{BB962C8B-B14F-4D97-AF65-F5344CB8AC3E}">
        <p14:creationId xmlns:p14="http://schemas.microsoft.com/office/powerpoint/2010/main" val="38461271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3"/>
          <p:cNvSpPr txBox="1">
            <a:spLocks noGrp="1"/>
          </p:cNvSpPr>
          <p:nvPr>
            <p:ph type="title"/>
          </p:nvPr>
        </p:nvSpPr>
        <p:spPr>
          <a:xfrm>
            <a:off x="388923" y="338425"/>
            <a:ext cx="11628900" cy="985500"/>
          </a:xfrm>
          <a:prstGeom prst="rect">
            <a:avLst/>
          </a:prstGeom>
          <a:noFill/>
          <a:ln>
            <a:noFill/>
          </a:ln>
        </p:spPr>
        <p:txBody>
          <a:bodyPr spcFirstLastPara="1" wrap="square" lIns="91425" tIns="45700" rIns="91425" bIns="45700" anchor="t" anchorCtr="0">
            <a:noAutofit/>
          </a:bodyPr>
          <a:lstStyle/>
          <a:p>
            <a:pPr lvl="0"/>
            <a:r>
              <a:rPr lang="en-US" dirty="0"/>
              <a:t>More classification metrics</a:t>
            </a:r>
            <a:endParaRPr dirty="0"/>
          </a:p>
        </p:txBody>
      </p:sp>
      <p:pic>
        <p:nvPicPr>
          <p:cNvPr id="217" name="Google Shape;217;p33"/>
          <p:cNvPicPr preferRelativeResize="0"/>
          <p:nvPr/>
        </p:nvPicPr>
        <p:blipFill>
          <a:blip r:embed="rId3">
            <a:alphaModFix/>
          </a:blip>
          <a:stretch>
            <a:fillRect/>
          </a:stretch>
        </p:blipFill>
        <p:spPr>
          <a:xfrm>
            <a:off x="1058000" y="1113852"/>
            <a:ext cx="10076001" cy="5628199"/>
          </a:xfrm>
          <a:prstGeom prst="rect">
            <a:avLst/>
          </a:prstGeom>
          <a:noFill/>
          <a:ln>
            <a:noFill/>
          </a:ln>
        </p:spPr>
      </p:pic>
      <p:sp>
        <p:nvSpPr>
          <p:cNvPr id="218" name="Google Shape;218;p33"/>
          <p:cNvSpPr/>
          <p:nvPr/>
        </p:nvSpPr>
        <p:spPr>
          <a:xfrm>
            <a:off x="7458275" y="2356025"/>
            <a:ext cx="1995900" cy="8853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3"/>
          <p:cNvSpPr/>
          <p:nvPr/>
        </p:nvSpPr>
        <p:spPr>
          <a:xfrm>
            <a:off x="3318800" y="4144125"/>
            <a:ext cx="2068500" cy="8853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3"/>
          <p:cNvSpPr txBox="1"/>
          <p:nvPr/>
        </p:nvSpPr>
        <p:spPr>
          <a:xfrm>
            <a:off x="8613550" y="6371625"/>
            <a:ext cx="4396200" cy="29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solidFill>
                  <a:schemeClr val="lt2"/>
                </a:solidFill>
                <a:latin typeface="Cabin"/>
                <a:ea typeface="Cabin"/>
                <a:cs typeface="Cabin"/>
                <a:sym typeface="Cabin"/>
              </a:rPr>
              <a:t>Image from Wikipedia.</a:t>
            </a:r>
            <a:endParaRPr sz="1600">
              <a:solidFill>
                <a:schemeClr val="lt2"/>
              </a:solidFill>
              <a:latin typeface="Cabin"/>
              <a:ea typeface="Cabin"/>
              <a:cs typeface="Cabin"/>
              <a:sym typeface="Cabin"/>
            </a:endParaRPr>
          </a:p>
        </p:txBody>
      </p:sp>
    </p:spTree>
    <p:extLst>
      <p:ext uri="{BB962C8B-B14F-4D97-AF65-F5344CB8AC3E}">
        <p14:creationId xmlns:p14="http://schemas.microsoft.com/office/powerpoint/2010/main" val="3599345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a:spLocks noGrp="1"/>
          </p:cNvSpPr>
          <p:nvPr>
            <p:ph type="body" idx="1"/>
          </p:nvPr>
        </p:nvSpPr>
        <p:spPr>
          <a:xfrm>
            <a:off x="388900" y="1603375"/>
            <a:ext cx="11305200" cy="4672500"/>
          </a:xfrm>
          <a:prstGeom prst="rect">
            <a:avLst/>
          </a:prstGeom>
          <a:noFill/>
          <a:ln>
            <a:noFill/>
          </a:ln>
        </p:spPr>
        <p:txBody>
          <a:bodyPr spcFirstLastPara="1" wrap="square" lIns="91425" tIns="45700" rIns="91425" bIns="45700" anchor="t" anchorCtr="0">
            <a:noAutofit/>
          </a:bodyPr>
          <a:lstStyle/>
          <a:p>
            <a:pPr marL="342900" lvl="0" indent="-391160" algn="l" rtl="0">
              <a:spcBef>
                <a:spcPts val="1000"/>
              </a:spcBef>
              <a:spcAft>
                <a:spcPts val="0"/>
              </a:spcAft>
              <a:buSzPts val="2200"/>
              <a:buFont typeface="Arial" panose="020B0604020202020204" pitchFamily="34" charset="0"/>
              <a:buChar char="•"/>
            </a:pPr>
            <a:r>
              <a:rPr lang="en-US" sz="2200" dirty="0"/>
              <a:t>Accuracy for any classification model is defined as: </a:t>
            </a:r>
            <a:endParaRPr sz="2200" dirty="0"/>
          </a:p>
          <a:p>
            <a:pPr marL="342900" lvl="0" indent="-391160" algn="l" rtl="0">
              <a:spcBef>
                <a:spcPts val="1000"/>
              </a:spcBef>
              <a:spcAft>
                <a:spcPts val="0"/>
              </a:spcAft>
              <a:buSzPts val="2200"/>
              <a:buFont typeface="Arial" panose="020B0604020202020204" pitchFamily="34" charset="0"/>
              <a:buChar char="•"/>
            </a:pPr>
            <a:endParaRPr lang="en-US" sz="2200" dirty="0"/>
          </a:p>
          <a:p>
            <a:pPr marL="342900" lvl="0" indent="-391160" algn="l" rtl="0">
              <a:spcBef>
                <a:spcPts val="1000"/>
              </a:spcBef>
              <a:spcAft>
                <a:spcPts val="0"/>
              </a:spcAft>
              <a:buSzPts val="2200"/>
              <a:buFont typeface="Arial" panose="020B0604020202020204" pitchFamily="34" charset="0"/>
              <a:buChar char="•"/>
            </a:pPr>
            <a:endParaRPr lang="en-US" sz="2200" dirty="0"/>
          </a:p>
        </p:txBody>
      </p:sp>
      <p:sp>
        <p:nvSpPr>
          <p:cNvPr id="127" name="Google Shape;127;p21"/>
          <p:cNvSpPr txBox="1">
            <a:spLocks noGrp="1"/>
          </p:cNvSpPr>
          <p:nvPr>
            <p:ph type="title"/>
          </p:nvPr>
        </p:nvSpPr>
        <p:spPr>
          <a:xfrm>
            <a:off x="388925" y="338425"/>
            <a:ext cx="11305200" cy="985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2"/>
              </a:buClr>
              <a:buSzPts val="4200"/>
              <a:buFont typeface="Cabin"/>
              <a:buNone/>
            </a:pPr>
            <a:r>
              <a:rPr lang="en-US"/>
              <a:t>Accuracy is % of observations classified correctly </a:t>
            </a:r>
            <a:endParaRPr/>
          </a:p>
        </p:txBody>
      </p:sp>
      <p:sp>
        <p:nvSpPr>
          <p:cNvPr id="2" name="TextBox 1">
            <a:extLst>
              <a:ext uri="{FF2B5EF4-FFF2-40B4-BE49-F238E27FC236}">
                <a16:creationId xmlns:a16="http://schemas.microsoft.com/office/drawing/2014/main" id="{D6BF0C5D-D670-2849-BAE1-0A51DB204678}"/>
              </a:ext>
            </a:extLst>
          </p:cNvPr>
          <p:cNvSpPr txBox="1"/>
          <p:nvPr/>
        </p:nvSpPr>
        <p:spPr>
          <a:xfrm>
            <a:off x="4021096" y="2352970"/>
            <a:ext cx="4633805" cy="707886"/>
          </a:xfrm>
          <a:prstGeom prst="rect">
            <a:avLst/>
          </a:prstGeom>
          <a:noFill/>
        </p:spPr>
        <p:txBody>
          <a:bodyPr wrap="square" rtlCol="0">
            <a:spAutoFit/>
          </a:bodyPr>
          <a:lstStyle/>
          <a:p>
            <a:pPr algn="ctr"/>
            <a:r>
              <a:rPr lang="en-US" sz="2000" u="sng" dirty="0"/>
              <a:t>Observations Correctly Classified</a:t>
            </a:r>
          </a:p>
          <a:p>
            <a:pPr algn="ctr"/>
            <a:r>
              <a:rPr lang="en-US" sz="2000" dirty="0"/>
              <a:t>All Observations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4"/>
          <p:cNvSpPr txBox="1">
            <a:spLocks noGrp="1"/>
          </p:cNvSpPr>
          <p:nvPr>
            <p:ph type="title"/>
          </p:nvPr>
        </p:nvSpPr>
        <p:spPr>
          <a:xfrm>
            <a:off x="388923" y="338425"/>
            <a:ext cx="11628900" cy="985500"/>
          </a:xfrm>
          <a:prstGeom prst="rect">
            <a:avLst/>
          </a:prstGeom>
          <a:noFill/>
          <a:ln>
            <a:noFill/>
          </a:ln>
        </p:spPr>
        <p:txBody>
          <a:bodyPr spcFirstLastPara="1" wrap="square" lIns="91425" tIns="45700" rIns="91425" bIns="45700" anchor="t" anchorCtr="0">
            <a:noAutofit/>
          </a:bodyPr>
          <a:lstStyle/>
          <a:p>
            <a:pPr lvl="0"/>
            <a:r>
              <a:rPr lang="en-US" dirty="0"/>
              <a:t>More classification metrics</a:t>
            </a:r>
            <a:endParaRPr dirty="0"/>
          </a:p>
        </p:txBody>
      </p:sp>
      <p:pic>
        <p:nvPicPr>
          <p:cNvPr id="226" name="Google Shape;226;p34"/>
          <p:cNvPicPr preferRelativeResize="0"/>
          <p:nvPr/>
        </p:nvPicPr>
        <p:blipFill>
          <a:blip r:embed="rId3">
            <a:alphaModFix/>
          </a:blip>
          <a:stretch>
            <a:fillRect/>
          </a:stretch>
        </p:blipFill>
        <p:spPr>
          <a:xfrm>
            <a:off x="1058000" y="1113852"/>
            <a:ext cx="10076001" cy="5628199"/>
          </a:xfrm>
          <a:prstGeom prst="rect">
            <a:avLst/>
          </a:prstGeom>
          <a:noFill/>
          <a:ln>
            <a:noFill/>
          </a:ln>
        </p:spPr>
      </p:pic>
      <p:sp>
        <p:nvSpPr>
          <p:cNvPr id="227" name="Google Shape;227;p34"/>
          <p:cNvSpPr/>
          <p:nvPr/>
        </p:nvSpPr>
        <p:spPr>
          <a:xfrm>
            <a:off x="5389775" y="5030075"/>
            <a:ext cx="2068500" cy="8853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4"/>
          <p:cNvSpPr/>
          <p:nvPr/>
        </p:nvSpPr>
        <p:spPr>
          <a:xfrm>
            <a:off x="3321275" y="4144775"/>
            <a:ext cx="2068500" cy="8853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4"/>
          <p:cNvSpPr txBox="1"/>
          <p:nvPr/>
        </p:nvSpPr>
        <p:spPr>
          <a:xfrm>
            <a:off x="8613550" y="6371625"/>
            <a:ext cx="4396200" cy="29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solidFill>
                  <a:schemeClr val="lt2"/>
                </a:solidFill>
                <a:latin typeface="Cabin"/>
                <a:ea typeface="Cabin"/>
                <a:cs typeface="Cabin"/>
                <a:sym typeface="Cabin"/>
              </a:rPr>
              <a:t>Image from Wikipedia.</a:t>
            </a:r>
            <a:endParaRPr sz="1600">
              <a:solidFill>
                <a:schemeClr val="lt2"/>
              </a:solidFill>
              <a:latin typeface="Cabin"/>
              <a:ea typeface="Cabin"/>
              <a:cs typeface="Cabin"/>
              <a:sym typeface="Cabin"/>
            </a:endParaRPr>
          </a:p>
        </p:txBody>
      </p:sp>
    </p:spTree>
    <p:extLst>
      <p:ext uri="{BB962C8B-B14F-4D97-AF65-F5344CB8AC3E}">
        <p14:creationId xmlns:p14="http://schemas.microsoft.com/office/powerpoint/2010/main" val="21661525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7"/>
          <p:cNvSpPr txBox="1">
            <a:spLocks noGrp="1"/>
          </p:cNvSpPr>
          <p:nvPr>
            <p:ph type="title"/>
          </p:nvPr>
        </p:nvSpPr>
        <p:spPr>
          <a:xfrm>
            <a:off x="388923" y="338425"/>
            <a:ext cx="11391000" cy="985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2"/>
              </a:buClr>
              <a:buSzPts val="4200"/>
              <a:buFont typeface="Cabin"/>
              <a:buNone/>
            </a:pPr>
            <a:r>
              <a:rPr lang="en-US" sz="3800"/>
              <a:t>Using a ROC curve to compare algorithms</a:t>
            </a:r>
            <a:endParaRPr sz="3800"/>
          </a:p>
        </p:txBody>
      </p:sp>
      <p:pic>
        <p:nvPicPr>
          <p:cNvPr id="325" name="Google Shape;325;p47"/>
          <p:cNvPicPr preferRelativeResize="0"/>
          <p:nvPr/>
        </p:nvPicPr>
        <p:blipFill>
          <a:blip r:embed="rId3">
            <a:alphaModFix/>
          </a:blip>
          <a:stretch>
            <a:fillRect/>
          </a:stretch>
        </p:blipFill>
        <p:spPr>
          <a:xfrm>
            <a:off x="3026950" y="1028600"/>
            <a:ext cx="6114950" cy="5542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a:spLocks noGrp="1"/>
          </p:cNvSpPr>
          <p:nvPr>
            <p:ph type="body" idx="1"/>
          </p:nvPr>
        </p:nvSpPr>
        <p:spPr>
          <a:xfrm>
            <a:off x="388900" y="1603375"/>
            <a:ext cx="11305200" cy="4672500"/>
          </a:xfrm>
          <a:prstGeom prst="rect">
            <a:avLst/>
          </a:prstGeom>
          <a:noFill/>
          <a:ln>
            <a:noFill/>
          </a:ln>
        </p:spPr>
        <p:txBody>
          <a:bodyPr spcFirstLastPara="1" wrap="square" lIns="91425" tIns="45700" rIns="91425" bIns="45700" anchor="t" anchorCtr="0">
            <a:noAutofit/>
          </a:bodyPr>
          <a:lstStyle/>
          <a:p>
            <a:pPr marL="342900" lvl="0" indent="-391160" algn="l" rtl="0">
              <a:spcBef>
                <a:spcPts val="1000"/>
              </a:spcBef>
              <a:spcAft>
                <a:spcPts val="0"/>
              </a:spcAft>
              <a:buSzPts val="2200"/>
              <a:buFont typeface="Arial" panose="020B0604020202020204" pitchFamily="34" charset="0"/>
              <a:buChar char="•"/>
            </a:pPr>
            <a:r>
              <a:rPr lang="en-US" sz="2200" dirty="0"/>
              <a:t>Accuracy: (observations correctly classified / all observations)</a:t>
            </a:r>
            <a:endParaRPr sz="2200" dirty="0"/>
          </a:p>
          <a:p>
            <a:pPr marL="342900" lvl="0" indent="-391160" algn="l" rtl="0">
              <a:spcBef>
                <a:spcPts val="1000"/>
              </a:spcBef>
              <a:spcAft>
                <a:spcPts val="0"/>
              </a:spcAft>
              <a:buSzPts val="2200"/>
              <a:buFont typeface="Arial" panose="020B0604020202020204" pitchFamily="34" charset="0"/>
              <a:buChar char="•"/>
            </a:pPr>
            <a:r>
              <a:rPr lang="en-US" sz="2200" dirty="0"/>
              <a:t>Accuracy is useful as a first heuristic, but it has shortcomings</a:t>
            </a:r>
            <a:endParaRPr sz="2200" dirty="0"/>
          </a:p>
          <a:p>
            <a:pPr marL="342900" lvl="0" indent="0" algn="l" rtl="0">
              <a:spcBef>
                <a:spcPts val="1000"/>
              </a:spcBef>
              <a:spcAft>
                <a:spcPts val="0"/>
              </a:spcAft>
              <a:buNone/>
            </a:pPr>
            <a:endParaRPr sz="2200" dirty="0"/>
          </a:p>
        </p:txBody>
      </p:sp>
      <p:sp>
        <p:nvSpPr>
          <p:cNvPr id="133" name="Google Shape;133;p22"/>
          <p:cNvSpPr txBox="1">
            <a:spLocks noGrp="1"/>
          </p:cNvSpPr>
          <p:nvPr>
            <p:ph type="title"/>
          </p:nvPr>
        </p:nvSpPr>
        <p:spPr>
          <a:xfrm>
            <a:off x="388925" y="338425"/>
            <a:ext cx="11305200" cy="985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2"/>
              </a:buClr>
              <a:buSzPts val="4200"/>
              <a:buFont typeface="Cabin"/>
              <a:buNone/>
            </a:pPr>
            <a:r>
              <a:rPr lang="en-US"/>
              <a:t>Accuracy is % of observations classified correctly </a:t>
            </a:r>
            <a:endParaRPr/>
          </a:p>
        </p:txBody>
      </p:sp>
      <p:sp>
        <p:nvSpPr>
          <p:cNvPr id="134" name="Google Shape;134;p22"/>
          <p:cNvSpPr txBox="1"/>
          <p:nvPr/>
        </p:nvSpPr>
        <p:spPr>
          <a:xfrm>
            <a:off x="808725" y="3364300"/>
            <a:ext cx="10885500" cy="1924800"/>
          </a:xfrm>
          <a:prstGeom prst="rect">
            <a:avLst/>
          </a:prstGeom>
          <a:solidFill>
            <a:schemeClr val="lt2"/>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dirty="0">
                <a:solidFill>
                  <a:srgbClr val="FFFFFF"/>
                </a:solidFill>
                <a:latin typeface="Cabin Medium"/>
                <a:ea typeface="Cabin Medium"/>
                <a:cs typeface="Cabin Medium"/>
                <a:sym typeface="Cabin Medium"/>
              </a:rPr>
              <a:t>Student exercise </a:t>
            </a:r>
            <a:endParaRPr sz="2200" dirty="0">
              <a:solidFill>
                <a:srgbClr val="FFFFFF"/>
              </a:solidFill>
              <a:latin typeface="Cabin Medium"/>
              <a:ea typeface="Cabin Medium"/>
              <a:cs typeface="Cabin Medium"/>
              <a:sym typeface="Cabin Medium"/>
            </a:endParaRPr>
          </a:p>
          <a:p>
            <a:pPr marL="0" lvl="0" indent="0" algn="l" rtl="0">
              <a:spcBef>
                <a:spcPts val="0"/>
              </a:spcBef>
              <a:spcAft>
                <a:spcPts val="0"/>
              </a:spcAft>
              <a:buNone/>
            </a:pPr>
            <a:endParaRPr sz="2200" b="1" dirty="0">
              <a:solidFill>
                <a:srgbClr val="FFFFFF"/>
              </a:solidFill>
              <a:latin typeface="Cabin"/>
              <a:ea typeface="Cabin"/>
              <a:cs typeface="Cabin"/>
              <a:sym typeface="Cabin"/>
            </a:endParaRPr>
          </a:p>
          <a:p>
            <a:pPr marL="457200" lvl="0" indent="-368300" algn="l" rtl="0">
              <a:spcBef>
                <a:spcPts val="0"/>
              </a:spcBef>
              <a:spcAft>
                <a:spcPts val="0"/>
              </a:spcAft>
              <a:buClr>
                <a:srgbClr val="FFFFFF"/>
              </a:buClr>
              <a:buSzPts val="2200"/>
              <a:buFont typeface="Cabin"/>
              <a:buAutoNum type="alphaLcParenBoth"/>
            </a:pPr>
            <a:r>
              <a:rPr lang="en-US" sz="2200" dirty="0">
                <a:solidFill>
                  <a:srgbClr val="FFFFFF"/>
                </a:solidFill>
                <a:latin typeface="Cabin"/>
                <a:ea typeface="Cabin"/>
                <a:cs typeface="Cabin"/>
                <a:sym typeface="Cabin"/>
              </a:rPr>
              <a:t>Is 95 percent accuracy a good score?</a:t>
            </a:r>
            <a:endParaRPr sz="2200" dirty="0">
              <a:solidFill>
                <a:srgbClr val="FFFFFF"/>
              </a:solidFill>
              <a:latin typeface="Cabin"/>
              <a:ea typeface="Cabin"/>
              <a:cs typeface="Cabin"/>
              <a:sym typeface="Cabin"/>
            </a:endParaRPr>
          </a:p>
          <a:p>
            <a:pPr marL="457200" lvl="0" indent="-368300" algn="l" rtl="0">
              <a:spcBef>
                <a:spcPts val="0"/>
              </a:spcBef>
              <a:spcAft>
                <a:spcPts val="0"/>
              </a:spcAft>
              <a:buClr>
                <a:srgbClr val="FFFFFF"/>
              </a:buClr>
              <a:buSzPts val="2200"/>
              <a:buFont typeface="Cabin"/>
              <a:buAutoNum type="alphaLcParenBoth"/>
            </a:pPr>
            <a:r>
              <a:rPr lang="en-US" sz="2200" dirty="0">
                <a:solidFill>
                  <a:srgbClr val="FFFFFF"/>
                </a:solidFill>
                <a:latin typeface="Cabin"/>
                <a:ea typeface="Cabin"/>
                <a:cs typeface="Cabin"/>
                <a:sym typeface="Cabin"/>
              </a:rPr>
              <a:t>Can you name some shortcomings of accuracy as a metric? Think about cases where we’re trying to predict highly imbalanced classes. </a:t>
            </a:r>
            <a:endParaRPr sz="2200" dirty="0">
              <a:solidFill>
                <a:srgbClr val="FFFFFF"/>
              </a:solidFill>
              <a:latin typeface="Cabin"/>
              <a:ea typeface="Cabin"/>
              <a:cs typeface="Cabin"/>
              <a:sym typeface="Cabin"/>
            </a:endParaRPr>
          </a:p>
          <a:p>
            <a:pPr marL="457200" lvl="0" indent="0" algn="l" rtl="0">
              <a:spcBef>
                <a:spcPts val="0"/>
              </a:spcBef>
              <a:spcAft>
                <a:spcPts val="0"/>
              </a:spcAft>
              <a:buNone/>
            </a:pPr>
            <a:endParaRPr sz="2200" dirty="0">
              <a:solidFill>
                <a:srgbClr val="FFFFFF"/>
              </a:solidFill>
              <a:latin typeface="Cabin"/>
              <a:ea typeface="Cabin"/>
              <a:cs typeface="Cabin"/>
              <a:sym typeface="Cabin"/>
            </a:endParaRPr>
          </a:p>
          <a:p>
            <a:pPr marL="0" lvl="0" indent="0" algn="l" rtl="0">
              <a:spcBef>
                <a:spcPts val="0"/>
              </a:spcBef>
              <a:spcAft>
                <a:spcPts val="0"/>
              </a:spcAft>
              <a:buNone/>
            </a:pPr>
            <a:endParaRPr sz="2200" dirty="0">
              <a:solidFill>
                <a:srgbClr val="FFFFFF"/>
              </a:solidFill>
              <a:latin typeface="Cabin"/>
              <a:ea typeface="Cabin"/>
              <a:cs typeface="Cabin"/>
              <a:sym typeface="Cabin"/>
            </a:endParaRPr>
          </a:p>
          <a:p>
            <a:pPr marL="0" lvl="0" indent="0" algn="l" rtl="0">
              <a:spcBef>
                <a:spcPts val="0"/>
              </a:spcBef>
              <a:spcAft>
                <a:spcPts val="0"/>
              </a:spcAft>
              <a:buNone/>
            </a:pPr>
            <a:endParaRPr sz="2200" dirty="0">
              <a:solidFill>
                <a:srgbClr val="FFFFFF"/>
              </a:solidFill>
              <a:latin typeface="Cabin"/>
              <a:ea typeface="Cabin"/>
              <a:cs typeface="Cabin"/>
              <a:sym typeface="Cabi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a:spLocks noGrp="1"/>
          </p:cNvSpPr>
          <p:nvPr>
            <p:ph type="body" idx="1"/>
          </p:nvPr>
        </p:nvSpPr>
        <p:spPr>
          <a:xfrm>
            <a:off x="388900" y="1603375"/>
            <a:ext cx="11305200" cy="4672500"/>
          </a:xfrm>
          <a:prstGeom prst="rect">
            <a:avLst/>
          </a:prstGeom>
          <a:noFill/>
          <a:ln>
            <a:noFill/>
          </a:ln>
        </p:spPr>
        <p:txBody>
          <a:bodyPr spcFirstLastPara="1" wrap="square" lIns="91425" tIns="45700" rIns="91425" bIns="45700" anchor="t" anchorCtr="0">
            <a:noAutofit/>
          </a:bodyPr>
          <a:lstStyle/>
          <a:p>
            <a:pPr marL="285750" indent="-344169">
              <a:buSzPts val="2200"/>
              <a:buFont typeface="Arial" panose="020B0604020202020204" pitchFamily="34" charset="0"/>
              <a:buChar char="•"/>
            </a:pPr>
            <a:r>
              <a:rPr lang="en-US" sz="2400" dirty="0"/>
              <a:t>Say we’re trying to predict whether a patient has a disease</a:t>
            </a:r>
            <a:endParaRPr sz="2400" dirty="0"/>
          </a:p>
          <a:p>
            <a:pPr marL="285750" indent="-344169">
              <a:buSzPts val="2200"/>
              <a:buFont typeface="Arial" panose="020B0604020202020204" pitchFamily="34" charset="0"/>
              <a:buChar char="•"/>
            </a:pPr>
            <a:r>
              <a:rPr lang="en-US" sz="2400" dirty="0"/>
              <a:t>In our sample, 99.5% of patients do not have the disease</a:t>
            </a:r>
          </a:p>
          <a:p>
            <a:pPr marL="285750" indent="-344169">
              <a:buSzPts val="2200"/>
              <a:buFont typeface="Arial" panose="020B0604020202020204" pitchFamily="34" charset="0"/>
              <a:buChar char="•"/>
            </a:pPr>
            <a:endParaRPr sz="2400" dirty="0"/>
          </a:p>
          <a:p>
            <a:pPr marL="285750" indent="-344169">
              <a:buSzPts val="2200"/>
              <a:buFont typeface="Arial" panose="020B0604020202020204" pitchFamily="34" charset="0"/>
              <a:buChar char="•"/>
            </a:pPr>
            <a:r>
              <a:rPr lang="en-US" sz="2400" b="1" dirty="0">
                <a:solidFill>
                  <a:schemeClr val="accent3"/>
                </a:solidFill>
              </a:rPr>
              <a:t>What naive model could we use to get high accuracy?</a:t>
            </a:r>
            <a:endParaRPr sz="2400" b="1" dirty="0">
              <a:solidFill>
                <a:schemeClr val="accent3"/>
              </a:solidFill>
            </a:endParaRPr>
          </a:p>
          <a:p>
            <a:pPr marL="342900" lvl="0" indent="0" algn="l" rtl="0">
              <a:spcBef>
                <a:spcPts val="1000"/>
              </a:spcBef>
              <a:spcAft>
                <a:spcPts val="0"/>
              </a:spcAft>
              <a:buNone/>
            </a:pPr>
            <a:endParaRPr sz="2200" dirty="0"/>
          </a:p>
        </p:txBody>
      </p:sp>
      <p:sp>
        <p:nvSpPr>
          <p:cNvPr id="140" name="Google Shape;140;p23"/>
          <p:cNvSpPr txBox="1">
            <a:spLocks noGrp="1"/>
          </p:cNvSpPr>
          <p:nvPr>
            <p:ph type="title"/>
          </p:nvPr>
        </p:nvSpPr>
        <p:spPr>
          <a:xfrm>
            <a:off x="388925" y="338425"/>
            <a:ext cx="11305200" cy="985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2"/>
              </a:buClr>
              <a:buSzPts val="4200"/>
              <a:buFont typeface="Cabin"/>
              <a:buNone/>
            </a:pPr>
            <a:r>
              <a:rPr lang="en-US" dirty="0"/>
              <a:t>Accuracy Example</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a:spLocks noGrp="1"/>
          </p:cNvSpPr>
          <p:nvPr>
            <p:ph type="body" idx="1"/>
          </p:nvPr>
        </p:nvSpPr>
        <p:spPr>
          <a:xfrm>
            <a:off x="388900" y="1603375"/>
            <a:ext cx="11305200" cy="4672500"/>
          </a:xfrm>
          <a:prstGeom prst="rect">
            <a:avLst/>
          </a:prstGeom>
          <a:noFill/>
          <a:ln>
            <a:noFill/>
          </a:ln>
        </p:spPr>
        <p:txBody>
          <a:bodyPr spcFirstLastPara="1" wrap="square" lIns="91425" tIns="45700" rIns="91425" bIns="45700" anchor="t" anchorCtr="0">
            <a:noAutofit/>
          </a:bodyPr>
          <a:lstStyle/>
          <a:p>
            <a:pPr marL="285750" indent="-344169">
              <a:buSzPts val="2200"/>
              <a:buFont typeface="Arial" panose="020B0604020202020204" pitchFamily="34" charset="0"/>
              <a:buChar char="•"/>
            </a:pPr>
            <a:r>
              <a:rPr lang="en-US" sz="2400" dirty="0"/>
              <a:t>Say we’re trying to predict whether a patient has a disease</a:t>
            </a:r>
            <a:endParaRPr sz="2400" dirty="0"/>
          </a:p>
          <a:p>
            <a:pPr marL="285750" indent="-344169">
              <a:buSzPts val="2200"/>
              <a:buFont typeface="Arial" panose="020B0604020202020204" pitchFamily="34" charset="0"/>
              <a:buChar char="•"/>
            </a:pPr>
            <a:r>
              <a:rPr lang="en-US" sz="2400" dirty="0"/>
              <a:t>In our sample, 99.5% of patients do not have the disease</a:t>
            </a:r>
          </a:p>
          <a:p>
            <a:pPr marL="285750" indent="-344169">
              <a:buSzPts val="2200"/>
              <a:buFont typeface="Arial" panose="020B0604020202020204" pitchFamily="34" charset="0"/>
              <a:buChar char="•"/>
            </a:pPr>
            <a:endParaRPr sz="2400" dirty="0"/>
          </a:p>
          <a:p>
            <a:pPr marL="285750" indent="-344169">
              <a:buSzPts val="2200"/>
              <a:buFont typeface="Arial" panose="020B0604020202020204" pitchFamily="34" charset="0"/>
              <a:buChar char="•"/>
            </a:pPr>
            <a:r>
              <a:rPr lang="en-US" sz="2400" b="1" dirty="0">
                <a:solidFill>
                  <a:schemeClr val="accent3"/>
                </a:solidFill>
              </a:rPr>
              <a:t>What naive model could we use to get high accuracy?</a:t>
            </a:r>
          </a:p>
          <a:p>
            <a:pPr marL="285750" indent="-344169">
              <a:buSzPts val="2200"/>
              <a:buFont typeface="Arial" panose="020B0604020202020204" pitchFamily="34" charset="0"/>
              <a:buChar char="•"/>
            </a:pPr>
            <a:r>
              <a:rPr lang="en-US" sz="2400" b="1" dirty="0">
                <a:solidFill>
                  <a:schemeClr val="tx1"/>
                </a:solidFill>
              </a:rPr>
              <a:t>If we naively predict “no disease” for every observation, we get 99.5% accuracy!</a:t>
            </a:r>
            <a:endParaRPr sz="2400" b="1" dirty="0">
              <a:solidFill>
                <a:schemeClr val="tx1"/>
              </a:solidFill>
            </a:endParaRPr>
          </a:p>
          <a:p>
            <a:pPr marL="342900" lvl="0" indent="0" algn="l" rtl="0">
              <a:spcBef>
                <a:spcPts val="1000"/>
              </a:spcBef>
              <a:spcAft>
                <a:spcPts val="0"/>
              </a:spcAft>
              <a:buNone/>
            </a:pPr>
            <a:endParaRPr sz="2200" dirty="0"/>
          </a:p>
        </p:txBody>
      </p:sp>
      <p:sp>
        <p:nvSpPr>
          <p:cNvPr id="140" name="Google Shape;140;p23"/>
          <p:cNvSpPr txBox="1">
            <a:spLocks noGrp="1"/>
          </p:cNvSpPr>
          <p:nvPr>
            <p:ph type="title"/>
          </p:nvPr>
        </p:nvSpPr>
        <p:spPr>
          <a:xfrm>
            <a:off x="388925" y="338425"/>
            <a:ext cx="11305200" cy="985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2"/>
              </a:buClr>
              <a:buSzPts val="4200"/>
              <a:buFont typeface="Cabin"/>
              <a:buNone/>
            </a:pPr>
            <a:r>
              <a:rPr lang="en-US" dirty="0"/>
              <a:t>Accuracy Example</a:t>
            </a:r>
            <a:endParaRPr dirty="0"/>
          </a:p>
        </p:txBody>
      </p:sp>
    </p:spTree>
    <p:extLst>
      <p:ext uri="{BB962C8B-B14F-4D97-AF65-F5344CB8AC3E}">
        <p14:creationId xmlns:p14="http://schemas.microsoft.com/office/powerpoint/2010/main" val="2098051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a:spLocks noGrp="1"/>
          </p:cNvSpPr>
          <p:nvPr>
            <p:ph type="body" idx="1"/>
          </p:nvPr>
        </p:nvSpPr>
        <p:spPr>
          <a:xfrm>
            <a:off x="388900" y="1603375"/>
            <a:ext cx="11305200" cy="4672500"/>
          </a:xfrm>
          <a:prstGeom prst="rect">
            <a:avLst/>
          </a:prstGeom>
          <a:noFill/>
          <a:ln>
            <a:noFill/>
          </a:ln>
        </p:spPr>
        <p:txBody>
          <a:bodyPr spcFirstLastPara="1" wrap="square" lIns="91425" tIns="45700" rIns="91425" bIns="45700" anchor="t" anchorCtr="0">
            <a:noAutofit/>
          </a:bodyPr>
          <a:lstStyle/>
          <a:p>
            <a:pPr marL="285750" indent="-344169">
              <a:buSzPts val="2200"/>
              <a:buFont typeface="Arial" panose="020B0604020202020204" pitchFamily="34" charset="0"/>
              <a:buChar char="•"/>
            </a:pPr>
            <a:r>
              <a:rPr lang="en-US" sz="2400" dirty="0"/>
              <a:t>Say we’re trying to predict whether a patient has a disease</a:t>
            </a:r>
            <a:endParaRPr sz="2400" dirty="0"/>
          </a:p>
          <a:p>
            <a:pPr marL="285750" indent="-344169">
              <a:buSzPts val="2200"/>
              <a:buFont typeface="Arial" panose="020B0604020202020204" pitchFamily="34" charset="0"/>
              <a:buChar char="•"/>
            </a:pPr>
            <a:r>
              <a:rPr lang="en-US" sz="2400" dirty="0"/>
              <a:t>In our sample, 99.5% of patients do not have the disease</a:t>
            </a:r>
          </a:p>
          <a:p>
            <a:pPr marL="285750" indent="-344169">
              <a:buSzPts val="2200"/>
              <a:buFont typeface="Arial" panose="020B0604020202020204" pitchFamily="34" charset="0"/>
              <a:buChar char="•"/>
            </a:pPr>
            <a:endParaRPr sz="2400" dirty="0"/>
          </a:p>
          <a:p>
            <a:pPr marL="285750" indent="-344169">
              <a:buSzPts val="2200"/>
              <a:buFont typeface="Arial" panose="020B0604020202020204" pitchFamily="34" charset="0"/>
              <a:buChar char="•"/>
            </a:pPr>
            <a:r>
              <a:rPr lang="en-US" sz="2400" dirty="0">
                <a:solidFill>
                  <a:schemeClr val="accent3"/>
                </a:solidFill>
              </a:rPr>
              <a:t>What naive model could we use to get high accuracy?</a:t>
            </a:r>
          </a:p>
          <a:p>
            <a:pPr marL="285750" indent="-344169">
              <a:buSzPts val="2200"/>
              <a:buFont typeface="Arial" panose="020B0604020202020204" pitchFamily="34" charset="0"/>
              <a:buChar char="•"/>
            </a:pPr>
            <a:r>
              <a:rPr lang="en-US" sz="2400" dirty="0">
                <a:solidFill>
                  <a:schemeClr val="tx1"/>
                </a:solidFill>
              </a:rPr>
              <a:t>If we naively predict “no disease” for every observation, we get 99.5% accuracy!</a:t>
            </a:r>
          </a:p>
          <a:p>
            <a:pPr marL="285750" indent="-344169">
              <a:buSzPts val="2200"/>
              <a:buFont typeface="Arial" panose="020B0604020202020204" pitchFamily="34" charset="0"/>
              <a:buChar char="•"/>
            </a:pPr>
            <a:endParaRPr lang="en-US" sz="2400" b="1" dirty="0">
              <a:solidFill>
                <a:schemeClr val="tx1"/>
              </a:solidFill>
            </a:endParaRPr>
          </a:p>
          <a:p>
            <a:pPr marL="285750" indent="-344169">
              <a:buSzPts val="2200"/>
              <a:buFont typeface="Arial" panose="020B0604020202020204" pitchFamily="34" charset="0"/>
              <a:buChar char="•"/>
            </a:pPr>
            <a:r>
              <a:rPr lang="en-US" sz="2400" b="1" dirty="0">
                <a:solidFill>
                  <a:schemeClr val="tx1"/>
                </a:solidFill>
              </a:rPr>
              <a:t>So... maybe we should look at other metrics as well</a:t>
            </a:r>
            <a:endParaRPr sz="2400" b="1" dirty="0">
              <a:solidFill>
                <a:schemeClr val="tx1"/>
              </a:solidFill>
            </a:endParaRPr>
          </a:p>
          <a:p>
            <a:pPr marL="342900" lvl="0" indent="0" algn="l" rtl="0">
              <a:spcBef>
                <a:spcPts val="1000"/>
              </a:spcBef>
              <a:spcAft>
                <a:spcPts val="0"/>
              </a:spcAft>
              <a:buNone/>
            </a:pPr>
            <a:endParaRPr sz="2200" dirty="0"/>
          </a:p>
        </p:txBody>
      </p:sp>
      <p:sp>
        <p:nvSpPr>
          <p:cNvPr id="140" name="Google Shape;140;p23"/>
          <p:cNvSpPr txBox="1">
            <a:spLocks noGrp="1"/>
          </p:cNvSpPr>
          <p:nvPr>
            <p:ph type="title"/>
          </p:nvPr>
        </p:nvSpPr>
        <p:spPr>
          <a:xfrm>
            <a:off x="388925" y="338425"/>
            <a:ext cx="11305200" cy="985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2"/>
              </a:buClr>
              <a:buSzPts val="4200"/>
              <a:buFont typeface="Cabin"/>
              <a:buNone/>
            </a:pPr>
            <a:r>
              <a:rPr lang="en-US" dirty="0"/>
              <a:t>Accuracy Example</a:t>
            </a:r>
            <a:endParaRPr dirty="0"/>
          </a:p>
        </p:txBody>
      </p:sp>
    </p:spTree>
    <p:extLst>
      <p:ext uri="{BB962C8B-B14F-4D97-AF65-F5344CB8AC3E}">
        <p14:creationId xmlns:p14="http://schemas.microsoft.com/office/powerpoint/2010/main" val="1346703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6"/>
          <p:cNvSpPr txBox="1">
            <a:spLocks noGrp="1"/>
          </p:cNvSpPr>
          <p:nvPr>
            <p:ph type="ctrTitle"/>
          </p:nvPr>
        </p:nvSpPr>
        <p:spPr>
          <a:xfrm>
            <a:off x="1515375" y="2049025"/>
            <a:ext cx="9031200" cy="2619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7200"/>
              <a:buFont typeface="Cabin"/>
              <a:buNone/>
            </a:pPr>
            <a:r>
              <a:rPr lang="en-US"/>
              <a:t>Demystifying the confusion matrix </a:t>
            </a:r>
            <a:endParaRPr/>
          </a:p>
        </p:txBody>
      </p:sp>
    </p:spTree>
  </p:cSld>
  <p:clrMapOvr>
    <a:masterClrMapping/>
  </p:clrMapOvr>
</p:sld>
</file>

<file path=ppt/theme/theme1.xml><?xml version="1.0" encoding="utf-8"?>
<a:theme xmlns:a="http://schemas.openxmlformats.org/drawingml/2006/main" name="Ion">
  <a:themeElements>
    <a:clrScheme name="Custom 3">
      <a:dk1>
        <a:srgbClr val="000000"/>
      </a:dk1>
      <a:lt1>
        <a:srgbClr val="FFFFFF"/>
      </a:lt1>
      <a:dk2>
        <a:srgbClr val="454551"/>
      </a:dk2>
      <a:lt2>
        <a:srgbClr val="797979"/>
      </a:lt2>
      <a:accent1>
        <a:srgbClr val="EC138B"/>
      </a:accent1>
      <a:accent2>
        <a:srgbClr val="ED3167"/>
      </a:accent2>
      <a:accent3>
        <a:srgbClr val="359ED8"/>
      </a:accent3>
      <a:accent4>
        <a:srgbClr val="255E83"/>
      </a:accent4>
      <a:accent5>
        <a:srgbClr val="B7315B"/>
      </a:accent5>
      <a:accent6>
        <a:srgbClr val="253C6F"/>
      </a:accent6>
      <a:hlink>
        <a:srgbClr val="EC138B"/>
      </a:hlink>
      <a:folHlink>
        <a:srgbClr val="255E8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6869</TotalTime>
  <Words>1865</Words>
  <Application>Microsoft Macintosh PowerPoint</Application>
  <PresentationFormat>Widescreen</PresentationFormat>
  <Paragraphs>234</Paragraphs>
  <Slides>41</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Noto Sans Symbols</vt:lpstr>
      <vt:lpstr>Calibri</vt:lpstr>
      <vt:lpstr>Cabin Medium</vt:lpstr>
      <vt:lpstr>Arial</vt:lpstr>
      <vt:lpstr>Cabin</vt:lpstr>
      <vt:lpstr>Cabin SemiBold</vt:lpstr>
      <vt:lpstr>Ion</vt:lpstr>
      <vt:lpstr>Metrics for Classification</vt:lpstr>
      <vt:lpstr>Classification models predict class and/or probability</vt:lpstr>
      <vt:lpstr>The most naive metric: Accuracy </vt:lpstr>
      <vt:lpstr>Accuracy is % of observations classified correctly </vt:lpstr>
      <vt:lpstr>Accuracy is % of observations classified correctly </vt:lpstr>
      <vt:lpstr>Accuracy Example</vt:lpstr>
      <vt:lpstr>Accuracy Example</vt:lpstr>
      <vt:lpstr>Accuracy Example</vt:lpstr>
      <vt:lpstr>Demystifying the confusion matrix </vt:lpstr>
      <vt:lpstr>A confusion matrix is accuracy by class</vt:lpstr>
      <vt:lpstr>A confusion matrix is accuracy by class</vt:lpstr>
      <vt:lpstr>A confusion matrix is accuracy by class</vt:lpstr>
      <vt:lpstr>Confusion Matrix Example</vt:lpstr>
      <vt:lpstr>Confusion Matrix Example</vt:lpstr>
      <vt:lpstr>A confusion matrix is useful in multiclass problems</vt:lpstr>
      <vt:lpstr>Other accuracy-based metrics:  Precision and recall </vt:lpstr>
      <vt:lpstr>When getting one class correct is more important</vt:lpstr>
      <vt:lpstr>Precision and recall </vt:lpstr>
      <vt:lpstr>Using class probability predictions</vt:lpstr>
      <vt:lpstr>Choosing a probability threshold </vt:lpstr>
      <vt:lpstr>Probability threshold – 50%   </vt:lpstr>
      <vt:lpstr>Probability threshold – 70%   </vt:lpstr>
      <vt:lpstr>Probability threshold – 90%   </vt:lpstr>
      <vt:lpstr>Probability threshold – 90%   </vt:lpstr>
      <vt:lpstr>Using a ROC curve to determine probability thresholds  </vt:lpstr>
      <vt:lpstr>Using a ROC curve to determine probability thresholds  </vt:lpstr>
      <vt:lpstr>Using a ROC curve to determine probability thresholds  </vt:lpstr>
      <vt:lpstr>The perfect classifier</vt:lpstr>
      <vt:lpstr>ROC-AUC Interpretation</vt:lpstr>
      <vt:lpstr>ROC-AUC Interpretation</vt:lpstr>
      <vt:lpstr>Precision and recall -- encore!</vt:lpstr>
      <vt:lpstr>The precision-recall curve</vt:lpstr>
      <vt:lpstr>Applications to model development</vt:lpstr>
      <vt:lpstr>Fit to training data, evaluate on test (or cross-val)</vt:lpstr>
      <vt:lpstr>Appendix:   Objectives &amp; Even more classification metrics</vt:lpstr>
      <vt:lpstr>Learning Objectives </vt:lpstr>
      <vt:lpstr>More classification metrics</vt:lpstr>
      <vt:lpstr>More classification metrics</vt:lpstr>
      <vt:lpstr>More classification metrics</vt:lpstr>
      <vt:lpstr>More classification metrics</vt:lpstr>
      <vt:lpstr>Using a ROC curve to compare algorithms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Metrics for Classification</dc:title>
  <cp:lastModifiedBy>Joan Wang</cp:lastModifiedBy>
  <cp:revision>46</cp:revision>
  <dcterms:modified xsi:type="dcterms:W3CDTF">2021-05-03T21:48:35Z</dcterms:modified>
</cp:coreProperties>
</file>