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6" r:id="rId22"/>
    <p:sldId id="278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Gill Sans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33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3069" y="752546"/>
            <a:ext cx="9611017" cy="34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9" name="Google Shape;89;p12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260698" y="892627"/>
            <a:ext cx="7720018" cy="328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51"/>
              </a:buClr>
              <a:buSzPts val="4800"/>
              <a:buFont typeface="Gill Sans"/>
              <a:buNone/>
              <a:defRPr sz="4800" cap="none">
                <a:solidFill>
                  <a:srgbClr val="4545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289271" y="4401911"/>
            <a:ext cx="7279650" cy="49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800"/>
              <a:buFont typeface="Gill Sans"/>
              <a:buNone/>
              <a:defRPr sz="1800" cap="small">
                <a:solidFill>
                  <a:srgbClr val="C9C9C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800"/>
              <a:buFont typeface="Gill Sans"/>
              <a:buNone/>
              <a:defRPr sz="1800" cap="small">
                <a:solidFill>
                  <a:srgbClr val="C9C9C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800"/>
              <a:buFont typeface="Gill Sans"/>
              <a:buNone/>
              <a:defRPr sz="1800" cap="small">
                <a:solidFill>
                  <a:srgbClr val="C9C9C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800"/>
              <a:buFont typeface="Gill Sans"/>
              <a:buNone/>
              <a:defRPr sz="1800" cap="small">
                <a:solidFill>
                  <a:srgbClr val="C9C9C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800"/>
              <a:buFont typeface="Gill Sans"/>
              <a:buNone/>
              <a:defRPr sz="1800" cap="small">
                <a:solidFill>
                  <a:srgbClr val="C9C9C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411159" y="416080"/>
            <a:ext cx="801913" cy="181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rgbClr val="C9C9C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8976704" y="3431630"/>
            <a:ext cx="801913" cy="181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rgbClr val="C9C9C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Side Image">
  <p:cSld name="Content with Side Image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13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694640" y="1234438"/>
            <a:ext cx="7720018" cy="82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51"/>
              </a:buClr>
              <a:buSzPts val="4800"/>
              <a:buFont typeface="Gill Sans"/>
              <a:buNone/>
              <a:defRPr sz="4800" cap="none">
                <a:solidFill>
                  <a:srgbClr val="4545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694640" y="2393631"/>
            <a:ext cx="7720018" cy="236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  <a:defRPr>
                <a:solidFill>
                  <a:srgbClr val="595959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694640" y="4968239"/>
            <a:ext cx="4672019" cy="650243"/>
            <a:chOff x="0" y="-1"/>
            <a:chExt cx="4672018" cy="650242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4672018" cy="65024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31741" y="-1"/>
              <a:ext cx="4608535" cy="650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Gill Sans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CALL OUT or CALL TO ACTION can go here</a:t>
              </a:r>
              <a:endParaRPr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mn">
  <p:cSld name="3 Column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8" name="Google Shape;108;p14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625986" y="2962275"/>
            <a:ext cx="294686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2"/>
          </p:nvPr>
        </p:nvSpPr>
        <p:spPr>
          <a:xfrm>
            <a:off x="645502" y="3648075"/>
            <a:ext cx="2927351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3"/>
          </p:nvPr>
        </p:nvSpPr>
        <p:spPr>
          <a:xfrm>
            <a:off x="3876699" y="2962275"/>
            <a:ext cx="2936242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4"/>
          </p:nvPr>
        </p:nvSpPr>
        <p:spPr>
          <a:xfrm>
            <a:off x="3866146" y="3648075"/>
            <a:ext cx="2946795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5"/>
          </p:nvPr>
        </p:nvSpPr>
        <p:spPr>
          <a:xfrm>
            <a:off x="7117739" y="2962275"/>
            <a:ext cx="293211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6"/>
          </p:nvPr>
        </p:nvSpPr>
        <p:spPr>
          <a:xfrm>
            <a:off x="7117739" y="3648075"/>
            <a:ext cx="2932115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 flipH="1">
            <a:off x="3719181" y="3114675"/>
            <a:ext cx="1" cy="2914650"/>
          </a:xfrm>
          <a:prstGeom prst="straightConnector1">
            <a:avLst/>
          </a:prstGeom>
          <a:noFill/>
          <a:ln w="12700" cap="rnd" cmpd="sng">
            <a:solidFill>
              <a:srgbClr val="C9C9C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6955266" y="3114675"/>
            <a:ext cx="1" cy="2914650"/>
          </a:xfrm>
          <a:prstGeom prst="straightConnector1">
            <a:avLst/>
          </a:prstGeom>
          <a:noFill/>
          <a:ln w="12700" cap="rnd" cmpd="sng">
            <a:solidFill>
              <a:srgbClr val="C9C9C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9660919" cy="9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21236" y="1633536"/>
            <a:ext cx="1266828" cy="126682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3971949" y="1633536"/>
            <a:ext cx="1266827" cy="126682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7212989" y="1633536"/>
            <a:ext cx="1266828" cy="126682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 Column">
  <p:cSld name="3 Picture Column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15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52462" y="3641349"/>
            <a:ext cx="2940051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>
            <a:spLocks noGrp="1"/>
          </p:cNvSpPr>
          <p:nvPr>
            <p:ph type="pic" idx="2"/>
          </p:nvPr>
        </p:nvSpPr>
        <p:spPr>
          <a:xfrm>
            <a:off x="652462" y="1819275"/>
            <a:ext cx="2940051" cy="1524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3"/>
          </p:nvPr>
        </p:nvSpPr>
        <p:spPr>
          <a:xfrm>
            <a:off x="652462" y="4217611"/>
            <a:ext cx="2940051" cy="14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4"/>
          </p:nvPr>
        </p:nvSpPr>
        <p:spPr>
          <a:xfrm>
            <a:off x="3889375" y="3641349"/>
            <a:ext cx="29305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>
            <a:spLocks noGrp="1"/>
          </p:cNvSpPr>
          <p:nvPr>
            <p:ph type="pic" idx="5"/>
          </p:nvPr>
        </p:nvSpPr>
        <p:spPr>
          <a:xfrm>
            <a:off x="3889373" y="1819275"/>
            <a:ext cx="2930526" cy="1524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6"/>
          </p:nvPr>
        </p:nvSpPr>
        <p:spPr>
          <a:xfrm>
            <a:off x="3888021" y="4217610"/>
            <a:ext cx="2934407" cy="148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7"/>
          </p:nvPr>
        </p:nvSpPr>
        <p:spPr>
          <a:xfrm>
            <a:off x="7124700" y="3641349"/>
            <a:ext cx="2932114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>
            <a:spLocks noGrp="1"/>
          </p:cNvSpPr>
          <p:nvPr>
            <p:ph type="pic" idx="8"/>
          </p:nvPr>
        </p:nvSpPr>
        <p:spPr>
          <a:xfrm>
            <a:off x="7124699" y="1819275"/>
            <a:ext cx="2932114" cy="1524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9"/>
          </p:nvPr>
        </p:nvSpPr>
        <p:spPr>
          <a:xfrm>
            <a:off x="7124575" y="4217608"/>
            <a:ext cx="2935998" cy="148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cxnSp>
        <p:nvCxnSpPr>
          <p:cNvPr id="135" name="Google Shape;135;p15"/>
          <p:cNvCxnSpPr/>
          <p:nvPr/>
        </p:nvCxnSpPr>
        <p:spPr>
          <a:xfrm flipH="1">
            <a:off x="3726141" y="1743075"/>
            <a:ext cx="1" cy="3962400"/>
          </a:xfrm>
          <a:prstGeom prst="straightConnector1">
            <a:avLst/>
          </a:prstGeom>
          <a:noFill/>
          <a:ln w="12700" cap="rnd" cmpd="sng">
            <a:solidFill>
              <a:srgbClr val="C9C9C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5"/>
          <p:cNvCxnSpPr/>
          <p:nvPr/>
        </p:nvCxnSpPr>
        <p:spPr>
          <a:xfrm flipH="1">
            <a:off x="6962226" y="1743075"/>
            <a:ext cx="1" cy="3966882"/>
          </a:xfrm>
          <a:prstGeom prst="straightConnector1">
            <a:avLst/>
          </a:prstGeom>
          <a:noFill/>
          <a:ln w="12700" cap="rnd" cmpd="sng">
            <a:solidFill>
              <a:srgbClr val="C9C9C9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9660919" cy="9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655996" y="2587003"/>
            <a:ext cx="8825659" cy="168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Gill Sans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5443866" y="4568659"/>
            <a:ext cx="1249918" cy="1"/>
          </a:xfrm>
          <a:prstGeom prst="straightConnector1">
            <a:avLst/>
          </a:prstGeom>
          <a:noFill/>
          <a:ln w="508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6"/>
          <p:cNvSpPr/>
          <p:nvPr/>
        </p:nvSpPr>
        <p:spPr>
          <a:xfrm>
            <a:off x="5737781" y="0"/>
            <a:ext cx="685801" cy="1143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3" name="Google Shape;143;p16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517" y="480150"/>
            <a:ext cx="416328" cy="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rgbClr val="F2F7F9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oogle Shape;16;p3" descr="Picture 1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  <a:defRPr sz="4704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bg>
      <p:bgPr>
        <a:solidFill>
          <a:srgbClr val="F2F7FA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" name="Google Shape;22;p4" descr="Pictur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267497" y="1090582"/>
            <a:ext cx="5660165" cy="424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Slide">
  <p:cSld name="Section 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655996" y="2038198"/>
            <a:ext cx="8825659" cy="261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Gill Sans"/>
              <a:buNone/>
              <a:defRPr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655996" y="5061770"/>
            <a:ext cx="8825659" cy="64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cap="none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cap="none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cap="none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cap="none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cap="none">
                <a:solidFill>
                  <a:srgbClr val="FFFFFF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5443866" y="4693485"/>
            <a:ext cx="1249918" cy="1"/>
          </a:xfrm>
          <a:prstGeom prst="straightConnector1">
            <a:avLst/>
          </a:prstGeom>
          <a:noFill/>
          <a:ln w="50800" cap="sq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6"/>
          <p:cNvSpPr/>
          <p:nvPr/>
        </p:nvSpPr>
        <p:spPr>
          <a:xfrm>
            <a:off x="5737781" y="0"/>
            <a:ext cx="685801" cy="1143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" name="Google Shape;38;p6" descr="Pictur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517" y="480150"/>
            <a:ext cx="416328" cy="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" name="Google Shape;43;p7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88935" y="1603375"/>
            <a:ext cx="4396341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"/>
              <a:defRPr sz="1800">
                <a:solidFill>
                  <a:srgbClr val="595959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"/>
              <a:defRPr sz="1800">
                <a:solidFill>
                  <a:srgbClr val="595959"/>
                </a:solidFill>
              </a:defRPr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"/>
              <a:defRPr sz="1800">
                <a:solidFill>
                  <a:srgbClr val="595959"/>
                </a:solidFill>
              </a:defRPr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"/>
              <a:defRPr sz="1800">
                <a:solidFill>
                  <a:srgbClr val="595959"/>
                </a:solidFill>
              </a:defRPr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"/>
              <a:defRPr sz="1800"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9660919" cy="9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" name="Google Shape;50;p8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88936" y="1591728"/>
            <a:ext cx="4396339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  <a:defRPr sz="2400"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40119" y="1591728"/>
            <a:ext cx="439634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8935" y="338418"/>
            <a:ext cx="9660919" cy="9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hoto">
  <p:cSld name="Full 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8" name="Google Shape;58;p9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 descr="Pictur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923925" y="4057650"/>
            <a:ext cx="75342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"/>
              <a:defRPr>
                <a:solidFill>
                  <a:srgbClr val="FFFFFF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"/>
              <a:defRPr>
                <a:solidFill>
                  <a:srgbClr val="FFFFFF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"/>
              <a:defRPr>
                <a:solidFill>
                  <a:srgbClr val="FFFFFF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"/>
              <a:defRPr>
                <a:solidFill>
                  <a:srgbClr val="FFFFFF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23925" y="1976717"/>
            <a:ext cx="7534275" cy="184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  <a:defRPr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 descr="Picture 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56889" y="6010092"/>
            <a:ext cx="416328" cy="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ial Photo">
  <p:cSld name="Partial Photo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" name="Google Shape;69;p10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 descr="Picture 14"/>
          <p:cNvPicPr preferRelativeResize="0"/>
          <p:nvPr/>
        </p:nvPicPr>
        <p:blipFill rotWithShape="1">
          <a:blip r:embed="rId4">
            <a:alphaModFix/>
          </a:blip>
          <a:srcRect l="20715" r="37856"/>
          <a:stretch/>
        </p:blipFill>
        <p:spPr>
          <a:xfrm>
            <a:off x="0" y="0"/>
            <a:ext cx="50509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1" y="0"/>
            <a:ext cx="5050970" cy="685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chemeClr val="accent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78141" y="1780775"/>
            <a:ext cx="3819690" cy="309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  <a:defRPr sz="6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10" descr="Picture 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56889" y="6010092"/>
            <a:ext cx="416328" cy="5260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520256" y="1780775"/>
            <a:ext cx="3308059" cy="309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  <a:defRPr>
                <a:solidFill>
                  <a:srgbClr val="595959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Char char=""/>
              <a:defRPr>
                <a:solidFill>
                  <a:srgbClr val="595959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 descr="Picture 9"/>
          <p:cNvPicPr preferRelativeResize="0"/>
          <p:nvPr/>
        </p:nvPicPr>
        <p:blipFill rotWithShape="1">
          <a:blip r:embed="rId2">
            <a:alphaModFix/>
          </a:blip>
          <a:srcRect b="23320"/>
          <a:stretch/>
        </p:blipFill>
        <p:spPr>
          <a:xfrm>
            <a:off x="8605877" y="6096000"/>
            <a:ext cx="99373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0" name="Google Shape;80;p11" descr="Picture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259" y="5861953"/>
            <a:ext cx="473803" cy="5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793006" y="4876786"/>
            <a:ext cx="95701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793004" y="761999"/>
            <a:ext cx="9570195" cy="36406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793004" y="5443525"/>
            <a:ext cx="9570195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93004" y="4816207"/>
            <a:ext cx="9570196" cy="1"/>
          </a:xfrm>
          <a:prstGeom prst="straightConnector1">
            <a:avLst/>
          </a:prstGeom>
          <a:noFill/>
          <a:ln w="19050" cap="sq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3069" y="752546"/>
            <a:ext cx="9611017" cy="34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  <a:defRPr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pic>
        <p:nvPicPr>
          <p:cNvPr id="7" name="Google Shape;7;p1" descr="Picture 17"/>
          <p:cNvPicPr preferRelativeResize="0"/>
          <p:nvPr/>
        </p:nvPicPr>
        <p:blipFill rotWithShape="1">
          <a:blip r:embed="rId16">
            <a:alphaModFix amt="40000"/>
          </a:blip>
          <a:srcRect/>
          <a:stretch/>
        </p:blipFill>
        <p:spPr>
          <a:xfrm>
            <a:off x="11293830" y="5627913"/>
            <a:ext cx="571457" cy="9091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-1" y="0"/>
            <a:ext cx="10885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9C9C9"/>
              </a:buClr>
              <a:buSzPts val="1600"/>
              <a:buFont typeface="Calibri"/>
              <a:buChar char="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63069" y="752546"/>
            <a:ext cx="9611017" cy="34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lang="en-US" sz="6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Classically, “regression” is about </a:t>
            </a:r>
            <a:r>
              <a:rPr lang="en-US" i="1" dirty="0"/>
              <a:t>conditional expectation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Do you see a conditional expectation here?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each </a:t>
            </a:r>
            <a:r>
              <a:rPr lang="en-US" i="1" dirty="0"/>
              <a:t>x,</a:t>
            </a:r>
            <a:r>
              <a:rPr lang="en-US" sz="1600" dirty="0"/>
              <a:t> we get a distribution over </a:t>
            </a:r>
            <a:r>
              <a:rPr lang="en-US" i="1" dirty="0"/>
              <a:t>y</a:t>
            </a:r>
            <a:endParaRPr dirty="0"/>
          </a:p>
          <a:p>
            <a:pPr marL="160421" lvl="0" indent="-160421">
              <a:buFont typeface="Calibri"/>
              <a:buChar char="•"/>
            </a:pPr>
            <a:r>
              <a:rPr lang="en-US" sz="1600" dirty="0"/>
              <a:t>For any </a:t>
            </a:r>
            <a:r>
              <a:rPr lang="en-US" i="1" dirty="0"/>
              <a:t>x</a:t>
            </a:r>
            <a:r>
              <a:rPr lang="en-US" sz="1600" dirty="0"/>
              <a:t>, our prediction is </a:t>
            </a:r>
            <a:br>
              <a:rPr lang="en-US" dirty="0"/>
            </a:br>
            <a:endParaRPr dirty="0"/>
          </a:p>
        </p:txBody>
      </p:sp>
      <p:pic>
        <p:nvPicPr>
          <p:cNvPr id="225" name="Google Shape;225;p28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B8D9D-AC53-423D-B139-15D87B51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086" y="2176281"/>
            <a:ext cx="1601114" cy="443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marR="0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Classically, “regression” is about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expectation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see a conditional expectation here?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get a distribution over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any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our prediction is </a:t>
            </a:r>
            <a:endParaRPr dirty="0"/>
          </a:p>
          <a:p>
            <a:pPr marL="160421" marR="0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Connecting these over all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gives us a curve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742BB-E99A-456E-A643-BBDA27A0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086" y="2176281"/>
            <a:ext cx="1601114" cy="443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Classically, “regression” is about </a:t>
            </a:r>
            <a:r>
              <a:rPr lang="en-US" i="1" dirty="0"/>
              <a:t>conditional expectation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Do you see a conditional expectation here?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each </a:t>
            </a:r>
            <a:r>
              <a:rPr lang="en-US" i="1" dirty="0"/>
              <a:t>x,</a:t>
            </a:r>
            <a:r>
              <a:rPr lang="en-US" sz="1600" dirty="0"/>
              <a:t> we get a distribution over </a:t>
            </a:r>
            <a:r>
              <a:rPr lang="en-US" i="1" dirty="0"/>
              <a:t>y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any </a:t>
            </a:r>
            <a:r>
              <a:rPr lang="en-US" i="1" dirty="0"/>
              <a:t>x</a:t>
            </a:r>
            <a:r>
              <a:rPr lang="en-US" sz="1600" dirty="0"/>
              <a:t>, our prediction is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Connecting these over all </a:t>
            </a:r>
            <a:r>
              <a:rPr lang="en-US" i="1" dirty="0"/>
              <a:t>x</a:t>
            </a:r>
            <a:r>
              <a:rPr lang="en-US" sz="1600" dirty="0"/>
              <a:t> gives us a curve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linear regression, this “conditional expectation” curve is linear (in the parameters)</a:t>
            </a:r>
            <a:endParaRPr dirty="0"/>
          </a:p>
        </p:txBody>
      </p:sp>
      <p:pic>
        <p:nvPicPr>
          <p:cNvPr id="241" name="Google Shape;241;p30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9000756" y="2284787"/>
            <a:ext cx="1023088" cy="20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0810-E4E7-44AA-809C-8852DA82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086" y="2176281"/>
            <a:ext cx="1601114" cy="443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For each </a:t>
            </a:r>
            <a:r>
              <a:rPr lang="en-US" i="1"/>
              <a:t>x</a:t>
            </a:r>
            <a:r>
              <a:rPr lang="en-US" sz="1600"/>
              <a:t>, </a:t>
            </a:r>
            <a:r>
              <a:rPr lang="en-US" i="1"/>
              <a:t>y</a:t>
            </a:r>
            <a:r>
              <a:rPr lang="en-US" sz="1600"/>
              <a:t> follows a Bernoulli (“biased coin flip”) distribution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might conditional expectation look like here?</a:t>
            </a:r>
            <a:endParaRPr/>
          </a:p>
        </p:txBody>
      </p:sp>
      <p:pic>
        <p:nvPicPr>
          <p:cNvPr id="249" name="Google Shape;249;p3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each </a:t>
            </a:r>
            <a:r>
              <a:rPr lang="en-US" i="1" dirty="0"/>
              <a:t>x</a:t>
            </a:r>
            <a:r>
              <a:rPr lang="en-US" sz="1600" dirty="0"/>
              <a:t>, </a:t>
            </a:r>
            <a:r>
              <a:rPr lang="en-US" i="1" dirty="0"/>
              <a:t>y</a:t>
            </a:r>
            <a:r>
              <a:rPr lang="en-US" sz="1600" dirty="0"/>
              <a:t> follows a Bernoulli (“biased coin flip”) distribution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What might conditional expectation look like here?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In this case “conditional expectation” is also a conditional probability,</a:t>
            </a:r>
            <a:endParaRPr dirty="0"/>
          </a:p>
          <a:p>
            <a:pPr marL="160421" lvl="0" indent="-588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1600" dirty="0"/>
          </a:p>
          <a:p>
            <a:pPr marL="160421" lvl="0" indent="-588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1600"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Hey, that’s what we need for classification!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But… how do we get there from </a:t>
            </a:r>
            <a:r>
              <a:rPr lang="en-US" i="1" dirty="0"/>
              <a:t>x</a:t>
            </a:r>
            <a:r>
              <a:rPr lang="en-US" sz="1600" dirty="0"/>
              <a:t>?</a:t>
            </a:r>
            <a:endParaRPr dirty="0"/>
          </a:p>
        </p:txBody>
      </p:sp>
      <p:pic>
        <p:nvPicPr>
          <p:cNvPr id="256" name="Google Shape;256;p32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7869292" y="2713725"/>
            <a:ext cx="2449981" cy="26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ill Sans"/>
              <a:buNone/>
            </a:pPr>
            <a:endParaRPr sz="23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904A7-B4B9-415E-BE29-9DB91332D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62" y="2485105"/>
            <a:ext cx="2209992" cy="457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linear modeling, our model was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used the data to find the best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new “row vector”   , our prediction was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that case the </a:t>
            </a:r>
            <a:r>
              <a:rPr lang="en-US" dirty="0">
                <a:solidFill>
                  <a:srgbClr val="0034FF"/>
                </a:solidFill>
              </a:rPr>
              <a:t>mean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dirty="0">
                <a:solidFill>
                  <a:srgbClr val="FC7829"/>
                </a:solidFill>
              </a:rPr>
              <a:t>linear predictor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were the same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baskets example, we’ll need some transformation to “link” them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Finding the Link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5618884" y="1907471"/>
            <a:ext cx="2173356" cy="72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4689612" y="2835244"/>
            <a:ext cx="202466" cy="35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3550564" y="3408634"/>
            <a:ext cx="150813" cy="14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DFA3F9-47E6-4FC1-91A6-F105681E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45" y="1942652"/>
            <a:ext cx="2011854" cy="739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1753B2-355B-422B-8103-FC638C81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91" y="2859943"/>
            <a:ext cx="262721" cy="382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650C2-A67C-43EB-A413-386716B38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952" y="3408634"/>
            <a:ext cx="175275" cy="266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C95FF-BFD5-481C-BDDC-42871FB4A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655" y="3350515"/>
            <a:ext cx="1386960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Here’s an </a:t>
            </a:r>
            <a:r>
              <a:rPr lang="en-US" i="1" dirty="0"/>
              <a:t>x</a:t>
            </a:r>
            <a:r>
              <a:rPr lang="en-US" sz="1600" dirty="0"/>
              <a:t> with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Probabilities are always in (0,1)</a:t>
            </a:r>
            <a:endParaRPr dirty="0"/>
          </a:p>
        </p:txBody>
      </p:sp>
      <p:pic>
        <p:nvPicPr>
          <p:cNvPr id="274" name="Google Shape;274;p34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8012544" y="1136791"/>
            <a:ext cx="1280948" cy="28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F50B8-373F-42BA-A8B9-16540C6E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61" y="1076707"/>
            <a:ext cx="1720114" cy="4015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Here’s an </a:t>
            </a:r>
            <a:r>
              <a:rPr lang="en-US" i="1" dirty="0"/>
              <a:t>x</a:t>
            </a:r>
            <a:r>
              <a:rPr lang="en-US" sz="1600" dirty="0"/>
              <a:t> with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Probabilities are always in (0,1)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We can also work in terms of </a:t>
            </a:r>
            <a:r>
              <a:rPr lang="en-US" i="1" dirty="0"/>
              <a:t>odds</a:t>
            </a:r>
            <a:r>
              <a:rPr lang="en-US" sz="1600" dirty="0"/>
              <a:t>, which are 3:1 or 3/1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If the mean is    , odds are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What values are possible for odds?</a:t>
            </a:r>
            <a:endParaRPr dirty="0"/>
          </a:p>
        </p:txBody>
      </p:sp>
      <p:pic>
        <p:nvPicPr>
          <p:cNvPr id="282" name="Google Shape;282;p3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8628215" y="2199436"/>
            <a:ext cx="474157" cy="4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endParaRPr sz="1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7798663" y="2339047"/>
            <a:ext cx="125274" cy="14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0D2BE-6E64-404F-B0F2-0F1A4AA3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18" y="2121128"/>
            <a:ext cx="495343" cy="4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18A71-79E6-45F4-93A1-AA8C95C9C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61" y="1076707"/>
            <a:ext cx="1720114" cy="40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656F6-46F6-4D0A-AB35-00BF8EF23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158" y="2250713"/>
            <a:ext cx="121931" cy="236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Here’s an </a:t>
            </a:r>
            <a:r>
              <a:rPr lang="en-US" i="1" dirty="0"/>
              <a:t>x</a:t>
            </a:r>
            <a:r>
              <a:rPr lang="en-US" sz="1600" dirty="0"/>
              <a:t> with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Probabilities are always in (0,1)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We can also work in terms of </a:t>
            </a:r>
            <a:r>
              <a:rPr lang="en-US" i="1" dirty="0"/>
              <a:t>odds</a:t>
            </a:r>
            <a:r>
              <a:rPr lang="en-US" sz="1600" dirty="0"/>
              <a:t>, which are 3:1 or 3/1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If the mean is   , odds are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What values are possible for odds?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Odds can be any positive number!</a:t>
            </a:r>
            <a:endParaRPr dirty="0"/>
          </a:p>
        </p:txBody>
      </p:sp>
      <p:pic>
        <p:nvPicPr>
          <p:cNvPr id="292" name="Google Shape;292;p3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8012544" y="1136791"/>
            <a:ext cx="1280948" cy="28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8919040" y="2199436"/>
            <a:ext cx="474157" cy="4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endParaRPr sz="1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7798663" y="2339047"/>
            <a:ext cx="125274" cy="14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0808C-2776-4C5C-A0E0-6E2C210CE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194" y="2121128"/>
            <a:ext cx="495343" cy="4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D4175-B81C-4F02-96EB-9B550BB46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61" y="1076707"/>
            <a:ext cx="1720114" cy="40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7E3BD-D689-4451-B83A-A1A346827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275" y="2250713"/>
            <a:ext cx="121931" cy="236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Here’s an </a:t>
            </a:r>
            <a:r>
              <a:rPr lang="en-US" i="1" dirty="0"/>
              <a:t>x</a:t>
            </a:r>
            <a:r>
              <a:rPr lang="en-US" sz="1600" dirty="0"/>
              <a:t> with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Probabilities are always in (0,1)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We can also work in terms of </a:t>
            </a:r>
            <a:r>
              <a:rPr lang="en-US" i="1" dirty="0"/>
              <a:t>odds</a:t>
            </a:r>
            <a:r>
              <a:rPr lang="en-US" sz="1600" dirty="0"/>
              <a:t>, which are 3:1 or 3/1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If the mean is   , odds are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What values are possible for odds?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Odds can be any positive number!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But our linear predictor can be any real number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How can we get from “positives” to “reals”?</a:t>
            </a:r>
            <a:endParaRPr dirty="0"/>
          </a:p>
        </p:txBody>
      </p:sp>
      <p:pic>
        <p:nvPicPr>
          <p:cNvPr id="302" name="Google Shape;302;p3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8919040" y="2199436"/>
            <a:ext cx="474157" cy="4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endParaRPr sz="1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7798663" y="2339047"/>
            <a:ext cx="125274" cy="14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67C36-579B-4607-948C-CA2927FD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61" y="1076707"/>
            <a:ext cx="1720114" cy="401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C07026-10C9-4017-9640-95B51091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018" y="2121858"/>
            <a:ext cx="495343" cy="434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2F65B-A421-4AC3-A5DB-2A1A681CD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687" y="2250713"/>
            <a:ext cx="121931" cy="236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Recognize similarities between linear and logistic regression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the role of the logit and inverse logit in logistic regression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Here’s an </a:t>
            </a:r>
            <a:r>
              <a:rPr lang="en-US" i="1" dirty="0"/>
              <a:t>x</a:t>
            </a:r>
            <a:r>
              <a:rPr lang="en-US" sz="1600" dirty="0"/>
              <a:t> with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Probabilities are always in (0,1)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We can also work in terms of </a:t>
            </a:r>
            <a:r>
              <a:rPr lang="en-US" i="1" dirty="0"/>
              <a:t>odds</a:t>
            </a:r>
            <a:r>
              <a:rPr lang="en-US" sz="1600" dirty="0"/>
              <a:t>, which are 3:1 or 3/1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If the mean is   , odds are 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What values are possible for odds?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Odds can be any positive number!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But our linear predictor can be any real number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How can we get from “positives” to “reals”?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Use the log-odds!</a:t>
            </a:r>
            <a:endParaRPr dirty="0"/>
          </a:p>
        </p:txBody>
      </p:sp>
      <p:pic>
        <p:nvPicPr>
          <p:cNvPr id="312" name="Google Shape;312;p38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Back to Baskets</a:t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8012544" y="1136791"/>
            <a:ext cx="1280948" cy="28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8919040" y="2199436"/>
            <a:ext cx="474157" cy="4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endParaRPr sz="1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7798663" y="2339047"/>
            <a:ext cx="125274" cy="14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7333074" y="4375077"/>
            <a:ext cx="2639887" cy="9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Gill Sans"/>
              <a:buNone/>
            </a:pPr>
            <a:endParaRPr sz="3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A4F3A-29DA-49D2-BE82-E2F81BE9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61" y="1076707"/>
            <a:ext cx="1720114" cy="401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48A35D-749C-4A4C-8DAE-A2CF41A97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939" y="2081263"/>
            <a:ext cx="495343" cy="434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67F6E-A682-43F9-9EE6-852195360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476" y="2246683"/>
            <a:ext cx="121931" cy="236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8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 dirty="0"/>
              <a:t>Some Brief Math</a:t>
            </a:r>
            <a:endParaRPr dirty="0"/>
          </a:p>
        </p:txBody>
      </p:sp>
      <p:sp>
        <p:nvSpPr>
          <p:cNvPr id="314" name="Google Shape;314;p38"/>
          <p:cNvSpPr txBox="1"/>
          <p:nvPr/>
        </p:nvSpPr>
        <p:spPr>
          <a:xfrm>
            <a:off x="8012544" y="1136791"/>
            <a:ext cx="1280948" cy="28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8919040" y="2199436"/>
            <a:ext cx="474157" cy="4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endParaRPr sz="1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E037F9-1BF3-4B58-8A8C-039343311944}"/>
                  </a:ext>
                </a:extLst>
              </p:cNvPr>
              <p:cNvSpPr txBox="1"/>
              <p:nvPr/>
            </p:nvSpPr>
            <p:spPr>
              <a:xfrm>
                <a:off x="7692815" y="742908"/>
                <a:ext cx="1920406" cy="443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𝐵𝑎𝑠𝑘𝑒𝑡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E037F9-1BF3-4B58-8A8C-03934331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15" y="742908"/>
                <a:ext cx="1920406" cy="443006"/>
              </a:xfrm>
              <a:prstGeom prst="rect">
                <a:avLst/>
              </a:prstGeom>
              <a:blipFill>
                <a:blip r:embed="rId4"/>
                <a:stretch>
                  <a:fillRect l="-1587" r="-25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E1C26E-6862-4792-824C-D7EE763D1E45}"/>
                  </a:ext>
                </a:extLst>
              </p:cNvPr>
              <p:cNvSpPr txBox="1"/>
              <p:nvPr/>
            </p:nvSpPr>
            <p:spPr>
              <a:xfrm>
                <a:off x="7107034" y="1245612"/>
                <a:ext cx="1366056" cy="215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E1C26E-6862-4792-824C-D7EE763D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34" y="1245612"/>
                <a:ext cx="1366056" cy="215508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8C2FC-47E5-4240-AB25-AAB51F61AB96}"/>
                  </a:ext>
                </a:extLst>
              </p:cNvPr>
              <p:cNvSpPr txBox="1"/>
              <p:nvPr/>
            </p:nvSpPr>
            <p:spPr>
              <a:xfrm>
                <a:off x="8710169" y="1260847"/>
                <a:ext cx="1366056" cy="215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8C2FC-47E5-4240-AB25-AAB51F61A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169" y="1260847"/>
                <a:ext cx="1366056" cy="215508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91A73-4A5E-4AAA-AA9C-E0602DB32A6E}"/>
                  </a:ext>
                </a:extLst>
              </p:cNvPr>
              <p:cNvSpPr txBox="1"/>
              <p:nvPr/>
            </p:nvSpPr>
            <p:spPr>
              <a:xfrm>
                <a:off x="7031243" y="1702550"/>
                <a:ext cx="42497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391A73-4A5E-4AAA-AA9C-E0602DB32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43" y="1702550"/>
                <a:ext cx="4249750" cy="215444"/>
              </a:xfrm>
              <a:prstGeom prst="rect">
                <a:avLst/>
              </a:prstGeom>
              <a:blipFill>
                <a:blip r:embed="rId7"/>
                <a:stretch>
                  <a:fillRect l="-1003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6D897C-479D-4097-B0FB-045090655ADF}"/>
                  </a:ext>
                </a:extLst>
              </p:cNvPr>
              <p:cNvSpPr txBox="1"/>
              <p:nvPr/>
            </p:nvSpPr>
            <p:spPr>
              <a:xfrm>
                <a:off x="8324293" y="2162314"/>
                <a:ext cx="1920406" cy="527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6D897C-479D-4097-B0FB-04509065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93" y="2162314"/>
                <a:ext cx="1920406" cy="527388"/>
              </a:xfrm>
              <a:prstGeom prst="rect">
                <a:avLst/>
              </a:prstGeom>
              <a:blipFill>
                <a:blip r:embed="rId8"/>
                <a:stretch>
                  <a:fillRect l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92B156-1594-451C-9ACD-BE63742EBC94}"/>
                  </a:ext>
                </a:extLst>
              </p:cNvPr>
              <p:cNvSpPr/>
              <p:nvPr/>
            </p:nvSpPr>
            <p:spPr>
              <a:xfrm>
                <a:off x="8302745" y="2588535"/>
                <a:ext cx="1067985" cy="497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92B156-1594-451C-9ACD-BE63742EB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745" y="2588535"/>
                <a:ext cx="1067985" cy="497572"/>
              </a:xfrm>
              <a:prstGeom prst="rect">
                <a:avLst/>
              </a:prstGeom>
              <a:blipFill>
                <a:blip r:embed="rId9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CF420E-D5E3-4F38-9E6D-773DE332AEC2}"/>
                  </a:ext>
                </a:extLst>
              </p:cNvPr>
              <p:cNvSpPr/>
              <p:nvPr/>
            </p:nvSpPr>
            <p:spPr>
              <a:xfrm>
                <a:off x="8261355" y="3226111"/>
                <a:ext cx="13185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CF420E-D5E3-4F38-9E6D-773DE332A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5" y="3226111"/>
                <a:ext cx="1318566" cy="307777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315735-A401-4A84-8DF5-A1CE6F6292F9}"/>
                  </a:ext>
                </a:extLst>
              </p:cNvPr>
              <p:cNvSpPr/>
              <p:nvPr/>
            </p:nvSpPr>
            <p:spPr>
              <a:xfrm>
                <a:off x="8209740" y="3790384"/>
                <a:ext cx="12539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2315735-A401-4A84-8DF5-A1CE6F629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740" y="3790384"/>
                <a:ext cx="1253997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09FC0F-9E5D-4A44-B695-9C27A2958B88}"/>
                  </a:ext>
                </a:extLst>
              </p:cNvPr>
              <p:cNvSpPr/>
              <p:nvPr/>
            </p:nvSpPr>
            <p:spPr>
              <a:xfrm>
                <a:off x="8261355" y="4273746"/>
                <a:ext cx="12539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09FC0F-9E5D-4A44-B695-9C27A2958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5" y="4273746"/>
                <a:ext cx="1253997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C117D0-E60A-46D9-881B-A16F097E7AFC}"/>
                  </a:ext>
                </a:extLst>
              </p:cNvPr>
              <p:cNvSpPr/>
              <p:nvPr/>
            </p:nvSpPr>
            <p:spPr>
              <a:xfrm>
                <a:off x="8209740" y="4704912"/>
                <a:ext cx="14008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C117D0-E60A-46D9-881B-A16F097E7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740" y="4704912"/>
                <a:ext cx="1400833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B6418B6-F18F-4BED-B4DC-4D1E1A8317AE}"/>
                  </a:ext>
                </a:extLst>
              </p:cNvPr>
              <p:cNvSpPr/>
              <p:nvPr/>
            </p:nvSpPr>
            <p:spPr>
              <a:xfrm>
                <a:off x="8147098" y="5243240"/>
                <a:ext cx="1543884" cy="509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B6418B6-F18F-4BED-B4DC-4D1E1A831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098" y="5243240"/>
                <a:ext cx="1543884" cy="509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3F279E-D917-45CC-96C3-D08C4938421C}"/>
                  </a:ext>
                </a:extLst>
              </p:cNvPr>
              <p:cNvSpPr/>
              <p:nvPr/>
            </p:nvSpPr>
            <p:spPr>
              <a:xfrm>
                <a:off x="8286325" y="6014948"/>
                <a:ext cx="1157433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D3F279E-D917-45CC-96C3-D08C49384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325" y="6014948"/>
                <a:ext cx="1157433" cy="500650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345057" y="936093"/>
            <a:ext cx="11501886" cy="485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i="1" dirty="0"/>
              <a:t>logit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(“low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”) maps a probability to its log-odds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 normal linear model, the linear predictor        gets us directly to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logistic regression, it gives us a transformed version,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logit “links” the linear predictor to the conditional expectation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b="1" dirty="0"/>
              <a:t>For logistic regression, the logit is the </a:t>
            </a:r>
            <a:r>
              <a:rPr lang="en-US" i="1" dirty="0"/>
              <a:t>link function</a:t>
            </a:r>
            <a:endParaRPr i="1"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(We’ll see other link functions another time)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The Logit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5143103" y="1472170"/>
            <a:ext cx="2487840" cy="66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6215534" y="2174683"/>
            <a:ext cx="342978" cy="35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8917744" y="2249813"/>
            <a:ext cx="837001" cy="28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7361752" y="2595103"/>
            <a:ext cx="2237627" cy="36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Gill Sans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15D02-214E-4FD1-81EA-B856DB0A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92" y="1275534"/>
            <a:ext cx="2706815" cy="899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B2C41B-1833-4DDB-95D4-FED15DC6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78" y="2215993"/>
            <a:ext cx="327688" cy="41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64C6A-E343-4CA5-AE72-CE19BC8D9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798" y="2317515"/>
            <a:ext cx="823031" cy="33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AABDF-59DB-49AB-A5AA-D67D18B1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740" y="2667190"/>
            <a:ext cx="1920406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all the same thing: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 logit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expit (in scipy)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sigmoid (this means “S-shaped”, but people usually mean this specifically)</a:t>
            </a:r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Sorry for the Synonyms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D945BB-F801-427C-B8EE-3FA70B1D29D2}"/>
                  </a:ext>
                </a:extLst>
              </p:cNvPr>
              <p:cNvSpPr/>
              <p:nvPr/>
            </p:nvSpPr>
            <p:spPr>
              <a:xfrm>
                <a:off x="6217713" y="4382442"/>
                <a:ext cx="1815117" cy="1492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D945BB-F801-427C-B8EE-3FA70B1D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713" y="4382442"/>
                <a:ext cx="1815117" cy="1492332"/>
              </a:xfrm>
              <a:prstGeom prst="rect">
                <a:avLst/>
              </a:prstGeom>
              <a:blipFill>
                <a:blip r:embed="rId3"/>
                <a:stretch>
                  <a:fillRect r="-14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0BD243-D5A6-4870-9BB1-31B14194350C}"/>
                  </a:ext>
                </a:extLst>
              </p:cNvPr>
              <p:cNvSpPr/>
              <p:nvPr/>
            </p:nvSpPr>
            <p:spPr>
              <a:xfrm>
                <a:off x="3988580" y="4743887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A0BD243-D5A6-4870-9BB1-31B141943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80" y="4743887"/>
                <a:ext cx="62388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6083EF6-DFEA-414D-91A8-AF762BF53CE3}"/>
              </a:ext>
            </a:extLst>
          </p:cNvPr>
          <p:cNvSpPr/>
          <p:nvPr/>
        </p:nvSpPr>
        <p:spPr>
          <a:xfrm>
            <a:off x="4965539" y="5145369"/>
            <a:ext cx="914400" cy="2439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Loosely speaking, logistic regression is “linear regression for probabilities”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differences: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is binomial instead of normal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function is logit instead of identity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ideas from linear regression apply: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Regularization (L</a:t>
            </a:r>
            <a:r>
              <a:rPr lang="en-US" baseline="-25000"/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</a:t>
            </a:r>
            <a:r>
              <a:rPr lang="en-US" baseline="-25000"/>
              <a:t>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Elastic net)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Diagnostics (</a:t>
            </a:r>
            <a:r>
              <a:rPr lang="en-US" i="1"/>
              <a:t>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-values, log-likelihood, etc)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Final Thoughts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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TODO: Describe softmax and one-vs-rest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Multiclass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388935" y="1590675"/>
            <a:ext cx="9660918" cy="419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Calibri"/>
              <a:buNone/>
            </a:pPr>
            <a:r>
              <a:rPr lang="en-US" sz="1979"/>
              <a:t>Let’s try an experiment:</a:t>
            </a:r>
            <a:endParaRPr/>
          </a:p>
          <a:p>
            <a:pPr marL="339470" lvl="0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Generate lots of fake data sets, each with 300 data points over 3 classes</a:t>
            </a:r>
            <a:endParaRPr/>
          </a:p>
          <a:p>
            <a:pPr marL="339470" lvl="0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For each of these:</a:t>
            </a:r>
            <a:endParaRPr/>
          </a:p>
          <a:p>
            <a:pPr marL="792098" lvl="1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For each data point:</a:t>
            </a:r>
            <a:endParaRPr/>
          </a:p>
          <a:p>
            <a:pPr marL="1244727" lvl="2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Calculate the “ground truth” probability of the majority class</a:t>
            </a:r>
            <a:endParaRPr/>
          </a:p>
          <a:p>
            <a:pPr marL="1244727" lvl="2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Use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predict_proba</a:t>
            </a:r>
            <a:r>
              <a:rPr lang="en-US" sz="1979"/>
              <a:t> to calculate the same for softmax and ovr </a:t>
            </a:r>
            <a:endParaRPr/>
          </a:p>
          <a:p>
            <a:pPr marL="339470" lvl="0" indent="-33947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83"/>
              <a:buFont typeface="Calibri"/>
              <a:buChar char=""/>
            </a:pPr>
            <a:r>
              <a:rPr lang="en-US" sz="1979"/>
              <a:t>For each “ground truth” probability, compare softmax and ovr results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Calibri"/>
              <a:buNone/>
            </a:pPr>
            <a:endParaRPr sz="1979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Calibri"/>
              <a:buNone/>
            </a:pPr>
            <a:r>
              <a:rPr lang="en-US" sz="1979" b="1"/>
              <a:t>Don’t look yet!!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Calibri"/>
              <a:buNone/>
            </a:pPr>
            <a:r>
              <a:rPr lang="en-US" sz="1979"/>
              <a:t>What do you think we’ll see?</a:t>
            </a:r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2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4"/>
              <a:buFont typeface="Avenir"/>
              <a:buNone/>
            </a:pPr>
            <a:r>
              <a:rPr lang="en-US" sz="4704">
                <a:latin typeface="Avenir"/>
                <a:ea typeface="Avenir"/>
                <a:cs typeface="Avenir"/>
                <a:sym typeface="Avenir"/>
              </a:rPr>
              <a:t>Comparing Softmax and One-vs-Rest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6"/>
              <a:buFont typeface="Calibri"/>
              <a:buNone/>
            </a:pPr>
            <a:r>
              <a:rPr lang="en-US" sz="1536"/>
              <a:t>The graph shows median in bold, with 90% intervals shaded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None/>
            </a:pPr>
            <a:endParaRPr sz="1536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None/>
            </a:pPr>
            <a:r>
              <a:rPr lang="en-US" sz="1536"/>
              <a:t>Some discussion questions: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Why doesn’t the </a:t>
            </a:r>
            <a:r>
              <a:rPr lang="en-US" i="1"/>
              <a:t>x</a:t>
            </a:r>
            <a:r>
              <a:rPr lang="en-US" sz="1536"/>
              <a:t>-axis do any lower?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What’s going on at </a:t>
            </a:r>
            <a:r>
              <a:rPr lang="en-US" i="1"/>
              <a:t>x</a:t>
            </a:r>
            <a:r>
              <a:rPr lang="en-US" sz="1536"/>
              <a:t>=0.5?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What about near </a:t>
            </a:r>
            <a:r>
              <a:rPr lang="en-US" i="1"/>
              <a:t>x</a:t>
            </a:r>
            <a:r>
              <a:rPr lang="en-US" sz="1536"/>
              <a:t>=1?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How would you test these hypotheses?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Are there possible misclassifications here?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What about definite misclassifications?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Does this contradict the idea that logistic regression is well-calibrated?</a:t>
            </a:r>
            <a:endParaRPr/>
          </a:p>
          <a:p>
            <a:pPr marL="154004" lvl="0" indent="-154004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36"/>
              <a:buFont typeface="Calibri"/>
              <a:buChar char="•"/>
            </a:pPr>
            <a:r>
              <a:rPr lang="en-US" sz="1536"/>
              <a:t>What advantage of softmax over ovr could explain the difference?</a:t>
            </a:r>
            <a:endParaRPr/>
          </a:p>
        </p:txBody>
      </p:sp>
      <p:pic>
        <p:nvPicPr>
          <p:cNvPr id="394" name="Google Shape;394;p4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9" b="24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Comparing Softmax and One-vs-Rest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Let’s try shooting baskets from lots of different distances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effect would you expect? What do you see?</a:t>
            </a:r>
            <a:endParaRPr/>
          </a:p>
        </p:txBody>
      </p:sp>
      <p:pic>
        <p:nvPicPr>
          <p:cNvPr id="175" name="Google Shape;175;p21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Example: Shooting Baskets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Let’s try shooting baskets from lots of different distances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effect would you expect? What do you see?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Can we apply the “transformation” approach here?</a:t>
            </a:r>
            <a:endParaRPr/>
          </a:p>
        </p:txBody>
      </p:sp>
      <p:pic>
        <p:nvPicPr>
          <p:cNvPr id="182" name="Google Shape;182;p22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Example: Shooting Baskets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Let’s try shooting baskets from lots of different distances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effect would you expect? What do you see?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Can we apply the “transformation” approach here?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The two </a:t>
            </a:r>
            <a:r>
              <a:rPr lang="en-US" i="1"/>
              <a:t>y</a:t>
            </a:r>
            <a:r>
              <a:rPr lang="en-US" sz="1600"/>
              <a:t> values would map into two different </a:t>
            </a:r>
            <a:r>
              <a:rPr lang="en-US" i="1"/>
              <a:t>y</a:t>
            </a:r>
            <a:r>
              <a:rPr lang="en-US" sz="1600"/>
              <a:t> values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can we do differently?</a:t>
            </a:r>
            <a:endParaRPr/>
          </a:p>
        </p:txBody>
      </p:sp>
      <p:pic>
        <p:nvPicPr>
          <p:cNvPr id="189" name="Google Shape;189;p23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Example: Shooting Baskets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Let’s try shooting baskets from lots of different distances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effect would you expect? What do you see?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Can we apply the “transformation” approach here?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The two </a:t>
            </a:r>
            <a:r>
              <a:rPr lang="en-US" i="1"/>
              <a:t>y</a:t>
            </a:r>
            <a:r>
              <a:rPr lang="en-US" sz="1600"/>
              <a:t> values would map into two different </a:t>
            </a:r>
            <a:r>
              <a:rPr lang="en-US" i="1"/>
              <a:t>y</a:t>
            </a:r>
            <a:r>
              <a:rPr lang="en-US" sz="1600"/>
              <a:t> values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What can we do differently?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Let’s think some more about regression and come back to this</a:t>
            </a:r>
            <a:endParaRPr/>
          </a:p>
        </p:txBody>
      </p:sp>
      <p:pic>
        <p:nvPicPr>
          <p:cNvPr id="196" name="Google Shape;196;p24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38" b="1140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Example: Shooting Baskets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Classically, “regression” is about conditional expectation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Do you see a conditional expectation here?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Classically, “regression” is about conditional expectation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Do you see a conditional expectation here?</a:t>
            </a:r>
            <a:endParaRPr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/>
              <a:t>For each x, we get a distribution over y</a:t>
            </a:r>
            <a:endParaRPr/>
          </a:p>
        </p:txBody>
      </p:sp>
      <p:pic>
        <p:nvPicPr>
          <p:cNvPr id="210" name="Google Shape;210;p26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6264166" y="1090582"/>
            <a:ext cx="5660232" cy="424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0421" lvl="0" indent="-16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Classically, “regression” is about </a:t>
            </a:r>
            <a:r>
              <a:rPr lang="en-US" i="1" dirty="0"/>
              <a:t>conditional expectation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Do you see a conditional expectation here?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each </a:t>
            </a:r>
            <a:r>
              <a:rPr lang="en-US" i="1" dirty="0"/>
              <a:t>x,</a:t>
            </a:r>
            <a:r>
              <a:rPr lang="en-US" sz="1600" dirty="0"/>
              <a:t> we get a distribution over </a:t>
            </a:r>
            <a:r>
              <a:rPr lang="en-US" i="1" dirty="0"/>
              <a:t>y</a:t>
            </a:r>
            <a:endParaRPr dirty="0"/>
          </a:p>
          <a:p>
            <a:pPr marL="160421" lvl="0" indent="-16042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-US" sz="1600" dirty="0"/>
              <a:t>For any </a:t>
            </a:r>
            <a:r>
              <a:rPr lang="en-US" i="1" dirty="0"/>
              <a:t>x</a:t>
            </a:r>
            <a:r>
              <a:rPr lang="en-US" sz="1600" dirty="0"/>
              <a:t>, our prediction is </a:t>
            </a:r>
            <a:endParaRPr dirty="0"/>
          </a:p>
        </p:txBody>
      </p:sp>
      <p:pic>
        <p:nvPicPr>
          <p:cNvPr id="217" name="Google Shape;217;p27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5" b="179"/>
          <a:stretch/>
        </p:blipFill>
        <p:spPr>
          <a:xfrm>
            <a:off x="267497" y="1090582"/>
            <a:ext cx="5660165" cy="42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230335" y="117475"/>
            <a:ext cx="11731330" cy="89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4"/>
              <a:buFont typeface="Avenir"/>
              <a:buNone/>
            </a:pPr>
            <a:r>
              <a:rPr lang="en-US" sz="4704"/>
              <a:t>More Regression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6EF9B-0AC3-4A43-9B58-268335F43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086" y="2176281"/>
            <a:ext cx="1601114" cy="443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359ED8"/>
      </a:lt1>
      <a:dk2>
        <a:srgbClr val="A7A7A7"/>
      </a:dk2>
      <a:lt2>
        <a:srgbClr val="535353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1216</Words>
  <Application>Microsoft Office PowerPoint</Application>
  <PresentationFormat>Widescreen</PresentationFormat>
  <Paragraphs>172</Paragraphs>
  <Slides>27</Slides>
  <Notes>27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Gill Sans</vt:lpstr>
      <vt:lpstr>Cambria Math</vt:lpstr>
      <vt:lpstr>Avenir</vt:lpstr>
      <vt:lpstr>Arial</vt:lpstr>
      <vt:lpstr>Calibri</vt:lpstr>
      <vt:lpstr>Ion</vt:lpstr>
      <vt:lpstr>LOGISTIC REGRESSION</vt:lpstr>
      <vt:lpstr>PowerPoint Presentation</vt:lpstr>
      <vt:lpstr>Example: Shooting Baskets</vt:lpstr>
      <vt:lpstr>Example: Shooting Baskets</vt:lpstr>
      <vt:lpstr>Example: Shooting Baskets</vt:lpstr>
      <vt:lpstr>Example: Shooting Baskets</vt:lpstr>
      <vt:lpstr>More Regression</vt:lpstr>
      <vt:lpstr>More Regression</vt:lpstr>
      <vt:lpstr>More Regression</vt:lpstr>
      <vt:lpstr>More Regression</vt:lpstr>
      <vt:lpstr>More Regression</vt:lpstr>
      <vt:lpstr>More Regression</vt:lpstr>
      <vt:lpstr>Back to Baskets</vt:lpstr>
      <vt:lpstr>Back to Baskets</vt:lpstr>
      <vt:lpstr>PowerPoint Presentation</vt:lpstr>
      <vt:lpstr>Back to Baskets</vt:lpstr>
      <vt:lpstr>Back to Baskets</vt:lpstr>
      <vt:lpstr>Back to Baskets</vt:lpstr>
      <vt:lpstr>Back to Baskets</vt:lpstr>
      <vt:lpstr>Back to Baskets</vt:lpstr>
      <vt:lpstr>Some Brief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Softmax and One-vs-Rest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Chris Bruehl</cp:lastModifiedBy>
  <cp:revision>11</cp:revision>
  <dcterms:modified xsi:type="dcterms:W3CDTF">2020-04-20T15:31:29Z</dcterms:modified>
</cp:coreProperties>
</file>