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21" r:id="rId3"/>
    <p:sldId id="322" r:id="rId4"/>
    <p:sldId id="323" r:id="rId5"/>
    <p:sldId id="324" r:id="rId6"/>
    <p:sldId id="346" r:id="rId7"/>
    <p:sldId id="325" r:id="rId8"/>
    <p:sldId id="347" r:id="rId9"/>
    <p:sldId id="327" r:id="rId10"/>
    <p:sldId id="348" r:id="rId11"/>
    <p:sldId id="328" r:id="rId12"/>
    <p:sldId id="329" r:id="rId13"/>
    <p:sldId id="331" r:id="rId14"/>
    <p:sldId id="374" r:id="rId15"/>
    <p:sldId id="375" r:id="rId16"/>
    <p:sldId id="330" r:id="rId17"/>
    <p:sldId id="349" r:id="rId18"/>
    <p:sldId id="351" r:id="rId19"/>
    <p:sldId id="350" r:id="rId20"/>
    <p:sldId id="352" r:id="rId21"/>
    <p:sldId id="353" r:id="rId22"/>
    <p:sldId id="332" r:id="rId23"/>
    <p:sldId id="333" r:id="rId24"/>
    <p:sldId id="334" r:id="rId25"/>
    <p:sldId id="354" r:id="rId26"/>
    <p:sldId id="335" r:id="rId27"/>
    <p:sldId id="355" r:id="rId28"/>
    <p:sldId id="356" r:id="rId29"/>
    <p:sldId id="357" r:id="rId30"/>
    <p:sldId id="358" r:id="rId31"/>
    <p:sldId id="336" r:id="rId32"/>
    <p:sldId id="359" r:id="rId33"/>
    <p:sldId id="360" r:id="rId34"/>
    <p:sldId id="361" r:id="rId35"/>
    <p:sldId id="362" r:id="rId36"/>
    <p:sldId id="337" r:id="rId37"/>
    <p:sldId id="363" r:id="rId38"/>
    <p:sldId id="364" r:id="rId39"/>
    <p:sldId id="365" r:id="rId40"/>
    <p:sldId id="338" r:id="rId41"/>
    <p:sldId id="366" r:id="rId42"/>
    <p:sldId id="367" r:id="rId43"/>
    <p:sldId id="368" r:id="rId44"/>
    <p:sldId id="339" r:id="rId45"/>
    <p:sldId id="340" r:id="rId46"/>
    <p:sldId id="341" r:id="rId47"/>
    <p:sldId id="369" r:id="rId48"/>
    <p:sldId id="342" r:id="rId49"/>
    <p:sldId id="370" r:id="rId50"/>
    <p:sldId id="343" r:id="rId51"/>
    <p:sldId id="371" r:id="rId52"/>
    <p:sldId id="372" r:id="rId53"/>
    <p:sldId id="344" r:id="rId54"/>
    <p:sldId id="373" r:id="rId55"/>
    <p:sldId id="345" r:id="rId5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4660"/>
  </p:normalViewPr>
  <p:slideViewPr>
    <p:cSldViewPr>
      <p:cViewPr>
        <p:scale>
          <a:sx n="110" d="100"/>
          <a:sy n="110" d="100"/>
        </p:scale>
        <p:origin x="-904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0770D-2284-424D-8555-E4E72A78A878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42E14-9600-E945-ACB3-7D9CBB34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6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0FA89-1632-3B4F-9F37-8904B1CC86F6}" type="datetimeFigureOut">
              <a:rPr lang="en-US" smtClean="0"/>
              <a:t>7/28/15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A5715-0A89-0842-A650-75A6A566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9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20" Type="http://schemas.openxmlformats.org/officeDocument/2006/relationships/image" Target="../media/image36.png"/><Relationship Id="rId21" Type="http://schemas.openxmlformats.org/officeDocument/2006/relationships/image" Target="../media/image12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55F94-67CF-834F-B6F8-C03B18C04310}" type="datetime1">
              <a:rPr lang="en-US" smtClean="0"/>
              <a:t>7/28/15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98716" y="1770611"/>
            <a:ext cx="290945" cy="2219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43901" y="1924033"/>
            <a:ext cx="0" cy="2001238"/>
          </a:xfrm>
          <a:custGeom>
            <a:avLst/>
            <a:gdLst/>
            <a:ahLst/>
            <a:cxnLst/>
            <a:rect l="l" t="t" r="r" b="b"/>
            <a:pathLst>
              <a:path h="2001238">
                <a:moveTo>
                  <a:pt x="0" y="20012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2284947" y="1898827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2243558" y="3924693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8556561" y="38663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2198716" y="2269375"/>
            <a:ext cx="324196" cy="116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2245106" y="2309324"/>
            <a:ext cx="230924" cy="1"/>
          </a:xfrm>
          <a:custGeom>
            <a:avLst/>
            <a:gdLst/>
            <a:ahLst/>
            <a:cxnLst/>
            <a:rect l="l" t="t" r="r" b="b"/>
            <a:pathLst>
              <a:path w="230924" h="1">
                <a:moveTo>
                  <a:pt x="230924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2618508" y="3719945"/>
            <a:ext cx="419792" cy="444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2668485" y="3745934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2668469" y="37459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6163887" y="2115589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6215968" y="2143630"/>
            <a:ext cx="320707" cy="3467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6215951" y="214363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8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7340138" y="2165464"/>
            <a:ext cx="419792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7388980" y="2191870"/>
            <a:ext cx="320708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7388964" y="219186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4405745" y="3724101"/>
            <a:ext cx="423949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4456840" y="3750686"/>
            <a:ext cx="320708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4456823" y="375068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3852948" y="3724101"/>
            <a:ext cx="419792" cy="448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3903615" y="3751841"/>
            <a:ext cx="320708" cy="346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3903598" y="37518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3399905" y="3724101"/>
            <a:ext cx="423949" cy="4447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3451280" y="3750309"/>
            <a:ext cx="320707" cy="346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3451264" y="37503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07CB-1A63-8C49-9DE8-9C6B3E2CD7E6}" type="datetime1">
              <a:rPr lang="en-US" smtClean="0"/>
              <a:t>7/28/15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2739043" y="2780607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2788805" y="2809834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2788789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7227916" y="3840479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7278607" y="3867276"/>
            <a:ext cx="320707" cy="3467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7278590" y="386727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7115694" y="3333403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3570316" y="3458095"/>
            <a:ext cx="423949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3621276" y="3484391"/>
            <a:ext cx="320707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3621259" y="348439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3279371" y="4434840"/>
            <a:ext cx="423949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3330662" y="4460504"/>
            <a:ext cx="320707" cy="34678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3330646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bk object 5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D16E3-5894-8049-9CE6-2EB6F42FF61F}" type="datetime1">
              <a:rPr lang="en-US" smtClean="0"/>
              <a:t>7/28/15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3341-1D24-D643-9FCA-6B1767377052}" type="datetime1">
              <a:rPr lang="en-US" smtClean="0"/>
              <a:t>7/28/15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33DC-6B16-0148-9474-0979E94C9F29}" type="datetime1">
              <a:rPr lang="en-US" smtClean="0"/>
              <a:t>7/28/15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AF21-3C3F-AB44-8561-0B67EBC71B52}" type="datetime1">
              <a:rPr lang="en-US" smtClean="0"/>
              <a:t>7/28/15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914400"/>
            <a:ext cx="6553200" cy="1558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40080" marR="12700" indent="-628015" algn="ctr">
              <a:lnSpc>
                <a:spcPts val="5200"/>
              </a:lnSpc>
            </a:pPr>
            <a:r>
              <a:rPr lang="en-US" sz="4400" dirty="0" smtClean="0">
                <a:solidFill>
                  <a:srgbClr val="F79646"/>
                </a:solidFill>
                <a:latin typeface="Calibri"/>
                <a:cs typeface="Calibri"/>
              </a:rPr>
              <a:t>Introduction to </a:t>
            </a:r>
          </a:p>
          <a:p>
            <a:pPr marL="640080" marR="12700" indent="-628015" algn="ctr">
              <a:lnSpc>
                <a:spcPts val="5200"/>
              </a:lnSpc>
            </a:pPr>
            <a:r>
              <a:rPr lang="en-US" sz="4400" dirty="0" smtClean="0">
                <a:solidFill>
                  <a:srgbClr val="F79646"/>
                </a:solidFill>
                <a:latin typeface="Calibri"/>
                <a:cs typeface="Calibri"/>
              </a:rPr>
              <a:t>Categorical Data Analysis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1400" y="3691730"/>
            <a:ext cx="7048498" cy="302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495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: random variable, represents the # of successes out of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trials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Example: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200 voters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Each person votes: </a:t>
            </a:r>
          </a:p>
          <a:p>
            <a:pPr marL="927100" marR="12700" lvl="2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Democrat – with p = 0.55</a:t>
            </a:r>
          </a:p>
          <a:p>
            <a:pPr marL="927100" marR="12700" lvl="2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Republican – with p = 0.45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Then # Democrat votes ~ </a:t>
            </a:r>
            <a:r>
              <a:rPr lang="en-US" sz="2400" i="1" spc="-15" dirty="0" smtClean="0">
                <a:latin typeface="Times"/>
                <a:cs typeface="Times"/>
              </a:rPr>
              <a:t>Binomial ( n=200, π = 0.55)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Note: if </a:t>
            </a:r>
            <a:r>
              <a:rPr lang="en-US" sz="2400" i="1" spc="-15" dirty="0" smtClean="0">
                <a:latin typeface="Times"/>
                <a:cs typeface="Times"/>
              </a:rPr>
              <a:t>n = 1 </a:t>
            </a:r>
            <a:r>
              <a:rPr lang="en-US" sz="2400" spc="-15" dirty="0" smtClean="0">
                <a:latin typeface="Cambria Math"/>
                <a:cs typeface="Cambria Math"/>
              </a:rPr>
              <a:t>(just one trial),</a:t>
            </a:r>
            <a:r>
              <a:rPr lang="en-US" sz="2400" spc="-15" dirty="0">
                <a:latin typeface="Cambria Math"/>
                <a:cs typeface="Cambria Math"/>
              </a:rPr>
              <a:t> </a:t>
            </a:r>
            <a:r>
              <a:rPr lang="en-US" sz="2400" spc="-15" dirty="0" smtClean="0">
                <a:latin typeface="Cambria Math"/>
                <a:cs typeface="Cambria Math"/>
              </a:rPr>
              <a:t>then </a:t>
            </a:r>
            <a:r>
              <a:rPr lang="en-US" sz="2400" i="1" spc="-15" dirty="0" smtClean="0">
                <a:latin typeface="Times"/>
                <a:cs typeface="Times"/>
              </a:rPr>
              <a:t>Y ~ Bernoulli </a:t>
            </a:r>
            <a:r>
              <a:rPr lang="en-US" sz="2400" spc="-15" dirty="0" smtClean="0">
                <a:latin typeface="Cambria Math"/>
                <a:cs typeface="Cambria Math"/>
              </a:rPr>
              <a:t>distribution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Binomial Experiments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5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495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: random variable, represents the # of successes out of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trials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Example: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200 voters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Each person votes: </a:t>
            </a:r>
          </a:p>
          <a:p>
            <a:pPr marL="927100" marR="12700" lvl="2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Democrat – with p = 0.55</a:t>
            </a:r>
          </a:p>
          <a:p>
            <a:pPr marL="927100" marR="12700" lvl="2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Republican – with p = 0.45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Then # Democrat votes ~ </a:t>
            </a:r>
            <a:r>
              <a:rPr lang="en-US" sz="2400" i="1" spc="-15" dirty="0" smtClean="0">
                <a:latin typeface="Times"/>
                <a:cs typeface="Times"/>
              </a:rPr>
              <a:t>Binomial ( n=200,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i="1" spc="-15" dirty="0" smtClean="0">
                <a:latin typeface="Times"/>
                <a:cs typeface="Times"/>
              </a:rPr>
              <a:t> = 0.55)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Note: if </a:t>
            </a:r>
            <a:r>
              <a:rPr lang="en-US" sz="2400" i="1" spc="-15" dirty="0" smtClean="0">
                <a:latin typeface="Times"/>
                <a:cs typeface="Times"/>
              </a:rPr>
              <a:t>n = 1 </a:t>
            </a:r>
            <a:r>
              <a:rPr lang="en-US" sz="2400" spc="-15" dirty="0" smtClean="0">
                <a:latin typeface="Cambria Math"/>
                <a:cs typeface="Cambria Math"/>
              </a:rPr>
              <a:t>(just one trial),</a:t>
            </a:r>
            <a:r>
              <a:rPr lang="en-US" sz="2400" spc="-15" dirty="0">
                <a:latin typeface="Cambria Math"/>
                <a:cs typeface="Cambria Math"/>
              </a:rPr>
              <a:t> </a:t>
            </a:r>
            <a:r>
              <a:rPr lang="en-US" sz="2400" spc="-15" dirty="0" smtClean="0">
                <a:latin typeface="Cambria Math"/>
                <a:cs typeface="Cambria Math"/>
              </a:rPr>
              <a:t>then </a:t>
            </a:r>
            <a:r>
              <a:rPr lang="en-US" sz="2400" i="1" spc="-15" dirty="0" smtClean="0">
                <a:latin typeface="Times"/>
                <a:cs typeface="Times"/>
              </a:rPr>
              <a:t>Y ~ Bernoulli </a:t>
            </a:r>
            <a:r>
              <a:rPr lang="en-US" sz="2400" spc="-15" dirty="0" smtClean="0">
                <a:latin typeface="Cambria Math"/>
                <a:cs typeface="Cambria Math"/>
              </a:rPr>
              <a:t>distribution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Binomial Experiments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 descr="Screen Shot 2015-05-04 at 4.28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95800"/>
            <a:ext cx="2889405" cy="201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5285601"/>
            <a:ext cx="2975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rPr>
              <a:t>π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5638800"/>
            <a:ext cx="48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spc="-1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rPr>
              <a:t>1 - π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6504801"/>
            <a:ext cx="83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spc="-1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rPr>
              <a:t>Democrat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6504801"/>
            <a:ext cx="99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spc="-1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rPr>
              <a:t>Republican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7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The Binomial Distribution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8" name="object 2"/>
          <p:cNvSpPr txBox="1"/>
          <p:nvPr/>
        </p:nvSpPr>
        <p:spPr>
          <a:xfrm>
            <a:off x="381000" y="1066800"/>
            <a:ext cx="8534400" cy="281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Times"/>
                <a:cs typeface="Times"/>
              </a:rPr>
              <a:t>More generally, the random variable 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r>
              <a:rPr lang="en-US" sz="2400" i="1" spc="-15" dirty="0" smtClean="0">
                <a:latin typeface="Times"/>
                <a:cs typeface="Times"/>
              </a:rPr>
              <a:t>	Y ~ Binomial (n, </a:t>
            </a:r>
            <a:r>
              <a:rPr lang="en-US" sz="2400" i="1" spc="-15" dirty="0" smtClean="0">
                <a:latin typeface="Times"/>
                <a:cs typeface="Times"/>
              </a:rPr>
              <a:t>p) </a:t>
            </a: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has probability mass function: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927100" marR="12700" lvl="2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	 </a:t>
            </a:r>
            <a:r>
              <a:rPr lang="en-US" sz="2400" i="1" spc="-15" dirty="0" smtClean="0">
                <a:latin typeface="Times"/>
                <a:cs typeface="Times"/>
              </a:rPr>
              <a:t>P(Y = y) =  		</a:t>
            </a:r>
            <a:r>
              <a:rPr lang="en-US" sz="2400" i="1" spc="-15" dirty="0" smtClean="0">
                <a:latin typeface="Times"/>
                <a:cs typeface="Times"/>
              </a:rPr>
              <a:t>π </a:t>
            </a:r>
            <a:r>
              <a:rPr lang="en-US" sz="2400" i="1" spc="-15" baseline="30000" dirty="0" smtClean="0">
                <a:latin typeface="Times"/>
                <a:cs typeface="Times"/>
              </a:rPr>
              <a:t>y </a:t>
            </a:r>
            <a:r>
              <a:rPr lang="en-US" sz="2400" i="1" spc="-15" dirty="0" smtClean="0">
                <a:latin typeface="Times"/>
                <a:cs typeface="Times"/>
              </a:rPr>
              <a:t>(</a:t>
            </a:r>
            <a:r>
              <a:rPr lang="en-US" sz="2400" i="1" spc="-15" dirty="0">
                <a:latin typeface="Times"/>
                <a:cs typeface="Times"/>
              </a:rPr>
              <a:t>1 – </a:t>
            </a:r>
            <a:r>
              <a:rPr lang="en-US" sz="2400" i="1" spc="-15" dirty="0" smtClean="0">
                <a:latin typeface="Times"/>
                <a:cs typeface="Times"/>
              </a:rPr>
              <a:t>π) </a:t>
            </a:r>
            <a:r>
              <a:rPr lang="en-US" sz="2400" i="1" spc="-15" baseline="30000" dirty="0" smtClean="0">
                <a:latin typeface="Times"/>
                <a:cs typeface="Times"/>
              </a:rPr>
              <a:t>n</a:t>
            </a:r>
            <a:r>
              <a:rPr lang="en-US" sz="2400" i="1" spc="-15" baseline="30000" dirty="0">
                <a:latin typeface="Times"/>
                <a:cs typeface="Times"/>
              </a:rPr>
              <a:t>-y </a:t>
            </a:r>
            <a:endParaRPr lang="en-US" sz="2400" baseline="30000" dirty="0"/>
          </a:p>
          <a:p>
            <a:pPr marL="927100" marR="12700" lvl="2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 </a:t>
            </a:r>
            <a:endParaRPr lang="en-US" sz="2400" spc="-15" dirty="0">
              <a:latin typeface="Cambria Math"/>
              <a:cs typeface="Cambria Math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81400" y="2967335"/>
            <a:ext cx="1524000" cy="995065"/>
            <a:chOff x="3657600" y="3048000"/>
            <a:chExt cx="1524000" cy="995065"/>
          </a:xfrm>
        </p:grpSpPr>
        <p:sp>
          <p:nvSpPr>
            <p:cNvPr id="20" name="Rectangle 19"/>
            <p:cNvSpPr/>
            <p:nvPr/>
          </p:nvSpPr>
          <p:spPr>
            <a:xfrm>
              <a:off x="3657600" y="3581400"/>
              <a:ext cx="152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y!(n – y)!</a:t>
              </a:r>
              <a:endParaRPr lang="en-US" sz="2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733800" y="3581400"/>
              <a:ext cx="1143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038600" y="3048000"/>
              <a:ext cx="6078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  n</a:t>
              </a:r>
              <a:r>
                <a:rPr lang="en-US" sz="2400" i="1" spc="-15" dirty="0">
                  <a:latin typeface="Times"/>
                  <a:cs typeface="Times"/>
                </a:rPr>
                <a:t>!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767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281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Times"/>
                <a:cs typeface="Times"/>
              </a:rPr>
              <a:t>More generally, the random variable </a:t>
            </a:r>
          </a:p>
          <a:p>
            <a:pPr marL="12700" marR="12700">
              <a:lnSpc>
                <a:spcPct val="99000"/>
              </a:lnSpc>
            </a:pPr>
            <a:r>
              <a:rPr lang="en-US" sz="1000" spc="-15" dirty="0" smtClean="0">
                <a:latin typeface="Times"/>
                <a:cs typeface="Times"/>
              </a:rPr>
              <a:t>  </a:t>
            </a:r>
            <a:endParaRPr lang="en-US" sz="10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1000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r>
              <a:rPr lang="en-US" sz="2400" i="1" spc="-15" dirty="0" smtClean="0">
                <a:latin typeface="Times"/>
                <a:cs typeface="Times"/>
              </a:rPr>
              <a:t>	Y ~ Binomial (n, π) </a:t>
            </a:r>
          </a:p>
          <a:p>
            <a:pPr marL="12700" marR="12700">
              <a:lnSpc>
                <a:spcPct val="99000"/>
              </a:lnSpc>
            </a:pPr>
            <a:r>
              <a:rPr lang="en-US" sz="1000" spc="-15" dirty="0" smtClean="0">
                <a:latin typeface="Cambria Math"/>
                <a:cs typeface="Cambria Math"/>
              </a:rPr>
              <a:t> 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has probability mass function:</a:t>
            </a:r>
          </a:p>
          <a:p>
            <a:pPr marL="12700" marR="12700">
              <a:lnSpc>
                <a:spcPct val="99000"/>
              </a:lnSpc>
            </a:pPr>
            <a:r>
              <a:rPr lang="en-US" sz="1200" spc="-15" dirty="0" smtClean="0">
                <a:latin typeface="Cambria Math"/>
                <a:cs typeface="Cambria Math"/>
              </a:rPr>
              <a:t> </a:t>
            </a:r>
          </a:p>
          <a:p>
            <a:pPr marL="927100" marR="12700" lvl="2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 	</a:t>
            </a:r>
            <a:r>
              <a:rPr lang="en-US" sz="2400" i="1" spc="-15" dirty="0" smtClean="0">
                <a:latin typeface="Times"/>
                <a:cs typeface="Times"/>
              </a:rPr>
              <a:t>P(Y = y) =  		π </a:t>
            </a:r>
            <a:r>
              <a:rPr lang="en-US" sz="2400" i="1" spc="-15" baseline="30000" dirty="0" smtClean="0">
                <a:latin typeface="Times"/>
                <a:cs typeface="Times"/>
              </a:rPr>
              <a:t>y </a:t>
            </a:r>
            <a:r>
              <a:rPr lang="en-US" sz="2400" i="1" spc="-15" dirty="0" smtClean="0">
                <a:latin typeface="Times"/>
                <a:cs typeface="Times"/>
              </a:rPr>
              <a:t>(1 – π) </a:t>
            </a:r>
            <a:r>
              <a:rPr lang="en-US" sz="2400" i="1" spc="-15" baseline="30000" dirty="0" smtClean="0">
                <a:latin typeface="Times"/>
                <a:cs typeface="Times"/>
              </a:rPr>
              <a:t>n-y</a:t>
            </a:r>
            <a:endParaRPr lang="en-US" sz="2400" baseline="300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1000" spc="-15" dirty="0" smtClean="0">
                <a:latin typeface="Cambria Math"/>
                <a:cs typeface="Cambria Math"/>
              </a:rPr>
              <a:t> 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In general, for a binomial random variable Y,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>
                <a:latin typeface="Cambria Math"/>
                <a:cs typeface="Cambria Math"/>
              </a:rPr>
              <a:t>T</a:t>
            </a:r>
            <a:r>
              <a:rPr lang="en-US" sz="2400" spc="-15" dirty="0" smtClean="0">
                <a:latin typeface="Cambria Math"/>
                <a:cs typeface="Cambria Math"/>
              </a:rPr>
              <a:t>he </a:t>
            </a:r>
            <a:r>
              <a:rPr lang="en-US" sz="2400" u="sng" spc="-15" dirty="0" smtClean="0">
                <a:latin typeface="Cambria Math"/>
                <a:cs typeface="Cambria Math"/>
              </a:rPr>
              <a:t>Expected Value</a:t>
            </a:r>
            <a:r>
              <a:rPr lang="en-US" sz="2400" spc="-15" dirty="0" smtClean="0">
                <a:latin typeface="Cambria Math"/>
                <a:cs typeface="Cambria Math"/>
              </a:rPr>
              <a:t> is:</a:t>
            </a:r>
          </a:p>
          <a:p>
            <a:pPr marL="469900" marR="12700" lvl="1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	E(Y) = </a:t>
            </a:r>
            <a:r>
              <a:rPr lang="en-US" sz="2400" i="1" spc="-15" dirty="0" err="1" smtClean="0">
                <a:latin typeface="Times"/>
                <a:cs typeface="Times"/>
              </a:rPr>
              <a:t>μ</a:t>
            </a:r>
            <a:r>
              <a:rPr lang="en-US" sz="2400" i="1" spc="-15" baseline="-25000" dirty="0" err="1" smtClean="0">
                <a:latin typeface="Times"/>
                <a:cs typeface="Times"/>
              </a:rPr>
              <a:t>Y</a:t>
            </a:r>
            <a:r>
              <a:rPr lang="en-US" sz="2400" i="1" spc="-15" dirty="0" smtClean="0">
                <a:latin typeface="Times"/>
                <a:cs typeface="Times"/>
              </a:rPr>
              <a:t> = nπ</a:t>
            </a: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endParaRPr lang="en-US" sz="2400" i="1" spc="-15" dirty="0">
              <a:latin typeface="Times"/>
              <a:cs typeface="Times"/>
            </a:endParaRP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The </a:t>
            </a:r>
            <a:r>
              <a:rPr lang="en-US" sz="2400" u="sng" spc="-15" dirty="0" smtClean="0">
                <a:latin typeface="Cambria Math"/>
                <a:cs typeface="Cambria Math"/>
              </a:rPr>
              <a:t>Variance</a:t>
            </a:r>
            <a:r>
              <a:rPr lang="en-US" sz="2400" spc="-15" dirty="0" smtClean="0">
                <a:latin typeface="Cambria Math"/>
                <a:cs typeface="Cambria Math"/>
              </a:rPr>
              <a:t> is:</a:t>
            </a:r>
          </a:p>
          <a:p>
            <a:pPr marL="1384300" marR="12700" lvl="4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</a:t>
            </a:r>
            <a:r>
              <a:rPr lang="en-US" sz="2400" i="1" spc="-15" dirty="0" err="1" smtClean="0">
                <a:latin typeface="Times"/>
                <a:cs typeface="Times"/>
              </a:rPr>
              <a:t>Var</a:t>
            </a:r>
            <a:r>
              <a:rPr lang="en-US" sz="2400" i="1" spc="-15" dirty="0" smtClean="0">
                <a:latin typeface="Times"/>
                <a:cs typeface="Times"/>
              </a:rPr>
              <a:t>(</a:t>
            </a:r>
            <a:r>
              <a:rPr lang="en-US" sz="2400" i="1" spc="-15" dirty="0">
                <a:latin typeface="Times"/>
                <a:cs typeface="Times"/>
              </a:rPr>
              <a:t>Y) = </a:t>
            </a:r>
            <a:r>
              <a:rPr lang="en-US" sz="2400" i="1" spc="-15" dirty="0" smtClean="0">
                <a:latin typeface="Times"/>
                <a:cs typeface="Times"/>
              </a:rPr>
              <a:t>σ</a:t>
            </a:r>
            <a:r>
              <a:rPr lang="en-US" sz="2400" i="1" spc="-15" baseline="-25000" dirty="0" smtClean="0">
                <a:latin typeface="Times"/>
                <a:cs typeface="Times"/>
              </a:rPr>
              <a:t>Y</a:t>
            </a:r>
            <a:r>
              <a:rPr lang="en-US" sz="2400" i="1" spc="-15" baseline="30000" dirty="0" smtClean="0">
                <a:latin typeface="Times"/>
                <a:cs typeface="Times"/>
              </a:rPr>
              <a:t>2</a:t>
            </a:r>
            <a:r>
              <a:rPr lang="en-US" sz="2400" i="1" spc="-15" dirty="0" smtClean="0">
                <a:latin typeface="Times"/>
                <a:cs typeface="Times"/>
              </a:rPr>
              <a:t> </a:t>
            </a:r>
            <a:r>
              <a:rPr lang="en-US" sz="2400" i="1" spc="-15" dirty="0">
                <a:latin typeface="Times"/>
                <a:cs typeface="Times"/>
              </a:rPr>
              <a:t>= </a:t>
            </a:r>
            <a:r>
              <a:rPr lang="en-US" sz="2400" i="1" spc="-15" dirty="0" smtClean="0">
                <a:latin typeface="Times"/>
                <a:cs typeface="Times"/>
              </a:rPr>
              <a:t>nπ(1-π)</a:t>
            </a:r>
            <a:endParaRPr lang="en-US" sz="2400" i="1" spc="-15" dirty="0">
              <a:latin typeface="Times"/>
              <a:cs typeface="Times"/>
            </a:endParaRP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 </a:t>
            </a:r>
            <a:endParaRPr lang="en-US" sz="2400" spc="-15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The Binomial Distribution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81400" y="2590800"/>
            <a:ext cx="1371600" cy="685800"/>
            <a:chOff x="3657600" y="3048000"/>
            <a:chExt cx="1524000" cy="995065"/>
          </a:xfrm>
        </p:grpSpPr>
        <p:sp>
          <p:nvSpPr>
            <p:cNvPr id="5" name="Rectangle 4"/>
            <p:cNvSpPr/>
            <p:nvPr/>
          </p:nvSpPr>
          <p:spPr>
            <a:xfrm>
              <a:off x="3657600" y="3581400"/>
              <a:ext cx="152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y!(n – y)!</a:t>
              </a:r>
              <a:endParaRPr lang="en-US" sz="24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742267" y="3711375"/>
              <a:ext cx="1143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038600" y="3048000"/>
              <a:ext cx="6078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  n</a:t>
              </a:r>
              <a:r>
                <a:rPr lang="en-US" sz="2400" i="1" spc="-15" dirty="0">
                  <a:latin typeface="Times"/>
                  <a:cs typeface="Times"/>
                </a:rPr>
                <a:t>!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8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281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Times"/>
                <a:cs typeface="Times"/>
              </a:rPr>
              <a:t>More generally, the random variable </a:t>
            </a:r>
          </a:p>
          <a:p>
            <a:pPr marL="12700" marR="12700">
              <a:lnSpc>
                <a:spcPct val="99000"/>
              </a:lnSpc>
            </a:pPr>
            <a:r>
              <a:rPr lang="en-US" sz="1000" spc="-15" dirty="0" smtClean="0">
                <a:latin typeface="Times"/>
                <a:cs typeface="Times"/>
              </a:rPr>
              <a:t>  </a:t>
            </a:r>
            <a:endParaRPr lang="en-US" sz="10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1000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r>
              <a:rPr lang="en-US" sz="2400" i="1" spc="-15" dirty="0" smtClean="0">
                <a:latin typeface="Times"/>
                <a:cs typeface="Times"/>
              </a:rPr>
              <a:t>	Y ~ Binomial (n, π) </a:t>
            </a:r>
          </a:p>
          <a:p>
            <a:pPr marL="12700" marR="12700">
              <a:lnSpc>
                <a:spcPct val="99000"/>
              </a:lnSpc>
            </a:pPr>
            <a:r>
              <a:rPr lang="en-US" sz="1000" spc="-15" dirty="0" smtClean="0">
                <a:latin typeface="Cambria Math"/>
                <a:cs typeface="Cambria Math"/>
              </a:rPr>
              <a:t> 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has probability mass function:</a:t>
            </a:r>
          </a:p>
          <a:p>
            <a:pPr marL="12700" marR="12700">
              <a:lnSpc>
                <a:spcPct val="99000"/>
              </a:lnSpc>
            </a:pPr>
            <a:r>
              <a:rPr lang="en-US" sz="1200" spc="-15" dirty="0" smtClean="0">
                <a:latin typeface="Cambria Math"/>
                <a:cs typeface="Cambria Math"/>
              </a:rPr>
              <a:t> </a:t>
            </a:r>
          </a:p>
          <a:p>
            <a:pPr marL="927100" marR="12700" lvl="2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 	</a:t>
            </a:r>
            <a:r>
              <a:rPr lang="en-US" sz="2400" i="1" spc="-15" dirty="0" smtClean="0">
                <a:latin typeface="Times"/>
                <a:cs typeface="Times"/>
              </a:rPr>
              <a:t>P(Y = y) =  </a:t>
            </a:r>
            <a:r>
              <a:rPr lang="en-US" sz="2400" i="1" spc="-15" dirty="0">
                <a:latin typeface="Times"/>
                <a:cs typeface="Times"/>
              </a:rPr>
              <a:t>	 </a:t>
            </a:r>
            <a:r>
              <a:rPr lang="en-US" sz="2400" i="1" spc="-15" dirty="0" smtClean="0">
                <a:latin typeface="Times"/>
                <a:cs typeface="Times"/>
              </a:rPr>
              <a:t>     π </a:t>
            </a:r>
            <a:r>
              <a:rPr lang="en-US" sz="2400" i="1" spc="-15" baseline="30000" dirty="0" smtClean="0">
                <a:latin typeface="Times"/>
                <a:cs typeface="Times"/>
              </a:rPr>
              <a:t>y </a:t>
            </a:r>
            <a:r>
              <a:rPr lang="en-US" sz="2400" i="1" spc="-15" dirty="0" smtClean="0">
                <a:latin typeface="Times"/>
                <a:cs typeface="Times"/>
              </a:rPr>
              <a:t>(1 – π) </a:t>
            </a:r>
            <a:r>
              <a:rPr lang="en-US" sz="2400" i="1" spc="-15" baseline="30000" dirty="0" smtClean="0">
                <a:latin typeface="Times"/>
                <a:cs typeface="Times"/>
              </a:rPr>
              <a:t>n-y</a:t>
            </a:r>
            <a:endParaRPr lang="en-US" sz="2400" baseline="300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1000" spc="-15" dirty="0" smtClean="0">
                <a:latin typeface="Cambria Math"/>
                <a:cs typeface="Cambria Math"/>
              </a:rPr>
              <a:t> 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In general, for a binomial random variable Y,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>
                <a:latin typeface="Cambria Math"/>
                <a:cs typeface="Cambria Math"/>
              </a:rPr>
              <a:t>T</a:t>
            </a:r>
            <a:r>
              <a:rPr lang="en-US" sz="2400" spc="-15" dirty="0" smtClean="0">
                <a:latin typeface="Cambria Math"/>
                <a:cs typeface="Cambria Math"/>
              </a:rPr>
              <a:t>he </a:t>
            </a:r>
            <a:r>
              <a:rPr lang="en-US" sz="2400" u="sng" spc="-15" dirty="0" smtClean="0">
                <a:latin typeface="Cambria Math"/>
                <a:cs typeface="Cambria Math"/>
              </a:rPr>
              <a:t>Expected Value</a:t>
            </a:r>
            <a:r>
              <a:rPr lang="en-US" sz="2400" spc="-15" dirty="0" smtClean="0">
                <a:latin typeface="Cambria Math"/>
                <a:cs typeface="Cambria Math"/>
              </a:rPr>
              <a:t> is:</a:t>
            </a:r>
          </a:p>
          <a:p>
            <a:pPr marL="469900" marR="12700" lvl="1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	E(Y) = </a:t>
            </a:r>
            <a:r>
              <a:rPr lang="en-US" sz="2400" i="1" spc="-15" dirty="0" err="1" smtClean="0">
                <a:latin typeface="Times"/>
                <a:cs typeface="Times"/>
              </a:rPr>
              <a:t>μ</a:t>
            </a:r>
            <a:r>
              <a:rPr lang="en-US" sz="2400" i="1" spc="-15" baseline="-25000" dirty="0" err="1" smtClean="0">
                <a:latin typeface="Times"/>
                <a:cs typeface="Times"/>
              </a:rPr>
              <a:t>Y</a:t>
            </a:r>
            <a:r>
              <a:rPr lang="en-US" sz="2400" i="1" spc="-15" dirty="0" smtClean="0">
                <a:latin typeface="Times"/>
                <a:cs typeface="Times"/>
              </a:rPr>
              <a:t> = nπ</a:t>
            </a: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endParaRPr lang="en-US" sz="2400" i="1" spc="-15" dirty="0">
              <a:latin typeface="Times"/>
              <a:cs typeface="Times"/>
            </a:endParaRP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The </a:t>
            </a:r>
            <a:r>
              <a:rPr lang="en-US" sz="2400" u="sng" spc="-15" dirty="0" smtClean="0">
                <a:latin typeface="Cambria Math"/>
                <a:cs typeface="Cambria Math"/>
              </a:rPr>
              <a:t>Variance</a:t>
            </a:r>
            <a:r>
              <a:rPr lang="en-US" sz="2400" spc="-15" dirty="0" smtClean="0">
                <a:latin typeface="Cambria Math"/>
                <a:cs typeface="Cambria Math"/>
              </a:rPr>
              <a:t> is:</a:t>
            </a:r>
          </a:p>
          <a:p>
            <a:pPr marL="1384300" marR="12700" lvl="4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</a:t>
            </a:r>
            <a:r>
              <a:rPr lang="en-US" sz="2400" i="1" spc="-15" dirty="0" err="1" smtClean="0">
                <a:latin typeface="Times"/>
                <a:cs typeface="Times"/>
              </a:rPr>
              <a:t>Var</a:t>
            </a:r>
            <a:r>
              <a:rPr lang="en-US" sz="2400" i="1" spc="-15" dirty="0" smtClean="0">
                <a:latin typeface="Times"/>
                <a:cs typeface="Times"/>
              </a:rPr>
              <a:t>(</a:t>
            </a:r>
            <a:r>
              <a:rPr lang="en-US" sz="2400" i="1" spc="-15" dirty="0">
                <a:latin typeface="Times"/>
                <a:cs typeface="Times"/>
              </a:rPr>
              <a:t>Y) = </a:t>
            </a:r>
            <a:r>
              <a:rPr lang="en-US" sz="2400" i="1" spc="-15" dirty="0" smtClean="0">
                <a:latin typeface="Times"/>
                <a:cs typeface="Times"/>
              </a:rPr>
              <a:t>σ</a:t>
            </a:r>
            <a:r>
              <a:rPr lang="en-US" sz="2400" i="1" spc="-15" baseline="-25000" dirty="0" smtClean="0">
                <a:latin typeface="Times"/>
                <a:cs typeface="Times"/>
              </a:rPr>
              <a:t>Y</a:t>
            </a:r>
            <a:r>
              <a:rPr lang="en-US" sz="2400" i="1" spc="-15" baseline="30000" dirty="0" smtClean="0">
                <a:latin typeface="Times"/>
                <a:cs typeface="Times"/>
              </a:rPr>
              <a:t>2</a:t>
            </a:r>
            <a:r>
              <a:rPr lang="en-US" sz="2400" i="1" spc="-15" dirty="0" smtClean="0">
                <a:latin typeface="Times"/>
                <a:cs typeface="Times"/>
              </a:rPr>
              <a:t> </a:t>
            </a:r>
            <a:r>
              <a:rPr lang="en-US" sz="2400" i="1" spc="-15" dirty="0">
                <a:latin typeface="Times"/>
                <a:cs typeface="Times"/>
              </a:rPr>
              <a:t>= </a:t>
            </a:r>
            <a:r>
              <a:rPr lang="en-US" sz="2400" i="1" spc="-15" dirty="0" smtClean="0">
                <a:latin typeface="Times"/>
                <a:cs typeface="Times"/>
              </a:rPr>
              <a:t>nπ(1-π)</a:t>
            </a:r>
            <a:endParaRPr lang="en-US" sz="2400" i="1" spc="-15" dirty="0">
              <a:latin typeface="Times"/>
              <a:cs typeface="Times"/>
            </a:endParaRP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 </a:t>
            </a:r>
            <a:endParaRPr lang="en-US" sz="2400" spc="-15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The Binomial Distribution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05200" y="2286000"/>
            <a:ext cx="914427" cy="1219200"/>
            <a:chOff x="5562569" y="914400"/>
            <a:chExt cx="914427" cy="1219200"/>
          </a:xfrm>
        </p:grpSpPr>
        <p:grpSp>
          <p:nvGrpSpPr>
            <p:cNvPr id="10" name="Group 9"/>
            <p:cNvGrpSpPr/>
            <p:nvPr/>
          </p:nvGrpSpPr>
          <p:grpSpPr>
            <a:xfrm>
              <a:off x="5562569" y="914400"/>
              <a:ext cx="762046" cy="1219200"/>
              <a:chOff x="3649266" y="2649975"/>
              <a:chExt cx="41682" cy="159210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665939" y="3048001"/>
                <a:ext cx="25009" cy="1085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spc="-15" dirty="0" smtClean="0">
                    <a:latin typeface="Times"/>
                    <a:cs typeface="Times"/>
                  </a:rPr>
                  <a:t>n</a:t>
                </a:r>
              </a:p>
              <a:p>
                <a:r>
                  <a:rPr lang="en-US" sz="2400" i="1" spc="-15" dirty="0" smtClean="0">
                    <a:latin typeface="Times"/>
                    <a:cs typeface="Times"/>
                  </a:rPr>
                  <a:t>y</a:t>
                </a:r>
                <a:endParaRPr lang="en-US" sz="24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49266" y="2649975"/>
                <a:ext cx="25009" cy="1592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200" i="1" spc="-15" dirty="0" smtClean="0">
                    <a:latin typeface="Times"/>
                    <a:cs typeface="Times"/>
                  </a:rPr>
                  <a:t>(</a:t>
                </a:r>
                <a:endParaRPr lang="en-US" sz="7200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6019800" y="914400"/>
              <a:ext cx="457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i="1" spc="-15" dirty="0" smtClean="0">
                  <a:latin typeface="Times"/>
                  <a:cs typeface="Time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27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The Binomial Distribution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05200" y="2286000"/>
            <a:ext cx="914427" cy="1200329"/>
            <a:chOff x="5562569" y="914400"/>
            <a:chExt cx="914427" cy="1200329"/>
          </a:xfrm>
        </p:grpSpPr>
        <p:grpSp>
          <p:nvGrpSpPr>
            <p:cNvPr id="10" name="Group 9"/>
            <p:cNvGrpSpPr/>
            <p:nvPr/>
          </p:nvGrpSpPr>
          <p:grpSpPr>
            <a:xfrm>
              <a:off x="5562569" y="914400"/>
              <a:ext cx="762046" cy="1200329"/>
              <a:chOff x="3649266" y="2649975"/>
              <a:chExt cx="41682" cy="156746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665939" y="3048001"/>
                <a:ext cx="25009" cy="60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49266" y="2649975"/>
                <a:ext cx="25009" cy="1567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7200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6019800" y="914400"/>
              <a:ext cx="457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7200" i="1" spc="-15" dirty="0" smtClean="0">
                <a:latin typeface="Times"/>
                <a:cs typeface="Time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720920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9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Example of a Binomial Distribution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281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Let</a:t>
            </a:r>
            <a:r>
              <a:rPr lang="en-US" sz="2400" i="1" spc="-15" dirty="0" smtClean="0">
                <a:latin typeface="Times"/>
                <a:cs typeface="Times"/>
              </a:rPr>
              <a:t> Y = </a:t>
            </a:r>
            <a:r>
              <a:rPr lang="en-US" sz="2400" spc="-15" dirty="0" smtClean="0">
                <a:latin typeface="Cambria Math"/>
                <a:cs typeface="Cambria Math"/>
              </a:rPr>
              <a:t># of people who voted Democrat.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n = 3 </a:t>
            </a:r>
            <a:r>
              <a:rPr lang="en-US" sz="2400" spc="-15" dirty="0" smtClean="0">
                <a:latin typeface="Cambria Math"/>
                <a:cs typeface="Cambria Math"/>
              </a:rPr>
              <a:t>voters.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Suppose</a:t>
            </a:r>
            <a:r>
              <a:rPr lang="en-US" sz="2400" i="1" spc="-15" dirty="0" smtClean="0">
                <a:latin typeface="Times"/>
                <a:cs typeface="Times"/>
              </a:rPr>
              <a:t> P(vote Dem) = 0.5</a:t>
            </a: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Possible values of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are:</a:t>
            </a:r>
            <a:endParaRPr lang="en-US" sz="2400" spc="-15" dirty="0" smtClean="0">
              <a:latin typeface="Times"/>
              <a:cs typeface="Times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Example of a Binomial Distribution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281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Let</a:t>
            </a:r>
            <a:r>
              <a:rPr lang="en-US" sz="2400" i="1" spc="-15" dirty="0" smtClean="0">
                <a:latin typeface="Times"/>
                <a:cs typeface="Times"/>
              </a:rPr>
              <a:t> Y = </a:t>
            </a:r>
            <a:r>
              <a:rPr lang="en-US" sz="2400" spc="-15" dirty="0" smtClean="0">
                <a:latin typeface="Cambria Math"/>
                <a:cs typeface="Cambria Math"/>
              </a:rPr>
              <a:t># of people who voted Democrat.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n = 3 </a:t>
            </a:r>
            <a:r>
              <a:rPr lang="en-US" sz="2400" spc="-15" dirty="0" smtClean="0">
                <a:latin typeface="Cambria Math"/>
                <a:cs typeface="Cambria Math"/>
              </a:rPr>
              <a:t>voters.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Suppose</a:t>
            </a:r>
            <a:r>
              <a:rPr lang="en-US" sz="2400" i="1" spc="-15" dirty="0" smtClean="0">
                <a:latin typeface="Times"/>
                <a:cs typeface="Times"/>
              </a:rPr>
              <a:t> P(vote Dem) = 0.5</a:t>
            </a: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Possible values of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are: </a:t>
            </a:r>
            <a:r>
              <a:rPr lang="en-US" sz="2400" i="1" spc="-15" dirty="0" smtClean="0">
                <a:latin typeface="Times"/>
                <a:cs typeface="Times"/>
              </a:rPr>
              <a:t>0, 1, 2, 3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Example of a Binomial Distribution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2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281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Let</a:t>
            </a:r>
            <a:r>
              <a:rPr lang="en-US" sz="2400" i="1" spc="-15" dirty="0" smtClean="0">
                <a:latin typeface="Times"/>
                <a:cs typeface="Times"/>
              </a:rPr>
              <a:t> Y = </a:t>
            </a:r>
            <a:r>
              <a:rPr lang="en-US" sz="2400" spc="-15" dirty="0" smtClean="0">
                <a:latin typeface="Cambria Math"/>
                <a:cs typeface="Cambria Math"/>
              </a:rPr>
              <a:t># of people who voted Democrat.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n = 3 </a:t>
            </a:r>
            <a:r>
              <a:rPr lang="en-US" sz="2400" spc="-15" dirty="0" smtClean="0">
                <a:latin typeface="Cambria Math"/>
                <a:cs typeface="Cambria Math"/>
              </a:rPr>
              <a:t>voters.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Suppose</a:t>
            </a:r>
            <a:r>
              <a:rPr lang="en-US" sz="2400" i="1" spc="-15" dirty="0" smtClean="0">
                <a:latin typeface="Times"/>
                <a:cs typeface="Times"/>
              </a:rPr>
              <a:t> P(vote Dem) = 0.5</a:t>
            </a: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Possible values of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are: </a:t>
            </a:r>
            <a:r>
              <a:rPr lang="en-US" sz="2400" i="1" spc="-15" dirty="0" smtClean="0">
                <a:latin typeface="Times"/>
                <a:cs typeface="Times"/>
              </a:rPr>
              <a:t>0, 1, 2, 3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</a:t>
            </a:r>
            <a:r>
              <a:rPr lang="en-US" sz="2400" i="1" spc="-15" dirty="0" smtClean="0">
                <a:latin typeface="Times"/>
                <a:cs typeface="Times"/>
              </a:rPr>
              <a:t>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follows a binomial distribution: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Cambria Math"/>
                <a:cs typeface="Cambria Math"/>
              </a:rPr>
              <a:t>	</a:t>
            </a:r>
            <a:r>
              <a:rPr lang="en-US" sz="2400" i="1" spc="-15" dirty="0" smtClean="0">
                <a:latin typeface="Times"/>
                <a:cs typeface="Times"/>
              </a:rPr>
              <a:t>Y ~ Binomial (n = 3, π = 0.5) 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 smtClean="0">
              <a:latin typeface="Times"/>
              <a:cs typeface="Times"/>
            </a:endParaRPr>
          </a:p>
          <a:p>
            <a:pPr marL="927100" marR="12700" lvl="2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Example of a Binomial Distribution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686800" cy="396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Methods for response </a:t>
            </a:r>
            <a:r>
              <a:rPr lang="en-US" sz="2400" i="1" spc="-15" dirty="0" smtClean="0">
                <a:latin typeface="Times"/>
                <a:cs typeface="Times"/>
              </a:rPr>
              <a:t>(y) </a:t>
            </a:r>
            <a:r>
              <a:rPr lang="en-US" sz="2400" spc="-15" dirty="0" smtClean="0">
                <a:latin typeface="Cambria Math"/>
                <a:cs typeface="Cambria Math"/>
              </a:rPr>
              <a:t>variable having scale that is categorical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120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Examples:</a:t>
            </a: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Binary 	(Democrat or Republican)</a:t>
            </a:r>
          </a:p>
          <a:p>
            <a:pPr marL="1384300" marR="12700" lvl="3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(Success or Not Success)</a:t>
            </a:r>
            <a:endParaRPr lang="en-US" sz="2400" dirty="0">
              <a:latin typeface="Cambria Math"/>
              <a:cs typeface="Cambria Math"/>
            </a:endParaRP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Nominal (Favorite music genre: rock, classical, jazz)</a:t>
            </a: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Ordinal (Rank: 1</a:t>
            </a:r>
            <a:r>
              <a:rPr lang="en-US" sz="2400" baseline="30000" dirty="0" smtClean="0">
                <a:latin typeface="Cambria Math"/>
                <a:cs typeface="Cambria Math"/>
              </a:rPr>
              <a:t>st</a:t>
            </a:r>
            <a:r>
              <a:rPr lang="en-US" sz="2400" dirty="0" smtClean="0">
                <a:latin typeface="Cambria Math"/>
                <a:cs typeface="Cambria Math"/>
              </a:rPr>
              <a:t>, 2</a:t>
            </a:r>
            <a:r>
              <a:rPr lang="en-US" sz="2400" baseline="30000" dirty="0" smtClean="0">
                <a:latin typeface="Cambria Math"/>
                <a:cs typeface="Cambria Math"/>
              </a:rPr>
              <a:t>nd</a:t>
            </a:r>
            <a:r>
              <a:rPr lang="en-US" sz="2400" dirty="0" smtClean="0">
                <a:latin typeface="Cambria Math"/>
                <a:cs typeface="Cambria Math"/>
              </a:rPr>
              <a:t>, 3</a:t>
            </a:r>
            <a:r>
              <a:rPr lang="en-US" sz="2400" baseline="30000" dirty="0" smtClean="0">
                <a:latin typeface="Cambria Math"/>
                <a:cs typeface="Cambria Math"/>
              </a:rPr>
              <a:t>rd</a:t>
            </a:r>
            <a:r>
              <a:rPr lang="en-US" sz="2400" dirty="0" smtClean="0">
                <a:latin typeface="Cambria Math"/>
                <a:cs typeface="Cambria Math"/>
              </a:rPr>
              <a:t>)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For these problems, linear regression is not the correct approach.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Categorical Data Analysis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281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Let</a:t>
            </a:r>
            <a:r>
              <a:rPr lang="en-US" sz="2400" i="1" spc="-15" dirty="0" smtClean="0">
                <a:latin typeface="Times"/>
                <a:cs typeface="Times"/>
              </a:rPr>
              <a:t> Y = </a:t>
            </a:r>
            <a:r>
              <a:rPr lang="en-US" sz="2400" spc="-15" dirty="0" smtClean="0">
                <a:latin typeface="Cambria Math"/>
                <a:cs typeface="Cambria Math"/>
              </a:rPr>
              <a:t># of people who voted Democrat.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n = 3 </a:t>
            </a:r>
            <a:r>
              <a:rPr lang="en-US" sz="2400" spc="-15" dirty="0" smtClean="0">
                <a:latin typeface="Cambria Math"/>
                <a:cs typeface="Cambria Math"/>
              </a:rPr>
              <a:t>voters.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Suppose</a:t>
            </a:r>
            <a:r>
              <a:rPr lang="en-US" sz="2400" i="1" spc="-15" dirty="0" smtClean="0">
                <a:latin typeface="Times"/>
                <a:cs typeface="Times"/>
              </a:rPr>
              <a:t> P(vote Dem) = 0.5</a:t>
            </a: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Possible values of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are: </a:t>
            </a:r>
            <a:r>
              <a:rPr lang="en-US" sz="2400" i="1" spc="-15" dirty="0" smtClean="0">
                <a:latin typeface="Times"/>
                <a:cs typeface="Times"/>
              </a:rPr>
              <a:t>0, 1, 2, 3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</a:t>
            </a:r>
            <a:r>
              <a:rPr lang="en-US" sz="2400" i="1" spc="-15" dirty="0" smtClean="0">
                <a:latin typeface="Times"/>
                <a:cs typeface="Times"/>
              </a:rPr>
              <a:t>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follows a binomial distribution: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Cambria Math"/>
                <a:cs typeface="Cambria Math"/>
              </a:rPr>
              <a:t>	</a:t>
            </a:r>
            <a:r>
              <a:rPr lang="en-US" sz="2400" i="1" spc="-15" dirty="0" smtClean="0">
                <a:latin typeface="Times"/>
                <a:cs typeface="Times"/>
              </a:rPr>
              <a:t>Y ~ Binomial (n = 3, π = 0.5) 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927100" marR="12700" lvl="2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Example of a Binomial Distribution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0" name="Picture 9" descr="Screen Shot 2015-05-04 at 7.06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605350"/>
            <a:ext cx="4051300" cy="27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2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281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Let</a:t>
            </a:r>
            <a:r>
              <a:rPr lang="en-US" sz="2400" i="1" spc="-15" dirty="0" smtClean="0">
                <a:latin typeface="Times"/>
                <a:cs typeface="Times"/>
              </a:rPr>
              <a:t> Y = </a:t>
            </a:r>
            <a:r>
              <a:rPr lang="en-US" sz="2400" spc="-15" dirty="0" smtClean="0">
                <a:latin typeface="Cambria Math"/>
                <a:cs typeface="Cambria Math"/>
              </a:rPr>
              <a:t># of people who voted Democrat.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n = 3 </a:t>
            </a:r>
            <a:r>
              <a:rPr lang="en-US" sz="2400" spc="-15" dirty="0" smtClean="0">
                <a:latin typeface="Cambria Math"/>
                <a:cs typeface="Cambria Math"/>
              </a:rPr>
              <a:t>voters.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Suppose</a:t>
            </a:r>
            <a:r>
              <a:rPr lang="en-US" sz="2400" i="1" spc="-15" dirty="0" smtClean="0">
                <a:latin typeface="Times"/>
                <a:cs typeface="Times"/>
              </a:rPr>
              <a:t> P(vote Dem) = 0.5</a:t>
            </a: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Possible values of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are: </a:t>
            </a:r>
            <a:r>
              <a:rPr lang="en-US" sz="2400" i="1" spc="-15" dirty="0" smtClean="0">
                <a:latin typeface="Times"/>
                <a:cs typeface="Times"/>
              </a:rPr>
              <a:t>0, 1, 2, 3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</a:t>
            </a:r>
            <a:r>
              <a:rPr lang="en-US" sz="2400" i="1" spc="-15" dirty="0" smtClean="0">
                <a:latin typeface="Times"/>
                <a:cs typeface="Times"/>
              </a:rPr>
              <a:t>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follows a binomial distribution: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Cambria Math"/>
                <a:cs typeface="Cambria Math"/>
              </a:rPr>
              <a:t>	</a:t>
            </a:r>
            <a:r>
              <a:rPr lang="en-US" sz="2400" i="1" spc="-15" dirty="0" smtClean="0">
                <a:latin typeface="Times"/>
                <a:cs typeface="Times"/>
              </a:rPr>
              <a:t>Y ~ Binomial (n = 3, π = 0.5) 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P(Y = y) =  		(1/2) </a:t>
            </a:r>
            <a:r>
              <a:rPr lang="en-US" sz="2400" i="1" spc="-15" baseline="30000" dirty="0" smtClean="0">
                <a:latin typeface="Times"/>
                <a:cs typeface="Times"/>
              </a:rPr>
              <a:t>y </a:t>
            </a:r>
            <a:r>
              <a:rPr lang="en-US" sz="2400" i="1" spc="-15" dirty="0" smtClean="0">
                <a:latin typeface="Times"/>
                <a:cs typeface="Times"/>
              </a:rPr>
              <a:t>(</a:t>
            </a:r>
            <a:r>
              <a:rPr lang="en-US" sz="2400" i="1" spc="-15" dirty="0">
                <a:latin typeface="Times"/>
                <a:cs typeface="Times"/>
              </a:rPr>
              <a:t>1 </a:t>
            </a:r>
            <a:r>
              <a:rPr lang="en-US" sz="2400" i="1" spc="-15" dirty="0" smtClean="0">
                <a:latin typeface="Times"/>
                <a:cs typeface="Times"/>
              </a:rPr>
              <a:t>/2) </a:t>
            </a:r>
            <a:r>
              <a:rPr lang="en-US" sz="2400" i="1" spc="-15" baseline="30000" dirty="0">
                <a:latin typeface="Times"/>
                <a:cs typeface="Times"/>
              </a:rPr>
              <a:t>3</a:t>
            </a:r>
            <a:r>
              <a:rPr lang="en-US" sz="2400" i="1" spc="-15" baseline="30000" dirty="0" smtClean="0">
                <a:latin typeface="Times"/>
                <a:cs typeface="Times"/>
              </a:rPr>
              <a:t>-</a:t>
            </a:r>
            <a:r>
              <a:rPr lang="en-US" sz="2400" i="1" spc="-15" baseline="30000" dirty="0">
                <a:latin typeface="Times"/>
                <a:cs typeface="Times"/>
              </a:rPr>
              <a:t>y </a:t>
            </a:r>
            <a:endParaRPr lang="en-US" sz="2400" baseline="30000" dirty="0" smtClean="0"/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  =  </a:t>
            </a:r>
            <a:r>
              <a:rPr lang="en-US" sz="2400" i="1" spc="-15" dirty="0">
                <a:latin typeface="Times"/>
                <a:cs typeface="Times"/>
              </a:rPr>
              <a:t>		</a:t>
            </a:r>
            <a:r>
              <a:rPr lang="en-US" sz="2400" i="1" spc="-15" dirty="0" smtClean="0">
                <a:latin typeface="Times"/>
                <a:cs typeface="Times"/>
              </a:rPr>
              <a:t>(1/8)</a:t>
            </a:r>
            <a:r>
              <a:rPr lang="en-US" sz="2400" i="1" spc="-15" baseline="30000" dirty="0" smtClean="0">
                <a:latin typeface="Times"/>
                <a:cs typeface="Times"/>
              </a:rPr>
              <a:t> </a:t>
            </a:r>
            <a:endParaRPr lang="en-US" sz="2400" baseline="30000" dirty="0"/>
          </a:p>
          <a:p>
            <a:pPr marL="927100" marR="12700" lvl="2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Example of a Binomial Distribution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52600" y="3657600"/>
            <a:ext cx="1524000" cy="995065"/>
            <a:chOff x="3657600" y="3048000"/>
            <a:chExt cx="1524000" cy="995065"/>
          </a:xfrm>
        </p:grpSpPr>
        <p:sp>
          <p:nvSpPr>
            <p:cNvPr id="5" name="Rectangle 4"/>
            <p:cNvSpPr/>
            <p:nvPr/>
          </p:nvSpPr>
          <p:spPr>
            <a:xfrm>
              <a:off x="3657600" y="3581400"/>
              <a:ext cx="152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y!(3 – y)!</a:t>
              </a:r>
              <a:endParaRPr lang="en-US" sz="24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733800" y="3581400"/>
              <a:ext cx="1143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038600" y="3048000"/>
              <a:ext cx="6078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  3!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52600" y="4953000"/>
            <a:ext cx="1524000" cy="995065"/>
            <a:chOff x="3657600" y="3048000"/>
            <a:chExt cx="1524000" cy="995065"/>
          </a:xfrm>
        </p:grpSpPr>
        <p:sp>
          <p:nvSpPr>
            <p:cNvPr id="19" name="Rectangle 18"/>
            <p:cNvSpPr/>
            <p:nvPr/>
          </p:nvSpPr>
          <p:spPr>
            <a:xfrm>
              <a:off x="3657600" y="3581400"/>
              <a:ext cx="152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y!(3 – y)!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33800" y="3581400"/>
              <a:ext cx="1143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038600" y="3048000"/>
              <a:ext cx="6078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  3!</a:t>
              </a:r>
              <a:endParaRPr lang="en-US" sz="2400" dirty="0"/>
            </a:p>
          </p:txBody>
        </p:sp>
      </p:grpSp>
      <p:pic>
        <p:nvPicPr>
          <p:cNvPr id="10" name="Picture 9" descr="Screen Shot 2015-05-04 at 7.06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605350"/>
            <a:ext cx="4051300" cy="27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9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914400"/>
            <a:ext cx="6553200" cy="1558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40080" marR="12700" indent="-628015" algn="ctr">
              <a:lnSpc>
                <a:spcPts val="5200"/>
              </a:lnSpc>
            </a:pPr>
            <a:r>
              <a:rPr lang="en-US" sz="4400" dirty="0" smtClean="0">
                <a:solidFill>
                  <a:srgbClr val="F79646"/>
                </a:solidFill>
                <a:latin typeface="Calibri"/>
                <a:cs typeface="Calibri"/>
              </a:rPr>
              <a:t>Thinking with Likelihoods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1400" y="3691730"/>
            <a:ext cx="7048498" cy="302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8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281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Before, we were thinking about the probability of various possible outcomes of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, given a parameter </a:t>
            </a:r>
            <a:r>
              <a:rPr lang="en-US" sz="2400" i="1" spc="-15" dirty="0" smtClean="0">
                <a:latin typeface="Times"/>
                <a:cs typeface="Times"/>
              </a:rPr>
              <a:t>π</a:t>
            </a:r>
            <a:r>
              <a:rPr lang="en-US" sz="2400" spc="-15" dirty="0">
                <a:latin typeface="Cambria Math"/>
                <a:cs typeface="Cambria Math"/>
              </a:rPr>
              <a:t> </a:t>
            </a:r>
            <a:r>
              <a:rPr lang="en-US" sz="2400" spc="-15" dirty="0" smtClean="0">
                <a:latin typeface="Cambria Math"/>
                <a:cs typeface="Cambria Math"/>
              </a:rPr>
              <a:t>(and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data points).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G</a:t>
            </a:r>
            <a:r>
              <a:rPr lang="en-US" sz="2400" spc="-15" dirty="0" smtClean="0">
                <a:latin typeface="Cambria Math"/>
                <a:cs typeface="Cambria Math"/>
              </a:rPr>
              <a:t>iven </a:t>
            </a:r>
            <a:r>
              <a:rPr lang="en-US" sz="2400" i="1" spc="-15" dirty="0" smtClean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, what is is the probability of seeing </a:t>
            </a:r>
            <a:r>
              <a:rPr lang="en-US" sz="2400" i="1" spc="-15" dirty="0" smtClean="0">
                <a:latin typeface="Times"/>
                <a:cs typeface="Times"/>
              </a:rPr>
              <a:t>y # successes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 smtClean="0">
                <a:latin typeface="Times"/>
                <a:cs typeface="Times"/>
              </a:rPr>
              <a:t>P(Y=y) </a:t>
            </a:r>
            <a:r>
              <a:rPr lang="en-US" sz="2400" spc="-15" dirty="0" smtClean="0">
                <a:latin typeface="Cambria Math"/>
                <a:cs typeface="Cambria Math"/>
              </a:rPr>
              <a:t>?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Given </a:t>
            </a:r>
            <a:r>
              <a:rPr lang="en-US" sz="2400" i="1" spc="-15" dirty="0" smtClean="0">
                <a:latin typeface="Times"/>
                <a:cs typeface="Times"/>
              </a:rPr>
              <a:t>P</a:t>
            </a:r>
            <a:r>
              <a:rPr lang="en-US" sz="2400" i="1" spc="-15" dirty="0">
                <a:latin typeface="Times"/>
                <a:cs typeface="Times"/>
              </a:rPr>
              <a:t>(vote Dem) = </a:t>
            </a:r>
            <a:r>
              <a:rPr lang="en-US" sz="2400" i="1" spc="-15" dirty="0" smtClean="0">
                <a:latin typeface="Times"/>
                <a:cs typeface="Times"/>
              </a:rPr>
              <a:t>0.5, </a:t>
            </a:r>
            <a:r>
              <a:rPr lang="en-US" sz="2400" spc="-15" dirty="0">
                <a:latin typeface="Cambria Math"/>
                <a:cs typeface="Cambria Math"/>
              </a:rPr>
              <a:t>what is is the probability of seeing </a:t>
            </a:r>
            <a:r>
              <a:rPr lang="en-US" sz="2400" i="1" spc="-15" dirty="0">
                <a:latin typeface="Times"/>
                <a:cs typeface="Times"/>
              </a:rPr>
              <a:t>y # </a:t>
            </a:r>
            <a:r>
              <a:rPr lang="en-US" sz="2400" i="1" spc="-15" dirty="0" smtClean="0">
                <a:latin typeface="Times"/>
                <a:cs typeface="Times"/>
              </a:rPr>
              <a:t>Democrat votes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>
                <a:latin typeface="Times"/>
                <a:cs typeface="Times"/>
              </a:rPr>
              <a:t>P(Y=y) </a:t>
            </a:r>
            <a:r>
              <a:rPr lang="en-US" sz="2400" spc="-15" dirty="0">
                <a:latin typeface="Cambria Math"/>
                <a:cs typeface="Cambria Math"/>
              </a:rPr>
              <a:t>?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0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02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Before, we were thinking about the probability of various possible outcomes of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, given a parameter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G</a:t>
            </a:r>
            <a:r>
              <a:rPr lang="en-US" sz="2400" spc="-15" dirty="0" smtClean="0">
                <a:latin typeface="Cambria Math"/>
                <a:cs typeface="Cambria Math"/>
              </a:rPr>
              <a:t>iven </a:t>
            </a:r>
            <a:r>
              <a:rPr lang="en-US" sz="2400" i="1" spc="-15" dirty="0" smtClean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, what is is the probability of seeing </a:t>
            </a:r>
            <a:r>
              <a:rPr lang="en-US" sz="2400" i="1" spc="-15" dirty="0" smtClean="0">
                <a:latin typeface="Times"/>
                <a:cs typeface="Times"/>
              </a:rPr>
              <a:t>y # successes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 smtClean="0">
                <a:latin typeface="Times"/>
                <a:cs typeface="Times"/>
              </a:rPr>
              <a:t>P(Y=y) </a:t>
            </a:r>
            <a:r>
              <a:rPr lang="en-US" sz="2400" spc="-15" dirty="0">
                <a:latin typeface="Cambria Math"/>
                <a:cs typeface="Cambria Math"/>
              </a:rPr>
              <a:t>?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In real life, we’re often more interested in going the other </a:t>
            </a:r>
            <a:r>
              <a:rPr lang="en-US" sz="2400" spc="-15" dirty="0" smtClean="0">
                <a:latin typeface="Cambria Math"/>
                <a:cs typeface="Cambria Math"/>
              </a:rPr>
              <a:t>way. So now let’s flip our thinking: 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G</a:t>
            </a:r>
            <a:r>
              <a:rPr lang="en-US" sz="2400" spc="-15" dirty="0" smtClean="0">
                <a:latin typeface="Cambria Math"/>
                <a:cs typeface="Cambria Math"/>
              </a:rPr>
              <a:t>iven </a:t>
            </a:r>
            <a:r>
              <a:rPr lang="en-US" sz="2400" i="1" spc="-15" dirty="0">
                <a:latin typeface="Times"/>
                <a:cs typeface="Times"/>
              </a:rPr>
              <a:t>Y = y # </a:t>
            </a:r>
            <a:r>
              <a:rPr lang="en-US" sz="2400" i="1" spc="-15" dirty="0" smtClean="0">
                <a:latin typeface="Times"/>
                <a:cs typeface="Times"/>
              </a:rPr>
              <a:t>successes</a:t>
            </a:r>
            <a:r>
              <a:rPr lang="en-US" sz="2400" spc="-15" dirty="0" smtClean="0">
                <a:latin typeface="Cambria Math"/>
                <a:cs typeface="Cambria Math"/>
              </a:rPr>
              <a:t>, what is the underlying proportion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?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927100" marR="12700" lvl="2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02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Before, we were thinking about the probability of various possible outcomes of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, given a parameter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G</a:t>
            </a:r>
            <a:r>
              <a:rPr lang="en-US" sz="2400" spc="-15" dirty="0" smtClean="0">
                <a:latin typeface="Cambria Math"/>
                <a:cs typeface="Cambria Math"/>
              </a:rPr>
              <a:t>iven </a:t>
            </a:r>
            <a:r>
              <a:rPr lang="en-US" sz="2400" i="1" spc="-15" dirty="0" smtClean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, what is is the probability of seeing </a:t>
            </a:r>
            <a:r>
              <a:rPr lang="en-US" sz="2400" i="1" spc="-15" dirty="0" smtClean="0">
                <a:latin typeface="Times"/>
                <a:cs typeface="Times"/>
              </a:rPr>
              <a:t>y # successes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 smtClean="0">
                <a:latin typeface="Times"/>
                <a:cs typeface="Times"/>
              </a:rPr>
              <a:t>P(Y=y) </a:t>
            </a:r>
            <a:r>
              <a:rPr lang="en-US" sz="2400" spc="-15" dirty="0">
                <a:latin typeface="Cambria Math"/>
                <a:cs typeface="Cambria Math"/>
              </a:rPr>
              <a:t>?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In real life, we’re often more interested in going the other </a:t>
            </a:r>
            <a:r>
              <a:rPr lang="en-US" sz="2400" spc="-15" dirty="0" smtClean="0">
                <a:latin typeface="Cambria Math"/>
                <a:cs typeface="Cambria Math"/>
              </a:rPr>
              <a:t>way. So now let’s flip our thinking: 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Given </a:t>
            </a:r>
            <a:r>
              <a:rPr lang="en-US" sz="2400" i="1" spc="-15" dirty="0">
                <a:latin typeface="Times"/>
                <a:cs typeface="Times"/>
              </a:rPr>
              <a:t>Y = y # successes</a:t>
            </a:r>
            <a:r>
              <a:rPr lang="en-US" sz="2400" spc="-15" dirty="0">
                <a:latin typeface="Cambria Math"/>
                <a:cs typeface="Cambria Math"/>
              </a:rPr>
              <a:t>, what is the underlying proportion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spc="-15" dirty="0">
                <a:latin typeface="Cambria Math"/>
                <a:cs typeface="Cambria Math"/>
              </a:rPr>
              <a:t>?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Example: on Wall St, I count 100 people, 15 of whom are women. What is the proportion of women on Wall St?</a:t>
            </a:r>
            <a:endParaRPr lang="en-US" sz="2400" spc="-15" dirty="0">
              <a:latin typeface="Cambria Math"/>
              <a:cs typeface="Cambria Math"/>
            </a:endParaRPr>
          </a:p>
          <a:p>
            <a:pPr marL="927100" marR="12700" lvl="2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7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5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02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There is an unknown parameter </a:t>
            </a:r>
            <a:r>
              <a:rPr lang="en-US" sz="2400" i="1" spc="-15" dirty="0" smtClean="0">
                <a:latin typeface="Times"/>
                <a:cs typeface="Times"/>
              </a:rPr>
              <a:t>π</a:t>
            </a:r>
            <a:r>
              <a:rPr lang="en-US" sz="2400" spc="-15" dirty="0">
                <a:latin typeface="Cambria Math"/>
                <a:cs typeface="Cambria Math"/>
              </a:rPr>
              <a:t> </a:t>
            </a:r>
            <a:r>
              <a:rPr lang="en-US" sz="2400" spc="-15" dirty="0" smtClean="0">
                <a:latin typeface="Cambria Math"/>
                <a:cs typeface="Cambria Math"/>
              </a:rPr>
              <a:t>(like a “state of nature”)</a:t>
            </a: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Have data, i.e. observations </a:t>
            </a:r>
            <a:r>
              <a:rPr lang="en-US" sz="2400" i="1" spc="-15" dirty="0" smtClean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(or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1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2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3</a:t>
            </a:r>
            <a:r>
              <a:rPr lang="en-US" sz="2400" spc="-15" dirty="0" smtClean="0">
                <a:latin typeface="Cambria Math"/>
                <a:cs typeface="Cambria Math"/>
              </a:rPr>
              <a:t>, …)</a:t>
            </a: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Assume a model, i.e. </a:t>
            </a:r>
            <a:r>
              <a:rPr lang="en-US" sz="2400" i="1" spc="-15" dirty="0" smtClean="0">
                <a:latin typeface="Times"/>
                <a:cs typeface="Times"/>
              </a:rPr>
              <a:t>Y ~ Binomial (n,</a:t>
            </a:r>
            <a:r>
              <a:rPr lang="en-US" sz="2400" i="1" spc="-15" dirty="0">
                <a:latin typeface="Times"/>
                <a:cs typeface="Times"/>
              </a:rPr>
              <a:t> </a:t>
            </a:r>
            <a:r>
              <a:rPr lang="en-US" sz="2400" i="1" spc="-15" dirty="0" smtClean="0">
                <a:latin typeface="Times"/>
                <a:cs typeface="Times"/>
              </a:rPr>
              <a:t>π)</a:t>
            </a: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3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02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There is an unknown parameter </a:t>
            </a:r>
            <a:r>
              <a:rPr lang="en-US" sz="2400" i="1" spc="-15" dirty="0" smtClean="0">
                <a:latin typeface="Times"/>
                <a:cs typeface="Times"/>
              </a:rPr>
              <a:t>π</a:t>
            </a:r>
            <a:r>
              <a:rPr lang="en-US" sz="2400" spc="-15" dirty="0">
                <a:latin typeface="Cambria Math"/>
                <a:cs typeface="Cambria Math"/>
              </a:rPr>
              <a:t> </a:t>
            </a:r>
            <a:r>
              <a:rPr lang="en-US" sz="2400" spc="-15" dirty="0" smtClean="0">
                <a:latin typeface="Cambria Math"/>
                <a:cs typeface="Cambria Math"/>
              </a:rPr>
              <a:t>(like a “state of nature”)</a:t>
            </a: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Have data, i.e. observations </a:t>
            </a:r>
            <a:r>
              <a:rPr lang="en-US" sz="2400" i="1" spc="-15" dirty="0" smtClean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(or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1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2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3</a:t>
            </a:r>
            <a:r>
              <a:rPr lang="en-US" sz="2400" spc="-15" dirty="0" smtClean="0">
                <a:latin typeface="Cambria Math"/>
                <a:cs typeface="Cambria Math"/>
              </a:rPr>
              <a:t>, …)</a:t>
            </a: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Assume a model, i.e. </a:t>
            </a:r>
            <a:r>
              <a:rPr lang="en-US" sz="2400" i="1" spc="-15" dirty="0" smtClean="0">
                <a:latin typeface="Times"/>
                <a:cs typeface="Times"/>
              </a:rPr>
              <a:t>Y ~ Binomial (n,</a:t>
            </a:r>
            <a:r>
              <a:rPr lang="en-US" sz="2400" i="1" spc="-15" dirty="0">
                <a:latin typeface="Times"/>
                <a:cs typeface="Times"/>
              </a:rPr>
              <a:t> </a:t>
            </a:r>
            <a:r>
              <a:rPr lang="en-US" sz="2400" i="1" spc="-15" dirty="0" smtClean="0">
                <a:latin typeface="Times"/>
                <a:cs typeface="Times"/>
              </a:rPr>
              <a:t>π)</a:t>
            </a: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G</a:t>
            </a:r>
            <a:r>
              <a:rPr lang="en-US" sz="2400" spc="-15" dirty="0" smtClean="0">
                <a:latin typeface="Cambria Math"/>
                <a:cs typeface="Cambria Math"/>
              </a:rPr>
              <a:t>oal: want </a:t>
            </a:r>
            <a:r>
              <a:rPr lang="en-US" sz="2400" i="1" spc="-15" dirty="0" smtClean="0">
                <a:latin typeface="Times"/>
                <a:cs typeface="Times"/>
              </a:rPr>
              <a:t>P(π </a:t>
            </a:r>
            <a:r>
              <a:rPr lang="en-US" sz="2400" spc="-15" dirty="0" smtClean="0">
                <a:latin typeface="Times"/>
                <a:cs typeface="Times"/>
              </a:rPr>
              <a:t>|</a:t>
            </a:r>
            <a:r>
              <a:rPr lang="en-US" sz="2400" i="1" spc="-15" dirty="0" smtClean="0">
                <a:latin typeface="Times"/>
                <a:cs typeface="Times"/>
              </a:rPr>
              <a:t> Y = y)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3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02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There is an unknown parameter </a:t>
            </a:r>
            <a:r>
              <a:rPr lang="en-US" sz="2400" i="1" spc="-15" dirty="0" smtClean="0">
                <a:latin typeface="Times"/>
                <a:cs typeface="Times"/>
              </a:rPr>
              <a:t>π</a:t>
            </a:r>
            <a:r>
              <a:rPr lang="en-US" sz="2400" spc="-15" dirty="0">
                <a:latin typeface="Cambria Math"/>
                <a:cs typeface="Cambria Math"/>
              </a:rPr>
              <a:t> </a:t>
            </a:r>
            <a:r>
              <a:rPr lang="en-US" sz="2400" spc="-15" dirty="0" smtClean="0">
                <a:latin typeface="Cambria Math"/>
                <a:cs typeface="Cambria Math"/>
              </a:rPr>
              <a:t>(like a “state of nature”)</a:t>
            </a: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Have data, i.e. observations </a:t>
            </a:r>
            <a:r>
              <a:rPr lang="en-US" sz="2400" i="1" spc="-15" dirty="0" smtClean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(or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1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2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3</a:t>
            </a:r>
            <a:r>
              <a:rPr lang="en-US" sz="2400" spc="-15" dirty="0" smtClean="0">
                <a:latin typeface="Cambria Math"/>
                <a:cs typeface="Cambria Math"/>
              </a:rPr>
              <a:t>, …)</a:t>
            </a: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Assume a model, i.e. </a:t>
            </a:r>
            <a:r>
              <a:rPr lang="en-US" sz="2400" i="1" spc="-15" dirty="0" smtClean="0">
                <a:latin typeface="Times"/>
                <a:cs typeface="Times"/>
              </a:rPr>
              <a:t>Y ~ Binomial (n,</a:t>
            </a:r>
            <a:r>
              <a:rPr lang="en-US" sz="2400" i="1" spc="-15" dirty="0">
                <a:latin typeface="Times"/>
                <a:cs typeface="Times"/>
              </a:rPr>
              <a:t> </a:t>
            </a:r>
            <a:r>
              <a:rPr lang="en-US" sz="2400" i="1" spc="-15" dirty="0" smtClean="0">
                <a:latin typeface="Times"/>
                <a:cs typeface="Times"/>
              </a:rPr>
              <a:t>π)</a:t>
            </a: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G</a:t>
            </a:r>
            <a:r>
              <a:rPr lang="en-US" sz="2400" spc="-15" dirty="0" smtClean="0">
                <a:latin typeface="Cambria Math"/>
                <a:cs typeface="Cambria Math"/>
              </a:rPr>
              <a:t>oal: want </a:t>
            </a:r>
            <a:r>
              <a:rPr lang="en-US" sz="2400" i="1" spc="-15" dirty="0" smtClean="0">
                <a:latin typeface="Times"/>
                <a:cs typeface="Times"/>
              </a:rPr>
              <a:t>P(π </a:t>
            </a:r>
            <a:r>
              <a:rPr lang="en-US" sz="2400" spc="-15" dirty="0" smtClean="0">
                <a:latin typeface="Times"/>
                <a:cs typeface="Times"/>
              </a:rPr>
              <a:t>|</a:t>
            </a:r>
            <a:r>
              <a:rPr lang="en-US" sz="2400" i="1" spc="-15" dirty="0" smtClean="0">
                <a:latin typeface="Times"/>
                <a:cs typeface="Times"/>
              </a:rPr>
              <a:t> Y = y)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After we have data, we want to know the probability of seeing various values of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.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7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396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In linear regression: response </a:t>
            </a:r>
            <a:r>
              <a:rPr lang="en-US" sz="2400" i="1" spc="-15" dirty="0" smtClean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is continuous, and the (conditional) response  </a:t>
            </a:r>
            <a:r>
              <a:rPr lang="en-US" sz="2400" i="1" spc="-15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Times"/>
                <a:cs typeface="Times"/>
              </a:rPr>
              <a:t>| </a:t>
            </a:r>
            <a:r>
              <a:rPr lang="en-US" sz="2400" i="1" spc="-15" dirty="0" smtClean="0">
                <a:latin typeface="Times"/>
                <a:cs typeface="Times"/>
              </a:rPr>
              <a:t>x  </a:t>
            </a:r>
            <a:r>
              <a:rPr lang="en-US" sz="2400" spc="-15" dirty="0" smtClean="0">
                <a:latin typeface="Cambria Math"/>
                <a:cs typeface="Cambria Math"/>
              </a:rPr>
              <a:t>is normally distributed.</a:t>
            </a:r>
          </a:p>
          <a:p>
            <a:pPr marL="12700" marR="12700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Probability Distributions for Categorical Data</a:t>
            </a:r>
            <a:endParaRPr sz="3200" dirty="0">
              <a:latin typeface="Cambria Math"/>
              <a:cs typeface="Cambria Math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0" y="2743200"/>
            <a:ext cx="4481310" cy="3565742"/>
            <a:chOff x="2097138" y="2025102"/>
            <a:chExt cx="4864100" cy="38703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/>
            <a:srcRect l="4752" r="4037"/>
            <a:stretch/>
          </p:blipFill>
          <p:spPr>
            <a:xfrm>
              <a:off x="2097138" y="2025102"/>
              <a:ext cx="4864100" cy="3870325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3551288" y="3952327"/>
              <a:ext cx="3073400" cy="393700"/>
            </a:xfrm>
            <a:prstGeom prst="line">
              <a:avLst/>
            </a:prstGeom>
            <a:ln w="28575">
              <a:solidFill>
                <a:srgbClr val="E84C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872496" y="338688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901038" y="3344078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962703" y="334863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000935" y="3344078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58019" y="335834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096251" y="333951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43645" y="3344078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81877" y="333951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238961" y="3353788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67503" y="332525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314897" y="332980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353129" y="332525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410213" y="333951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424484" y="331098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71878" y="331554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510110" y="331098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567194" y="332525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581465" y="328244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628859" y="328700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667091" y="328244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724175" y="329671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752717" y="326817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800111" y="32727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4838343" y="326817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895427" y="328244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909698" y="323963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957092" y="324419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4995324" y="323963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052408" y="325390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066679" y="322536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114073" y="322992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152305" y="322536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209389" y="323963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223641" y="319683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271035" y="320138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309267" y="319683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66351" y="321109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390312" y="317800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5437706" y="318256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475938" y="317800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533022" y="319227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61564" y="31637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5608958" y="316829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647190" y="31637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5704274" y="317800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732816" y="31637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780210" y="316829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818442" y="31637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5875526" y="317800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889797" y="313519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937191" y="313975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5975423" y="313519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032507" y="314946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692090" y="339203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739484" y="339659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3777716" y="339203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3834800" y="340630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59070" y="343028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3606464" y="343484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3644696" y="343028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3701780" y="344455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3402089" y="344455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3449483" y="344911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3487715" y="344455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3544799" y="345882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3240527" y="345426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3287921" y="345882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326153" y="345426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3383237" y="34685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078965" y="346397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126359" y="34685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164591" y="346397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3221675" y="347824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2945945" y="350222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2993339" y="350678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3031571" y="350222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3088655" y="351649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9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02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There is an unknown parameter </a:t>
            </a:r>
            <a:r>
              <a:rPr lang="en-US" sz="2400" i="1" spc="-15" dirty="0" smtClean="0">
                <a:latin typeface="Times"/>
                <a:cs typeface="Times"/>
              </a:rPr>
              <a:t>π</a:t>
            </a:r>
            <a:r>
              <a:rPr lang="en-US" sz="2400" spc="-15" dirty="0">
                <a:latin typeface="Cambria Math"/>
                <a:cs typeface="Cambria Math"/>
              </a:rPr>
              <a:t> </a:t>
            </a:r>
            <a:r>
              <a:rPr lang="en-US" sz="2400" spc="-15" dirty="0" smtClean="0">
                <a:latin typeface="Cambria Math"/>
                <a:cs typeface="Cambria Math"/>
              </a:rPr>
              <a:t>(like a “state of nature”)</a:t>
            </a: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Have data, i.e. observations </a:t>
            </a:r>
            <a:r>
              <a:rPr lang="en-US" sz="2400" i="1" spc="-15" dirty="0" smtClean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(or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1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2</a:t>
            </a:r>
            <a:r>
              <a:rPr lang="en-US" sz="2400" spc="-15" dirty="0" smtClean="0">
                <a:latin typeface="Cambria Math"/>
                <a:cs typeface="Cambria Math"/>
              </a:rPr>
              <a:t>,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spc="-15" baseline="-25000" dirty="0" smtClean="0">
                <a:latin typeface="Cambria Math"/>
                <a:cs typeface="Cambria Math"/>
              </a:rPr>
              <a:t>3</a:t>
            </a:r>
            <a:r>
              <a:rPr lang="en-US" sz="2400" spc="-15" dirty="0" smtClean="0">
                <a:latin typeface="Cambria Math"/>
                <a:cs typeface="Cambria Math"/>
              </a:rPr>
              <a:t>, …)</a:t>
            </a:r>
          </a:p>
          <a:p>
            <a:pPr marL="355600" marR="12700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Assume a model, i.e. </a:t>
            </a:r>
            <a:r>
              <a:rPr lang="en-US" sz="2400" i="1" spc="-15" dirty="0" smtClean="0">
                <a:latin typeface="Times"/>
                <a:cs typeface="Times"/>
              </a:rPr>
              <a:t>Y ~ Binomial (n,</a:t>
            </a:r>
            <a:r>
              <a:rPr lang="en-US" sz="2400" i="1" spc="-15" dirty="0">
                <a:latin typeface="Times"/>
                <a:cs typeface="Times"/>
              </a:rPr>
              <a:t> </a:t>
            </a:r>
            <a:r>
              <a:rPr lang="en-US" sz="2400" i="1" spc="-15" dirty="0" smtClean="0">
                <a:latin typeface="Times"/>
                <a:cs typeface="Times"/>
              </a:rPr>
              <a:t>π)</a:t>
            </a: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G</a:t>
            </a:r>
            <a:r>
              <a:rPr lang="en-US" sz="2400" spc="-15" dirty="0" smtClean="0">
                <a:latin typeface="Cambria Math"/>
                <a:cs typeface="Cambria Math"/>
              </a:rPr>
              <a:t>oal: want </a:t>
            </a:r>
            <a:r>
              <a:rPr lang="en-US" sz="2400" i="1" spc="-15" dirty="0" smtClean="0">
                <a:latin typeface="Times"/>
                <a:cs typeface="Times"/>
              </a:rPr>
              <a:t>P(π </a:t>
            </a:r>
            <a:r>
              <a:rPr lang="en-US" sz="2400" spc="-15" dirty="0" smtClean="0">
                <a:latin typeface="Times"/>
                <a:cs typeface="Times"/>
              </a:rPr>
              <a:t>|</a:t>
            </a:r>
            <a:r>
              <a:rPr lang="en-US" sz="2400" i="1" spc="-15" dirty="0" smtClean="0">
                <a:latin typeface="Times"/>
                <a:cs typeface="Times"/>
              </a:rPr>
              <a:t> Y = y)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After we have data, we want to know the probability of seeing various values of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In particular, we’d like to find the probability that is </a:t>
            </a:r>
            <a:r>
              <a:rPr lang="en-US" sz="2400" i="1" spc="-15" dirty="0" smtClean="0">
                <a:latin typeface="Cambria Math"/>
                <a:cs typeface="Cambria Math"/>
              </a:rPr>
              <a:t>maximal</a:t>
            </a:r>
            <a:r>
              <a:rPr lang="en-US" sz="2400" spc="-15" dirty="0" smtClean="0">
                <a:latin typeface="Cambria Math"/>
                <a:cs typeface="Cambria Math"/>
              </a:rPr>
              <a:t>.</a:t>
            </a: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6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02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Goal: want </a:t>
            </a:r>
            <a:r>
              <a:rPr lang="en-US" sz="2400" i="1" spc="-15" dirty="0" smtClean="0">
                <a:latin typeface="Times"/>
                <a:cs typeface="Times"/>
              </a:rPr>
              <a:t>P(π </a:t>
            </a:r>
            <a:r>
              <a:rPr lang="en-US" sz="2400" spc="-15" dirty="0" smtClean="0">
                <a:latin typeface="Times"/>
                <a:cs typeface="Times"/>
              </a:rPr>
              <a:t>|</a:t>
            </a:r>
            <a:r>
              <a:rPr lang="en-US" sz="2400" i="1" spc="-15" dirty="0" smtClean="0">
                <a:latin typeface="Times"/>
                <a:cs typeface="Times"/>
              </a:rPr>
              <a:t> Y = y)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After we have data, we want to know the probability of seeing various values of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Two ways: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7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02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Goal: want </a:t>
            </a:r>
            <a:r>
              <a:rPr lang="en-US" sz="2400" i="1" spc="-15" dirty="0" smtClean="0">
                <a:latin typeface="Times"/>
                <a:cs typeface="Times"/>
              </a:rPr>
              <a:t>P(π </a:t>
            </a:r>
            <a:r>
              <a:rPr lang="en-US" sz="2400" spc="-15" dirty="0" smtClean="0">
                <a:latin typeface="Times"/>
                <a:cs typeface="Times"/>
              </a:rPr>
              <a:t>|</a:t>
            </a:r>
            <a:r>
              <a:rPr lang="en-US" sz="2400" i="1" spc="-15" dirty="0" smtClean="0">
                <a:latin typeface="Times"/>
                <a:cs typeface="Times"/>
              </a:rPr>
              <a:t> Y = y)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After we have data, we want to know the probability of seeing various values of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Two ways: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r>
              <a:rPr lang="en-US" sz="2400" spc="-15" dirty="0" smtClean="0">
                <a:latin typeface="Cambria Math"/>
                <a:cs typeface="Cambria Math"/>
              </a:rPr>
              <a:t>Bayes Theorem.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</a:t>
            </a:r>
            <a:endParaRPr lang="en-US" sz="2400" spc="-15" dirty="0" smtClean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02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Goal: want </a:t>
            </a:r>
            <a:r>
              <a:rPr lang="en-US" sz="2400" i="1" spc="-15" dirty="0" smtClean="0">
                <a:latin typeface="Times"/>
                <a:cs typeface="Times"/>
              </a:rPr>
              <a:t>P(π </a:t>
            </a:r>
            <a:r>
              <a:rPr lang="en-US" sz="2400" spc="-15" dirty="0" smtClean="0">
                <a:latin typeface="Times"/>
                <a:cs typeface="Times"/>
              </a:rPr>
              <a:t>|</a:t>
            </a:r>
            <a:r>
              <a:rPr lang="en-US" sz="2400" i="1" spc="-15" dirty="0" smtClean="0">
                <a:latin typeface="Times"/>
                <a:cs typeface="Times"/>
              </a:rPr>
              <a:t> Y = y)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After we have data, we want to know the probability of seeing various values of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Two ways: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r>
              <a:rPr lang="en-US" sz="2400" spc="-15" dirty="0" smtClean="0">
                <a:latin typeface="Cambria Math"/>
                <a:cs typeface="Cambria Math"/>
              </a:rPr>
              <a:t>Bayes Theorem.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P</a:t>
            </a:r>
            <a:r>
              <a:rPr lang="en-US" sz="2400" i="1" spc="-15" dirty="0">
                <a:latin typeface="Times"/>
                <a:cs typeface="Times"/>
              </a:rPr>
              <a:t>(π </a:t>
            </a:r>
            <a:r>
              <a:rPr lang="en-US" sz="2400" spc="-15" dirty="0">
                <a:latin typeface="Times"/>
                <a:cs typeface="Times"/>
              </a:rPr>
              <a:t>|</a:t>
            </a:r>
            <a:r>
              <a:rPr lang="en-US" sz="2400" i="1" spc="-15" dirty="0">
                <a:latin typeface="Times"/>
                <a:cs typeface="Times"/>
              </a:rPr>
              <a:t> Y = y</a:t>
            </a:r>
            <a:r>
              <a:rPr lang="en-US" sz="2400" i="1" spc="-15" dirty="0" smtClean="0">
                <a:latin typeface="Times"/>
                <a:cs typeface="Times"/>
              </a:rPr>
              <a:t>) is proportional to </a:t>
            </a:r>
            <a:r>
              <a:rPr lang="en-US" sz="2400" i="1" spc="-15" dirty="0">
                <a:latin typeface="Times"/>
                <a:cs typeface="Times"/>
              </a:rPr>
              <a:t>P(</a:t>
            </a:r>
            <a:r>
              <a:rPr lang="en-US" sz="2400" i="1" spc="-15" dirty="0" smtClean="0">
                <a:latin typeface="Times"/>
                <a:cs typeface="Times"/>
              </a:rPr>
              <a:t>π) </a:t>
            </a:r>
            <a:r>
              <a:rPr lang="en-US" sz="2400" i="1" spc="-15" dirty="0">
                <a:latin typeface="Times"/>
                <a:cs typeface="Times"/>
              </a:rPr>
              <a:t>P</a:t>
            </a:r>
            <a:r>
              <a:rPr lang="en-US" sz="2400" i="1" spc="-15" dirty="0" smtClean="0">
                <a:latin typeface="Times"/>
                <a:cs typeface="Times"/>
              </a:rPr>
              <a:t>(Y </a:t>
            </a:r>
            <a:r>
              <a:rPr lang="en-US" sz="2400" i="1" spc="-15" dirty="0">
                <a:latin typeface="Times"/>
                <a:cs typeface="Times"/>
              </a:rPr>
              <a:t>= </a:t>
            </a:r>
            <a:r>
              <a:rPr lang="en-US" sz="2400" i="1" spc="-15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Times"/>
                <a:cs typeface="Times"/>
              </a:rPr>
              <a:t>| </a:t>
            </a:r>
            <a:r>
              <a:rPr lang="en-US" sz="2400" i="1" spc="-15" dirty="0" smtClean="0">
                <a:latin typeface="Times"/>
                <a:cs typeface="Times"/>
              </a:rPr>
              <a:t>π)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endParaRPr lang="en-US" sz="2400" spc="-15" dirty="0" smtClean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6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02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Goal: want </a:t>
            </a:r>
            <a:r>
              <a:rPr lang="en-US" sz="2400" i="1" spc="-15" dirty="0" smtClean="0">
                <a:latin typeface="Times"/>
                <a:cs typeface="Times"/>
              </a:rPr>
              <a:t>P(π </a:t>
            </a:r>
            <a:r>
              <a:rPr lang="en-US" sz="2400" spc="-15" dirty="0" smtClean="0">
                <a:latin typeface="Times"/>
                <a:cs typeface="Times"/>
              </a:rPr>
              <a:t>|</a:t>
            </a:r>
            <a:r>
              <a:rPr lang="en-US" sz="2400" i="1" spc="-15" dirty="0" smtClean="0">
                <a:latin typeface="Times"/>
                <a:cs typeface="Times"/>
              </a:rPr>
              <a:t> Y = y)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After we have data, we want to know the probability of seeing various values of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Two ways: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r>
              <a:rPr lang="en-US" sz="2400" spc="-15" dirty="0" smtClean="0">
                <a:latin typeface="Cambria Math"/>
                <a:cs typeface="Cambria Math"/>
              </a:rPr>
              <a:t>Bayes Theorem.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P</a:t>
            </a:r>
            <a:r>
              <a:rPr lang="en-US" sz="2400" i="1" spc="-15" dirty="0">
                <a:latin typeface="Times"/>
                <a:cs typeface="Times"/>
              </a:rPr>
              <a:t>(π </a:t>
            </a:r>
            <a:r>
              <a:rPr lang="en-US" sz="2400" spc="-15" dirty="0">
                <a:latin typeface="Times"/>
                <a:cs typeface="Times"/>
              </a:rPr>
              <a:t>|</a:t>
            </a:r>
            <a:r>
              <a:rPr lang="en-US" sz="2400" i="1" spc="-15" dirty="0">
                <a:latin typeface="Times"/>
                <a:cs typeface="Times"/>
              </a:rPr>
              <a:t> Y = y</a:t>
            </a:r>
            <a:r>
              <a:rPr lang="en-US" sz="2400" i="1" spc="-15" dirty="0" smtClean="0">
                <a:latin typeface="Times"/>
                <a:cs typeface="Times"/>
              </a:rPr>
              <a:t>) is proportional to </a:t>
            </a:r>
            <a:r>
              <a:rPr lang="en-US" sz="2400" i="1" spc="-15" dirty="0">
                <a:latin typeface="Times"/>
                <a:cs typeface="Times"/>
              </a:rPr>
              <a:t>P(</a:t>
            </a:r>
            <a:r>
              <a:rPr lang="en-US" sz="2400" i="1" spc="-15" dirty="0" smtClean="0">
                <a:latin typeface="Times"/>
                <a:cs typeface="Times"/>
              </a:rPr>
              <a:t>π) </a:t>
            </a:r>
            <a:r>
              <a:rPr lang="en-US" sz="2400" i="1" spc="-15" dirty="0">
                <a:latin typeface="Times"/>
                <a:cs typeface="Times"/>
              </a:rPr>
              <a:t>P</a:t>
            </a:r>
            <a:r>
              <a:rPr lang="en-US" sz="2400" i="1" spc="-15" dirty="0" smtClean="0">
                <a:latin typeface="Times"/>
                <a:cs typeface="Times"/>
              </a:rPr>
              <a:t>(Y </a:t>
            </a:r>
            <a:r>
              <a:rPr lang="en-US" sz="2400" i="1" spc="-15" dirty="0">
                <a:latin typeface="Times"/>
                <a:cs typeface="Times"/>
              </a:rPr>
              <a:t>= </a:t>
            </a:r>
            <a:r>
              <a:rPr lang="en-US" sz="2400" i="1" spc="-15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Times"/>
                <a:cs typeface="Times"/>
              </a:rPr>
              <a:t>| </a:t>
            </a:r>
            <a:r>
              <a:rPr lang="en-US" sz="2400" i="1" spc="-15" dirty="0" smtClean="0">
                <a:latin typeface="Times"/>
                <a:cs typeface="Times"/>
              </a:rPr>
              <a:t>π)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endParaRPr lang="en-US" sz="2400" spc="-15" dirty="0" smtClean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52991" y="3429000"/>
            <a:ext cx="681009" cy="545068"/>
            <a:chOff x="4191000" y="3429000"/>
            <a:chExt cx="681009" cy="545068"/>
          </a:xfrm>
        </p:grpSpPr>
        <p:sp>
          <p:nvSpPr>
            <p:cNvPr id="3" name="Rectangle 2"/>
            <p:cNvSpPr/>
            <p:nvPr/>
          </p:nvSpPr>
          <p:spPr>
            <a:xfrm>
              <a:off x="4191000" y="3429000"/>
              <a:ext cx="681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-15" dirty="0" smtClean="0">
                  <a:latin typeface="Cambria Math"/>
                  <a:cs typeface="Cambria Math"/>
                </a:rPr>
                <a:t>prior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531505" y="3733800"/>
              <a:ext cx="116695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62600" y="3429000"/>
            <a:ext cx="1219200" cy="533400"/>
            <a:chOff x="5791200" y="3429000"/>
            <a:chExt cx="1219200" cy="533400"/>
          </a:xfrm>
        </p:grpSpPr>
        <p:sp>
          <p:nvSpPr>
            <p:cNvPr id="4" name="Rectangle 3"/>
            <p:cNvSpPr/>
            <p:nvPr/>
          </p:nvSpPr>
          <p:spPr>
            <a:xfrm>
              <a:off x="5791200" y="3429000"/>
              <a:ext cx="1219200" cy="381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pc="-15" dirty="0" smtClean="0">
                  <a:latin typeface="Cambria Math"/>
                  <a:cs typeface="Cambria Math"/>
                </a:rPr>
                <a:t>likelihood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096000" y="3733800"/>
              <a:ext cx="152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90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02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Goal: want </a:t>
            </a:r>
            <a:r>
              <a:rPr lang="en-US" sz="2400" i="1" spc="-15" dirty="0" smtClean="0">
                <a:latin typeface="Times"/>
                <a:cs typeface="Times"/>
              </a:rPr>
              <a:t>P(π </a:t>
            </a:r>
            <a:r>
              <a:rPr lang="en-US" sz="2400" spc="-15" dirty="0" smtClean="0">
                <a:latin typeface="Times"/>
                <a:cs typeface="Times"/>
              </a:rPr>
              <a:t>|</a:t>
            </a:r>
            <a:r>
              <a:rPr lang="en-US" sz="2400" i="1" spc="-15" dirty="0" smtClean="0">
                <a:latin typeface="Times"/>
                <a:cs typeface="Times"/>
              </a:rPr>
              <a:t> Y = y)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After we have data, we want to know the probability of seeing various values of 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Two ways: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r>
              <a:rPr lang="en-US" sz="2400" spc="-15" dirty="0" smtClean="0">
                <a:latin typeface="Cambria Math"/>
                <a:cs typeface="Cambria Math"/>
              </a:rPr>
              <a:t>Bayes Theorem.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P</a:t>
            </a:r>
            <a:r>
              <a:rPr lang="en-US" sz="2400" i="1" spc="-15" dirty="0">
                <a:latin typeface="Times"/>
                <a:cs typeface="Times"/>
              </a:rPr>
              <a:t>(π </a:t>
            </a:r>
            <a:r>
              <a:rPr lang="en-US" sz="2400" spc="-15" dirty="0">
                <a:latin typeface="Times"/>
                <a:cs typeface="Times"/>
              </a:rPr>
              <a:t>|</a:t>
            </a:r>
            <a:r>
              <a:rPr lang="en-US" sz="2400" i="1" spc="-15" dirty="0">
                <a:latin typeface="Times"/>
                <a:cs typeface="Times"/>
              </a:rPr>
              <a:t> Y = y</a:t>
            </a:r>
            <a:r>
              <a:rPr lang="en-US" sz="2400" i="1" spc="-15" dirty="0" smtClean="0">
                <a:latin typeface="Times"/>
                <a:cs typeface="Times"/>
              </a:rPr>
              <a:t>) is proportional to </a:t>
            </a:r>
            <a:r>
              <a:rPr lang="en-US" sz="2400" i="1" spc="-15" dirty="0">
                <a:latin typeface="Times"/>
                <a:cs typeface="Times"/>
              </a:rPr>
              <a:t>P(</a:t>
            </a:r>
            <a:r>
              <a:rPr lang="en-US" sz="2400" i="1" spc="-15" dirty="0" smtClean="0">
                <a:latin typeface="Times"/>
                <a:cs typeface="Times"/>
              </a:rPr>
              <a:t>π) </a:t>
            </a:r>
            <a:r>
              <a:rPr lang="en-US" sz="2400" i="1" spc="-15" dirty="0">
                <a:latin typeface="Times"/>
                <a:cs typeface="Times"/>
              </a:rPr>
              <a:t>P</a:t>
            </a:r>
            <a:r>
              <a:rPr lang="en-US" sz="2400" i="1" spc="-15" dirty="0" smtClean="0">
                <a:latin typeface="Times"/>
                <a:cs typeface="Times"/>
              </a:rPr>
              <a:t>(Y </a:t>
            </a:r>
            <a:r>
              <a:rPr lang="en-US" sz="2400" i="1" spc="-15" dirty="0">
                <a:latin typeface="Times"/>
                <a:cs typeface="Times"/>
              </a:rPr>
              <a:t>= </a:t>
            </a:r>
            <a:r>
              <a:rPr lang="en-US" sz="2400" i="1" spc="-15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Times"/>
                <a:cs typeface="Times"/>
              </a:rPr>
              <a:t>| </a:t>
            </a:r>
            <a:r>
              <a:rPr lang="en-US" sz="2400" i="1" spc="-15" dirty="0" smtClean="0">
                <a:latin typeface="Times"/>
                <a:cs typeface="Times"/>
              </a:rPr>
              <a:t>π)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Some controversy in getting the prior:</a:t>
            </a:r>
          </a:p>
          <a:p>
            <a:pPr marL="1727200" marR="12700" lvl="3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How to get it, what it means, subjective disagreements, subjective biases</a:t>
            </a:r>
            <a:endParaRPr lang="en-US" sz="2400" spc="-15" dirty="0" smtClean="0">
              <a:latin typeface="Times"/>
              <a:cs typeface="Times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52991" y="3429000"/>
            <a:ext cx="681009" cy="545068"/>
            <a:chOff x="4191000" y="3429000"/>
            <a:chExt cx="681009" cy="545068"/>
          </a:xfrm>
        </p:grpSpPr>
        <p:sp>
          <p:nvSpPr>
            <p:cNvPr id="3" name="Rectangle 2"/>
            <p:cNvSpPr/>
            <p:nvPr/>
          </p:nvSpPr>
          <p:spPr>
            <a:xfrm>
              <a:off x="4191000" y="3429000"/>
              <a:ext cx="681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-15" dirty="0" smtClean="0">
                  <a:latin typeface="Cambria Math"/>
                  <a:cs typeface="Cambria Math"/>
                </a:rPr>
                <a:t>prior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531505" y="3733800"/>
              <a:ext cx="116695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62600" y="3429000"/>
            <a:ext cx="1219200" cy="533400"/>
            <a:chOff x="5791200" y="3429000"/>
            <a:chExt cx="1219200" cy="533400"/>
          </a:xfrm>
        </p:grpSpPr>
        <p:sp>
          <p:nvSpPr>
            <p:cNvPr id="4" name="Rectangle 3"/>
            <p:cNvSpPr/>
            <p:nvPr/>
          </p:nvSpPr>
          <p:spPr>
            <a:xfrm>
              <a:off x="5791200" y="3429000"/>
              <a:ext cx="1219200" cy="381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pc="-15" dirty="0" smtClean="0">
                  <a:latin typeface="Cambria Math"/>
                  <a:cs typeface="Cambria Math"/>
                </a:rPr>
                <a:t>likelihood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096000" y="3733800"/>
              <a:ext cx="152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627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>
              <a:lnSpc>
                <a:spcPct val="99000"/>
              </a:lnSpc>
              <a:buAutoNum type="arabicPeriod" startAt="2"/>
            </a:pPr>
            <a:r>
              <a:rPr lang="en-US" sz="2400" spc="-15" dirty="0" smtClean="0">
                <a:latin typeface="Cambria Math"/>
                <a:cs typeface="Cambria Math"/>
              </a:rPr>
              <a:t>Maximum Likelihood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	No priors; more limited, working only with the likelihood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endParaRPr lang="en-US" sz="2400" i="1" spc="-15" dirty="0" smtClean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3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>
              <a:lnSpc>
                <a:spcPct val="99000"/>
              </a:lnSpc>
              <a:buAutoNum type="arabicPeriod" startAt="2"/>
            </a:pPr>
            <a:r>
              <a:rPr lang="en-US" sz="2400" spc="-15" dirty="0" smtClean="0">
                <a:latin typeface="Cambria Math"/>
                <a:cs typeface="Cambria Math"/>
              </a:rPr>
              <a:t>Maximum Likelihood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	No priors; more limited, working only with the likelihood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We can conduct inferences about parameters using 		maximum likelihood.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5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>
              <a:lnSpc>
                <a:spcPct val="99000"/>
              </a:lnSpc>
              <a:buAutoNum type="arabicPeriod" startAt="2"/>
            </a:pPr>
            <a:r>
              <a:rPr lang="en-US" sz="2400" spc="-15" dirty="0" smtClean="0">
                <a:latin typeface="Cambria Math"/>
                <a:cs typeface="Cambria Math"/>
              </a:rPr>
              <a:t>Maximum Likelihood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	No priors; more limited, working only with the likelihood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We can conduct inferences about parameters using 		maximum likelihood.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Cambria Math"/>
                <a:cs typeface="Cambria Math"/>
              </a:rPr>
              <a:t>Definition</a:t>
            </a:r>
            <a:r>
              <a:rPr lang="en-US" sz="2400" spc="-15" dirty="0" smtClean="0">
                <a:latin typeface="Cambria Math"/>
                <a:cs typeface="Cambria Math"/>
              </a:rPr>
              <a:t>. The </a:t>
            </a:r>
            <a:r>
              <a:rPr lang="en-US" sz="2400" u="sng" spc="-15" dirty="0" smtClean="0">
                <a:latin typeface="Cambria Math"/>
                <a:cs typeface="Cambria Math"/>
              </a:rPr>
              <a:t>likelihood function </a:t>
            </a:r>
            <a:r>
              <a:rPr lang="en-US" sz="2400" spc="-15" dirty="0" smtClean="0">
                <a:latin typeface="Cambria Math"/>
                <a:cs typeface="Cambria Math"/>
              </a:rPr>
              <a:t>is the probability of the observed data occurring, expressed as a function of the parameter value.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>
              <a:lnSpc>
                <a:spcPct val="99000"/>
              </a:lnSpc>
              <a:buAutoNum type="arabicPeriod" startAt="2"/>
            </a:pPr>
            <a:r>
              <a:rPr lang="en-US" sz="2400" spc="-15" dirty="0" smtClean="0">
                <a:latin typeface="Cambria Math"/>
                <a:cs typeface="Cambria Math"/>
              </a:rPr>
              <a:t>Maximum Likelihood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	No priors; more limited, working only with the likelihood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We can conduct inferences about parameters using 		maximum likelihood.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Cambria Math"/>
                <a:cs typeface="Cambria Math"/>
              </a:rPr>
              <a:t>Definition</a:t>
            </a:r>
            <a:r>
              <a:rPr lang="en-US" sz="2400" spc="-15" dirty="0" smtClean="0">
                <a:latin typeface="Cambria Math"/>
                <a:cs typeface="Cambria Math"/>
              </a:rPr>
              <a:t>. The </a:t>
            </a:r>
            <a:r>
              <a:rPr lang="en-US" sz="2400" u="sng" spc="-15" dirty="0" smtClean="0">
                <a:latin typeface="Cambria Math"/>
                <a:cs typeface="Cambria Math"/>
              </a:rPr>
              <a:t>likelihood function </a:t>
            </a:r>
            <a:r>
              <a:rPr lang="en-US" sz="2400" spc="-15" dirty="0" smtClean="0">
                <a:latin typeface="Cambria Math"/>
                <a:cs typeface="Cambria Math"/>
              </a:rPr>
              <a:t>is the probability of the observed data occurring, expressed as a function of the parameter value.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Cambria Math"/>
                <a:cs typeface="Cambria Math"/>
              </a:rPr>
              <a:t>Example</a:t>
            </a:r>
            <a:r>
              <a:rPr lang="en-US" sz="2400" spc="-15" dirty="0" smtClean="0">
                <a:latin typeface="Cambria Math"/>
                <a:cs typeface="Cambria Math"/>
              </a:rPr>
              <a:t>. 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Of the N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i="1" spc="-15" dirty="0" smtClean="0">
                <a:latin typeface="Times"/>
                <a:cs typeface="Times"/>
              </a:rPr>
              <a:t> = # successes </a:t>
            </a:r>
            <a:r>
              <a:rPr lang="en-US" sz="2400" i="1" spc="-15" dirty="0">
                <a:latin typeface="Times"/>
                <a:cs typeface="Times"/>
              </a:rPr>
              <a:t>=</a:t>
            </a:r>
            <a:r>
              <a:rPr lang="en-US" sz="2400" spc="-15" dirty="0" smtClean="0"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latin typeface="Times"/>
                <a:cs typeface="Times"/>
              </a:rPr>
              <a:t>?</a:t>
            </a:r>
            <a:r>
              <a:rPr lang="en-US" sz="2400" i="1" spc="-15" dirty="0" smtClean="0">
                <a:latin typeface="Times"/>
                <a:cs typeface="Times"/>
              </a:rPr>
              <a:t>)</a:t>
            </a: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Cambria Math"/>
              <a:cs typeface="Cambria Math"/>
            </a:endParaRPr>
          </a:p>
          <a:p>
            <a:pPr marL="469900" marR="12700" indent="-457200">
              <a:lnSpc>
                <a:spcPct val="99000"/>
              </a:lnSpc>
              <a:buAutoNum type="arabicPeriod"/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Thinking with Likelihoods: The Idea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8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396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In linear regression: response </a:t>
            </a:r>
            <a:r>
              <a:rPr lang="en-US" sz="2400" i="1" spc="-15" dirty="0" smtClean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is continuous, and the (conditional) response  </a:t>
            </a:r>
            <a:r>
              <a:rPr lang="en-US" sz="2400" i="1" spc="-15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Times"/>
                <a:cs typeface="Times"/>
              </a:rPr>
              <a:t>| </a:t>
            </a:r>
            <a:r>
              <a:rPr lang="en-US" sz="2400" i="1" spc="-15" dirty="0" smtClean="0">
                <a:latin typeface="Times"/>
                <a:cs typeface="Times"/>
              </a:rPr>
              <a:t>x  </a:t>
            </a:r>
            <a:r>
              <a:rPr lang="en-US" sz="2400" spc="-15" dirty="0" smtClean="0">
                <a:latin typeface="Cambria Math"/>
                <a:cs typeface="Cambria Math"/>
              </a:rPr>
              <a:t>is normally distributed.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In models where </a:t>
            </a:r>
            <a:r>
              <a:rPr lang="en-US" sz="2400" i="1" spc="-15" dirty="0" smtClean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is categorical, the response  </a:t>
            </a:r>
            <a:r>
              <a:rPr lang="en-US" sz="2400" i="1" spc="-15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Times"/>
                <a:cs typeface="Times"/>
              </a:rPr>
              <a:t>| </a:t>
            </a:r>
            <a:r>
              <a:rPr lang="en-US" sz="2400" i="1" spc="-15" dirty="0" smtClean="0">
                <a:latin typeface="Times"/>
                <a:cs typeface="Times"/>
              </a:rPr>
              <a:t>x</a:t>
            </a:r>
            <a:r>
              <a:rPr lang="en-US" sz="2400" spc="-15" dirty="0" smtClean="0">
                <a:latin typeface="Cambria Math"/>
                <a:cs typeface="Cambria Math"/>
              </a:rPr>
              <a:t>  can take other distributions.</a:t>
            </a: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Probability Distributions for Categorical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97" name="Group 196"/>
          <p:cNvGrpSpPr/>
          <p:nvPr/>
        </p:nvGrpSpPr>
        <p:grpSpPr>
          <a:xfrm>
            <a:off x="2360206" y="3657599"/>
            <a:ext cx="4040594" cy="2884095"/>
            <a:chOff x="648986" y="2599289"/>
            <a:chExt cx="4481310" cy="3565742"/>
          </a:xfrm>
        </p:grpSpPr>
        <p:pic>
          <p:nvPicPr>
            <p:cNvPr id="198" name="Picture 197"/>
            <p:cNvPicPr>
              <a:picLocks noChangeAspect="1"/>
            </p:cNvPicPr>
            <p:nvPr/>
          </p:nvPicPr>
          <p:blipFill rotWithShape="1">
            <a:blip r:embed="rId2" cstate="print"/>
            <a:srcRect l="4752" r="4037"/>
            <a:stretch/>
          </p:blipFill>
          <p:spPr>
            <a:xfrm>
              <a:off x="648986" y="2599289"/>
              <a:ext cx="4481310" cy="3565742"/>
            </a:xfrm>
            <a:prstGeom prst="rect">
              <a:avLst/>
            </a:prstGeom>
          </p:spPr>
        </p:pic>
        <p:cxnSp>
          <p:nvCxnSpPr>
            <p:cNvPr id="199" name="Straight Connector 198"/>
            <p:cNvCxnSpPr/>
            <p:nvPr/>
          </p:nvCxnSpPr>
          <p:spPr>
            <a:xfrm flipV="1">
              <a:off x="1988699" y="4374847"/>
              <a:ext cx="2831533" cy="362717"/>
            </a:xfrm>
            <a:prstGeom prst="line">
              <a:avLst/>
            </a:prstGeom>
            <a:ln w="28575">
              <a:solidFill>
                <a:srgbClr val="E84C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Freeform 199"/>
            <p:cNvSpPr/>
            <p:nvPr/>
          </p:nvSpPr>
          <p:spPr>
            <a:xfrm>
              <a:off x="1721983" y="4476936"/>
              <a:ext cx="314768" cy="623881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1788287" y="4423128"/>
              <a:ext cx="314768" cy="722470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1874383" y="4369317"/>
              <a:ext cx="314768" cy="830091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1972973" y="4337033"/>
              <a:ext cx="314768" cy="928680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2071563" y="4304747"/>
              <a:ext cx="314768" cy="994984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2180915" y="4261699"/>
              <a:ext cx="314768" cy="1061288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2279505" y="4218652"/>
              <a:ext cx="314768" cy="1138354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2378095" y="4164842"/>
              <a:ext cx="314768" cy="1226181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2465923" y="4121795"/>
              <a:ext cx="314768" cy="1281723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2564513" y="4078748"/>
              <a:ext cx="314768" cy="1337264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2663103" y="4046462"/>
              <a:ext cx="314768" cy="1392806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>
              <a:off x="2761693" y="4014177"/>
              <a:ext cx="314768" cy="1437585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2860283" y="3981891"/>
              <a:ext cx="314768" cy="1493128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2969635" y="3938843"/>
              <a:ext cx="314768" cy="1537908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3078987" y="3906558"/>
              <a:ext cx="314768" cy="1593449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3199101" y="3852749"/>
              <a:ext cx="314768" cy="1616704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 215"/>
            <p:cNvSpPr/>
            <p:nvPr/>
          </p:nvSpPr>
          <p:spPr>
            <a:xfrm>
              <a:off x="3319215" y="3788177"/>
              <a:ext cx="314768" cy="1661484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3448359" y="3723606"/>
              <a:ext cx="314768" cy="1726055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>
              <a:off x="3577503" y="3691321"/>
              <a:ext cx="314768" cy="1758340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3706647" y="3648273"/>
              <a:ext cx="314768" cy="1779864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 219"/>
            <p:cNvSpPr/>
            <p:nvPr/>
          </p:nvSpPr>
          <p:spPr>
            <a:xfrm>
              <a:off x="3825029" y="3583702"/>
              <a:ext cx="314768" cy="1822911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3955905" y="3594464"/>
              <a:ext cx="314768" cy="1803119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4076019" y="3526058"/>
              <a:ext cx="314768" cy="1873257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4206895" y="3495504"/>
              <a:ext cx="314768" cy="1873257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4327009" y="3475712"/>
              <a:ext cx="314768" cy="1873257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4447123" y="3466682"/>
              <a:ext cx="314768" cy="1873257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reeform 225"/>
            <p:cNvSpPr/>
            <p:nvPr/>
          </p:nvSpPr>
          <p:spPr>
            <a:xfrm>
              <a:off x="4556475" y="3446890"/>
              <a:ext cx="314768" cy="1873257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63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i="1" spc="-15" dirty="0" smtClean="0">
                <a:latin typeface="Times"/>
                <a:cs typeface="Times"/>
              </a:rPr>
              <a:t> = # successes </a:t>
            </a:r>
            <a:r>
              <a:rPr lang="en-US" sz="2400" i="1" spc="-15" dirty="0">
                <a:latin typeface="Times"/>
                <a:cs typeface="Times"/>
              </a:rPr>
              <a:t>=</a:t>
            </a:r>
            <a:r>
              <a:rPr lang="en-US" sz="2400" spc="-15" dirty="0" smtClean="0"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latin typeface="Times"/>
                <a:cs typeface="Times"/>
              </a:rPr>
              <a:t>?</a:t>
            </a:r>
            <a:r>
              <a:rPr lang="en-US" sz="2400" i="1" spc="-15" dirty="0" smtClean="0"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Maximum Likelihood Example, continued.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i="1" spc="-15" dirty="0" smtClean="0">
                <a:latin typeface="Times"/>
                <a:cs typeface="Times"/>
              </a:rPr>
              <a:t> = # successes </a:t>
            </a:r>
            <a:r>
              <a:rPr lang="en-US" sz="2400" i="1" spc="-15" dirty="0">
                <a:latin typeface="Times"/>
                <a:cs typeface="Times"/>
              </a:rPr>
              <a:t>=</a:t>
            </a:r>
            <a:r>
              <a:rPr lang="en-US" sz="2400" spc="-15" dirty="0" smtClean="0"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latin typeface="Times"/>
                <a:cs typeface="Times"/>
              </a:rPr>
              <a:t>?</a:t>
            </a:r>
            <a:r>
              <a:rPr lang="en-US" sz="2400" i="1" spc="-15" dirty="0" smtClean="0"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Binomial Distribution: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P</a:t>
            </a:r>
            <a:r>
              <a:rPr lang="en-US" sz="2400" i="1" spc="-15" dirty="0">
                <a:latin typeface="Times"/>
                <a:cs typeface="Times"/>
              </a:rPr>
              <a:t>(Y = </a:t>
            </a:r>
            <a:r>
              <a:rPr lang="en-US" sz="2400" i="1" spc="-15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Times"/>
                <a:cs typeface="Times"/>
              </a:rPr>
              <a:t>|</a:t>
            </a:r>
            <a:r>
              <a:rPr lang="en-US" sz="2400" i="1" spc="-15" dirty="0" smtClean="0">
                <a:latin typeface="Times"/>
                <a:cs typeface="Times"/>
              </a:rPr>
              <a:t> n=2) </a:t>
            </a:r>
            <a:r>
              <a:rPr lang="en-US" sz="2400" i="1" spc="-15" dirty="0">
                <a:latin typeface="Times"/>
                <a:cs typeface="Times"/>
              </a:rPr>
              <a:t>=  		</a:t>
            </a:r>
            <a:r>
              <a:rPr lang="en-US" sz="2400" i="1" spc="-15" dirty="0" smtClean="0">
                <a:latin typeface="Times"/>
                <a:cs typeface="Times"/>
              </a:rPr>
              <a:t>(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i="1" spc="-15" dirty="0" smtClean="0">
                <a:latin typeface="Times"/>
                <a:cs typeface="Times"/>
              </a:rPr>
              <a:t>) </a:t>
            </a:r>
            <a:r>
              <a:rPr lang="en-US" sz="2400" i="1" spc="-15" baseline="30000" dirty="0">
                <a:latin typeface="Times"/>
                <a:cs typeface="Times"/>
              </a:rPr>
              <a:t>y </a:t>
            </a:r>
            <a:r>
              <a:rPr lang="en-US" sz="2400" i="1" spc="-15" dirty="0">
                <a:latin typeface="Times"/>
                <a:cs typeface="Times"/>
              </a:rPr>
              <a:t>(1 </a:t>
            </a:r>
            <a:r>
              <a:rPr lang="en-US" sz="2400" i="1" spc="-15" dirty="0" smtClean="0">
                <a:latin typeface="Times"/>
                <a:cs typeface="Times"/>
              </a:rPr>
              <a:t>-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i="1" spc="-15" dirty="0" smtClean="0">
                <a:latin typeface="Times"/>
                <a:cs typeface="Times"/>
              </a:rPr>
              <a:t>) </a:t>
            </a:r>
            <a:r>
              <a:rPr lang="en-US" sz="2400" i="1" spc="-15" baseline="30000" dirty="0" smtClean="0">
                <a:latin typeface="Times"/>
                <a:cs typeface="Times"/>
              </a:rPr>
              <a:t>2-y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</a:t>
            </a: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Maximum Likelihood Example, continued.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19600" y="2590800"/>
            <a:ext cx="1524000" cy="995065"/>
            <a:chOff x="3657600" y="3048000"/>
            <a:chExt cx="1524000" cy="995065"/>
          </a:xfrm>
        </p:grpSpPr>
        <p:sp>
          <p:nvSpPr>
            <p:cNvPr id="6" name="Rectangle 5"/>
            <p:cNvSpPr/>
            <p:nvPr/>
          </p:nvSpPr>
          <p:spPr>
            <a:xfrm>
              <a:off x="3657600" y="3581400"/>
              <a:ext cx="152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y!(2 – y)!</a:t>
              </a:r>
              <a:endParaRPr lang="en-US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33800" y="3581400"/>
              <a:ext cx="1143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038600" y="3048000"/>
              <a:ext cx="6078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  2!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722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i="1" spc="-15" dirty="0" smtClean="0">
                <a:latin typeface="Times"/>
                <a:cs typeface="Times"/>
              </a:rPr>
              <a:t> = # successes </a:t>
            </a:r>
            <a:r>
              <a:rPr lang="en-US" sz="2400" i="1" spc="-15" dirty="0">
                <a:latin typeface="Times"/>
                <a:cs typeface="Times"/>
              </a:rPr>
              <a:t>=</a:t>
            </a:r>
            <a:r>
              <a:rPr lang="en-US" sz="2400" spc="-15" dirty="0" smtClean="0"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latin typeface="Times"/>
                <a:cs typeface="Times"/>
              </a:rPr>
              <a:t>?</a:t>
            </a:r>
            <a:r>
              <a:rPr lang="en-US" sz="2400" i="1" spc="-15" dirty="0" smtClean="0"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Binomial Distribution: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P</a:t>
            </a:r>
            <a:r>
              <a:rPr lang="en-US" sz="2400" i="1" spc="-15" dirty="0">
                <a:latin typeface="Times"/>
                <a:cs typeface="Times"/>
              </a:rPr>
              <a:t>(Y = </a:t>
            </a:r>
            <a:r>
              <a:rPr lang="en-US" sz="2400" i="1" spc="-15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Times"/>
                <a:cs typeface="Times"/>
              </a:rPr>
              <a:t>|</a:t>
            </a:r>
            <a:r>
              <a:rPr lang="en-US" sz="2400" i="1" spc="-15" dirty="0" smtClean="0">
                <a:latin typeface="Times"/>
                <a:cs typeface="Times"/>
              </a:rPr>
              <a:t> n=2) </a:t>
            </a:r>
            <a:r>
              <a:rPr lang="en-US" sz="2400" i="1" spc="-15" dirty="0">
                <a:latin typeface="Times"/>
                <a:cs typeface="Times"/>
              </a:rPr>
              <a:t>=  		</a:t>
            </a:r>
            <a:r>
              <a:rPr lang="en-US" sz="2400" i="1" spc="-15" dirty="0" smtClean="0">
                <a:latin typeface="Times"/>
                <a:cs typeface="Times"/>
              </a:rPr>
              <a:t>(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i="1" spc="-15" dirty="0" smtClean="0">
                <a:latin typeface="Times"/>
                <a:cs typeface="Times"/>
              </a:rPr>
              <a:t>) </a:t>
            </a:r>
            <a:r>
              <a:rPr lang="en-US" sz="2400" i="1" spc="-15" baseline="30000" dirty="0">
                <a:latin typeface="Times"/>
                <a:cs typeface="Times"/>
              </a:rPr>
              <a:t>y </a:t>
            </a:r>
            <a:r>
              <a:rPr lang="en-US" sz="2400" i="1" spc="-15" dirty="0">
                <a:latin typeface="Times"/>
                <a:cs typeface="Times"/>
              </a:rPr>
              <a:t>(1 </a:t>
            </a:r>
            <a:r>
              <a:rPr lang="en-US" sz="2400" i="1" spc="-15" dirty="0" smtClean="0">
                <a:latin typeface="Times"/>
                <a:cs typeface="Times"/>
              </a:rPr>
              <a:t>-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i="1" spc="-15" dirty="0" smtClean="0">
                <a:latin typeface="Times"/>
                <a:cs typeface="Times"/>
              </a:rPr>
              <a:t>) </a:t>
            </a:r>
            <a:r>
              <a:rPr lang="en-US" sz="2400" i="1" spc="-15" baseline="30000" dirty="0" smtClean="0">
                <a:latin typeface="Times"/>
                <a:cs typeface="Times"/>
              </a:rPr>
              <a:t>2-y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P</a:t>
            </a:r>
            <a:r>
              <a:rPr lang="en-US" sz="2400" i="1" spc="-15" dirty="0">
                <a:latin typeface="Times"/>
                <a:cs typeface="Times"/>
              </a:rPr>
              <a:t>(Y = </a:t>
            </a:r>
            <a:r>
              <a:rPr lang="en-US" sz="2400" i="1" spc="-15" dirty="0" smtClean="0">
                <a:latin typeface="Times"/>
                <a:cs typeface="Times"/>
              </a:rPr>
              <a:t>1 </a:t>
            </a:r>
            <a:r>
              <a:rPr lang="en-US" sz="2400" spc="-15" dirty="0">
                <a:latin typeface="Times"/>
                <a:cs typeface="Times"/>
              </a:rPr>
              <a:t>|</a:t>
            </a:r>
            <a:r>
              <a:rPr lang="en-US" sz="2400" i="1" spc="-15" dirty="0">
                <a:latin typeface="Times"/>
                <a:cs typeface="Times"/>
              </a:rPr>
              <a:t> n=2) </a:t>
            </a:r>
            <a:r>
              <a:rPr lang="en-US" sz="2400" i="1" spc="-15" dirty="0" smtClean="0">
                <a:latin typeface="Times"/>
                <a:cs typeface="Times"/>
              </a:rPr>
              <a:t>= 2π(1 – π)</a:t>
            </a:r>
            <a:endParaRPr lang="en-US" sz="2400" baseline="30000" dirty="0"/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 </a:t>
            </a: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Maximum Likelihood Example, continued.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19600" y="2590800"/>
            <a:ext cx="1524000" cy="995065"/>
            <a:chOff x="3657600" y="3048000"/>
            <a:chExt cx="1524000" cy="995065"/>
          </a:xfrm>
        </p:grpSpPr>
        <p:sp>
          <p:nvSpPr>
            <p:cNvPr id="6" name="Rectangle 5"/>
            <p:cNvSpPr/>
            <p:nvPr/>
          </p:nvSpPr>
          <p:spPr>
            <a:xfrm>
              <a:off x="3657600" y="3581400"/>
              <a:ext cx="152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y!(2 – y)!</a:t>
              </a:r>
              <a:endParaRPr lang="en-US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33800" y="3581400"/>
              <a:ext cx="1143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038600" y="3048000"/>
              <a:ext cx="6078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  2!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55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i="1" spc="-15" dirty="0" smtClean="0">
                <a:latin typeface="Times"/>
                <a:cs typeface="Times"/>
              </a:rPr>
              <a:t> = # successes </a:t>
            </a:r>
            <a:r>
              <a:rPr lang="en-US" sz="2400" i="1" spc="-15" dirty="0">
                <a:latin typeface="Times"/>
                <a:cs typeface="Times"/>
              </a:rPr>
              <a:t>=</a:t>
            </a:r>
            <a:r>
              <a:rPr lang="en-US" sz="2400" spc="-15" dirty="0" smtClean="0"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latin typeface="Times"/>
                <a:cs typeface="Times"/>
              </a:rPr>
              <a:t>?</a:t>
            </a:r>
            <a:r>
              <a:rPr lang="en-US" sz="2400" i="1" spc="-15" dirty="0" smtClean="0"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Binomial Distribution: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P</a:t>
            </a:r>
            <a:r>
              <a:rPr lang="en-US" sz="2400" i="1" spc="-15" dirty="0">
                <a:latin typeface="Times"/>
                <a:cs typeface="Times"/>
              </a:rPr>
              <a:t>(Y = </a:t>
            </a:r>
            <a:r>
              <a:rPr lang="en-US" sz="2400" i="1" spc="-15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Times"/>
                <a:cs typeface="Times"/>
              </a:rPr>
              <a:t>|</a:t>
            </a:r>
            <a:r>
              <a:rPr lang="en-US" sz="2400" i="1" spc="-15" dirty="0" smtClean="0">
                <a:latin typeface="Times"/>
                <a:cs typeface="Times"/>
              </a:rPr>
              <a:t> n=2) </a:t>
            </a:r>
            <a:r>
              <a:rPr lang="en-US" sz="2400" i="1" spc="-15" dirty="0">
                <a:latin typeface="Times"/>
                <a:cs typeface="Times"/>
              </a:rPr>
              <a:t>=  		</a:t>
            </a:r>
            <a:r>
              <a:rPr lang="en-US" sz="2400" i="1" spc="-15" dirty="0" smtClean="0">
                <a:latin typeface="Times"/>
                <a:cs typeface="Times"/>
              </a:rPr>
              <a:t>(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i="1" spc="-15" dirty="0" smtClean="0">
                <a:latin typeface="Times"/>
                <a:cs typeface="Times"/>
              </a:rPr>
              <a:t>) </a:t>
            </a:r>
            <a:r>
              <a:rPr lang="en-US" sz="2400" i="1" spc="-15" baseline="30000" dirty="0">
                <a:latin typeface="Times"/>
                <a:cs typeface="Times"/>
              </a:rPr>
              <a:t>y </a:t>
            </a:r>
            <a:r>
              <a:rPr lang="en-US" sz="2400" i="1" spc="-15" dirty="0">
                <a:latin typeface="Times"/>
                <a:cs typeface="Times"/>
              </a:rPr>
              <a:t>(1 </a:t>
            </a:r>
            <a:r>
              <a:rPr lang="en-US" sz="2400" i="1" spc="-15" dirty="0" smtClean="0">
                <a:latin typeface="Times"/>
                <a:cs typeface="Times"/>
              </a:rPr>
              <a:t>-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i="1" spc="-15" dirty="0" smtClean="0">
                <a:latin typeface="Times"/>
                <a:cs typeface="Times"/>
              </a:rPr>
              <a:t>) </a:t>
            </a:r>
            <a:r>
              <a:rPr lang="en-US" sz="2400" i="1" spc="-15" baseline="30000" dirty="0" smtClean="0">
                <a:latin typeface="Times"/>
                <a:cs typeface="Times"/>
              </a:rPr>
              <a:t>2-y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baseline="30000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P</a:t>
            </a:r>
            <a:r>
              <a:rPr lang="en-US" sz="2400" i="1" spc="-15" dirty="0">
                <a:latin typeface="Times"/>
                <a:cs typeface="Times"/>
              </a:rPr>
              <a:t>(Y = </a:t>
            </a:r>
            <a:r>
              <a:rPr lang="en-US" sz="2400" i="1" spc="-15" dirty="0" smtClean="0">
                <a:latin typeface="Times"/>
                <a:cs typeface="Times"/>
              </a:rPr>
              <a:t>1 </a:t>
            </a:r>
            <a:r>
              <a:rPr lang="en-US" sz="2400" spc="-15" dirty="0">
                <a:latin typeface="Times"/>
                <a:cs typeface="Times"/>
              </a:rPr>
              <a:t>|</a:t>
            </a:r>
            <a:r>
              <a:rPr lang="en-US" sz="2400" i="1" spc="-15" dirty="0">
                <a:latin typeface="Times"/>
                <a:cs typeface="Times"/>
              </a:rPr>
              <a:t> n=2) </a:t>
            </a:r>
            <a:r>
              <a:rPr lang="en-US" sz="2400" i="1" spc="-15" dirty="0" smtClean="0">
                <a:latin typeface="Times"/>
                <a:cs typeface="Times"/>
              </a:rPr>
              <a:t>= 2π(1 – π)</a:t>
            </a:r>
            <a:endParaRPr lang="en-US" sz="2400" baseline="30000" dirty="0"/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 </a:t>
            </a: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 likelihood function, below, is the probability of observing </a:t>
            </a:r>
            <a:r>
              <a:rPr lang="en-US" sz="2400" i="1" spc="-15" dirty="0" smtClean="0">
                <a:latin typeface="Times"/>
                <a:cs typeface="Times"/>
              </a:rPr>
              <a:t>y=1</a:t>
            </a:r>
            <a:r>
              <a:rPr lang="en-US" sz="2400" spc="-15" dirty="0" smtClean="0">
                <a:latin typeface="Cambria Math"/>
                <a:cs typeface="Cambria Math"/>
              </a:rPr>
              <a:t>, expressed as a function of parameter value </a:t>
            </a:r>
            <a:r>
              <a:rPr lang="en-US" sz="2400" i="1" spc="-15" dirty="0" smtClean="0">
                <a:latin typeface="Times"/>
                <a:cs typeface="Times"/>
              </a:rPr>
              <a:t>π</a:t>
            </a:r>
            <a:r>
              <a:rPr lang="en-US" sz="2400" spc="-15" dirty="0" smtClean="0">
                <a:latin typeface="Cambria Math"/>
                <a:cs typeface="Cambria Math"/>
              </a:rPr>
              <a:t>:</a:t>
            </a: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L</a:t>
            </a:r>
            <a:r>
              <a:rPr lang="en-US" sz="2400" spc="-15" dirty="0" smtClean="0"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latin typeface="Times"/>
                <a:cs typeface="Times"/>
              </a:rPr>
              <a:t>π) = </a:t>
            </a:r>
            <a:r>
              <a:rPr lang="en-US" sz="2400" i="1" spc="-15" dirty="0">
                <a:latin typeface="Times"/>
                <a:cs typeface="Times"/>
              </a:rPr>
              <a:t>2π(1 – π)</a:t>
            </a:r>
            <a:endParaRPr lang="en-US" sz="2400" baseline="30000" dirty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Maximum Likelihood Example, continued.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19600" y="2590800"/>
            <a:ext cx="1524000" cy="995065"/>
            <a:chOff x="3657600" y="3048000"/>
            <a:chExt cx="1524000" cy="995065"/>
          </a:xfrm>
        </p:grpSpPr>
        <p:sp>
          <p:nvSpPr>
            <p:cNvPr id="6" name="Rectangle 5"/>
            <p:cNvSpPr/>
            <p:nvPr/>
          </p:nvSpPr>
          <p:spPr>
            <a:xfrm>
              <a:off x="3657600" y="3581400"/>
              <a:ext cx="1524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y!(2 – y)!</a:t>
              </a:r>
              <a:endParaRPr lang="en-US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33800" y="3581400"/>
              <a:ext cx="1143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038600" y="3048000"/>
              <a:ext cx="6078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spc="-15" dirty="0" smtClean="0">
                  <a:latin typeface="Times"/>
                  <a:cs typeface="Times"/>
                </a:rPr>
                <a:t>  2!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42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solidFill>
                  <a:srgbClr val="7F7F7F"/>
                </a:solidFill>
                <a:latin typeface="Times"/>
                <a:cs typeface="Times"/>
              </a:rPr>
              <a:t>n</a:t>
            </a:r>
            <a:r>
              <a:rPr lang="en-US" sz="2400" spc="-15" dirty="0" smtClean="0">
                <a:solidFill>
                  <a:srgbClr val="7F7F7F"/>
                </a:solidFill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solidFill>
                  <a:srgbClr val="7F7F7F"/>
                </a:solidFill>
                <a:latin typeface="Times"/>
                <a:cs typeface="Times"/>
              </a:rPr>
              <a:t>Y</a:t>
            </a:r>
            <a:r>
              <a:rPr lang="en-US" sz="2400" i="1" spc="-15" dirty="0" smtClean="0">
                <a:solidFill>
                  <a:srgbClr val="7F7F7F"/>
                </a:solidFill>
                <a:latin typeface="Times"/>
                <a:cs typeface="Times"/>
              </a:rPr>
              <a:t> = # successes </a:t>
            </a:r>
            <a:r>
              <a:rPr lang="en-US" sz="2400" i="1" spc="-15" dirty="0">
                <a:solidFill>
                  <a:srgbClr val="7F7F7F"/>
                </a:solidFill>
                <a:latin typeface="Times"/>
                <a:cs typeface="Times"/>
              </a:rPr>
              <a:t>=</a:t>
            </a:r>
            <a:r>
              <a:rPr lang="en-US" sz="2400" spc="-15" dirty="0" smtClean="0">
                <a:solidFill>
                  <a:srgbClr val="7F7F7F"/>
                </a:solidFill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solidFill>
                  <a:srgbClr val="7F7F7F"/>
                </a:solidFill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solidFill>
                  <a:srgbClr val="7F7F7F"/>
                </a:solidFill>
                <a:latin typeface="Times"/>
                <a:cs typeface="Times"/>
              </a:rPr>
              <a:t>?</a:t>
            </a:r>
            <a:r>
              <a:rPr lang="en-US" sz="2400" i="1" spc="-15" dirty="0" smtClean="0">
                <a:solidFill>
                  <a:srgbClr val="7F7F7F"/>
                </a:solidFill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L</a:t>
            </a:r>
            <a:r>
              <a:rPr lang="en-US" sz="2400" spc="-15" dirty="0" smtClean="0"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latin typeface="Times"/>
                <a:cs typeface="Times"/>
              </a:rPr>
              <a:t>π) = </a:t>
            </a:r>
            <a:r>
              <a:rPr lang="en-US" sz="2400" i="1" spc="-15" dirty="0">
                <a:latin typeface="Times"/>
                <a:cs typeface="Times"/>
              </a:rPr>
              <a:t>2π(1 – π)</a:t>
            </a:r>
            <a:endParaRPr lang="en-US" sz="2400" baseline="30000" dirty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smtClean="0">
                <a:solidFill>
                  <a:srgbClr val="8064A2"/>
                </a:solidFill>
                <a:latin typeface="Cambria Math"/>
                <a:cs typeface="Cambria Math"/>
              </a:rPr>
              <a:t>Maximum Likelihood Example</a:t>
            </a: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, continued.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pic>
        <p:nvPicPr>
          <p:cNvPr id="3" name="Picture 2" descr="Screen Shot 2015-05-04 at 8.5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24200"/>
            <a:ext cx="4191000" cy="280474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876800" y="3352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89063" y="3124200"/>
            <a:ext cx="58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 smtClean="0">
                <a:latin typeface="Times"/>
                <a:cs typeface="Times"/>
              </a:rPr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solidFill>
                  <a:srgbClr val="7F7F7F"/>
                </a:solidFill>
                <a:latin typeface="Times"/>
                <a:cs typeface="Times"/>
              </a:rPr>
              <a:t>n</a:t>
            </a:r>
            <a:r>
              <a:rPr lang="en-US" sz="2400" spc="-15" dirty="0" smtClean="0">
                <a:solidFill>
                  <a:srgbClr val="7F7F7F"/>
                </a:solidFill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solidFill>
                  <a:srgbClr val="7F7F7F"/>
                </a:solidFill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solidFill>
                  <a:srgbClr val="7F7F7F"/>
                </a:solidFill>
                <a:latin typeface="Times"/>
                <a:cs typeface="Times"/>
              </a:rPr>
              <a:t>Y</a:t>
            </a:r>
            <a:r>
              <a:rPr lang="en-US" sz="2400" i="1" spc="-15" dirty="0" smtClean="0">
                <a:solidFill>
                  <a:srgbClr val="7F7F7F"/>
                </a:solidFill>
                <a:latin typeface="Times"/>
                <a:cs typeface="Times"/>
              </a:rPr>
              <a:t> = # successes </a:t>
            </a:r>
            <a:r>
              <a:rPr lang="en-US" sz="2400" i="1" spc="-15" dirty="0">
                <a:solidFill>
                  <a:srgbClr val="7F7F7F"/>
                </a:solidFill>
                <a:latin typeface="Times"/>
                <a:cs typeface="Times"/>
              </a:rPr>
              <a:t>=</a:t>
            </a:r>
            <a:r>
              <a:rPr lang="en-US" sz="2400" spc="-15" dirty="0" smtClean="0">
                <a:solidFill>
                  <a:srgbClr val="7F7F7F"/>
                </a:solidFill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solidFill>
                  <a:srgbClr val="7F7F7F"/>
                </a:solidFill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solidFill>
                  <a:srgbClr val="7F7F7F"/>
                </a:solidFill>
                <a:latin typeface="Times"/>
                <a:cs typeface="Times"/>
              </a:rPr>
              <a:t>?</a:t>
            </a:r>
            <a:r>
              <a:rPr lang="en-US" sz="2400" i="1" spc="-15" dirty="0" smtClean="0">
                <a:solidFill>
                  <a:srgbClr val="7F7F7F"/>
                </a:solidFill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L</a:t>
            </a:r>
            <a:r>
              <a:rPr lang="en-US" sz="2400" spc="-15" dirty="0" smtClean="0"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latin typeface="Times"/>
                <a:cs typeface="Times"/>
              </a:rPr>
              <a:t>π) = </a:t>
            </a:r>
            <a:r>
              <a:rPr lang="en-US" sz="2400" i="1" spc="-15" dirty="0">
                <a:latin typeface="Times"/>
                <a:cs typeface="Times"/>
              </a:rPr>
              <a:t>2π(1 – π)</a:t>
            </a:r>
            <a:endParaRPr lang="en-US" sz="2400" baseline="30000" dirty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smtClean="0">
                <a:solidFill>
                  <a:srgbClr val="8064A2"/>
                </a:solidFill>
                <a:latin typeface="Cambria Math"/>
                <a:cs typeface="Cambria Math"/>
              </a:rPr>
              <a:t>Maximum Likelihood Example</a:t>
            </a: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, continued.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3" name="Picture 2" descr="Screen Shot 2015-05-04 at 8.5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24200"/>
            <a:ext cx="4191000" cy="280474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876800" y="3352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89063" y="3124200"/>
            <a:ext cx="58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 smtClean="0">
                <a:latin typeface="Times"/>
                <a:cs typeface="Times"/>
              </a:rPr>
              <a:t>max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781800" y="5334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09800" y="5638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543800" y="5105400"/>
            <a:ext cx="361961" cy="367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 algn="ctr">
              <a:lnSpc>
                <a:spcPct val="99000"/>
              </a:lnSpc>
            </a:pPr>
            <a:r>
              <a:rPr lang="en-US" i="1" spc="-15" dirty="0" smtClean="0">
                <a:latin typeface="Times"/>
                <a:cs typeface="Times"/>
              </a:rPr>
              <a:t>?</a:t>
            </a:r>
            <a:endParaRPr lang="en-US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1828800" y="5638800"/>
            <a:ext cx="361961" cy="367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 algn="ctr">
              <a:lnSpc>
                <a:spcPct val="99000"/>
              </a:lnSpc>
            </a:pPr>
            <a:r>
              <a:rPr lang="en-US" i="1" spc="-15" dirty="0" smtClean="0">
                <a:latin typeface="Times"/>
                <a:cs typeface="Times"/>
              </a:rPr>
              <a:t>?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0989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3810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solidFill>
                  <a:schemeClr val="bg1">
                    <a:lumMod val="50000"/>
                  </a:schemeClr>
                </a:solidFill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n</a:t>
            </a:r>
            <a:r>
              <a:rPr lang="en-US" sz="2400" spc="-15" dirty="0" smtClean="0">
                <a:solidFill>
                  <a:schemeClr val="bg1">
                    <a:lumMod val="50000"/>
                  </a:schemeClr>
                </a:solidFill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solidFill>
                  <a:schemeClr val="bg1">
                    <a:lumMod val="50000"/>
                  </a:schemeClr>
                </a:solidFill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Y</a:t>
            </a: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 = # successes </a:t>
            </a:r>
            <a:r>
              <a:rPr lang="en-US" sz="2400" i="1" spc="-15" dirty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=</a:t>
            </a:r>
            <a:r>
              <a:rPr lang="en-US" sz="2400" spc="-15" dirty="0" smtClean="0">
                <a:solidFill>
                  <a:schemeClr val="bg1">
                    <a:lumMod val="50000"/>
                  </a:schemeClr>
                </a:solidFill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?</a:t>
            </a: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solidFill>
                <a:schemeClr val="bg1">
                  <a:lumMod val="50000"/>
                </a:schemeClr>
              </a:solidFill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L</a:t>
            </a:r>
            <a:r>
              <a:rPr lang="en-US" sz="2400" spc="-15" dirty="0" smtClean="0">
                <a:solidFill>
                  <a:schemeClr val="bg1">
                    <a:lumMod val="50000"/>
                  </a:schemeClr>
                </a:solidFill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π) = </a:t>
            </a:r>
            <a:r>
              <a:rPr lang="en-US" sz="2400" i="1" spc="-15" dirty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2π(1 – π)</a:t>
            </a:r>
            <a:endParaRPr lang="en-US" sz="2400" baseline="30000" dirty="0">
              <a:solidFill>
                <a:schemeClr val="bg1">
                  <a:lumMod val="50000"/>
                </a:schemeClr>
              </a:solidFill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If</a:t>
            </a:r>
            <a:r>
              <a:rPr lang="en-US" sz="2400" i="1" spc="-15" dirty="0" smtClean="0">
                <a:latin typeface="Times"/>
                <a:cs typeface="Times"/>
              </a:rPr>
              <a:t> π = 1 </a:t>
            </a:r>
            <a:r>
              <a:rPr lang="en-US" sz="2400" i="1" spc="-15" dirty="0" smtClean="0">
                <a:latin typeface="Cambria Math"/>
                <a:cs typeface="Cambria Math"/>
              </a:rPr>
              <a:t>, the likelihood function represents the probability of observing  </a:t>
            </a:r>
            <a:r>
              <a:rPr lang="en-US" sz="2400" i="1" spc="-15" dirty="0" smtClean="0">
                <a:latin typeface="Times"/>
                <a:cs typeface="Times"/>
              </a:rPr>
              <a:t>y = 1.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3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3810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solidFill>
                  <a:schemeClr val="bg1">
                    <a:lumMod val="50000"/>
                  </a:schemeClr>
                </a:solidFill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n</a:t>
            </a:r>
            <a:r>
              <a:rPr lang="en-US" sz="2400" spc="-15" dirty="0" smtClean="0">
                <a:solidFill>
                  <a:schemeClr val="bg1">
                    <a:lumMod val="50000"/>
                  </a:schemeClr>
                </a:solidFill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solidFill>
                  <a:schemeClr val="bg1">
                    <a:lumMod val="50000"/>
                  </a:schemeClr>
                </a:solidFill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Y</a:t>
            </a: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 = # successes </a:t>
            </a:r>
            <a:r>
              <a:rPr lang="en-US" sz="2400" i="1" spc="-15" dirty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=</a:t>
            </a:r>
            <a:r>
              <a:rPr lang="en-US" sz="2400" spc="-15" dirty="0" smtClean="0">
                <a:solidFill>
                  <a:schemeClr val="bg1">
                    <a:lumMod val="50000"/>
                  </a:schemeClr>
                </a:solidFill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?</a:t>
            </a: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solidFill>
                <a:schemeClr val="bg1">
                  <a:lumMod val="50000"/>
                </a:schemeClr>
              </a:solidFill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L</a:t>
            </a:r>
            <a:r>
              <a:rPr lang="en-US" sz="2400" spc="-15" dirty="0" smtClean="0">
                <a:solidFill>
                  <a:schemeClr val="bg1">
                    <a:lumMod val="50000"/>
                  </a:schemeClr>
                </a:solidFill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π) = </a:t>
            </a:r>
            <a:r>
              <a:rPr lang="en-US" sz="2400" i="1" spc="-15" dirty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2π(1 – π)</a:t>
            </a:r>
            <a:endParaRPr lang="en-US" sz="2400" baseline="30000" dirty="0">
              <a:solidFill>
                <a:schemeClr val="bg1">
                  <a:lumMod val="50000"/>
                </a:schemeClr>
              </a:solidFill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If</a:t>
            </a:r>
            <a:r>
              <a:rPr lang="en-US" sz="2400" i="1" spc="-15" dirty="0" smtClean="0">
                <a:latin typeface="Times"/>
                <a:cs typeface="Times"/>
              </a:rPr>
              <a:t> π = 1 </a:t>
            </a:r>
            <a:r>
              <a:rPr lang="en-US" sz="2400" i="1" spc="-15" dirty="0" smtClean="0">
                <a:latin typeface="Cambria Math"/>
                <a:cs typeface="Cambria Math"/>
              </a:rPr>
              <a:t>, the likelihood function represents the probability of observing  </a:t>
            </a:r>
            <a:r>
              <a:rPr lang="en-US" sz="2400" i="1" spc="-15" dirty="0" smtClean="0">
                <a:latin typeface="Times"/>
                <a:cs typeface="Times"/>
              </a:rPr>
              <a:t>y = 1.</a:t>
            </a: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L </a:t>
            </a:r>
            <a:r>
              <a:rPr lang="en-US" sz="2400" spc="-15" dirty="0" smtClean="0"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latin typeface="Times"/>
                <a:cs typeface="Times"/>
              </a:rPr>
              <a:t>π = 1) = 2 × 1 × (</a:t>
            </a:r>
            <a:r>
              <a:rPr lang="en-US" sz="2400" i="1" spc="-15" dirty="0">
                <a:latin typeface="Times"/>
                <a:cs typeface="Times"/>
              </a:rPr>
              <a:t>1 – 1</a:t>
            </a:r>
            <a:r>
              <a:rPr lang="en-US" sz="2400" i="1" spc="-15" dirty="0" smtClean="0"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		  = 0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pic>
        <p:nvPicPr>
          <p:cNvPr id="11" name="Picture 10" descr="Screen Shot 2015-05-04 at 8.5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53254"/>
            <a:ext cx="4191000" cy="280474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6324600" y="60198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58000" y="5638800"/>
            <a:ext cx="110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>
                <a:latin typeface="Times"/>
                <a:cs typeface="Times"/>
              </a:rPr>
              <a:t>L </a:t>
            </a:r>
            <a:r>
              <a:rPr lang="en-US" spc="-15" dirty="0">
                <a:latin typeface="Cambria Math"/>
                <a:cs typeface="Cambria Math"/>
              </a:rPr>
              <a:t>(</a:t>
            </a:r>
            <a:r>
              <a:rPr lang="en-US" i="1" spc="-15" dirty="0">
                <a:latin typeface="Times"/>
                <a:cs typeface="Times"/>
              </a:rPr>
              <a:t>π = </a:t>
            </a:r>
            <a:r>
              <a:rPr lang="en-US" i="1" spc="-15" dirty="0" smtClean="0">
                <a:latin typeface="Times"/>
                <a:cs typeface="Times"/>
              </a:rPr>
              <a:t>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7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3810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i="1" spc="-15" dirty="0" smtClean="0">
                <a:latin typeface="Times"/>
                <a:cs typeface="Times"/>
              </a:rPr>
              <a:t> = # successes </a:t>
            </a:r>
            <a:r>
              <a:rPr lang="en-US" sz="2400" i="1" spc="-15" dirty="0">
                <a:latin typeface="Times"/>
                <a:cs typeface="Times"/>
              </a:rPr>
              <a:t>=</a:t>
            </a:r>
            <a:r>
              <a:rPr lang="en-US" sz="2400" spc="-15" dirty="0" smtClean="0"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latin typeface="Times"/>
                <a:cs typeface="Times"/>
              </a:rPr>
              <a:t>?</a:t>
            </a:r>
            <a:r>
              <a:rPr lang="en-US" sz="2400" i="1" spc="-15" dirty="0" smtClean="0"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L</a:t>
            </a:r>
            <a:r>
              <a:rPr lang="en-US" sz="2400" spc="-15" dirty="0" smtClean="0"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latin typeface="Times"/>
                <a:cs typeface="Times"/>
              </a:rPr>
              <a:t>π) = </a:t>
            </a:r>
            <a:r>
              <a:rPr lang="en-US" sz="2400" i="1" spc="-15" dirty="0">
                <a:latin typeface="Times"/>
                <a:cs typeface="Times"/>
              </a:rPr>
              <a:t>2π(1 – π)</a:t>
            </a:r>
            <a:endParaRPr lang="en-US" sz="2400" baseline="30000" dirty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If</a:t>
            </a:r>
            <a:r>
              <a:rPr lang="en-US" sz="2400" i="1" spc="-15" dirty="0" smtClean="0">
                <a:latin typeface="Times"/>
                <a:cs typeface="Times"/>
              </a:rPr>
              <a:t> π = 0 </a:t>
            </a:r>
            <a:r>
              <a:rPr lang="en-US" sz="2400" i="1" spc="-15" dirty="0" smtClean="0">
                <a:latin typeface="Cambria Math"/>
                <a:cs typeface="Cambria Math"/>
              </a:rPr>
              <a:t>, the likelihood function represents the probability of observing  </a:t>
            </a:r>
            <a:r>
              <a:rPr lang="en-US" sz="2400" i="1" spc="-15" dirty="0" smtClean="0">
                <a:latin typeface="Times"/>
                <a:cs typeface="Times"/>
              </a:rPr>
              <a:t>y = 1.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9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3810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i="1" spc="-15" dirty="0" smtClean="0">
                <a:latin typeface="Times"/>
                <a:cs typeface="Times"/>
              </a:rPr>
              <a:t> = # successes </a:t>
            </a:r>
            <a:r>
              <a:rPr lang="en-US" sz="2400" i="1" spc="-15" dirty="0">
                <a:latin typeface="Times"/>
                <a:cs typeface="Times"/>
              </a:rPr>
              <a:t>=</a:t>
            </a:r>
            <a:r>
              <a:rPr lang="en-US" sz="2400" spc="-15" dirty="0" smtClean="0"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latin typeface="Times"/>
                <a:cs typeface="Times"/>
              </a:rPr>
              <a:t>?</a:t>
            </a:r>
            <a:r>
              <a:rPr lang="en-US" sz="2400" i="1" spc="-15" dirty="0" smtClean="0"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L</a:t>
            </a:r>
            <a:r>
              <a:rPr lang="en-US" sz="2400" spc="-15" dirty="0" smtClean="0"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latin typeface="Times"/>
                <a:cs typeface="Times"/>
              </a:rPr>
              <a:t>π) = </a:t>
            </a:r>
            <a:r>
              <a:rPr lang="en-US" sz="2400" i="1" spc="-15" dirty="0">
                <a:latin typeface="Times"/>
                <a:cs typeface="Times"/>
              </a:rPr>
              <a:t>2π(1 – π)</a:t>
            </a:r>
            <a:endParaRPr lang="en-US" sz="2400" baseline="30000" dirty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If</a:t>
            </a:r>
            <a:r>
              <a:rPr lang="en-US" sz="2400" i="1" spc="-15" dirty="0" smtClean="0">
                <a:latin typeface="Times"/>
                <a:cs typeface="Times"/>
              </a:rPr>
              <a:t> π = 0 </a:t>
            </a:r>
            <a:r>
              <a:rPr lang="en-US" sz="2400" i="1" spc="-15" dirty="0" smtClean="0">
                <a:latin typeface="Cambria Math"/>
                <a:cs typeface="Cambria Math"/>
              </a:rPr>
              <a:t>, the likelihood function represents the probability of observing  </a:t>
            </a:r>
            <a:r>
              <a:rPr lang="en-US" sz="2400" i="1" spc="-15" dirty="0" smtClean="0">
                <a:latin typeface="Times"/>
                <a:cs typeface="Times"/>
              </a:rPr>
              <a:t>y = 1.</a:t>
            </a: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L </a:t>
            </a:r>
            <a:r>
              <a:rPr lang="en-US" sz="2400" spc="-15" dirty="0" smtClean="0"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latin typeface="Times"/>
                <a:cs typeface="Times"/>
              </a:rPr>
              <a:t>π = 0) = 2 × 0 × (</a:t>
            </a:r>
            <a:r>
              <a:rPr lang="en-US" sz="2400" i="1" spc="-15" dirty="0">
                <a:latin typeface="Times"/>
                <a:cs typeface="Times"/>
              </a:rPr>
              <a:t>1 – </a:t>
            </a:r>
            <a:r>
              <a:rPr lang="en-US" sz="2400" i="1" spc="-15" dirty="0" smtClean="0">
                <a:latin typeface="Times"/>
                <a:cs typeface="Times"/>
              </a:rPr>
              <a:t>0)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		  = 0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pic>
        <p:nvPicPr>
          <p:cNvPr id="11" name="Picture 10" descr="Screen Shot 2015-05-04 at 8.5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53254"/>
            <a:ext cx="4191000" cy="280474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57400" y="60960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3000" y="5791200"/>
            <a:ext cx="110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>
                <a:latin typeface="Times"/>
                <a:cs typeface="Times"/>
              </a:rPr>
              <a:t>L </a:t>
            </a:r>
            <a:r>
              <a:rPr lang="en-US" spc="-15" dirty="0">
                <a:latin typeface="Cambria Math"/>
                <a:cs typeface="Cambria Math"/>
              </a:rPr>
              <a:t>(</a:t>
            </a:r>
            <a:r>
              <a:rPr lang="en-US" i="1" spc="-15" dirty="0">
                <a:latin typeface="Times"/>
                <a:cs typeface="Times"/>
              </a:rPr>
              <a:t>π = 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0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447800"/>
            <a:ext cx="8305800" cy="396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Let’s first start simple.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8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3810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i="1" spc="-15" dirty="0" smtClean="0">
                <a:latin typeface="Times"/>
                <a:cs typeface="Times"/>
              </a:rPr>
              <a:t> = # successes </a:t>
            </a:r>
            <a:r>
              <a:rPr lang="en-US" sz="2400" i="1" spc="-15" dirty="0">
                <a:latin typeface="Times"/>
                <a:cs typeface="Times"/>
              </a:rPr>
              <a:t>=</a:t>
            </a:r>
            <a:r>
              <a:rPr lang="en-US" sz="2400" spc="-15" dirty="0" smtClean="0"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latin typeface="Times"/>
                <a:cs typeface="Times"/>
              </a:rPr>
              <a:t>?</a:t>
            </a:r>
            <a:r>
              <a:rPr lang="en-US" sz="2400" i="1" spc="-15" dirty="0" smtClean="0"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L</a:t>
            </a:r>
            <a:r>
              <a:rPr lang="en-US" sz="2400" spc="-15" dirty="0" smtClean="0"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latin typeface="Times"/>
                <a:cs typeface="Times"/>
              </a:rPr>
              <a:t>π) = </a:t>
            </a:r>
            <a:r>
              <a:rPr lang="en-US" sz="2400" i="1" spc="-15" dirty="0">
                <a:latin typeface="Times"/>
                <a:cs typeface="Times"/>
              </a:rPr>
              <a:t>2π(1 – π)</a:t>
            </a:r>
            <a:endParaRPr lang="en-US" sz="2400" baseline="30000" dirty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If</a:t>
            </a:r>
            <a:r>
              <a:rPr lang="en-US" sz="2400" i="1" spc="-15" dirty="0" smtClean="0">
                <a:latin typeface="Times"/>
                <a:cs typeface="Times"/>
              </a:rPr>
              <a:t> π = 1/2 </a:t>
            </a:r>
            <a:r>
              <a:rPr lang="en-US" sz="2400" i="1" spc="-15" dirty="0" smtClean="0">
                <a:latin typeface="Cambria Math"/>
                <a:cs typeface="Cambria Math"/>
              </a:rPr>
              <a:t>, the likelihood function represents the probability of observing  </a:t>
            </a:r>
            <a:r>
              <a:rPr lang="en-US" sz="2400" i="1" spc="-15" dirty="0" smtClean="0">
                <a:latin typeface="Times"/>
                <a:cs typeface="Times"/>
              </a:rPr>
              <a:t>y = 1.</a:t>
            </a:r>
          </a:p>
          <a:p>
            <a:pPr marL="12700" marR="12700">
              <a:lnSpc>
                <a:spcPct val="99000"/>
              </a:lnSpc>
            </a:pPr>
            <a:endParaRPr lang="en-US" sz="24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4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3810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Of the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= 2 people on Wall Street, 1 was a woman.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Then </a:t>
            </a:r>
            <a:r>
              <a:rPr lang="en-US" sz="2400" i="1" spc="-15" dirty="0">
                <a:latin typeface="Times"/>
                <a:cs typeface="Times"/>
              </a:rPr>
              <a:t>Y</a:t>
            </a:r>
            <a:r>
              <a:rPr lang="en-US" sz="2400" i="1" spc="-15" dirty="0" smtClean="0">
                <a:latin typeface="Times"/>
                <a:cs typeface="Times"/>
              </a:rPr>
              <a:t> = # successes </a:t>
            </a:r>
            <a:r>
              <a:rPr lang="en-US" sz="2400" i="1" spc="-15" dirty="0">
                <a:latin typeface="Times"/>
                <a:cs typeface="Times"/>
              </a:rPr>
              <a:t>=</a:t>
            </a:r>
            <a:r>
              <a:rPr lang="en-US" sz="2400" spc="-15" dirty="0" smtClean="0">
                <a:latin typeface="Cambria Math"/>
                <a:cs typeface="Cambria Math"/>
              </a:rPr>
              <a:t> 1.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 ~ Binomial (n = 2, π = </a:t>
            </a:r>
            <a:r>
              <a:rPr lang="en-US" sz="2400" b="1" i="1" spc="-15" dirty="0" smtClean="0">
                <a:latin typeface="Times"/>
                <a:cs typeface="Times"/>
              </a:rPr>
              <a:t>?</a:t>
            </a:r>
            <a:r>
              <a:rPr lang="en-US" sz="2400" i="1" spc="-15" dirty="0" smtClean="0">
                <a:latin typeface="Times"/>
                <a:cs typeface="Times"/>
              </a:rPr>
              <a:t>)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L</a:t>
            </a:r>
            <a:r>
              <a:rPr lang="en-US" sz="2400" spc="-15" dirty="0" smtClean="0"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latin typeface="Times"/>
                <a:cs typeface="Times"/>
              </a:rPr>
              <a:t>π) = </a:t>
            </a:r>
            <a:r>
              <a:rPr lang="en-US" sz="2400" i="1" spc="-15" dirty="0">
                <a:latin typeface="Times"/>
                <a:cs typeface="Times"/>
              </a:rPr>
              <a:t>2π(1 – π)</a:t>
            </a:r>
            <a:endParaRPr lang="en-US" sz="2400" baseline="30000" dirty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If</a:t>
            </a:r>
            <a:r>
              <a:rPr lang="en-US" sz="2400" i="1" spc="-15" dirty="0" smtClean="0">
                <a:latin typeface="Times"/>
                <a:cs typeface="Times"/>
              </a:rPr>
              <a:t> π = 1/2 </a:t>
            </a:r>
            <a:r>
              <a:rPr lang="en-US" sz="2400" i="1" spc="-15" dirty="0" smtClean="0">
                <a:latin typeface="Cambria Math"/>
                <a:cs typeface="Cambria Math"/>
              </a:rPr>
              <a:t>, the likelihood function represents the probability of observing  </a:t>
            </a:r>
            <a:r>
              <a:rPr lang="en-US" sz="2400" i="1" spc="-15" dirty="0" smtClean="0">
                <a:latin typeface="Times"/>
                <a:cs typeface="Times"/>
              </a:rPr>
              <a:t>y = 1.</a:t>
            </a:r>
          </a:p>
          <a:p>
            <a:pPr marL="12700" marR="12700" algn="ctr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L </a:t>
            </a:r>
            <a:r>
              <a:rPr lang="en-US" sz="2400" spc="-15" dirty="0" smtClean="0">
                <a:latin typeface="Cambria Math"/>
                <a:cs typeface="Cambria Math"/>
              </a:rPr>
              <a:t>(</a:t>
            </a:r>
            <a:r>
              <a:rPr lang="en-US" sz="2400" i="1" spc="-15" dirty="0" smtClean="0">
                <a:latin typeface="Times"/>
                <a:cs typeface="Times"/>
              </a:rPr>
              <a:t>π = 1/2) = 2 × 1/2 × (1 – 1/2)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				  = 1/2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pic>
        <p:nvPicPr>
          <p:cNvPr id="11" name="Picture 10" descr="Screen Shot 2015-05-04 at 8.5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53254"/>
            <a:ext cx="4191000" cy="280474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495800" y="4267200"/>
            <a:ext cx="1981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77000" y="4050268"/>
            <a:ext cx="1283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>
                <a:latin typeface="Times"/>
                <a:cs typeface="Times"/>
              </a:rPr>
              <a:t>L </a:t>
            </a:r>
            <a:r>
              <a:rPr lang="en-US" spc="-15" dirty="0">
                <a:latin typeface="Cambria Math"/>
                <a:cs typeface="Cambria Math"/>
              </a:rPr>
              <a:t>(</a:t>
            </a:r>
            <a:r>
              <a:rPr lang="en-US" i="1" spc="-15" dirty="0">
                <a:latin typeface="Times"/>
                <a:cs typeface="Times"/>
              </a:rPr>
              <a:t>π = </a:t>
            </a:r>
            <a:r>
              <a:rPr lang="en-US" i="1" spc="-15" dirty="0" smtClean="0">
                <a:latin typeface="Times"/>
                <a:cs typeface="Times"/>
              </a:rPr>
              <a:t>1/2)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70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3048000"/>
            <a:ext cx="8534400" cy="2895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This is the maximum likelihood estimate.</a:t>
            </a:r>
          </a:p>
          <a:p>
            <a:pPr marL="12700" marR="12700">
              <a:lnSpc>
                <a:spcPct val="99000"/>
              </a:lnSpc>
            </a:pPr>
            <a:endParaRPr lang="en-US" sz="24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pic>
        <p:nvPicPr>
          <p:cNvPr id="11" name="Picture 10" descr="Screen Shot 2015-05-04 at 8.5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53254"/>
            <a:ext cx="4191000" cy="280474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495800" y="4267200"/>
            <a:ext cx="1981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77000" y="4050268"/>
            <a:ext cx="1283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>
                <a:latin typeface="Times"/>
                <a:cs typeface="Times"/>
              </a:rPr>
              <a:t>L </a:t>
            </a:r>
            <a:r>
              <a:rPr lang="en-US" spc="-15" dirty="0">
                <a:latin typeface="Cambria Math"/>
                <a:cs typeface="Cambria Math"/>
              </a:rPr>
              <a:t>(</a:t>
            </a:r>
            <a:r>
              <a:rPr lang="en-US" i="1" spc="-15" dirty="0">
                <a:latin typeface="Times"/>
                <a:cs typeface="Times"/>
              </a:rPr>
              <a:t>π = </a:t>
            </a:r>
            <a:r>
              <a:rPr lang="en-US" i="1" spc="-15" dirty="0" smtClean="0">
                <a:latin typeface="Times"/>
                <a:cs typeface="Times"/>
              </a:rPr>
              <a:t>1/2)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8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3810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Cambria Math"/>
                <a:cs typeface="Cambria Math"/>
              </a:rPr>
              <a:t>Definition</a:t>
            </a:r>
            <a:r>
              <a:rPr lang="en-US" sz="2400" spc="-15" dirty="0" smtClean="0">
                <a:latin typeface="Cambria Math"/>
                <a:cs typeface="Cambria Math"/>
              </a:rPr>
              <a:t>. The Maximum Likelihood (ML) estimate of a parameter </a:t>
            </a:r>
            <a:r>
              <a:rPr lang="en-US" sz="2400" i="1" spc="-15" dirty="0" smtClean="0">
                <a:latin typeface="Times"/>
                <a:cs typeface="Times"/>
              </a:rPr>
              <a:t>π </a:t>
            </a:r>
            <a:r>
              <a:rPr lang="en-US" sz="2400" spc="-15" dirty="0" smtClean="0">
                <a:latin typeface="Cambria Math"/>
                <a:cs typeface="Cambria Math"/>
              </a:rPr>
              <a:t>is the parameter value at which the likelihood function takes its maximum.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Intuitively, the Maximum Likelihood estimate </a:t>
            </a:r>
            <a:r>
              <a:rPr lang="en-US" sz="2400" i="1" spc="-15" dirty="0" smtClean="0">
                <a:latin typeface="Times"/>
                <a:cs typeface="Times"/>
              </a:rPr>
              <a:t>π </a:t>
            </a:r>
            <a:r>
              <a:rPr lang="en-US" sz="2400" spc="-15" dirty="0" smtClean="0">
                <a:latin typeface="Cambria Math"/>
                <a:cs typeface="Cambria Math"/>
              </a:rPr>
              <a:t>is your guess for the “state of nature” that best explains the data. It is the estimate for which the data is </a:t>
            </a:r>
            <a:r>
              <a:rPr lang="en-US" sz="2400" i="1" spc="-15" dirty="0" smtClean="0">
                <a:latin typeface="Cambria Math"/>
                <a:cs typeface="Cambria Math"/>
              </a:rPr>
              <a:t>most likely</a:t>
            </a:r>
            <a:r>
              <a:rPr lang="en-US" sz="2400" spc="-15" dirty="0" smtClean="0">
                <a:latin typeface="Cambria Math"/>
                <a:cs typeface="Cambria Math"/>
              </a:rPr>
              <a:t> to occur.</a:t>
            </a: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59324" y="1752600"/>
            <a:ext cx="29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>
                <a:latin typeface="Times"/>
                <a:cs typeface="Times"/>
              </a:rPr>
              <a:t>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3810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Cambria Math"/>
                <a:cs typeface="Cambria Math"/>
              </a:rPr>
              <a:t>Definition</a:t>
            </a:r>
            <a:r>
              <a:rPr lang="en-US" sz="2400" spc="-15" dirty="0" smtClean="0">
                <a:latin typeface="Cambria Math"/>
                <a:cs typeface="Cambria Math"/>
              </a:rPr>
              <a:t>. The Maximum Likelihood (ML) estimate of a parameter </a:t>
            </a:r>
            <a:r>
              <a:rPr lang="en-US" sz="2400" i="1" spc="-15" dirty="0" smtClean="0">
                <a:latin typeface="Times"/>
                <a:cs typeface="Times"/>
              </a:rPr>
              <a:t>π </a:t>
            </a:r>
            <a:r>
              <a:rPr lang="en-US" sz="2400" spc="-15" dirty="0" smtClean="0">
                <a:latin typeface="Cambria Math"/>
                <a:cs typeface="Cambria Math"/>
              </a:rPr>
              <a:t>is the parameter value at which the likelihood function takes its maximum.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Intuitively, the Maximum Likelihood estimate </a:t>
            </a:r>
            <a:r>
              <a:rPr lang="en-US" sz="2400" i="1" spc="-15" dirty="0" smtClean="0">
                <a:latin typeface="Times"/>
                <a:cs typeface="Times"/>
              </a:rPr>
              <a:t>π </a:t>
            </a:r>
            <a:r>
              <a:rPr lang="en-US" sz="2400" spc="-15" dirty="0" smtClean="0">
                <a:latin typeface="Cambria Math"/>
                <a:cs typeface="Cambria Math"/>
              </a:rPr>
              <a:t>is your guess for the “state of nature” that best explains the data. It is the estimate for which the data is </a:t>
            </a:r>
            <a:r>
              <a:rPr lang="en-US" sz="2400" i="1" spc="-15" dirty="0" smtClean="0">
                <a:latin typeface="Cambria Math"/>
                <a:cs typeface="Cambria Math"/>
              </a:rPr>
              <a:t>most likely</a:t>
            </a:r>
            <a:r>
              <a:rPr lang="en-US" sz="2400" spc="-15" dirty="0" smtClean="0">
                <a:latin typeface="Cambria Math"/>
                <a:cs typeface="Cambria Math"/>
              </a:rPr>
              <a:t> to occur.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Cambria Math"/>
                <a:cs typeface="Cambria Math"/>
              </a:rPr>
              <a:t>Example</a:t>
            </a:r>
            <a:r>
              <a:rPr lang="en-US" sz="2400" spc="-15" dirty="0" smtClean="0">
                <a:latin typeface="Cambria Math"/>
                <a:cs typeface="Cambria Math"/>
              </a:rPr>
              <a:t>:  </a:t>
            </a:r>
            <a:r>
              <a:rPr lang="en-US" sz="2400" i="1" spc="-15" dirty="0">
                <a:latin typeface="Times"/>
                <a:cs typeface="Times"/>
              </a:rPr>
              <a:t>L</a:t>
            </a:r>
            <a:r>
              <a:rPr lang="en-US" sz="2400" spc="-15" dirty="0">
                <a:latin typeface="Cambria Math"/>
                <a:cs typeface="Cambria Math"/>
              </a:rPr>
              <a:t>(</a:t>
            </a:r>
            <a:r>
              <a:rPr lang="en-US" sz="2400" i="1" spc="-15" dirty="0">
                <a:latin typeface="Times"/>
                <a:cs typeface="Times"/>
              </a:rPr>
              <a:t>π) = </a:t>
            </a:r>
            <a:r>
              <a:rPr lang="en-US" sz="2400" i="1" spc="-15" dirty="0" smtClean="0">
                <a:latin typeface="Times"/>
                <a:cs typeface="Times"/>
              </a:rPr>
              <a:t>2π (</a:t>
            </a:r>
            <a:r>
              <a:rPr lang="en-US" sz="2400" i="1" spc="-15" dirty="0">
                <a:latin typeface="Times"/>
                <a:cs typeface="Times"/>
              </a:rPr>
              <a:t>1 – π</a:t>
            </a:r>
            <a:r>
              <a:rPr lang="en-US" sz="2400" i="1" spc="-15" dirty="0" smtClean="0">
                <a:latin typeface="Times"/>
                <a:cs typeface="Times"/>
              </a:rPr>
              <a:t>) </a:t>
            </a:r>
            <a:r>
              <a:rPr lang="en-US" sz="2400" spc="-15" dirty="0" smtClean="0">
                <a:latin typeface="Cambria Math"/>
                <a:cs typeface="Cambria Math"/>
              </a:rPr>
              <a:t>is maximized at </a:t>
            </a:r>
            <a:r>
              <a:rPr lang="en-US" sz="2400" i="1" spc="-15" dirty="0" smtClean="0">
                <a:latin typeface="Times"/>
                <a:cs typeface="Times"/>
              </a:rPr>
              <a:t>π </a:t>
            </a:r>
            <a:r>
              <a:rPr lang="en-US" sz="2400" spc="-15" dirty="0" smtClean="0">
                <a:latin typeface="Cambria Math"/>
                <a:cs typeface="Cambria Math"/>
              </a:rPr>
              <a:t>= ½.</a:t>
            </a: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Thus the Maximum Likelihood estimate for </a:t>
            </a:r>
            <a:r>
              <a:rPr lang="en-US" sz="2400" i="1" spc="-15" dirty="0">
                <a:latin typeface="Times"/>
                <a:cs typeface="Times"/>
              </a:rPr>
              <a:t>L</a:t>
            </a:r>
            <a:r>
              <a:rPr lang="en-US" sz="2400" spc="-15" dirty="0">
                <a:latin typeface="Cambria Math"/>
                <a:cs typeface="Cambria Math"/>
              </a:rPr>
              <a:t>(</a:t>
            </a:r>
            <a:r>
              <a:rPr lang="en-US" sz="2400" i="1" spc="-15" dirty="0">
                <a:latin typeface="Times"/>
                <a:cs typeface="Times"/>
              </a:rPr>
              <a:t>π</a:t>
            </a:r>
            <a:r>
              <a:rPr lang="en-US" sz="2400" i="1" spc="-15" dirty="0" smtClean="0">
                <a:latin typeface="Times"/>
                <a:cs typeface="Times"/>
              </a:rPr>
              <a:t>)</a:t>
            </a:r>
            <a:r>
              <a:rPr lang="en-US" sz="2400" spc="-15" dirty="0">
                <a:latin typeface="Cambria Math"/>
                <a:cs typeface="Cambria Math"/>
              </a:rPr>
              <a:t> is</a:t>
            </a:r>
            <a:r>
              <a:rPr lang="en-US" sz="2400" i="1" spc="-15" dirty="0" smtClean="0">
                <a:latin typeface="Times"/>
                <a:cs typeface="Times"/>
              </a:rPr>
              <a:t> </a:t>
            </a:r>
            <a:r>
              <a:rPr lang="en-US" sz="2400" i="1" spc="-15" dirty="0">
                <a:latin typeface="Times"/>
                <a:cs typeface="Times"/>
              </a:rPr>
              <a:t>π </a:t>
            </a:r>
            <a:r>
              <a:rPr lang="en-US" sz="2400" spc="-15" dirty="0">
                <a:latin typeface="Cambria Math"/>
                <a:cs typeface="Cambria Math"/>
              </a:rPr>
              <a:t>= ½.</a:t>
            </a:r>
          </a:p>
          <a:p>
            <a:pPr marL="12700" marR="12700">
              <a:lnSpc>
                <a:spcPct val="99000"/>
              </a:lnSpc>
            </a:pPr>
            <a:endParaRPr lang="en-US" sz="2400" baseline="30000" dirty="0"/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pic>
        <p:nvPicPr>
          <p:cNvPr id="11" name="Picture 10" descr="Screen Shot 2015-05-04 at 8.5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043874"/>
            <a:ext cx="4191000" cy="280474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943600" y="40386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77000" y="405026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 smtClean="0">
                <a:latin typeface="Times"/>
                <a:cs typeface="Times"/>
              </a:rPr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59324" y="1752600"/>
            <a:ext cx="29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>
                <a:latin typeface="Times"/>
                <a:cs typeface="Times"/>
              </a:rPr>
              <a:t>^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68924" y="3516868"/>
            <a:ext cx="29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>
                <a:latin typeface="Times"/>
                <a:cs typeface="Times"/>
              </a:rPr>
              <a:t>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4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457200"/>
            <a:ext cx="8534400" cy="556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Cambria Math"/>
                <a:cs typeface="Cambria Math"/>
              </a:rPr>
              <a:t>Notes</a:t>
            </a:r>
            <a:r>
              <a:rPr lang="en-US" sz="2400" spc="-15" dirty="0" smtClean="0">
                <a:latin typeface="Cambria Math"/>
                <a:cs typeface="Cambria Math"/>
              </a:rPr>
              <a:t>. 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For Binomial random variable Y:  </a:t>
            </a:r>
            <a:r>
              <a:rPr lang="en-US" sz="2400" i="1" spc="-15" dirty="0" smtClean="0">
                <a:latin typeface="Times"/>
                <a:cs typeface="Times"/>
              </a:rPr>
              <a:t>π = y/n  </a:t>
            </a: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Mathematically, in Ordinary Least Squares (</a:t>
            </a:r>
            <a:r>
              <a:rPr lang="en-US" sz="2400" i="1" spc="-15" dirty="0" smtClean="0">
                <a:latin typeface="Times"/>
                <a:cs typeface="Times"/>
              </a:rPr>
              <a:t>Y|X ~ Normal</a:t>
            </a:r>
            <a:r>
              <a:rPr lang="en-US" sz="2400" spc="-15" dirty="0" smtClean="0">
                <a:latin typeface="Cambria Math"/>
                <a:cs typeface="Cambria Math"/>
              </a:rPr>
              <a:t>), the least squares estimates for the β parameters are the Maximum Likelihood estimates.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spc="-15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/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405026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 smtClean="0">
                <a:latin typeface="Times"/>
                <a:cs typeface="Times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1066800"/>
            <a:ext cx="29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pc="-15" dirty="0">
                <a:latin typeface="Times"/>
                <a:cs typeface="Times"/>
              </a:rPr>
              <a:t>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1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447800"/>
            <a:ext cx="8305800" cy="396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 experiment of tossing a coin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times is an example of a binomial experiment.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Binomial Experiments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447800"/>
            <a:ext cx="8305800" cy="495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The experiment of tossing a coin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times is an example of a binomial experiment.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Three conditions: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i="1" spc="-15" dirty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independent trials</a:t>
            </a:r>
          </a:p>
          <a:p>
            <a:pPr marL="469900" marR="12700" lvl="1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The outcome of a </a:t>
            </a:r>
            <a:r>
              <a:rPr lang="en-US" sz="2400" u="sng" spc="-15" dirty="0" smtClean="0">
                <a:latin typeface="Cambria Math"/>
                <a:cs typeface="Cambria Math"/>
              </a:rPr>
              <a:t>single</a:t>
            </a:r>
            <a:r>
              <a:rPr lang="en-US" sz="2400" spc="-15" dirty="0" smtClean="0">
                <a:latin typeface="Cambria Math"/>
                <a:cs typeface="Cambria Math"/>
              </a:rPr>
              <a:t> trial is classified as 1 of 2 types:</a:t>
            </a:r>
          </a:p>
          <a:p>
            <a:pPr marL="1727200" marR="12700" lvl="3" indent="-342900">
              <a:lnSpc>
                <a:spcPct val="99000"/>
              </a:lnSpc>
              <a:buFont typeface="Arial"/>
              <a:buChar char="•"/>
            </a:pPr>
            <a:r>
              <a:rPr lang="en-US" sz="2400" i="1" spc="-15" dirty="0" smtClean="0">
                <a:latin typeface="Times"/>
                <a:cs typeface="Times"/>
              </a:rPr>
              <a:t>Success</a:t>
            </a:r>
          </a:p>
          <a:p>
            <a:pPr marL="1727200" marR="12700" lvl="3" indent="-342900">
              <a:lnSpc>
                <a:spcPct val="99000"/>
              </a:lnSpc>
              <a:buFont typeface="Arial"/>
              <a:buChar char="•"/>
            </a:pPr>
            <a:r>
              <a:rPr lang="en-US" sz="2400" i="1" spc="-15" dirty="0" smtClean="0">
                <a:latin typeface="Times"/>
                <a:cs typeface="Times"/>
              </a:rPr>
              <a:t>Not Success</a:t>
            </a:r>
          </a:p>
          <a:p>
            <a:pPr marL="1384300" marR="12700" lvl="3">
              <a:lnSpc>
                <a:spcPct val="99000"/>
              </a:lnSpc>
            </a:pPr>
            <a:endParaRPr lang="en-US" sz="2400" i="1" spc="-15" dirty="0" smtClean="0">
              <a:latin typeface="Times"/>
              <a:cs typeface="Times"/>
            </a:endParaRP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For each trial, the probability of success is the same:</a:t>
            </a:r>
          </a:p>
          <a:p>
            <a:pPr marL="1727200" marR="12700" lvl="3" indent="-342900">
              <a:lnSpc>
                <a:spcPct val="99000"/>
              </a:lnSpc>
              <a:buFont typeface="Arial"/>
              <a:buChar char="•"/>
            </a:pPr>
            <a:r>
              <a:rPr lang="en-US" sz="2400" i="1" spc="-15" dirty="0" smtClean="0">
                <a:latin typeface="Times"/>
                <a:cs typeface="Times"/>
              </a:rPr>
              <a:t>P(Success) = π</a:t>
            </a:r>
          </a:p>
          <a:p>
            <a:pPr marL="1727200" marR="12700" lvl="3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Note</a:t>
            </a:r>
            <a:r>
              <a:rPr lang="en-US" sz="2400" i="1" spc="-15" dirty="0" smtClean="0">
                <a:latin typeface="Times"/>
                <a:cs typeface="Times"/>
              </a:rPr>
              <a:t>: π</a:t>
            </a:r>
            <a:r>
              <a:rPr lang="en-US" sz="2400" i="1" spc="-15" dirty="0" smtClean="0">
                <a:latin typeface="Cambria Math"/>
                <a:cs typeface="Cambria Math"/>
              </a:rPr>
              <a:t> </a:t>
            </a:r>
            <a:r>
              <a:rPr lang="en-US" sz="2400" spc="-15" dirty="0">
                <a:latin typeface="Cambria Math"/>
                <a:cs typeface="Cambria Math"/>
              </a:rPr>
              <a:t>is called the </a:t>
            </a:r>
            <a:r>
              <a:rPr lang="en-US" sz="2400" u="sng" spc="-15" dirty="0">
                <a:latin typeface="Cambria Math"/>
                <a:cs typeface="Cambria Math"/>
              </a:rPr>
              <a:t>parameter</a:t>
            </a:r>
            <a:r>
              <a:rPr lang="en-US" sz="2400" spc="-15" dirty="0">
                <a:latin typeface="Cambria Math"/>
                <a:cs typeface="Cambria Math"/>
              </a:rPr>
              <a:t> of the experiment.</a:t>
            </a:r>
          </a:p>
          <a:p>
            <a:pPr marL="1727200" marR="12700" lvl="3" indent="-342900">
              <a:lnSpc>
                <a:spcPct val="99000"/>
              </a:lnSpc>
              <a:buFont typeface="Arial"/>
              <a:buChar char="•"/>
            </a:pPr>
            <a:endParaRPr lang="en-US" sz="2400" i="1" spc="-15" dirty="0" smtClean="0">
              <a:latin typeface="Times"/>
              <a:cs typeface="Times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Binomial Experiments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8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495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: random variable, represents the # of successes out of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trials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Example: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200 voters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Each person votes: </a:t>
            </a:r>
          </a:p>
          <a:p>
            <a:pPr marL="927100" marR="12700" lvl="2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Democrat – with p = 0.55</a:t>
            </a:r>
          </a:p>
          <a:p>
            <a:pPr marL="927100" marR="12700" lvl="2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Republican – with p = 0.45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Binomial Experiments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381000" y="1066800"/>
            <a:ext cx="8534400" cy="495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i="1" spc="-15" dirty="0" smtClean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: random variable, represents the # of successes out of </a:t>
            </a:r>
            <a:r>
              <a:rPr lang="en-US" sz="2400" i="1" spc="-15" dirty="0" smtClean="0">
                <a:latin typeface="Times"/>
                <a:cs typeface="Times"/>
              </a:rPr>
              <a:t>n</a:t>
            </a:r>
            <a:r>
              <a:rPr lang="en-US" sz="2400" spc="-15" dirty="0" smtClean="0">
                <a:latin typeface="Cambria Math"/>
                <a:cs typeface="Cambria Math"/>
              </a:rPr>
              <a:t> trials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Example: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200 voters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Each person votes: </a:t>
            </a:r>
          </a:p>
          <a:p>
            <a:pPr marL="927100" marR="12700" lvl="2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Democrat – with p = 0.55</a:t>
            </a:r>
          </a:p>
          <a:p>
            <a:pPr marL="927100" marR="12700" lvl="2">
              <a:lnSpc>
                <a:spcPct val="99000"/>
              </a:lnSpc>
            </a:pPr>
            <a:r>
              <a:rPr lang="en-US" sz="2400" spc="-15" dirty="0">
                <a:latin typeface="Cambria Math"/>
                <a:cs typeface="Cambria Math"/>
              </a:rPr>
              <a:t>	</a:t>
            </a:r>
            <a:r>
              <a:rPr lang="en-US" sz="2400" spc="-15" dirty="0" smtClean="0">
                <a:latin typeface="Cambria Math"/>
                <a:cs typeface="Cambria Math"/>
              </a:rPr>
              <a:t>Republican – with p = 0.45</a:t>
            </a: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r>
              <a:rPr lang="en-US" sz="2400" spc="-15" dirty="0" smtClean="0">
                <a:latin typeface="Cambria Math"/>
                <a:cs typeface="Cambria Math"/>
              </a:rPr>
              <a:t>Then # Democrat votes ~ </a:t>
            </a:r>
            <a:r>
              <a:rPr lang="en-US" sz="2400" i="1" spc="-15" dirty="0" smtClean="0">
                <a:latin typeface="Times"/>
                <a:cs typeface="Times"/>
              </a:rPr>
              <a:t>Binomial ( n=200, π = 0.55)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Binomial Experiments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5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Words>2362</Words>
  <Application>Microsoft Macintosh PowerPoint</Application>
  <PresentationFormat>On-screen Show (4:3)</PresentationFormat>
  <Paragraphs>556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Categorical Data Analysis</vt:lpstr>
      <vt:lpstr>Probability Distributions for Categorical Data</vt:lpstr>
      <vt:lpstr>Probability Distributions for Categorical Data</vt:lpstr>
      <vt:lpstr>PowerPoint Presentation</vt:lpstr>
      <vt:lpstr>Binomial Experiments</vt:lpstr>
      <vt:lpstr>Binomial Experiments</vt:lpstr>
      <vt:lpstr>Binomial Experiments</vt:lpstr>
      <vt:lpstr>Binomial Experiments</vt:lpstr>
      <vt:lpstr>Binomial Experiments</vt:lpstr>
      <vt:lpstr>Binomial Experiments</vt:lpstr>
      <vt:lpstr>The Binomial Distribution</vt:lpstr>
      <vt:lpstr>The Binomial Distribution</vt:lpstr>
      <vt:lpstr>The Binomial Distribution</vt:lpstr>
      <vt:lpstr>The Binomial Distribution</vt:lpstr>
      <vt:lpstr>Example of a Binomial Distribution</vt:lpstr>
      <vt:lpstr>Example of a Binomial Distribution</vt:lpstr>
      <vt:lpstr>Example of a Binomial Distribution</vt:lpstr>
      <vt:lpstr>Example of a Binomial Distribution</vt:lpstr>
      <vt:lpstr>Example of a Binomial Distribution</vt:lpstr>
      <vt:lpstr>Example of a Binomial Distribution</vt:lpstr>
      <vt:lpstr>PowerPoint Presentation</vt:lpstr>
      <vt:lpstr>Thinking with Likelihoods</vt:lpstr>
      <vt:lpstr>Thinking with Likelihoods</vt:lpstr>
      <vt:lpstr>Thinking with Likelihoods</vt:lpstr>
      <vt:lpstr>Thinking with Likelihoods: The Idea</vt:lpstr>
      <vt:lpstr>Thinking with Likelihoods: The Idea</vt:lpstr>
      <vt:lpstr>Thinking with Likelihoods: The Idea</vt:lpstr>
      <vt:lpstr>Thinking with Likelihoods: The Idea</vt:lpstr>
      <vt:lpstr>Thinking with Likelihoods: The Idea</vt:lpstr>
      <vt:lpstr>Thinking with Likelihoods: The Idea</vt:lpstr>
      <vt:lpstr>Thinking with Likelihoods: The Idea</vt:lpstr>
      <vt:lpstr>Thinking with Likelihoods: The Idea</vt:lpstr>
      <vt:lpstr>Thinking with Likelihoods: The Idea</vt:lpstr>
      <vt:lpstr>Thinking with Likelihoods: The Idea</vt:lpstr>
      <vt:lpstr>Thinking with Likelihoods: The Idea</vt:lpstr>
      <vt:lpstr>Thinking with Likelihoods: The Idea</vt:lpstr>
      <vt:lpstr>Thinking with Likelihoods: The Idea</vt:lpstr>
      <vt:lpstr>Thinking with Likelihoods: The Idea</vt:lpstr>
      <vt:lpstr>Maximum Likelihood Example, continued.</vt:lpstr>
      <vt:lpstr>Maximum Likelihood Example, continued.</vt:lpstr>
      <vt:lpstr>Maximum Likelihood Example, continued.</vt:lpstr>
      <vt:lpstr>Maximum Likelihood Example, continued.</vt:lpstr>
      <vt:lpstr>Maximum Likelihood Example, continued.</vt:lpstr>
      <vt:lpstr>Maximum Likelihood Example, continued.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Jonathan Hanke</cp:lastModifiedBy>
  <cp:revision>111</cp:revision>
  <dcterms:created xsi:type="dcterms:W3CDTF">2014-12-22T13:44:25Z</dcterms:created>
  <dcterms:modified xsi:type="dcterms:W3CDTF">2015-07-28T13:16:34Z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2014-09-30T00:00:00Z</vt:filetime>
  </property>
  <property fmtid="{D5CDD505-2E9C-101B-9397-08002B2CF9AE}" pid="3" name="LastSaved">
    <vt:filetime>2014-12-22T00:00:00Z</vt:filetime>
  </property>
</Properties>
</file>