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314" r:id="rId6"/>
    <p:sldId id="315" r:id="rId7"/>
    <p:sldId id="268" r:id="rId8"/>
    <p:sldId id="316" r:id="rId9"/>
    <p:sldId id="317" r:id="rId10"/>
    <p:sldId id="272" r:id="rId11"/>
    <p:sldId id="273" r:id="rId12"/>
    <p:sldId id="318" r:id="rId13"/>
    <p:sldId id="269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6F713-9E8A-1348-8AD7-B891B89EC3F0}">
          <p14:sldIdLst>
            <p14:sldId id="256"/>
          </p14:sldIdLst>
        </p14:section>
        <p14:section name="Untitled Section" id="{15B377D1-7B45-564B-8B0B-45138B366CA2}">
          <p14:sldIdLst>
            <p14:sldId id="257"/>
            <p14:sldId id="258"/>
            <p14:sldId id="267"/>
            <p14:sldId id="314"/>
            <p14:sldId id="315"/>
            <p14:sldId id="268"/>
            <p14:sldId id="316"/>
            <p14:sldId id="317"/>
            <p14:sldId id="272"/>
            <p14:sldId id="273"/>
            <p14:sldId id="318"/>
            <p14:sldId id="269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85042"/>
  </p:normalViewPr>
  <p:slideViewPr>
    <p:cSldViewPr snapToGrid="0" snapToObjects="1">
      <p:cViewPr varScale="1">
        <p:scale>
          <a:sx n="104" d="100"/>
          <a:sy n="104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44DE8-E05B-C84D-BD04-4EB717E563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B86B-BF43-4446-9165-F3B97E94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discuss the difficulty of acquiring large datasets for certain predictive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discuss the huge number of parameters associated with large vocabulary and high-dimensional word 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start to explain how documents can be represented as a sequence of word vectors, which will come up in more detail shortly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some time to parse through all of these steps carefully, and emphasize that thinking of data as explicitly sequential is a departure from what we’ve seen in the traditional X, y style of flat machine learning, so it feels new for a reason. Can draw attention to the difference between something like </a:t>
            </a:r>
            <a:r>
              <a:rPr lang="en-US" dirty="0" err="1"/>
              <a:t>tf-idf</a:t>
            </a:r>
            <a:r>
              <a:rPr lang="en-US" dirty="0"/>
              <a:t> which represents documents with flat count features instead of a sequence of vectors.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make a judgement call about how much detail you want to go into here since we cover it later, but I think it’s important for students to understand that the main use of transferred word vectors is for sequence-based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favorite example of where word2vec worked well for clustering is Jeff Kao’s net neutrality comments project, where clustering revealed groupings of comments that had </a:t>
            </a:r>
            <a:r>
              <a:rPr lang="en-US" dirty="0" err="1"/>
              <a:t>madlibs</a:t>
            </a:r>
            <a:r>
              <a:rPr lang="en-US" dirty="0"/>
              <a:t> style swapping of certain words but were otherwise syntactically identical. I think it’s fair to tell students that it’s pretty unlikely they’d actually want to use word2vec for anything like traditional document clustering or topic modeling over count-based document-level vectors, and therefore likely that they won’t have use for it in this project. Emphasize the key difference between document vectors and word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look forward! Some of you may use exactly this workflow in your final project, should you work on an image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5B86B-BF43-4446-9165-F3B97E94D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87948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B3F4A-6E4A-9441-A32E-6DB59118411A}"/>
              </a:ext>
            </a:extLst>
          </p:cNvPr>
          <p:cNvCxnSpPr>
            <a:cxnSpLocks/>
          </p:cNvCxnSpPr>
          <p:nvPr userDrawn="1"/>
        </p:nvCxnSpPr>
        <p:spPr>
          <a:xfrm>
            <a:off x="1273827" y="4562856"/>
            <a:ext cx="1249917" cy="0"/>
          </a:xfrm>
          <a:prstGeom prst="line">
            <a:avLst/>
          </a:prstGeom>
          <a:ln w="5080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CB447B8-DD31-6F42-BCEF-551584C6F9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627" y="5166991"/>
            <a:ext cx="758395" cy="12065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664D49-C062-174C-9594-D4FC48925FB2}"/>
              </a:ext>
            </a:extLst>
          </p:cNvPr>
          <p:cNvSpPr/>
          <p:nvPr userDrawn="1"/>
        </p:nvSpPr>
        <p:spPr>
          <a:xfrm>
            <a:off x="1154954" y="0"/>
            <a:ext cx="9839673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DD201F-803D-9E41-8A5A-2E7FFF9A1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478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383" y="1447799"/>
            <a:ext cx="7720018" cy="328612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366957" y="5457825"/>
            <a:ext cx="7279649" cy="4987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- QUOTE AUTHOR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84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4390" y="398680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21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DD201F-803D-9E41-8A5A-2E7FFF9A1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478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383" y="1234439"/>
            <a:ext cx="7720018" cy="82804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663CEB-6BB8-7E41-8407-5D544B71E056}"/>
              </a:ext>
            </a:extLst>
          </p:cNvPr>
          <p:cNvCxnSpPr>
            <a:cxnSpLocks/>
          </p:cNvCxnSpPr>
          <p:nvPr userDrawn="1"/>
        </p:nvCxnSpPr>
        <p:spPr>
          <a:xfrm>
            <a:off x="2338383" y="2062480"/>
            <a:ext cx="8091492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302B9C-2E99-DD43-B6BC-73FCC0BAA5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8383" y="2393632"/>
            <a:ext cx="7720018" cy="23612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177E7E-7C5D-534C-BCB5-67E15CA69734}"/>
              </a:ext>
            </a:extLst>
          </p:cNvPr>
          <p:cNvSpPr/>
          <p:nvPr userDrawn="1"/>
        </p:nvSpPr>
        <p:spPr>
          <a:xfrm>
            <a:off x="2338383" y="4968240"/>
            <a:ext cx="4672017" cy="6502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OUT or CALL TO ACTION can go here</a:t>
            </a:r>
          </a:p>
        </p:txBody>
      </p:sp>
    </p:spTree>
    <p:extLst>
      <p:ext uri="{BB962C8B-B14F-4D97-AF65-F5344CB8AC3E}">
        <p14:creationId xmlns:p14="http://schemas.microsoft.com/office/powerpoint/2010/main" val="243349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987" y="2962275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5503" y="3648075"/>
            <a:ext cx="2927350" cy="238125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6699" y="2962275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6146" y="3648075"/>
            <a:ext cx="2946794" cy="238125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17740" y="2962275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17740" y="3648075"/>
            <a:ext cx="2932113" cy="238125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19182" y="3114675"/>
            <a:ext cx="0" cy="291465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955267" y="3114675"/>
            <a:ext cx="0" cy="291465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51FE1CA-4C16-AD45-BD54-500EEF78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496B21-E033-6E44-B036-E6D3DA00AFF0}"/>
              </a:ext>
            </a:extLst>
          </p:cNvPr>
          <p:cNvCxnSpPr>
            <a:cxnSpLocks/>
          </p:cNvCxnSpPr>
          <p:nvPr userDrawn="1"/>
        </p:nvCxnSpPr>
        <p:spPr>
          <a:xfrm>
            <a:off x="474661" y="1120521"/>
            <a:ext cx="995521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9525150-06D1-F64E-A049-783F7E29F5F6}"/>
              </a:ext>
            </a:extLst>
          </p:cNvPr>
          <p:cNvSpPr/>
          <p:nvPr userDrawn="1"/>
        </p:nvSpPr>
        <p:spPr>
          <a:xfrm>
            <a:off x="721237" y="1633537"/>
            <a:ext cx="1266825" cy="126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E72322-60BD-2643-8938-E19617DB5104}"/>
              </a:ext>
            </a:extLst>
          </p:cNvPr>
          <p:cNvSpPr/>
          <p:nvPr userDrawn="1"/>
        </p:nvSpPr>
        <p:spPr>
          <a:xfrm>
            <a:off x="3971949" y="1633537"/>
            <a:ext cx="1266825" cy="126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C76404-DA09-8443-9D3C-1696077594EF}"/>
              </a:ext>
            </a:extLst>
          </p:cNvPr>
          <p:cNvSpPr/>
          <p:nvPr userDrawn="1"/>
        </p:nvSpPr>
        <p:spPr>
          <a:xfrm>
            <a:off x="7212990" y="1633537"/>
            <a:ext cx="1266825" cy="1266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36413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1819275"/>
            <a:ext cx="2940050" cy="1524000"/>
          </a:xfrm>
          <a:prstGeom prst="roundRect">
            <a:avLst>
              <a:gd name="adj" fmla="val 1858"/>
            </a:avLst>
          </a:prstGeom>
          <a:solidFill>
            <a:schemeClr val="tx1">
              <a:alpha val="25000"/>
            </a:scheme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217611"/>
            <a:ext cx="2940050" cy="148786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36413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1819275"/>
            <a:ext cx="2930525" cy="1524000"/>
          </a:xfrm>
          <a:prstGeom prst="roundRect">
            <a:avLst>
              <a:gd name="adj" fmla="val 1858"/>
            </a:avLst>
          </a:prstGeom>
          <a:solidFill>
            <a:schemeClr val="tx1">
              <a:alpha val="25000"/>
            </a:scheme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217610"/>
            <a:ext cx="2934406" cy="148786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36413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1819275"/>
            <a:ext cx="2932113" cy="1524000"/>
          </a:xfrm>
          <a:prstGeom prst="roundRect">
            <a:avLst>
              <a:gd name="adj" fmla="val 1858"/>
            </a:avLst>
          </a:prstGeom>
          <a:solidFill>
            <a:schemeClr val="tx1">
              <a:alpha val="25000"/>
            </a:scheme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217608"/>
            <a:ext cx="2935997" cy="148786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1743075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1743075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638FCE4-00A7-BB4E-98EC-AB681132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0F413-C357-744B-9527-1A8CF7E1E4B0}"/>
              </a:ext>
            </a:extLst>
          </p:cNvPr>
          <p:cNvCxnSpPr>
            <a:cxnSpLocks/>
          </p:cNvCxnSpPr>
          <p:nvPr userDrawn="1"/>
        </p:nvCxnSpPr>
        <p:spPr>
          <a:xfrm>
            <a:off x="474661" y="1120521"/>
            <a:ext cx="995521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6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5996" y="1526568"/>
            <a:ext cx="8825658" cy="1683992"/>
          </a:xfrm>
          <a:prstGeom prst="rect">
            <a:avLst/>
          </a:prstGeom>
        </p:spPr>
        <p:txBody>
          <a:bodyPr anchor="t" anchorCtr="0"/>
          <a:lstStyle>
            <a:lvl1pPr algn="ctr">
              <a:defRPr sz="9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5996" y="3858535"/>
            <a:ext cx="8825658" cy="469625"/>
          </a:xfrm>
        </p:spPr>
        <p:txBody>
          <a:bodyPr anchor="t"/>
          <a:lstStyle>
            <a:lvl1pPr marL="0" indent="0" algn="ctr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Full name  |  </a:t>
            </a:r>
            <a:r>
              <a:rPr lang="en-US" dirty="0" err="1"/>
              <a:t>myname@email.com</a:t>
            </a:r>
            <a:r>
              <a:rPr lang="en-US" dirty="0"/>
              <a:t>  |  </a:t>
            </a:r>
            <a:r>
              <a:rPr lang="en-US" dirty="0" err="1"/>
              <a:t>thisismetis.com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B3F4A-6E4A-9441-A32E-6DB59118411A}"/>
              </a:ext>
            </a:extLst>
          </p:cNvPr>
          <p:cNvCxnSpPr>
            <a:cxnSpLocks/>
          </p:cNvCxnSpPr>
          <p:nvPr userDrawn="1"/>
        </p:nvCxnSpPr>
        <p:spPr>
          <a:xfrm>
            <a:off x="5443866" y="3490976"/>
            <a:ext cx="1249917" cy="0"/>
          </a:xfrm>
          <a:prstGeom prst="line">
            <a:avLst/>
          </a:prstGeom>
          <a:ln w="5080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64D49-C062-174C-9594-D4FC48925FB2}"/>
              </a:ext>
            </a:extLst>
          </p:cNvPr>
          <p:cNvSpPr/>
          <p:nvPr userDrawn="1"/>
        </p:nvSpPr>
        <p:spPr>
          <a:xfrm>
            <a:off x="1154954" y="0"/>
            <a:ext cx="9839673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23990-8116-0E42-A86B-CE01342873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0660" y="5868191"/>
            <a:ext cx="416327" cy="526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FEA01-7285-9249-BED8-9DB7770FD1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1834" y="4396406"/>
            <a:ext cx="388620" cy="38862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E37188-3725-0442-8557-DD230BC7E0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1332" y="4386246"/>
            <a:ext cx="2827337" cy="4663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4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5996" y="1526568"/>
            <a:ext cx="8825658" cy="2619548"/>
          </a:xfrm>
          <a:prstGeom prst="rect">
            <a:avLst/>
          </a:prstGeom>
        </p:spPr>
        <p:txBody>
          <a:bodyPr anchor="t" anchorCtr="0"/>
          <a:lstStyle>
            <a:lvl1pPr algn="ctr">
              <a:defRPr sz="7200"/>
            </a:lvl1pPr>
          </a:lstStyle>
          <a:p>
            <a:r>
              <a:rPr lang="en-US" dirty="0"/>
              <a:t>Click to edit Master section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5996" y="4386855"/>
            <a:ext cx="8825658" cy="646390"/>
          </a:xfrm>
        </p:spPr>
        <p:txBody>
          <a:bodyPr anchor="t"/>
          <a:lstStyle>
            <a:lvl1pPr marL="0" indent="0" algn="ctr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B3F4A-6E4A-9441-A32E-6DB59118411A}"/>
              </a:ext>
            </a:extLst>
          </p:cNvPr>
          <p:cNvCxnSpPr>
            <a:cxnSpLocks/>
          </p:cNvCxnSpPr>
          <p:nvPr userDrawn="1"/>
        </p:nvCxnSpPr>
        <p:spPr>
          <a:xfrm>
            <a:off x="5443866" y="4181856"/>
            <a:ext cx="1249917" cy="0"/>
          </a:xfrm>
          <a:prstGeom prst="line">
            <a:avLst/>
          </a:prstGeom>
          <a:ln w="5080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64D49-C062-174C-9594-D4FC48925FB2}"/>
              </a:ext>
            </a:extLst>
          </p:cNvPr>
          <p:cNvSpPr/>
          <p:nvPr userDrawn="1"/>
        </p:nvSpPr>
        <p:spPr>
          <a:xfrm>
            <a:off x="1154954" y="0"/>
            <a:ext cx="9839673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23990-8116-0E42-A86B-CE01342873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0660" y="5868191"/>
            <a:ext cx="416327" cy="5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6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5" y="1590675"/>
            <a:ext cx="9660917" cy="41954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A02C03-0B96-194E-A567-AE57D09E8C39}"/>
              </a:ext>
            </a:extLst>
          </p:cNvPr>
          <p:cNvCxnSpPr>
            <a:cxnSpLocks/>
          </p:cNvCxnSpPr>
          <p:nvPr userDrawn="1"/>
        </p:nvCxnSpPr>
        <p:spPr>
          <a:xfrm>
            <a:off x="474661" y="1120521"/>
            <a:ext cx="995521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6" y="16033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117" y="15988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FE8E80-A07B-124F-8B4E-82E6530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9B3190-DBF3-9F4F-9244-67DA2BFBCB70}"/>
              </a:ext>
            </a:extLst>
          </p:cNvPr>
          <p:cNvCxnSpPr>
            <a:cxnSpLocks/>
          </p:cNvCxnSpPr>
          <p:nvPr userDrawn="1"/>
        </p:nvCxnSpPr>
        <p:spPr>
          <a:xfrm>
            <a:off x="474661" y="1120521"/>
            <a:ext cx="995521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937" y="1591728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COLUMN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936" y="2201328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40119" y="1591728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0119" y="2201328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95212-60D7-124F-84AF-E046C34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61ABD8-3104-0740-8AB7-F745EDCA0311}"/>
              </a:ext>
            </a:extLst>
          </p:cNvPr>
          <p:cNvCxnSpPr>
            <a:cxnSpLocks/>
          </p:cNvCxnSpPr>
          <p:nvPr userDrawn="1"/>
        </p:nvCxnSpPr>
        <p:spPr>
          <a:xfrm>
            <a:off x="474661" y="1120521"/>
            <a:ext cx="995521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0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9E1E285-0B80-5340-9ABB-2C68583F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51C05E-D358-394B-8977-4E38D2140BA6}"/>
              </a:ext>
            </a:extLst>
          </p:cNvPr>
          <p:cNvCxnSpPr>
            <a:cxnSpLocks/>
          </p:cNvCxnSpPr>
          <p:nvPr userDrawn="1"/>
        </p:nvCxnSpPr>
        <p:spPr>
          <a:xfrm>
            <a:off x="474661" y="1120521"/>
            <a:ext cx="995521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BF598-0178-2647-A3F2-D5C232A1A2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480ECF-DB9F-8D4C-8BFC-CA6818AE36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3925" y="4057650"/>
            <a:ext cx="7534275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7332C8-FE29-2A4E-A971-D3E4D2F7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976718"/>
            <a:ext cx="7534275" cy="1842807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B4CDF-A732-7F43-8C3F-7B3CFAA8CB9F}"/>
              </a:ext>
            </a:extLst>
          </p:cNvPr>
          <p:cNvSpPr/>
          <p:nvPr userDrawn="1"/>
        </p:nvSpPr>
        <p:spPr>
          <a:xfrm>
            <a:off x="110855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CB38-1B80-6249-BC19-C7DA9CA7E3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0248" y="480150"/>
            <a:ext cx="416327" cy="5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5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35" y="1209675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735" y="2891155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CBE4C0-C38D-A94F-B0EA-B36306C08151}"/>
              </a:ext>
            </a:extLst>
          </p:cNvPr>
          <p:cNvCxnSpPr>
            <a:cxnSpLocks/>
          </p:cNvCxnSpPr>
          <p:nvPr userDrawn="1"/>
        </p:nvCxnSpPr>
        <p:spPr>
          <a:xfrm>
            <a:off x="4438650" y="1087501"/>
            <a:ext cx="0" cy="4842129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C3E5EE-E7CA-F846-9999-2A39DDEC221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712501" y="1209675"/>
            <a:ext cx="6098373" cy="4577080"/>
          </a:xfrm>
          <a:prstGeom prst="roundRect">
            <a:avLst>
              <a:gd name="adj" fmla="val 1858"/>
            </a:avLst>
          </a:prstGeom>
          <a:solidFill>
            <a:schemeClr val="tx2">
              <a:alpha val="25000"/>
            </a:scheme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006" y="4876787"/>
            <a:ext cx="9570194" cy="5667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3004" y="762000"/>
            <a:ext cx="9570195" cy="3640666"/>
          </a:xfrm>
          <a:prstGeom prst="roundRect">
            <a:avLst>
              <a:gd name="adj" fmla="val 1858"/>
            </a:avLst>
          </a:prstGeom>
          <a:solidFill>
            <a:schemeClr val="tx2">
              <a:alpha val="25000"/>
            </a:scheme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005" y="5443525"/>
            <a:ext cx="957019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6D643-3D40-A544-BA11-C5702B803186}"/>
              </a:ext>
            </a:extLst>
          </p:cNvPr>
          <p:cNvCxnSpPr>
            <a:cxnSpLocks/>
          </p:cNvCxnSpPr>
          <p:nvPr userDrawn="1"/>
        </p:nvCxnSpPr>
        <p:spPr>
          <a:xfrm>
            <a:off x="793005" y="4816208"/>
            <a:ext cx="9570194" cy="0"/>
          </a:xfrm>
          <a:prstGeom prst="line">
            <a:avLst/>
          </a:prstGeom>
          <a:ln w="19050" cap="sq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855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877348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A94B75-A317-CF4D-8EEB-153E7F2A3264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673282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DFD8E-6C82-8E46-86AB-E16F19DFEDD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0248" y="480150"/>
            <a:ext cx="416327" cy="5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56" r:id="rId2"/>
    <p:sldLayoutId id="2147483740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50" r:id="rId10"/>
    <p:sldLayoutId id="2147483757" r:id="rId11"/>
    <p:sldLayoutId id="2147483752" r:id="rId12"/>
    <p:sldLayoutId id="2147483753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51DB-80AD-8347-8832-D75F252F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53684-1C65-C549-AC60-A26825F05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Framework and NLP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8126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But what does this look like concretely?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19" y="2335664"/>
            <a:ext cx="5474084" cy="466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Document: ”Oh hello world”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57616-6732-BD43-8E4D-C9A751A4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9" y="2262031"/>
            <a:ext cx="5365161" cy="44866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1B135C-760B-FB44-9287-27617E696440}"/>
              </a:ext>
            </a:extLst>
          </p:cNvPr>
          <p:cNvSpPr/>
          <p:nvPr/>
        </p:nvSpPr>
        <p:spPr>
          <a:xfrm>
            <a:off x="2334689" y="4064509"/>
            <a:ext cx="491638" cy="8817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198280-1D23-7043-8357-1B2134F03367}"/>
              </a:ext>
            </a:extLst>
          </p:cNvPr>
          <p:cNvSpPr txBox="1">
            <a:spLocks/>
          </p:cNvSpPr>
          <p:nvPr/>
        </p:nvSpPr>
        <p:spPr>
          <a:xfrm>
            <a:off x="6167818" y="1379086"/>
            <a:ext cx="5474084" cy="859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Transfer: represent task-specific documents as a sequence of vectors (the pre-trained weights)</a:t>
            </a:r>
          </a:p>
          <a:p>
            <a:pPr marL="0" indent="0">
              <a:buFont typeface="Wingdings 3" charset="2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9DBD5-DB6C-2245-B212-6920E41AC765}"/>
              </a:ext>
            </a:extLst>
          </p:cNvPr>
          <p:cNvSpPr/>
          <p:nvPr/>
        </p:nvSpPr>
        <p:spPr>
          <a:xfrm>
            <a:off x="7547790" y="2899866"/>
            <a:ext cx="4228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1.03</a:t>
            </a:r>
          </a:p>
          <a:p>
            <a:pPr algn="ctr"/>
            <a:r>
              <a:rPr lang="en-US" sz="900" dirty="0"/>
              <a:t>1.07</a:t>
            </a:r>
          </a:p>
          <a:p>
            <a:pPr algn="ctr"/>
            <a:r>
              <a:rPr lang="en-US" sz="900" dirty="0"/>
              <a:t>0.03</a:t>
            </a:r>
          </a:p>
          <a:p>
            <a:pPr algn="ctr"/>
            <a:r>
              <a:rPr lang="en-US" sz="900" dirty="0"/>
              <a:t>7.01</a:t>
            </a:r>
          </a:p>
          <a:p>
            <a:pPr algn="ctr"/>
            <a:r>
              <a:rPr lang="en-US" sz="900" dirty="0"/>
              <a:t>3.03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A783EA-6A46-D54B-BC1A-01DE9EB1533B}"/>
              </a:ext>
            </a:extLst>
          </p:cNvPr>
          <p:cNvSpPr/>
          <p:nvPr/>
        </p:nvSpPr>
        <p:spPr>
          <a:xfrm>
            <a:off x="8115826" y="2899866"/>
            <a:ext cx="4228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0.01</a:t>
            </a:r>
          </a:p>
          <a:p>
            <a:pPr algn="ctr"/>
            <a:r>
              <a:rPr lang="en-US" sz="900" dirty="0"/>
              <a:t>3.01</a:t>
            </a:r>
          </a:p>
          <a:p>
            <a:pPr algn="ctr"/>
            <a:r>
              <a:rPr lang="en-US" sz="900" dirty="0"/>
              <a:t>0.03</a:t>
            </a:r>
          </a:p>
          <a:p>
            <a:pPr algn="ctr"/>
            <a:r>
              <a:rPr lang="en-US" sz="900" dirty="0"/>
              <a:t>1.11</a:t>
            </a:r>
          </a:p>
          <a:p>
            <a:pPr algn="ctr"/>
            <a:r>
              <a:rPr lang="en-US" sz="900" dirty="0"/>
              <a:t>5.00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2D4D7-7C97-5F48-AFAC-A92783F1BBC2}"/>
              </a:ext>
            </a:extLst>
          </p:cNvPr>
          <p:cNvSpPr/>
          <p:nvPr/>
        </p:nvSpPr>
        <p:spPr>
          <a:xfrm>
            <a:off x="8693424" y="2899866"/>
            <a:ext cx="42287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1.00</a:t>
            </a:r>
          </a:p>
          <a:p>
            <a:pPr algn="ctr"/>
            <a:r>
              <a:rPr lang="en-US" sz="900" dirty="0"/>
              <a:t>0.03</a:t>
            </a:r>
          </a:p>
          <a:p>
            <a:pPr algn="ctr"/>
            <a:r>
              <a:rPr lang="en-US" sz="900" dirty="0"/>
              <a:t>1.10</a:t>
            </a:r>
          </a:p>
          <a:p>
            <a:pPr algn="ctr"/>
            <a:r>
              <a:rPr lang="en-US" sz="900" dirty="0"/>
              <a:t>1.11</a:t>
            </a:r>
          </a:p>
          <a:p>
            <a:pPr algn="ctr"/>
            <a:r>
              <a:rPr lang="en-US" sz="900" dirty="0"/>
              <a:t>1.09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4D01F-EE45-0941-B436-87AD166D0B0F}"/>
              </a:ext>
            </a:extLst>
          </p:cNvPr>
          <p:cNvCxnSpPr>
            <a:cxnSpLocks/>
          </p:cNvCxnSpPr>
          <p:nvPr/>
        </p:nvCxnSpPr>
        <p:spPr>
          <a:xfrm>
            <a:off x="6317735" y="4166041"/>
            <a:ext cx="12300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E2C7C5-35F6-7E4F-AB74-FFE55D2B710F}"/>
              </a:ext>
            </a:extLst>
          </p:cNvPr>
          <p:cNvSpPr txBox="1">
            <a:spLocks/>
          </p:cNvSpPr>
          <p:nvPr/>
        </p:nvSpPr>
        <p:spPr>
          <a:xfrm>
            <a:off x="7699850" y="3932584"/>
            <a:ext cx="3759838" cy="68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bg1"/>
                </a:solidFill>
              </a:rPr>
              <a:t>Sequence of N-dim, pretrained word vectors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7A0F1F-449E-0341-BBA8-21835BB001EA}"/>
              </a:ext>
            </a:extLst>
          </p:cNvPr>
          <p:cNvCxnSpPr>
            <a:cxnSpLocks/>
          </p:cNvCxnSpPr>
          <p:nvPr/>
        </p:nvCxnSpPr>
        <p:spPr>
          <a:xfrm flipV="1">
            <a:off x="3014415" y="3301340"/>
            <a:ext cx="4407663" cy="74711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E89A50-B59B-B947-8859-B03E9FB34A96}"/>
              </a:ext>
            </a:extLst>
          </p:cNvPr>
          <p:cNvSpPr txBox="1">
            <a:spLocks/>
          </p:cNvSpPr>
          <p:nvPr/>
        </p:nvSpPr>
        <p:spPr>
          <a:xfrm>
            <a:off x="497859" y="1385178"/>
            <a:ext cx="5474084" cy="859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Pre-training: learn and extract hidden layer weights of a language modeling neural network   </a:t>
            </a:r>
          </a:p>
          <a:p>
            <a:pPr marL="0" indent="0">
              <a:buFont typeface="Wingdings 3" charset="2"/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FB1E9-08B6-1F4C-9F69-C324EEA312E8}"/>
              </a:ext>
            </a:extLst>
          </p:cNvPr>
          <p:cNvCxnSpPr>
            <a:cxnSpLocks/>
          </p:cNvCxnSpPr>
          <p:nvPr/>
        </p:nvCxnSpPr>
        <p:spPr>
          <a:xfrm>
            <a:off x="8739501" y="4756066"/>
            <a:ext cx="0" cy="65908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7538C6A-F8EA-3342-9535-642B762525B5}"/>
              </a:ext>
            </a:extLst>
          </p:cNvPr>
          <p:cNvSpPr/>
          <p:nvPr/>
        </p:nvSpPr>
        <p:spPr>
          <a:xfrm>
            <a:off x="7698747" y="5551713"/>
            <a:ext cx="2081507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task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9E0C17-A20D-9C49-9375-95BAE489A17C}"/>
              </a:ext>
            </a:extLst>
          </p:cNvPr>
          <p:cNvSpPr/>
          <p:nvPr/>
        </p:nvSpPr>
        <p:spPr>
          <a:xfrm>
            <a:off x="9116297" y="4764649"/>
            <a:ext cx="2248389" cy="632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taking sequences as input</a:t>
            </a:r>
          </a:p>
        </p:txBody>
      </p:sp>
    </p:spTree>
    <p:extLst>
      <p:ext uri="{BB962C8B-B14F-4D97-AF65-F5344CB8AC3E}">
        <p14:creationId xmlns:p14="http://schemas.microsoft.com/office/powerpoint/2010/main" val="11328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2371-823B-8D47-A752-18BEFB05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model take sequential input?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1D5B1-A545-6E42-B373-AE3E4AE5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24" y="2614632"/>
            <a:ext cx="10096500" cy="4051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FB3F9-B4FD-5D44-AD7D-B7DB8BBEBB5A}"/>
              </a:ext>
            </a:extLst>
          </p:cNvPr>
          <p:cNvSpPr txBox="1">
            <a:spLocks/>
          </p:cNvSpPr>
          <p:nvPr/>
        </p:nvSpPr>
        <p:spPr>
          <a:xfrm>
            <a:off x="388935" y="1381667"/>
            <a:ext cx="9660917" cy="188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Recurrent neural networks can process a sequence step by step for modeling!</a:t>
            </a:r>
          </a:p>
          <a:p>
            <a:r>
              <a:rPr lang="en-US" dirty="0"/>
              <a:t>We’ll learn more about these; they are very commonly used in text prediction tasks</a:t>
            </a:r>
          </a:p>
          <a:p>
            <a:pPr marL="0" indent="0">
              <a:buFont typeface="Wingdings 3" charset="2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88595-DE4C-8A44-B165-0D1670BB9DFE}"/>
              </a:ext>
            </a:extLst>
          </p:cNvPr>
          <p:cNvSpPr/>
          <p:nvPr/>
        </p:nvSpPr>
        <p:spPr>
          <a:xfrm>
            <a:off x="5533902" y="6103915"/>
            <a:ext cx="4809506" cy="4987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5A37E8-1F0F-5348-A757-993D51C6D003}"/>
              </a:ext>
            </a:extLst>
          </p:cNvPr>
          <p:cNvSpPr txBox="1">
            <a:spLocks/>
          </p:cNvSpPr>
          <p:nvPr/>
        </p:nvSpPr>
        <p:spPr>
          <a:xfrm>
            <a:off x="1733800" y="6133392"/>
            <a:ext cx="3800102" cy="433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C00000"/>
                </a:solidFill>
              </a:rPr>
              <a:t>Can be sequence of word vectors</a:t>
            </a:r>
          </a:p>
        </p:txBody>
      </p:sp>
    </p:spTree>
    <p:extLst>
      <p:ext uri="{BB962C8B-B14F-4D97-AF65-F5344CB8AC3E}">
        <p14:creationId xmlns:p14="http://schemas.microsoft.com/office/powerpoint/2010/main" val="372450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2371-823B-8D47-A752-18BEFB05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use a sequence?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1FB3F9-B4FD-5D44-AD7D-B7DB8BBEBB5A}"/>
              </a:ext>
            </a:extLst>
          </p:cNvPr>
          <p:cNvSpPr txBox="1">
            <a:spLocks/>
          </p:cNvSpPr>
          <p:nvPr/>
        </p:nvSpPr>
        <p:spPr>
          <a:xfrm>
            <a:off x="388935" y="1381667"/>
            <a:ext cx="11367636" cy="323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Less commonly, there might be cases where you’d want to use pre-trained word vectors for a downstream task that doesn’t involve a sequence-based model </a:t>
            </a:r>
          </a:p>
          <a:p>
            <a:r>
              <a:rPr lang="en-US" u="sng" dirty="0"/>
              <a:t>Example</a:t>
            </a:r>
            <a:r>
              <a:rPr lang="en-US" dirty="0"/>
              <a:t>: unsupervised tasks such as clustering when syntactical similarities of documents are very relevant, since word vectors can capture syntactic relationships much more effectively than count-based vectors; supervised tasks where you desire a more traditional/simpler model </a:t>
            </a:r>
          </a:p>
          <a:p>
            <a:r>
              <a:rPr lang="en-US" u="sng" dirty="0"/>
              <a:t>Approach</a:t>
            </a:r>
            <a:r>
              <a:rPr lang="en-US" dirty="0"/>
              <a:t>: summarize/flatten the sequence of word vectors to get a single document-level vector, e.g. simple average</a:t>
            </a:r>
          </a:p>
          <a:p>
            <a:pPr marL="0" indent="0">
              <a:buFont typeface="Wingdings 3" charset="2"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BCE2-2AFB-D242-802E-7FF07171E33C}"/>
              </a:ext>
            </a:extLst>
          </p:cNvPr>
          <p:cNvSpPr/>
          <p:nvPr/>
        </p:nvSpPr>
        <p:spPr>
          <a:xfrm>
            <a:off x="2168268" y="4619501"/>
            <a:ext cx="843350" cy="190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1.03</a:t>
            </a:r>
          </a:p>
          <a:p>
            <a:pPr algn="ctr"/>
            <a:r>
              <a:rPr lang="en-US" sz="900" dirty="0"/>
              <a:t>1.07</a:t>
            </a:r>
          </a:p>
          <a:p>
            <a:pPr algn="ctr"/>
            <a:r>
              <a:rPr lang="en-US" sz="900" dirty="0"/>
              <a:t>0.03</a:t>
            </a:r>
          </a:p>
          <a:p>
            <a:pPr algn="ctr"/>
            <a:r>
              <a:rPr lang="en-US" sz="900" dirty="0"/>
              <a:t>7.01</a:t>
            </a:r>
          </a:p>
          <a:p>
            <a:pPr algn="ctr"/>
            <a:r>
              <a:rPr lang="en-US" sz="900" dirty="0"/>
              <a:t>3.03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B2ED4-A76E-B345-933C-5EED6C8BD2B7}"/>
              </a:ext>
            </a:extLst>
          </p:cNvPr>
          <p:cNvSpPr/>
          <p:nvPr/>
        </p:nvSpPr>
        <p:spPr>
          <a:xfrm>
            <a:off x="3301122" y="4619501"/>
            <a:ext cx="843350" cy="190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0.01</a:t>
            </a:r>
          </a:p>
          <a:p>
            <a:pPr algn="ctr"/>
            <a:r>
              <a:rPr lang="en-US" sz="900" dirty="0"/>
              <a:t>3.01</a:t>
            </a:r>
          </a:p>
          <a:p>
            <a:pPr algn="ctr"/>
            <a:r>
              <a:rPr lang="en-US" sz="900" dirty="0"/>
              <a:t>0.03</a:t>
            </a:r>
          </a:p>
          <a:p>
            <a:pPr algn="ctr"/>
            <a:r>
              <a:rPr lang="en-US" sz="900" dirty="0"/>
              <a:t>1.11</a:t>
            </a:r>
          </a:p>
          <a:p>
            <a:pPr algn="ctr"/>
            <a:r>
              <a:rPr lang="en-US" sz="900" dirty="0"/>
              <a:t>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E5D42D-2FC5-2343-9050-8700986F1764}"/>
              </a:ext>
            </a:extLst>
          </p:cNvPr>
          <p:cNvSpPr/>
          <p:nvPr/>
        </p:nvSpPr>
        <p:spPr>
          <a:xfrm>
            <a:off x="4453045" y="4619501"/>
            <a:ext cx="843350" cy="190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1.00</a:t>
            </a:r>
          </a:p>
          <a:p>
            <a:pPr algn="ctr"/>
            <a:r>
              <a:rPr lang="en-US" sz="900" dirty="0"/>
              <a:t>0.03</a:t>
            </a:r>
          </a:p>
          <a:p>
            <a:pPr algn="ctr"/>
            <a:r>
              <a:rPr lang="en-US" sz="900" dirty="0"/>
              <a:t>1.10</a:t>
            </a:r>
          </a:p>
          <a:p>
            <a:pPr algn="ctr"/>
            <a:r>
              <a:rPr lang="en-US" sz="900" dirty="0"/>
              <a:t>1.11</a:t>
            </a:r>
          </a:p>
          <a:p>
            <a:pPr algn="ctr"/>
            <a:r>
              <a:rPr lang="en-US" sz="900" dirty="0"/>
              <a:t>1.09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6BF6EA-0D7A-8247-AEF2-54C5C455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3908666"/>
            <a:ext cx="5547493" cy="65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Document: ”Oh hello world”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C45EB2-BC1A-164B-A8BE-A978041EA18F}"/>
              </a:ext>
            </a:extLst>
          </p:cNvPr>
          <p:cNvCxnSpPr>
            <a:cxnSpLocks/>
          </p:cNvCxnSpPr>
          <p:nvPr/>
        </p:nvCxnSpPr>
        <p:spPr>
          <a:xfrm>
            <a:off x="5640841" y="5507953"/>
            <a:ext cx="12300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6DA594-D722-6D45-90CD-92E67E68F2B2}"/>
              </a:ext>
            </a:extLst>
          </p:cNvPr>
          <p:cNvSpPr txBox="1">
            <a:spLocks/>
          </p:cNvSpPr>
          <p:nvPr/>
        </p:nvSpPr>
        <p:spPr>
          <a:xfrm>
            <a:off x="5640841" y="4975648"/>
            <a:ext cx="1289948" cy="396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57D71-809E-B442-A0AD-A0BC4D2607CB}"/>
              </a:ext>
            </a:extLst>
          </p:cNvPr>
          <p:cNvSpPr/>
          <p:nvPr/>
        </p:nvSpPr>
        <p:spPr>
          <a:xfrm>
            <a:off x="7179716" y="4619501"/>
            <a:ext cx="843350" cy="19023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0.68</a:t>
            </a:r>
          </a:p>
          <a:p>
            <a:pPr algn="ctr"/>
            <a:r>
              <a:rPr lang="en-US" sz="900" dirty="0"/>
              <a:t>1.37</a:t>
            </a:r>
          </a:p>
          <a:p>
            <a:pPr algn="ctr"/>
            <a:r>
              <a:rPr lang="en-US" sz="900" dirty="0"/>
              <a:t>0.36</a:t>
            </a:r>
          </a:p>
          <a:p>
            <a:pPr algn="ctr"/>
            <a:r>
              <a:rPr lang="en-US" sz="900" dirty="0"/>
              <a:t>3.07</a:t>
            </a:r>
          </a:p>
          <a:p>
            <a:pPr algn="ctr"/>
            <a:r>
              <a:rPr lang="en-US" sz="900" dirty="0"/>
              <a:t>3.00</a:t>
            </a:r>
          </a:p>
        </p:txBody>
      </p:sp>
    </p:spTree>
    <p:extLst>
      <p:ext uri="{BB962C8B-B14F-4D97-AF65-F5344CB8AC3E}">
        <p14:creationId xmlns:p14="http://schemas.microsoft.com/office/powerpoint/2010/main" val="15418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FA2B-398D-214C-A5B3-D4626C36D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81" y="1526568"/>
            <a:ext cx="11307336" cy="2619548"/>
          </a:xfrm>
        </p:spPr>
        <p:txBody>
          <a:bodyPr/>
          <a:lstStyle/>
          <a:p>
            <a:r>
              <a:rPr lang="en-US" dirty="0"/>
              <a:t>Beyond text, a glance at image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204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Transfer learning, image data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1239166"/>
            <a:ext cx="9660917" cy="18840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extremely common use of transfer learning is in computer vision. Neural nets are pre-trained on a massive image classification dataset (e.g. ImageNet with 1000+ object types), and pre-trained weights are transferred to tasks with smaller datasets because they’re able to effectively capture generically useful image patterns.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FC4F9-1632-6E44-BBC6-255D67A7601A}"/>
              </a:ext>
            </a:extLst>
          </p:cNvPr>
          <p:cNvCxnSpPr>
            <a:cxnSpLocks/>
          </p:cNvCxnSpPr>
          <p:nvPr/>
        </p:nvCxnSpPr>
        <p:spPr>
          <a:xfrm>
            <a:off x="2860767" y="463731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CB226E-3BD4-F449-A90B-CBBFFD8AFE46}"/>
              </a:ext>
            </a:extLst>
          </p:cNvPr>
          <p:cNvSpPr/>
          <p:nvPr/>
        </p:nvSpPr>
        <p:spPr>
          <a:xfrm>
            <a:off x="3331029" y="4637316"/>
            <a:ext cx="2495005" cy="70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Trained convolutional layers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FB37A-65A8-A34E-AA08-C567E12947F6}"/>
              </a:ext>
            </a:extLst>
          </p:cNvPr>
          <p:cNvSpPr/>
          <p:nvPr/>
        </p:nvSpPr>
        <p:spPr>
          <a:xfrm>
            <a:off x="1756955" y="5711733"/>
            <a:ext cx="2207624" cy="9601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F778B-FBE0-B840-9B2B-3C81D424AD32}"/>
              </a:ext>
            </a:extLst>
          </p:cNvPr>
          <p:cNvCxnSpPr>
            <a:cxnSpLocks/>
          </p:cNvCxnSpPr>
          <p:nvPr/>
        </p:nvCxnSpPr>
        <p:spPr>
          <a:xfrm>
            <a:off x="10520113" y="463731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EEB75-7EF4-D244-91F3-42BF7F866A7C}"/>
              </a:ext>
            </a:extLst>
          </p:cNvPr>
          <p:cNvSpPr/>
          <p:nvPr/>
        </p:nvSpPr>
        <p:spPr>
          <a:xfrm>
            <a:off x="7071520" y="4552406"/>
            <a:ext cx="2495005" cy="881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Neural net with pre-trained convolutional base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F2186-7155-8B48-AB1C-12284421FB34}"/>
              </a:ext>
            </a:extLst>
          </p:cNvPr>
          <p:cNvSpPr/>
          <p:nvPr/>
        </p:nvSpPr>
        <p:spPr>
          <a:xfrm>
            <a:off x="9479359" y="5793377"/>
            <a:ext cx="2081507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classification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01230D6-C77E-874C-AF6B-4B3898939287}"/>
              </a:ext>
            </a:extLst>
          </p:cNvPr>
          <p:cNvSpPr/>
          <p:nvPr/>
        </p:nvSpPr>
        <p:spPr>
          <a:xfrm>
            <a:off x="4578531" y="3781699"/>
            <a:ext cx="4042955" cy="724988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B73877-0DA7-5244-BF2B-B7F653C71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629" y="2546920"/>
            <a:ext cx="2010276" cy="1959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3299D-520C-434F-A58C-264EE66D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401" y="2610787"/>
            <a:ext cx="2525423" cy="17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is a means of leveraging larger, general datasets in order to improve model performance and training time on tasks with a smaller dataset. </a:t>
            </a:r>
          </a:p>
          <a:p>
            <a:endParaRPr lang="en-US" dirty="0"/>
          </a:p>
          <a:p>
            <a:r>
              <a:rPr lang="en-US" dirty="0"/>
              <a:t>In NLP, transfer learning typically takes the form of representing task-specific documents as a sequence of pre-trained word embeddings, which are then fed to sequence-based neural networks for predictive modeling.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Transfer learning is also very prevalent in computer vision tasks.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structure and purpose of transfer learning?</a:t>
            </a:r>
          </a:p>
          <a:p>
            <a:pPr lvl="1"/>
            <a:r>
              <a:rPr lang="en-US" dirty="0"/>
              <a:t>Leveraging larger datasets and optimizing training time</a:t>
            </a:r>
          </a:p>
          <a:p>
            <a:endParaRPr lang="en-US" dirty="0"/>
          </a:p>
          <a:p>
            <a:r>
              <a:rPr lang="en-US" dirty="0"/>
              <a:t>What are examples of how it’s applied in NLP?</a:t>
            </a:r>
          </a:p>
          <a:p>
            <a:pPr lvl="1"/>
            <a:r>
              <a:rPr lang="en-US" dirty="0"/>
              <a:t>Documents as sequences of pre-trained word embeddings</a:t>
            </a:r>
          </a:p>
          <a:p>
            <a:pPr lvl="1"/>
            <a:r>
              <a:rPr lang="en-US" dirty="0"/>
              <a:t>Seeding embedding parameters for text processing neural nets 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Are there examples beyond text?</a:t>
            </a:r>
          </a:p>
          <a:p>
            <a:pPr lvl="1"/>
            <a:r>
              <a:rPr lang="en-US" dirty="0"/>
              <a:t>Image recognition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FA2B-398D-214C-A5B3-D4626C36D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96" y="1526567"/>
            <a:ext cx="8781227" cy="3489569"/>
          </a:xfrm>
        </p:spPr>
        <p:txBody>
          <a:bodyPr/>
          <a:lstStyle/>
          <a:p>
            <a:r>
              <a:rPr lang="en-US" dirty="0"/>
              <a:t>What is transfer learning?</a:t>
            </a:r>
          </a:p>
        </p:txBody>
      </p:sp>
    </p:spTree>
    <p:extLst>
      <p:ext uri="{BB962C8B-B14F-4D97-AF65-F5344CB8AC3E}">
        <p14:creationId xmlns:p14="http://schemas.microsoft.com/office/powerpoint/2010/main" val="1774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Transfer learning, as a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1381667"/>
            <a:ext cx="9660917" cy="18840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transfer learning, we take parameters from a model learned on one predictive task/dataset as fixed or initial values for parameters of a 2</a:t>
            </a:r>
            <a:r>
              <a:rPr lang="en-US" baseline="30000" dirty="0"/>
              <a:t>nd</a:t>
            </a:r>
            <a:r>
              <a:rPr lang="en-US" dirty="0"/>
              <a:t> model that will learn on a different task. Intuitively, we try to adapt information learned from a broader general task to a related specialist task with less training data.</a:t>
            </a:r>
          </a:p>
          <a:p>
            <a:r>
              <a:rPr lang="en-US" u="sng" dirty="0"/>
              <a:t>Example we’ll see</a:t>
            </a:r>
            <a:r>
              <a:rPr lang="en-US" dirty="0"/>
              <a:t>: general language modeling -&gt; text classification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DE2C3A-A25F-9743-8984-F3D12D73C29A}"/>
              </a:ext>
            </a:extLst>
          </p:cNvPr>
          <p:cNvSpPr/>
          <p:nvPr/>
        </p:nvSpPr>
        <p:spPr>
          <a:xfrm>
            <a:off x="2116185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FC4F9-1632-6E44-BBC6-255D67A7601A}"/>
              </a:ext>
            </a:extLst>
          </p:cNvPr>
          <p:cNvCxnSpPr>
            <a:cxnSpLocks/>
          </p:cNvCxnSpPr>
          <p:nvPr/>
        </p:nvCxnSpPr>
        <p:spPr>
          <a:xfrm>
            <a:off x="2860767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CB226E-3BD4-F449-A90B-CBBFFD8AFE46}"/>
              </a:ext>
            </a:extLst>
          </p:cNvPr>
          <p:cNvSpPr/>
          <p:nvPr/>
        </p:nvSpPr>
        <p:spPr>
          <a:xfrm>
            <a:off x="3331029" y="4376056"/>
            <a:ext cx="2495005" cy="70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1, trained parameters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FB37A-65A8-A34E-AA08-C567E12947F6}"/>
              </a:ext>
            </a:extLst>
          </p:cNvPr>
          <p:cNvSpPr/>
          <p:nvPr/>
        </p:nvSpPr>
        <p:spPr>
          <a:xfrm>
            <a:off x="1907179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task target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B28FB-63CA-B641-9E1A-C810D5225CAD}"/>
              </a:ext>
            </a:extLst>
          </p:cNvPr>
          <p:cNvSpPr/>
          <p:nvPr/>
        </p:nvSpPr>
        <p:spPr>
          <a:xfrm>
            <a:off x="9775531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F778B-FBE0-B840-9B2B-3C81D424AD32}"/>
              </a:ext>
            </a:extLst>
          </p:cNvPr>
          <p:cNvCxnSpPr>
            <a:cxnSpLocks/>
          </p:cNvCxnSpPr>
          <p:nvPr/>
        </p:nvCxnSpPr>
        <p:spPr>
          <a:xfrm>
            <a:off x="10520113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EEB75-7EF4-D244-91F3-42BF7F866A7C}"/>
              </a:ext>
            </a:extLst>
          </p:cNvPr>
          <p:cNvSpPr/>
          <p:nvPr/>
        </p:nvSpPr>
        <p:spPr>
          <a:xfrm>
            <a:off x="7071520" y="4291146"/>
            <a:ext cx="2495005" cy="881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2, some parameters seeded from model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F2186-7155-8B48-AB1C-12284421FB34}"/>
              </a:ext>
            </a:extLst>
          </p:cNvPr>
          <p:cNvSpPr/>
          <p:nvPr/>
        </p:nvSpPr>
        <p:spPr>
          <a:xfrm>
            <a:off x="9566525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task target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01230D6-C77E-874C-AF6B-4B3898939287}"/>
              </a:ext>
            </a:extLst>
          </p:cNvPr>
          <p:cNvSpPr/>
          <p:nvPr/>
        </p:nvSpPr>
        <p:spPr>
          <a:xfrm>
            <a:off x="4578531" y="3520439"/>
            <a:ext cx="4042955" cy="724988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Advantages: dataset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1381667"/>
            <a:ext cx="9660917" cy="1884045"/>
          </a:xfrm>
        </p:spPr>
        <p:txBody>
          <a:bodyPr>
            <a:normAutofit/>
          </a:bodyPr>
          <a:lstStyle/>
          <a:p>
            <a:r>
              <a:rPr lang="en-US" dirty="0"/>
              <a:t>If task 1 is sufficiently related to task 2, transfer learning is a means of leveraging a much larger knowledge base when building a predictive model for task 2, likely improving our model quality.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DE2C3A-A25F-9743-8984-F3D12D73C29A}"/>
              </a:ext>
            </a:extLst>
          </p:cNvPr>
          <p:cNvSpPr/>
          <p:nvPr/>
        </p:nvSpPr>
        <p:spPr>
          <a:xfrm>
            <a:off x="2116185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FC4F9-1632-6E44-BBC6-255D67A7601A}"/>
              </a:ext>
            </a:extLst>
          </p:cNvPr>
          <p:cNvCxnSpPr>
            <a:cxnSpLocks/>
          </p:cNvCxnSpPr>
          <p:nvPr/>
        </p:nvCxnSpPr>
        <p:spPr>
          <a:xfrm>
            <a:off x="2860767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CB226E-3BD4-F449-A90B-CBBFFD8AFE46}"/>
              </a:ext>
            </a:extLst>
          </p:cNvPr>
          <p:cNvSpPr/>
          <p:nvPr/>
        </p:nvSpPr>
        <p:spPr>
          <a:xfrm>
            <a:off x="3331029" y="4376056"/>
            <a:ext cx="2495005" cy="70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1, trained parameters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FB37A-65A8-A34E-AA08-C567E12947F6}"/>
              </a:ext>
            </a:extLst>
          </p:cNvPr>
          <p:cNvSpPr/>
          <p:nvPr/>
        </p:nvSpPr>
        <p:spPr>
          <a:xfrm>
            <a:off x="1907179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task target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B28FB-63CA-B641-9E1A-C810D5225CAD}"/>
              </a:ext>
            </a:extLst>
          </p:cNvPr>
          <p:cNvSpPr/>
          <p:nvPr/>
        </p:nvSpPr>
        <p:spPr>
          <a:xfrm>
            <a:off x="9775531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F778B-FBE0-B840-9B2B-3C81D424AD32}"/>
              </a:ext>
            </a:extLst>
          </p:cNvPr>
          <p:cNvCxnSpPr>
            <a:cxnSpLocks/>
          </p:cNvCxnSpPr>
          <p:nvPr/>
        </p:nvCxnSpPr>
        <p:spPr>
          <a:xfrm>
            <a:off x="10520113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EEB75-7EF4-D244-91F3-42BF7F866A7C}"/>
              </a:ext>
            </a:extLst>
          </p:cNvPr>
          <p:cNvSpPr/>
          <p:nvPr/>
        </p:nvSpPr>
        <p:spPr>
          <a:xfrm>
            <a:off x="7071520" y="4291146"/>
            <a:ext cx="2495005" cy="881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2, some parameters seeded from model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F2186-7155-8B48-AB1C-12284421FB34}"/>
              </a:ext>
            </a:extLst>
          </p:cNvPr>
          <p:cNvSpPr/>
          <p:nvPr/>
        </p:nvSpPr>
        <p:spPr>
          <a:xfrm>
            <a:off x="9566525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task target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01230D6-C77E-874C-AF6B-4B3898939287}"/>
              </a:ext>
            </a:extLst>
          </p:cNvPr>
          <p:cNvSpPr/>
          <p:nvPr/>
        </p:nvSpPr>
        <p:spPr>
          <a:xfrm>
            <a:off x="4578531" y="3520439"/>
            <a:ext cx="4042955" cy="724988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EAA8-8478-0643-913D-364F96FC9C6B}"/>
              </a:ext>
            </a:extLst>
          </p:cNvPr>
          <p:cNvSpPr/>
          <p:nvPr/>
        </p:nvSpPr>
        <p:spPr>
          <a:xfrm>
            <a:off x="1907179" y="2656384"/>
            <a:ext cx="1907176" cy="158904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D042F9-8075-6B46-B4FE-75B8B2A8A3F8}"/>
              </a:ext>
            </a:extLst>
          </p:cNvPr>
          <p:cNvSpPr/>
          <p:nvPr/>
        </p:nvSpPr>
        <p:spPr>
          <a:xfrm>
            <a:off x="9566525" y="2679243"/>
            <a:ext cx="1907176" cy="158904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Advantages: training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1381667"/>
            <a:ext cx="9660917" cy="1884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in modeling task 1 we’ve already found parameters that give a strong representation of some of the information contained in task 2, why reinvent the wheel? Using some pre-trained parameters means fewer parameters to learn for task 2, and therefore reduction in training time.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DE2C3A-A25F-9743-8984-F3D12D73C29A}"/>
              </a:ext>
            </a:extLst>
          </p:cNvPr>
          <p:cNvSpPr/>
          <p:nvPr/>
        </p:nvSpPr>
        <p:spPr>
          <a:xfrm>
            <a:off x="2116185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FC4F9-1632-6E44-BBC6-255D67A7601A}"/>
              </a:ext>
            </a:extLst>
          </p:cNvPr>
          <p:cNvCxnSpPr>
            <a:cxnSpLocks/>
          </p:cNvCxnSpPr>
          <p:nvPr/>
        </p:nvCxnSpPr>
        <p:spPr>
          <a:xfrm>
            <a:off x="2860767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CB226E-3BD4-F449-A90B-CBBFFD8AFE46}"/>
              </a:ext>
            </a:extLst>
          </p:cNvPr>
          <p:cNvSpPr/>
          <p:nvPr/>
        </p:nvSpPr>
        <p:spPr>
          <a:xfrm>
            <a:off x="3331029" y="4376056"/>
            <a:ext cx="2495005" cy="70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1, trained parameters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FB37A-65A8-A34E-AA08-C567E12947F6}"/>
              </a:ext>
            </a:extLst>
          </p:cNvPr>
          <p:cNvSpPr/>
          <p:nvPr/>
        </p:nvSpPr>
        <p:spPr>
          <a:xfrm>
            <a:off x="1907179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task target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B28FB-63CA-B641-9E1A-C810D5225CAD}"/>
              </a:ext>
            </a:extLst>
          </p:cNvPr>
          <p:cNvSpPr/>
          <p:nvPr/>
        </p:nvSpPr>
        <p:spPr>
          <a:xfrm>
            <a:off x="9775531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F778B-FBE0-B840-9B2B-3C81D424AD32}"/>
              </a:ext>
            </a:extLst>
          </p:cNvPr>
          <p:cNvCxnSpPr>
            <a:cxnSpLocks/>
          </p:cNvCxnSpPr>
          <p:nvPr/>
        </p:nvCxnSpPr>
        <p:spPr>
          <a:xfrm>
            <a:off x="10520113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EEB75-7EF4-D244-91F3-42BF7F866A7C}"/>
              </a:ext>
            </a:extLst>
          </p:cNvPr>
          <p:cNvSpPr/>
          <p:nvPr/>
        </p:nvSpPr>
        <p:spPr>
          <a:xfrm>
            <a:off x="7071520" y="4291146"/>
            <a:ext cx="2495005" cy="881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2, some parameters seeded from model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F2186-7155-8B48-AB1C-12284421FB34}"/>
              </a:ext>
            </a:extLst>
          </p:cNvPr>
          <p:cNvSpPr/>
          <p:nvPr/>
        </p:nvSpPr>
        <p:spPr>
          <a:xfrm>
            <a:off x="9566525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task target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01230D6-C77E-874C-AF6B-4B3898939287}"/>
              </a:ext>
            </a:extLst>
          </p:cNvPr>
          <p:cNvSpPr/>
          <p:nvPr/>
        </p:nvSpPr>
        <p:spPr>
          <a:xfrm>
            <a:off x="4578531" y="3520439"/>
            <a:ext cx="4042955" cy="724988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EAA8-8478-0643-913D-364F96FC9C6B}"/>
              </a:ext>
            </a:extLst>
          </p:cNvPr>
          <p:cNvSpPr/>
          <p:nvPr/>
        </p:nvSpPr>
        <p:spPr>
          <a:xfrm>
            <a:off x="3213463" y="4291147"/>
            <a:ext cx="2743199" cy="8817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CBBB4-47F0-1A44-8BA2-7BC7E0FFE92B}"/>
              </a:ext>
            </a:extLst>
          </p:cNvPr>
          <p:cNvSpPr/>
          <p:nvPr/>
        </p:nvSpPr>
        <p:spPr>
          <a:xfrm>
            <a:off x="6932102" y="4199709"/>
            <a:ext cx="2743199" cy="106462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FA2B-398D-214C-A5B3-D4626C36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Applying transfer learning to NLP</a:t>
            </a:r>
          </a:p>
        </p:txBody>
      </p:sp>
    </p:spTree>
    <p:extLst>
      <p:ext uri="{BB962C8B-B14F-4D97-AF65-F5344CB8AC3E}">
        <p14:creationId xmlns:p14="http://schemas.microsoft.com/office/powerpoint/2010/main" val="30926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Transfer learning, NLP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1381667"/>
            <a:ext cx="9660917" cy="18840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NLP transfer learning often exploits the fact that there are readily accessible sources of massive text data for general language modeling, e.g. through the internet.</a:t>
            </a:r>
          </a:p>
          <a:p>
            <a:r>
              <a:rPr lang="en-US" dirty="0"/>
              <a:t>These massive corpora are used to pre-train word embeddings that the downstream model uses to numerically represent words. Hopefully, the embeddings capture structural information about general language usage that is highly relevant to our domain-specific language usage.  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DE2C3A-A25F-9743-8984-F3D12D73C29A}"/>
              </a:ext>
            </a:extLst>
          </p:cNvPr>
          <p:cNvSpPr/>
          <p:nvPr/>
        </p:nvSpPr>
        <p:spPr>
          <a:xfrm>
            <a:off x="2116185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Massive corpus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FC4F9-1632-6E44-BBC6-255D67A7601A}"/>
              </a:ext>
            </a:extLst>
          </p:cNvPr>
          <p:cNvCxnSpPr>
            <a:cxnSpLocks/>
          </p:cNvCxnSpPr>
          <p:nvPr/>
        </p:nvCxnSpPr>
        <p:spPr>
          <a:xfrm>
            <a:off x="2860767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CB226E-3BD4-F449-A90B-CBBFFD8AFE46}"/>
              </a:ext>
            </a:extLst>
          </p:cNvPr>
          <p:cNvSpPr/>
          <p:nvPr/>
        </p:nvSpPr>
        <p:spPr>
          <a:xfrm>
            <a:off x="3331029" y="4376056"/>
            <a:ext cx="2495005" cy="70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Trained word embeddings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FB37A-65A8-A34E-AA08-C567E12947F6}"/>
              </a:ext>
            </a:extLst>
          </p:cNvPr>
          <p:cNvSpPr/>
          <p:nvPr/>
        </p:nvSpPr>
        <p:spPr>
          <a:xfrm>
            <a:off x="1907179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modeling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B28FB-63CA-B641-9E1A-C810D5225CAD}"/>
              </a:ext>
            </a:extLst>
          </p:cNvPr>
          <p:cNvSpPr/>
          <p:nvPr/>
        </p:nvSpPr>
        <p:spPr>
          <a:xfrm>
            <a:off x="9775531" y="2749731"/>
            <a:ext cx="1489164" cy="144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Smaller, domain specific corpus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F778B-FBE0-B840-9B2B-3C81D424AD32}"/>
              </a:ext>
            </a:extLst>
          </p:cNvPr>
          <p:cNvCxnSpPr>
            <a:cxnSpLocks/>
          </p:cNvCxnSpPr>
          <p:nvPr/>
        </p:nvCxnSpPr>
        <p:spPr>
          <a:xfrm>
            <a:off x="10520113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EEB75-7EF4-D244-91F3-42BF7F866A7C}"/>
              </a:ext>
            </a:extLst>
          </p:cNvPr>
          <p:cNvSpPr/>
          <p:nvPr/>
        </p:nvSpPr>
        <p:spPr>
          <a:xfrm>
            <a:off x="7071520" y="4291146"/>
            <a:ext cx="2495005" cy="881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2 with pretrained embeddings as base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F2186-7155-8B48-AB1C-12284421FB34}"/>
              </a:ext>
            </a:extLst>
          </p:cNvPr>
          <p:cNvSpPr/>
          <p:nvPr/>
        </p:nvSpPr>
        <p:spPr>
          <a:xfrm>
            <a:off x="9479359" y="5532117"/>
            <a:ext cx="2081507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classification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01230D6-C77E-874C-AF6B-4B3898939287}"/>
              </a:ext>
            </a:extLst>
          </p:cNvPr>
          <p:cNvSpPr/>
          <p:nvPr/>
        </p:nvSpPr>
        <p:spPr>
          <a:xfrm>
            <a:off x="4578531" y="3520439"/>
            <a:ext cx="4042955" cy="724988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FAB-C0FA-C044-8E77-3B98B46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6" y="338418"/>
            <a:ext cx="9660917" cy="985557"/>
          </a:xfrm>
        </p:spPr>
        <p:txBody>
          <a:bodyPr/>
          <a:lstStyle/>
          <a:p>
            <a:r>
              <a:rPr lang="en-US" dirty="0"/>
              <a:t>Transfer learning, NLP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38B4-0602-7E43-B156-AD934A9A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1381667"/>
            <a:ext cx="9660917" cy="18840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word embeddings are pre-trained once, they can be permanently maintained and reused across a wide variety of downstream tasks, leading to huge efficiency gains.</a:t>
            </a:r>
          </a:p>
          <a:p>
            <a:r>
              <a:rPr lang="en-US" dirty="0"/>
              <a:t>In practice, it’s very common to use publicly available pre-trained embeddings like Google’s or Facebook’s </a:t>
            </a:r>
            <a:r>
              <a:rPr lang="en-US" dirty="0" err="1"/>
              <a:t>FastText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FC4F9-1632-6E44-BBC6-255D67A7601A}"/>
              </a:ext>
            </a:extLst>
          </p:cNvPr>
          <p:cNvCxnSpPr>
            <a:cxnSpLocks/>
          </p:cNvCxnSpPr>
          <p:nvPr/>
        </p:nvCxnSpPr>
        <p:spPr>
          <a:xfrm>
            <a:off x="2860767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CB226E-3BD4-F449-A90B-CBBFFD8AFE46}"/>
              </a:ext>
            </a:extLst>
          </p:cNvPr>
          <p:cNvSpPr/>
          <p:nvPr/>
        </p:nvSpPr>
        <p:spPr>
          <a:xfrm>
            <a:off x="3331029" y="4376056"/>
            <a:ext cx="2495005" cy="70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Trained word embeddings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FB37A-65A8-A34E-AA08-C567E12947F6}"/>
              </a:ext>
            </a:extLst>
          </p:cNvPr>
          <p:cNvSpPr/>
          <p:nvPr/>
        </p:nvSpPr>
        <p:spPr>
          <a:xfrm>
            <a:off x="1907179" y="5532117"/>
            <a:ext cx="1907176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modeling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F778B-FBE0-B840-9B2B-3C81D424AD32}"/>
              </a:ext>
            </a:extLst>
          </p:cNvPr>
          <p:cNvCxnSpPr>
            <a:cxnSpLocks/>
          </p:cNvCxnSpPr>
          <p:nvPr/>
        </p:nvCxnSpPr>
        <p:spPr>
          <a:xfrm>
            <a:off x="10520113" y="4376056"/>
            <a:ext cx="0" cy="10058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EEB75-7EF4-D244-91F3-42BF7F866A7C}"/>
              </a:ext>
            </a:extLst>
          </p:cNvPr>
          <p:cNvSpPr/>
          <p:nvPr/>
        </p:nvSpPr>
        <p:spPr>
          <a:xfrm>
            <a:off x="7071520" y="4291146"/>
            <a:ext cx="2495005" cy="8817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model 2 with pretrained embeddings as base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F2186-7155-8B48-AB1C-12284421FB34}"/>
              </a:ext>
            </a:extLst>
          </p:cNvPr>
          <p:cNvSpPr/>
          <p:nvPr/>
        </p:nvSpPr>
        <p:spPr>
          <a:xfrm>
            <a:off x="9479359" y="5532117"/>
            <a:ext cx="2081507" cy="9209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sentiment classification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601230D6-C77E-874C-AF6B-4B3898939287}"/>
              </a:ext>
            </a:extLst>
          </p:cNvPr>
          <p:cNvSpPr/>
          <p:nvPr/>
        </p:nvSpPr>
        <p:spPr>
          <a:xfrm>
            <a:off x="4578531" y="3520439"/>
            <a:ext cx="4042955" cy="724988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37A2F-4CB7-3F41-966A-253C0F70B8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8767" y="2407374"/>
            <a:ext cx="2302692" cy="1727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405E64-2701-8D4A-A87A-F4AE264700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9855" y="2678849"/>
            <a:ext cx="2621824" cy="14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7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C138B"/>
      </a:accent1>
      <a:accent2>
        <a:srgbClr val="ED3167"/>
      </a:accent2>
      <a:accent3>
        <a:srgbClr val="359ED8"/>
      </a:accent3>
      <a:accent4>
        <a:srgbClr val="255E83"/>
      </a:accent4>
      <a:accent5>
        <a:srgbClr val="B7315B"/>
      </a:accent5>
      <a:accent6>
        <a:srgbClr val="253C6F"/>
      </a:accent6>
      <a:hlink>
        <a:srgbClr val="EC138B"/>
      </a:hlink>
      <a:folHlink>
        <a:srgbClr val="255E8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{FAECCCCE-565F-DD4F-9AAB-21F7D77F9160}tf10001062</Template>
  <TotalTime>11832</TotalTime>
  <Words>1174</Words>
  <Application>Microsoft Macintosh PowerPoint</Application>
  <PresentationFormat>Widescreen</PresentationFormat>
  <Paragraphs>148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Wingdings 3</vt:lpstr>
      <vt:lpstr>Ion</vt:lpstr>
      <vt:lpstr>Introduction to Transfer Learning</vt:lpstr>
      <vt:lpstr>Roadmap</vt:lpstr>
      <vt:lpstr>What is transfer learning?</vt:lpstr>
      <vt:lpstr>Transfer learning, as a diagram </vt:lpstr>
      <vt:lpstr>Advantages: dataset size </vt:lpstr>
      <vt:lpstr>Advantages: training time</vt:lpstr>
      <vt:lpstr>Applying transfer learning to NLP</vt:lpstr>
      <vt:lpstr>Transfer learning, NLP diagram </vt:lpstr>
      <vt:lpstr>Transfer learning, NLP example </vt:lpstr>
      <vt:lpstr>But what does this look like concretely? </vt:lpstr>
      <vt:lpstr>How does a model take sequential input? </vt:lpstr>
      <vt:lpstr>What if I don’t want to use a sequence?</vt:lpstr>
      <vt:lpstr>Beyond text, a glance at image transfer learning</vt:lpstr>
      <vt:lpstr>Transfer learning, image data example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Bun</dc:creator>
  <cp:lastModifiedBy>Sophie Searcy</cp:lastModifiedBy>
  <cp:revision>144</cp:revision>
  <cp:lastPrinted>2019-02-21T00:30:12Z</cp:lastPrinted>
  <dcterms:created xsi:type="dcterms:W3CDTF">2018-10-09T22:13:54Z</dcterms:created>
  <dcterms:modified xsi:type="dcterms:W3CDTF">2019-02-21T00:31:13Z</dcterms:modified>
</cp:coreProperties>
</file>