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9" r:id="rId4"/>
    <p:sldId id="260" r:id="rId5"/>
    <p:sldId id="261" r:id="rId6"/>
    <p:sldId id="263" r:id="rId7"/>
    <p:sldId id="266" r:id="rId8"/>
    <p:sldId id="264" r:id="rId9"/>
    <p:sldId id="265" r:id="rId10"/>
    <p:sldId id="267" r:id="rId11"/>
    <p:sldId id="268" r:id="rId12"/>
    <p:sldId id="271" r:id="rId13"/>
    <p:sldId id="272" r:id="rId14"/>
    <p:sldId id="273" r:id="rId15"/>
    <p:sldId id="270" r:id="rId16"/>
    <p:sldId id="257" r:id="rId17"/>
    <p:sldId id="25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p:scale>
          <a:sx n="90" d="100"/>
          <a:sy n="90" d="100"/>
        </p:scale>
        <p:origin x="-1234" y="18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8258C-4A34-4E3A-B7EF-6FBF5D52D06F}"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8258C-4A34-4E3A-B7EF-6FBF5D52D06F}"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8258C-4A34-4E3A-B7EF-6FBF5D52D06F}"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pPr/>
              <a:t>‹#›</a:t>
            </a:fld>
            <a:endParaRPr lang="en-GB"/>
          </a:p>
        </p:txBody>
      </p:sp>
    </p:spTree>
    <p:extLst>
      <p:ext uri="{BB962C8B-B14F-4D97-AF65-F5344CB8AC3E}">
        <p14:creationId xmlns:p14="http://schemas.microsoft.com/office/powerpoint/2010/main" val="4188684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pPr/>
              <a:t>‹#›</a:t>
            </a:fld>
            <a:endParaRPr lang="en-GB"/>
          </a:p>
        </p:txBody>
      </p:sp>
    </p:spTree>
    <p:extLst>
      <p:ext uri="{BB962C8B-B14F-4D97-AF65-F5344CB8AC3E}">
        <p14:creationId xmlns:p14="http://schemas.microsoft.com/office/powerpoint/2010/main" val="3091301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en-US" smtClean="0"/>
              <a:t>Click to edit Master text styles</a:t>
            </a:r>
          </a:p>
        </p:txBody>
      </p:sp>
      <p:sp>
        <p:nvSpPr>
          <p:cNvPr id="4" name="Date Placeholder 3"/>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pPr/>
              <a:t>‹#›</a:t>
            </a:fld>
            <a:endParaRPr lang="en-GB"/>
          </a:p>
        </p:txBody>
      </p:sp>
    </p:spTree>
    <p:extLst>
      <p:ext uri="{BB962C8B-B14F-4D97-AF65-F5344CB8AC3E}">
        <p14:creationId xmlns:p14="http://schemas.microsoft.com/office/powerpoint/2010/main" val="283535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B9EA55-27E5-4B4B-8164-C9F4E4A426C4}" type="slidenum">
              <a:rPr lang="en-GB" smtClean="0"/>
              <a:pPr/>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477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B9EA55-27E5-4B4B-8164-C9F4E4A426C4}" type="slidenum">
              <a:rPr lang="en-GB" smtClean="0"/>
              <a:pPr/>
              <a:t>‹#›</a:t>
            </a:fld>
            <a:endParaRPr lang="en-GB"/>
          </a:p>
        </p:txBody>
      </p:sp>
    </p:spTree>
    <p:extLst>
      <p:ext uri="{BB962C8B-B14F-4D97-AF65-F5344CB8AC3E}">
        <p14:creationId xmlns:p14="http://schemas.microsoft.com/office/powerpoint/2010/main" val="2313247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B9EA55-27E5-4B4B-8164-C9F4E4A426C4}" type="slidenum">
              <a:rPr lang="en-GB" smtClean="0"/>
              <a:pPr/>
              <a:t>‹#›</a:t>
            </a:fld>
            <a:endParaRPr lang="en-GB"/>
          </a:p>
        </p:txBody>
      </p:sp>
    </p:spTree>
    <p:extLst>
      <p:ext uri="{BB962C8B-B14F-4D97-AF65-F5344CB8AC3E}">
        <p14:creationId xmlns:p14="http://schemas.microsoft.com/office/powerpoint/2010/main" val="1509990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B9EA55-27E5-4B4B-8164-C9F4E4A426C4}" type="slidenum">
              <a:rPr lang="en-GB" smtClean="0"/>
              <a:pPr/>
              <a:t>‹#›</a:t>
            </a:fld>
            <a:endParaRPr lang="en-GB"/>
          </a:p>
        </p:txBody>
      </p:sp>
    </p:spTree>
    <p:extLst>
      <p:ext uri="{BB962C8B-B14F-4D97-AF65-F5344CB8AC3E}">
        <p14:creationId xmlns:p14="http://schemas.microsoft.com/office/powerpoint/2010/main" val="3091388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en-US" smtClean="0"/>
              <a:t>Click to edit Master text styles</a:t>
            </a:r>
          </a:p>
        </p:txBody>
      </p:sp>
      <p:sp>
        <p:nvSpPr>
          <p:cNvPr id="5" name="Date Placeholder 4"/>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5B9EA55-27E5-4B4B-8164-C9F4E4A426C4}" type="slidenum">
              <a:rPr lang="en-GB" smtClean="0">
                <a:solidFill>
                  <a:srgbClr val="434342"/>
                </a:solidFill>
              </a:rPr>
              <a:pPr/>
              <a:t>‹#›</a:t>
            </a:fld>
            <a:endParaRPr lang="en-GB">
              <a:solidFill>
                <a:srgbClr val="434342"/>
              </a:solidFill>
            </a:endParaRPr>
          </a:p>
        </p:txBody>
      </p:sp>
    </p:spTree>
    <p:extLst>
      <p:ext uri="{BB962C8B-B14F-4D97-AF65-F5344CB8AC3E}">
        <p14:creationId xmlns:p14="http://schemas.microsoft.com/office/powerpoint/2010/main" val="108398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8258C-4A34-4E3A-B7EF-6FBF5D52D06F}"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B9EA55-27E5-4B4B-8164-C9F4E4A426C4}" type="slidenum">
              <a:rPr lang="en-GB" smtClean="0"/>
              <a:pPr/>
              <a:t>‹#›</a:t>
            </a:fld>
            <a:endParaRPr lang="en-GB"/>
          </a:p>
        </p:txBody>
      </p:sp>
    </p:spTree>
    <p:extLst>
      <p:ext uri="{BB962C8B-B14F-4D97-AF65-F5344CB8AC3E}">
        <p14:creationId xmlns:p14="http://schemas.microsoft.com/office/powerpoint/2010/main" val="1462135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pPr/>
              <a:t>‹#›</a:t>
            </a:fld>
            <a:endParaRPr lang="en-GB"/>
          </a:p>
        </p:txBody>
      </p:sp>
    </p:spTree>
    <p:extLst>
      <p:ext uri="{BB962C8B-B14F-4D97-AF65-F5344CB8AC3E}">
        <p14:creationId xmlns:p14="http://schemas.microsoft.com/office/powerpoint/2010/main" val="1215428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8258C-4A34-4E3A-B7EF-6FBF5D52D06F}" type="datetimeFigureOut">
              <a:rPr lang="en-GB" smtClean="0"/>
              <a:pPr/>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pPr/>
              <a:t>‹#›</a:t>
            </a:fld>
            <a:endParaRPr lang="en-GB"/>
          </a:p>
        </p:txBody>
      </p:sp>
    </p:spTree>
    <p:extLst>
      <p:ext uri="{BB962C8B-B14F-4D97-AF65-F5344CB8AC3E}">
        <p14:creationId xmlns:p14="http://schemas.microsoft.com/office/powerpoint/2010/main" val="71003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518258C-4A34-4E3A-B7EF-6FBF5D52D06F}" type="datetimeFigureOut">
              <a:rPr lang="en-GB" smtClean="0"/>
              <a:t>03/01/2022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B9EA55-27E5-4B4B-8164-C9F4E4A426C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8258C-4A34-4E3A-B7EF-6FBF5D52D06F}" type="datetimeFigureOut">
              <a:rPr lang="en-GB" smtClean="0"/>
              <a:t>03/01/2022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B9EA55-27E5-4B4B-8164-C9F4E4A426C4}"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8258C-4A34-4E3A-B7EF-6FBF5D52D06F}" type="datetimeFigureOut">
              <a:rPr lang="en-GB" smtClean="0"/>
              <a:t>03/01/2022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B9EA55-27E5-4B4B-8164-C9F4E4A426C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18258C-4A34-4E3A-B7EF-6FBF5D52D06F}" type="datetimeFigureOut">
              <a:rPr lang="en-GB" smtClean="0"/>
              <a:t>03/01/2022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B9EA55-27E5-4B4B-8164-C9F4E4A426C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8258C-4A34-4E3A-B7EF-6FBF5D52D06F}" type="datetimeFigureOut">
              <a:rPr lang="en-GB" smtClean="0"/>
              <a:t>03/01/2022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B9EA55-27E5-4B4B-8164-C9F4E4A426C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518258C-4A34-4E3A-B7EF-6FBF5D52D06F}" type="datetimeFigureOut">
              <a:rPr lang="en-GB" smtClean="0"/>
              <a:t>03/01/2022</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5B9EA55-27E5-4B4B-8164-C9F4E4A426C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8258C-4A34-4E3A-B7EF-6FBF5D52D06F}" type="datetimeFigureOut">
              <a:rPr lang="en-GB" smtClean="0"/>
              <a:t>03/01/2022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B9EA55-27E5-4B4B-8164-C9F4E4A426C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518258C-4A34-4E3A-B7EF-6FBF5D52D06F}" type="datetimeFigureOut">
              <a:rPr lang="en-GB" smtClean="0"/>
              <a:t>03/01/2022</a:t>
            </a:fld>
            <a:endParaRPr lang="en-GB"/>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5B9EA55-27E5-4B4B-8164-C9F4E4A426C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518258C-4A34-4E3A-B7EF-6FBF5D52D06F}" type="datetimeFigureOut">
              <a:rPr lang="en-GB" smtClean="0"/>
              <a:pPr/>
              <a:t>03/01/2022</a:t>
            </a:fld>
            <a:endParaRPr lang="en-GB"/>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5B9EA55-27E5-4B4B-8164-C9F4E4A426C4}" type="slidenum">
              <a:rPr lang="en-GB" smtClean="0"/>
              <a:pPr/>
              <a:t>‹#›</a:t>
            </a:fld>
            <a:endParaRPr lang="en-GB"/>
          </a:p>
        </p:txBody>
      </p:sp>
    </p:spTree>
    <p:extLst>
      <p:ext uri="{BB962C8B-B14F-4D97-AF65-F5344CB8AC3E}">
        <p14:creationId xmlns:p14="http://schemas.microsoft.com/office/powerpoint/2010/main" val="34820077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600" dirty="0">
                <a:latin typeface="Algerian" pitchFamily="82" charset="0"/>
              </a:rPr>
              <a:t>Delivery </a:t>
            </a:r>
            <a:r>
              <a:rPr lang="en-GB" sz="3600" dirty="0" smtClean="0">
                <a:latin typeface="Algerian" pitchFamily="82" charset="0"/>
              </a:rPr>
              <a:t>App</a:t>
            </a:r>
            <a:endParaRPr lang="en-GB" sz="3600" dirty="0"/>
          </a:p>
        </p:txBody>
      </p:sp>
      <p:sp>
        <p:nvSpPr>
          <p:cNvPr id="3" name="Subtitle 2"/>
          <p:cNvSpPr>
            <a:spLocks noGrp="1"/>
          </p:cNvSpPr>
          <p:nvPr>
            <p:ph type="subTitle" idx="1"/>
          </p:nvPr>
        </p:nvSpPr>
        <p:spPr/>
        <p:txBody>
          <a:bodyPr>
            <a:normAutofit/>
          </a:bodyPr>
          <a:lstStyle/>
          <a:p>
            <a:r>
              <a:rPr lang="en-GB" sz="1800" dirty="0">
                <a:latin typeface="Algerian" pitchFamily="82" charset="0"/>
              </a:rPr>
              <a:t>Project of PM</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6686" b="96017" l="4000" r="98000"/>
                    </a14:imgEffect>
                  </a14:imgLayer>
                </a14:imgProps>
              </a:ext>
              <a:ext uri="{28A0092B-C50C-407E-A947-70E740481C1C}">
                <a14:useLocalDpi xmlns:a14="http://schemas.microsoft.com/office/drawing/2010/main" val="0"/>
              </a:ext>
            </a:extLst>
          </a:blip>
          <a:stretch>
            <a:fillRect/>
          </a:stretch>
        </p:blipFill>
        <p:spPr>
          <a:xfrm>
            <a:off x="539552" y="4560"/>
            <a:ext cx="4666460" cy="3645024"/>
          </a:xfrm>
          <a:prstGeom prst="rect">
            <a:avLst/>
          </a:prstGeom>
        </p:spPr>
      </p:pic>
    </p:spTree>
    <p:extLst>
      <p:ext uri="{BB962C8B-B14F-4D97-AF65-F5344CB8AC3E}">
        <p14:creationId xmlns:p14="http://schemas.microsoft.com/office/powerpoint/2010/main" val="318332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Wbs</a:t>
            </a:r>
            <a:r>
              <a:rPr lang="en-US" dirty="0" smtClean="0"/>
              <a:t> and </a:t>
            </a:r>
            <a:r>
              <a:rPr lang="en-US" dirty="0" err="1" smtClean="0"/>
              <a:t>wbs</a:t>
            </a:r>
            <a:r>
              <a:rPr lang="en-US" dirty="0" smtClean="0"/>
              <a:t> dictionary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3" y="1100137"/>
            <a:ext cx="8944579" cy="4489103"/>
          </a:xfrm>
        </p:spPr>
      </p:pic>
    </p:spTree>
    <p:extLst>
      <p:ext uri="{BB962C8B-B14F-4D97-AF65-F5344CB8AC3E}">
        <p14:creationId xmlns:p14="http://schemas.microsoft.com/office/powerpoint/2010/main" val="100092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WBS Dictionary***</a:t>
            </a:r>
          </a:p>
        </p:txBody>
      </p:sp>
      <p:sp>
        <p:nvSpPr>
          <p:cNvPr id="3" name="Content Placeholder 2"/>
          <p:cNvSpPr>
            <a:spLocks noGrp="1"/>
          </p:cNvSpPr>
          <p:nvPr>
            <p:ph idx="1"/>
          </p:nvPr>
        </p:nvSpPr>
        <p:spPr>
          <a:xfrm>
            <a:off x="822960" y="1100455"/>
            <a:ext cx="7892415" cy="3580130"/>
          </a:xfrm>
        </p:spPr>
        <p:txBody>
          <a:bodyPr>
            <a:normAutofit/>
          </a:bodyPr>
          <a:lstStyle/>
          <a:p>
            <a:pPr marL="0" indent="0"/>
            <a:r>
              <a:rPr lang="en-US"/>
              <a:t>1.Code of accounts number : </a:t>
            </a:r>
            <a:r>
              <a:rPr lang="en-US" b="0"/>
              <a:t>is a numbering system that shows the different levels of WBS components and identifies which components belong to which parts of the WBS</a:t>
            </a:r>
          </a:p>
          <a:p>
            <a:pPr marL="0" indent="0"/>
            <a:r>
              <a:rPr lang="en-US" b="0"/>
              <a:t>in project( Delivery </a:t>
            </a:r>
            <a:r>
              <a:rPr lang="en-US" b="0">
                <a:sym typeface="+mn-ea"/>
              </a:rPr>
              <a:t>App):1...requirement(</a:t>
            </a:r>
            <a:r>
              <a:rPr lang="en-US">
                <a:sym typeface="+mn-ea"/>
              </a:rPr>
              <a:t> .</a:t>
            </a:r>
            <a:r>
              <a:rPr lang="en-US" b="0">
                <a:sym typeface="+mn-ea"/>
              </a:rPr>
              <a:t>Data Sourcing</a:t>
            </a:r>
            <a:r>
              <a:rPr lang="en-US" b="0"/>
              <a:t> _planing the project)</a:t>
            </a:r>
          </a:p>
          <a:p>
            <a:pPr marL="0" indent="0"/>
            <a:r>
              <a:rPr lang="en-US" b="0"/>
              <a:t>2.Software(Design _Defining tasks_.Development </a:t>
            </a:r>
            <a:r>
              <a:rPr lang="en-US" b="0">
                <a:sym typeface="+mn-ea"/>
              </a:rPr>
              <a:t>code _coding)</a:t>
            </a:r>
          </a:p>
          <a:p>
            <a:pPr marL="0" indent="0"/>
            <a:r>
              <a:rPr lang="en-US" b="0">
                <a:sym typeface="+mn-ea"/>
              </a:rPr>
              <a:t>3.testing(.testing software ) 4.Deployment(Advertisement_App Stores)</a:t>
            </a:r>
          </a:p>
          <a:p>
            <a:pPr marL="0" indent="0"/>
            <a:r>
              <a:rPr lang="en-US"/>
              <a:t>2.Description of the WBS element :</a:t>
            </a:r>
            <a:r>
              <a:rPr lang="en-US" b="0">
                <a:sym typeface="+mn-ea"/>
              </a:rPr>
              <a:t>Describes his whole step in project( Delivery App )</a:t>
            </a:r>
            <a:endParaRPr lang="en-US" b="0"/>
          </a:p>
          <a:p>
            <a:pPr marL="0" indent="0"/>
            <a:r>
              <a:rPr lang="en-US" b="0">
                <a:sym typeface="+mn-ea"/>
              </a:rPr>
              <a:t>*requirement :series requirement in  App   from planing the project and Data Sourcing </a:t>
            </a:r>
          </a:p>
          <a:p>
            <a:pPr marL="0" indent="0"/>
            <a:r>
              <a:rPr lang="en-US" b="0"/>
              <a:t>*</a:t>
            </a:r>
            <a:r>
              <a:rPr lang="en-US" b="0">
                <a:sym typeface="+mn-ea"/>
              </a:rPr>
              <a:t>Software:Plan or drawing produced and Write code</a:t>
            </a:r>
          </a:p>
          <a:p>
            <a:pPr marL="0" indent="0"/>
            <a:r>
              <a:rPr lang="en-US" b="0"/>
              <a:t>*</a:t>
            </a:r>
            <a:r>
              <a:rPr lang="en-US" b="0">
                <a:sym typeface="+mn-ea"/>
              </a:rPr>
              <a:t>.testing:Take measures to check the quality</a:t>
            </a:r>
          </a:p>
          <a:p>
            <a:pPr marL="0" indent="0"/>
            <a:r>
              <a:rPr lang="en-US" b="0"/>
              <a:t>*</a:t>
            </a:r>
            <a:r>
              <a:rPr lang="en-US" b="0">
                <a:sym typeface="+mn-ea"/>
              </a:rPr>
              <a:t>Deployment:Presentation of APP to the public and Put in the right place</a:t>
            </a:r>
          </a:p>
        </p:txBody>
      </p:sp>
    </p:spTree>
    <p:extLst>
      <p:ext uri="{BB962C8B-B14F-4D97-AF65-F5344CB8AC3E}">
        <p14:creationId xmlns:p14="http://schemas.microsoft.com/office/powerpoint/2010/main" val="7435614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530" y="135890"/>
            <a:ext cx="7520940" cy="745490"/>
          </a:xfrm>
        </p:spPr>
        <p:txBody>
          <a:bodyPr/>
          <a:lstStyle/>
          <a:p>
            <a:r>
              <a:rPr lang="en-US">
                <a:sym typeface="+mn-ea"/>
              </a:rPr>
              <a:t/>
            </a:r>
            <a:br>
              <a:rPr lang="en-US">
                <a:sym typeface="+mn-ea"/>
              </a:rPr>
            </a:br>
            <a:r>
              <a:rPr lang="en-US">
                <a:sym typeface="+mn-ea"/>
              </a:rPr>
              <a:t>***Creating a WBS Dictionary***</a:t>
            </a:r>
            <a:r>
              <a:rPr lang="en-US"/>
              <a:t/>
            </a:r>
            <a:br>
              <a:rPr lang="en-US"/>
            </a:br>
            <a:endParaRPr lang="en-US"/>
          </a:p>
        </p:txBody>
      </p:sp>
      <p:sp>
        <p:nvSpPr>
          <p:cNvPr id="3" name="Content Placeholder 2"/>
          <p:cNvSpPr>
            <a:spLocks noGrp="1"/>
          </p:cNvSpPr>
          <p:nvPr>
            <p:ph idx="1"/>
          </p:nvPr>
        </p:nvSpPr>
        <p:spPr/>
        <p:txBody>
          <a:bodyPr/>
          <a:lstStyle/>
          <a:p>
            <a:pPr marL="0" indent="0"/>
            <a:r>
              <a:rPr lang="en-US">
                <a:sym typeface="+mn-ea"/>
              </a:rPr>
              <a:t>3.Person, or other organization responsible for the WBS element :</a:t>
            </a:r>
          </a:p>
          <a:p>
            <a:pPr marL="0" indent="0"/>
            <a:r>
              <a:rPr lang="en-US" b="0">
                <a:sym typeface="+mn-ea"/>
              </a:rPr>
              <a:t>*requirement :Group data and manager</a:t>
            </a:r>
          </a:p>
          <a:p>
            <a:pPr marL="0" indent="0"/>
            <a:r>
              <a:rPr lang="en-US" b="0">
                <a:sym typeface="+mn-ea"/>
              </a:rPr>
              <a:t>*Software:leader,programmer,Technicians and Designer</a:t>
            </a:r>
          </a:p>
          <a:p>
            <a:pPr marL="0" indent="0"/>
            <a:r>
              <a:rPr lang="en-US" b="0">
                <a:sym typeface="+mn-ea"/>
              </a:rPr>
              <a:t>*.testing:Technicians and customers</a:t>
            </a:r>
          </a:p>
          <a:p>
            <a:pPr marL="0" indent="0"/>
            <a:r>
              <a:rPr lang="en-US" b="0">
                <a:sym typeface="+mn-ea"/>
              </a:rPr>
              <a:t>*Deployment:manager and Advertiser</a:t>
            </a:r>
          </a:p>
          <a:p>
            <a:pPr marL="0" indent="0"/>
            <a:r>
              <a:rPr lang="en-US">
                <a:sym typeface="+mn-ea"/>
              </a:rPr>
              <a:t>4.Resources required to create the WBS element (resources are people, materials, and facilities) :</a:t>
            </a:r>
            <a:r>
              <a:rPr lang="en-US" b="0">
                <a:sym typeface="+mn-ea"/>
              </a:rPr>
              <a:t>*requirement :Group data,Employees and machine</a:t>
            </a:r>
          </a:p>
          <a:p>
            <a:pPr marL="0" indent="0"/>
            <a:r>
              <a:rPr lang="en-US" b="0">
                <a:sym typeface="+mn-ea"/>
              </a:rPr>
              <a:t>*Software:computer skills,Technicians and computer</a:t>
            </a:r>
          </a:p>
          <a:p>
            <a:pPr marL="0" indent="0"/>
            <a:r>
              <a:rPr lang="en-US" b="0">
                <a:sym typeface="+mn-ea"/>
              </a:rPr>
              <a:t>*.testing:Technicians and customers</a:t>
            </a:r>
          </a:p>
          <a:p>
            <a:pPr marL="0" indent="0"/>
            <a:r>
              <a:rPr lang="en-US" b="0">
                <a:sym typeface="+mn-ea"/>
              </a:rPr>
              <a:t>*Deployment:Good skills,Advertiser ,Tv,net and newspapers,Storage machines</a:t>
            </a:r>
          </a:p>
          <a:p>
            <a:pPr marL="0" indent="0"/>
            <a:endParaRPr lang="en-US">
              <a:sym typeface="+mn-ea"/>
            </a:endParaRPr>
          </a:p>
          <a:p>
            <a:pPr marL="0" indent="0"/>
            <a:endParaRPr lang="en-US"/>
          </a:p>
          <a:p>
            <a:pPr marL="0" indent="0"/>
            <a:endParaRPr lang="en-US"/>
          </a:p>
          <a:p>
            <a:pPr marL="0" indent="0"/>
            <a:endParaRPr lang="en-US"/>
          </a:p>
          <a:p>
            <a:pPr marL="0" indent="0"/>
            <a:endParaRPr lang="en-US"/>
          </a:p>
        </p:txBody>
      </p:sp>
    </p:spTree>
    <p:extLst>
      <p:ext uri="{BB962C8B-B14F-4D97-AF65-F5344CB8AC3E}">
        <p14:creationId xmlns:p14="http://schemas.microsoft.com/office/powerpoint/2010/main" val="271414421"/>
      </p:ext>
    </p:extLst>
  </p:cSld>
  <p:clrMapOvr>
    <a:masterClrMapping/>
  </p:clrMapOvr>
  <mc:AlternateContent xmlns:mc="http://schemas.openxmlformats.org/markup-compatibility/2006" xmlns:p14="http://schemas.microsoft.com/office/powerpoint/2010/main">
    <mc:Choice Requires="p14">
      <p:transition spd="slow" p14:dur="2000">
        <p:blinds/>
      </p:transition>
    </mc:Choice>
    <mc:Fallback xmlns="">
      <p:transition>
        <p:blind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a:r>
            <a:br>
              <a:rPr lang="en-US">
                <a:sym typeface="+mn-ea"/>
              </a:rPr>
            </a:br>
            <a:r>
              <a:rPr lang="en-US">
                <a:sym typeface="+mn-ea"/>
              </a:rPr>
              <a:t>***Creating a WBS Dictionary***</a:t>
            </a:r>
            <a:r>
              <a:rPr lang="en-US"/>
              <a:t/>
            </a:r>
            <a:br>
              <a:rPr lang="en-US"/>
            </a:br>
            <a:endParaRPr lang="en-US"/>
          </a:p>
        </p:txBody>
      </p:sp>
      <p:sp>
        <p:nvSpPr>
          <p:cNvPr id="3" name="Content Placeholder 2"/>
          <p:cNvSpPr>
            <a:spLocks noGrp="1"/>
          </p:cNvSpPr>
          <p:nvPr>
            <p:ph idx="1"/>
          </p:nvPr>
        </p:nvSpPr>
        <p:spPr/>
        <p:txBody>
          <a:bodyPr>
            <a:normAutofit lnSpcReduction="20000"/>
          </a:bodyPr>
          <a:lstStyle/>
          <a:p>
            <a:pPr marL="0" indent="0"/>
            <a:r>
              <a:rPr lang="en-US">
                <a:sym typeface="+mn-ea"/>
              </a:rPr>
              <a:t>5.Cost to create the WBS element($) :</a:t>
            </a:r>
            <a:r>
              <a:rPr lang="en-US" b="0">
                <a:sym typeface="+mn-ea"/>
              </a:rPr>
              <a:t>requirement(500 000)_Software(2000 000)_testing(500 000)_Deployment(1000 000)</a:t>
            </a:r>
            <a:endParaRPr lang="en-US"/>
          </a:p>
          <a:p>
            <a:pPr marL="0" indent="0"/>
            <a:r>
              <a:rPr lang="en-US">
                <a:sym typeface="+mn-ea"/>
              </a:rPr>
              <a:t>6.Criteria for acceptance of the specific deliverable</a:t>
            </a:r>
          </a:p>
          <a:p>
            <a:pPr marL="0" indent="0"/>
            <a:r>
              <a:rPr lang="en-US" b="0">
                <a:sym typeface="+mn-ea"/>
              </a:rPr>
              <a:t>*requirement :Delivery accuracy and perfect</a:t>
            </a:r>
          </a:p>
          <a:p>
            <a:pPr marL="0" indent="0"/>
            <a:r>
              <a:rPr lang="en-US" b="0">
                <a:sym typeface="+mn-ea"/>
              </a:rPr>
              <a:t>*Software: Delivery accuracy ,Doing the required and perfect</a:t>
            </a:r>
          </a:p>
          <a:p>
            <a:pPr marL="0" indent="0"/>
            <a:r>
              <a:rPr lang="en-US" b="0">
                <a:sym typeface="+mn-ea"/>
              </a:rPr>
              <a:t>*.testing:Perfect and accuracy</a:t>
            </a:r>
          </a:p>
          <a:p>
            <a:pPr marL="0" indent="0"/>
            <a:r>
              <a:rPr lang="en-US" b="0">
                <a:sym typeface="+mn-ea"/>
              </a:rPr>
              <a:t>*Deployment:Inclusive Description APP and accuracy</a:t>
            </a:r>
          </a:p>
          <a:p>
            <a:pPr marL="0" indent="0"/>
            <a:r>
              <a:rPr lang="en-US">
                <a:sym typeface="+mn-ea"/>
              </a:rPr>
              <a:t>7.Milestone schedule(weeks)</a:t>
            </a:r>
          </a:p>
          <a:p>
            <a:pPr marL="0" indent="0"/>
            <a:r>
              <a:rPr lang="en-US" b="0">
                <a:sym typeface="+mn-ea"/>
              </a:rPr>
              <a:t>requirement(10)_Software(20)_testing(10)_Deployment(10)</a:t>
            </a:r>
            <a:endParaRPr lang="en-US"/>
          </a:p>
          <a:p>
            <a:pPr marL="0" indent="0"/>
            <a:endParaRPr lang="en-US"/>
          </a:p>
        </p:txBody>
      </p:sp>
    </p:spTree>
    <p:extLst>
      <p:ext uri="{BB962C8B-B14F-4D97-AF65-F5344CB8AC3E}">
        <p14:creationId xmlns:p14="http://schemas.microsoft.com/office/powerpoint/2010/main" val="74694929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and resources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268760"/>
            <a:ext cx="8563560" cy="3600400"/>
          </a:xfrm>
        </p:spPr>
      </p:pic>
    </p:spTree>
    <p:extLst>
      <p:ext uri="{BB962C8B-B14F-4D97-AF65-F5344CB8AC3E}">
        <p14:creationId xmlns:p14="http://schemas.microsoft.com/office/powerpoint/2010/main" val="99261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857312" y="52600"/>
            <a:ext cx="7202000" cy="3312368"/>
          </a:xfrm>
          <a:prstGeom prst="rect">
            <a:avLst/>
          </a:prstGeom>
        </p:spPr>
      </p:pic>
      <p:sp>
        <p:nvSpPr>
          <p:cNvPr id="5" name="TextBox 4"/>
          <p:cNvSpPr txBox="1"/>
          <p:nvPr/>
        </p:nvSpPr>
        <p:spPr>
          <a:xfrm>
            <a:off x="395536" y="3501008"/>
            <a:ext cx="8280920" cy="1477328"/>
          </a:xfrm>
          <a:prstGeom prst="rect">
            <a:avLst/>
          </a:prstGeom>
          <a:noFill/>
        </p:spPr>
        <p:txBody>
          <a:bodyPr wrap="square" rtlCol="0">
            <a:spAutoFit/>
          </a:bodyPr>
          <a:lstStyle/>
          <a:p>
            <a:r>
              <a:rPr lang="en-GB" b="1" dirty="0" smtClean="0">
                <a:latin typeface="Andalus" pitchFamily="18" charset="-78"/>
                <a:cs typeface="Andalus" pitchFamily="18" charset="-78"/>
              </a:rPr>
              <a:t>The project network is developed from the information collected for the WBS and is a graphic flow chart of the project job plan. The network show the project activities that must be completed, the logical sequences, the interdependencies of the activities to be completed, and in most cases the times for the activities to start and finish along with the longest path(s) through the network—the critical path.</a:t>
            </a:r>
            <a:endParaRPr lang="en-GB" b="1" dirty="0">
              <a:latin typeface="Bahnschrift" pitchFamily="34" charset="0"/>
            </a:endParaRPr>
          </a:p>
        </p:txBody>
      </p:sp>
    </p:spTree>
    <p:extLst>
      <p:ext uri="{BB962C8B-B14F-4D97-AF65-F5344CB8AC3E}">
        <p14:creationId xmlns:p14="http://schemas.microsoft.com/office/powerpoint/2010/main" val="412666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9763"/>
            <a:ext cx="7704856" cy="2427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27584" y="3573016"/>
            <a:ext cx="7037384" cy="1015663"/>
          </a:xfrm>
          <a:prstGeom prst="rect">
            <a:avLst/>
          </a:prstGeom>
          <a:noFill/>
        </p:spPr>
        <p:txBody>
          <a:bodyPr wrap="square" rtlCol="0">
            <a:spAutoFit/>
          </a:bodyPr>
          <a:lstStyle/>
          <a:p>
            <a:r>
              <a:rPr lang="en-GB" sz="2000" smtClean="0">
                <a:latin typeface="Andalus" pitchFamily="18" charset="-78"/>
                <a:cs typeface="Andalus" pitchFamily="18" charset="-78"/>
              </a:rPr>
              <a:t>The table shows the work of the tasks in the schedule, with the resources of each task and the resources identified for each project</a:t>
            </a:r>
            <a:endParaRPr lang="en-GB" sz="2000" dirty="0">
              <a:latin typeface="Andalus" pitchFamily="18" charset="-78"/>
              <a:cs typeface="Andalus" pitchFamily="18" charset="-78"/>
            </a:endParaRPr>
          </a:p>
        </p:txBody>
      </p:sp>
    </p:spTree>
    <p:extLst>
      <p:ext uri="{BB962C8B-B14F-4D97-AF65-F5344CB8AC3E}">
        <p14:creationId xmlns:p14="http://schemas.microsoft.com/office/powerpoint/2010/main" val="925359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line budget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052736"/>
            <a:ext cx="8064896" cy="3579812"/>
          </a:xfrm>
        </p:spPr>
      </p:pic>
    </p:spTree>
    <p:extLst>
      <p:ext uri="{BB962C8B-B14F-4D97-AF65-F5344CB8AC3E}">
        <p14:creationId xmlns:p14="http://schemas.microsoft.com/office/powerpoint/2010/main" val="311985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Outline </a:t>
            </a:r>
            <a:r>
              <a:rPr lang="ar-EG" dirty="0" smtClean="0">
                <a:latin typeface="Algerian" pitchFamily="82" charset="0"/>
              </a:rPr>
              <a:t>: </a:t>
            </a:r>
            <a:endParaRPr lang="en-US" dirty="0">
              <a:latin typeface="Algerian" pitchFamily="82" charset="0"/>
            </a:endParaRPr>
          </a:p>
        </p:txBody>
      </p:sp>
      <p:sp>
        <p:nvSpPr>
          <p:cNvPr id="3" name="Content Placeholder 2"/>
          <p:cNvSpPr>
            <a:spLocks noGrp="1"/>
          </p:cNvSpPr>
          <p:nvPr>
            <p:ph idx="1"/>
          </p:nvPr>
        </p:nvSpPr>
        <p:spPr/>
        <p:txBody>
          <a:bodyPr>
            <a:normAutofit/>
          </a:bodyPr>
          <a:lstStyle/>
          <a:p>
            <a:pPr marL="0" indent="0"/>
            <a:r>
              <a:rPr lang="en-US" sz="2800"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rPr>
              <a:t>The main points in</a:t>
            </a:r>
            <a:endParaRPr lang="ar-EG" sz="2800"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endParaRPr>
          </a:p>
          <a:p>
            <a:pPr marL="457200" indent="-457200">
              <a:buFont typeface="+mj-lt"/>
              <a:buAutoNum type="arabicParenR"/>
            </a:pPr>
            <a:r>
              <a:rPr lang="en-US" b="0" cap="all" dirty="0" smtClean="0">
                <a:latin typeface="Andalus" pitchFamily="18" charset="-78"/>
                <a:ea typeface="+mj-ea"/>
                <a:cs typeface="Andalus" pitchFamily="18" charset="-78"/>
              </a:rPr>
              <a:t>Project </a:t>
            </a:r>
            <a:r>
              <a:rPr lang="en-US" b="0" cap="all" dirty="0">
                <a:latin typeface="Andalus" pitchFamily="18" charset="-78"/>
                <a:ea typeface="+mj-ea"/>
                <a:cs typeface="Andalus" pitchFamily="18" charset="-78"/>
              </a:rPr>
              <a:t>Charter</a:t>
            </a:r>
          </a:p>
          <a:p>
            <a:pPr marL="457200" indent="-457200">
              <a:buFont typeface="+mj-lt"/>
              <a:buAutoNum type="arabicParenR"/>
            </a:pPr>
            <a:r>
              <a:rPr lang="en-US" b="0" cap="all" dirty="0">
                <a:latin typeface="Andalus" pitchFamily="18" charset="-78"/>
                <a:ea typeface="+mj-ea"/>
                <a:cs typeface="Andalus" pitchFamily="18" charset="-78"/>
              </a:rPr>
              <a:t>Project Scope</a:t>
            </a:r>
          </a:p>
          <a:p>
            <a:pPr marL="457200" indent="-457200">
              <a:buFont typeface="+mj-lt"/>
              <a:buAutoNum type="arabicParenR"/>
            </a:pPr>
            <a:r>
              <a:rPr lang="en-US" b="0" cap="all" dirty="0">
                <a:latin typeface="Andalus" pitchFamily="18" charset="-78"/>
                <a:ea typeface="+mj-ea"/>
                <a:cs typeface="Andalus" pitchFamily="18" charset="-78"/>
              </a:rPr>
              <a:t>Work Breakdown Structure (WBS)</a:t>
            </a:r>
          </a:p>
          <a:p>
            <a:pPr marL="457200" indent="-457200">
              <a:buFont typeface="+mj-lt"/>
              <a:buAutoNum type="arabicParenR"/>
            </a:pPr>
            <a:r>
              <a:rPr lang="en-US" b="0" cap="all" dirty="0">
                <a:latin typeface="Andalus" pitchFamily="18" charset="-78"/>
                <a:ea typeface="+mj-ea"/>
                <a:cs typeface="Andalus" pitchFamily="18" charset="-78"/>
              </a:rPr>
              <a:t>WBS Dictionary</a:t>
            </a:r>
          </a:p>
          <a:p>
            <a:pPr marL="457200" indent="-457200">
              <a:buFont typeface="+mj-lt"/>
              <a:buAutoNum type="arabicParenR"/>
            </a:pPr>
            <a:r>
              <a:rPr lang="en-US" b="0" cap="all" dirty="0">
                <a:latin typeface="Andalus" pitchFamily="18" charset="-78"/>
                <a:ea typeface="+mj-ea"/>
                <a:cs typeface="Andalus" pitchFamily="18" charset="-78"/>
              </a:rPr>
              <a:t>Responsibility Matrix</a:t>
            </a:r>
          </a:p>
          <a:p>
            <a:pPr marL="457200" indent="-457200">
              <a:buFont typeface="+mj-lt"/>
              <a:buAutoNum type="arabicParenR"/>
            </a:pPr>
            <a:r>
              <a:rPr lang="en-US" b="0" cap="all" dirty="0">
                <a:latin typeface="Andalus" pitchFamily="18" charset="-78"/>
                <a:ea typeface="+mj-ea"/>
                <a:cs typeface="Andalus" pitchFamily="18" charset="-78"/>
              </a:rPr>
              <a:t>Project Network</a:t>
            </a:r>
          </a:p>
          <a:p>
            <a:pPr marL="457200" indent="-457200">
              <a:buFont typeface="+mj-lt"/>
              <a:buAutoNum type="arabicParenR"/>
            </a:pPr>
            <a:r>
              <a:rPr lang="en-US" b="0" cap="all" dirty="0">
                <a:latin typeface="Andalus" pitchFamily="18" charset="-78"/>
                <a:ea typeface="+mj-ea"/>
                <a:cs typeface="Andalus" pitchFamily="18" charset="-78"/>
              </a:rPr>
              <a:t>Resource Constrained</a:t>
            </a:r>
          </a:p>
          <a:p>
            <a:pPr marL="457200" indent="-457200">
              <a:buFont typeface="+mj-lt"/>
              <a:buAutoNum type="arabicParenR"/>
            </a:pPr>
            <a:r>
              <a:rPr lang="en-US" b="0" cap="all" dirty="0">
                <a:latin typeface="Andalus" pitchFamily="18" charset="-78"/>
                <a:ea typeface="+mj-ea"/>
                <a:cs typeface="Andalus" pitchFamily="18" charset="-78"/>
              </a:rPr>
              <a:t>Budget Baseline</a:t>
            </a:r>
          </a:p>
          <a:p>
            <a:pPr marL="0" indent="0"/>
            <a:endParaRPr lang="en-US" b="0" cap="all" dirty="0">
              <a:latin typeface="Andalus" pitchFamily="18" charset="-78"/>
              <a:ea typeface="+mj-ea"/>
              <a:cs typeface="Andalus" pitchFamily="18" charset="-78"/>
            </a:endParaRPr>
          </a:p>
          <a:p>
            <a:endParaRPr lang="en-US" dirty="0"/>
          </a:p>
        </p:txBody>
      </p:sp>
    </p:spTree>
    <p:extLst>
      <p:ext uri="{BB962C8B-B14F-4D97-AF65-F5344CB8AC3E}">
        <p14:creationId xmlns:p14="http://schemas.microsoft.com/office/powerpoint/2010/main" val="152876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1) THE Project charter </a:t>
            </a:r>
            <a:endParaRPr lang="en-US" dirty="0">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The Project goals is </a:t>
            </a:r>
          </a:p>
          <a:p>
            <a:pPr>
              <a:buFont typeface="Wingdings" panose="05000000000000000000" pitchFamily="2" charset="2"/>
              <a:buChar char="v"/>
            </a:pPr>
            <a:r>
              <a:rPr lang="en-US" sz="2000" dirty="0"/>
              <a:t>take a consumer's order and send it to the seller through a completely automated process, so the consumer doesn't have to deal with all the hassles of ordering and we make sure you receive your order on time, every time!</a:t>
            </a:r>
            <a:r>
              <a:rPr lang="ar-EG" sz="2000" dirty="0"/>
              <a:t> </a:t>
            </a:r>
            <a:endParaRPr lang="ar-EG" sz="2000" dirty="0" smtClean="0"/>
          </a:p>
          <a:p>
            <a:pPr>
              <a:buFont typeface="Wingdings" panose="05000000000000000000" pitchFamily="2" charset="2"/>
              <a:buChar char="v"/>
            </a:pPr>
            <a:endParaRPr lang="ar-EG" sz="2000" dirty="0" smtClean="0"/>
          </a:p>
          <a:p>
            <a:pPr>
              <a:buFont typeface="Wingdings" panose="05000000000000000000" pitchFamily="2" charset="2"/>
              <a:buChar char="v"/>
            </a:pPr>
            <a:r>
              <a:rPr lang="en-US" sz="2000" dirty="0" smtClean="0"/>
              <a:t>create </a:t>
            </a:r>
            <a:r>
              <a:rPr lang="en-US" sz="2000" dirty="0"/>
              <a:t>an easy way to deliver customers' things in an easy and safe way</a:t>
            </a:r>
          </a:p>
          <a:p>
            <a:pPr marL="0" indent="0"/>
            <a:endParaRPr lang="ar-EG" sz="2000" dirty="0" smtClean="0"/>
          </a:p>
          <a:p>
            <a:pPr>
              <a:buFont typeface="Wingdings" panose="05000000000000000000" pitchFamily="2" charset="2"/>
              <a:buChar char="v"/>
            </a:pPr>
            <a:r>
              <a:rPr lang="en-US" sz="2000" dirty="0" smtClean="0"/>
              <a:t>provide </a:t>
            </a:r>
            <a:r>
              <a:rPr lang="en-US" sz="2000" dirty="0"/>
              <a:t>job opportunities </a:t>
            </a:r>
            <a:endParaRPr lang="ar-EG" sz="2000" dirty="0" smtClean="0"/>
          </a:p>
          <a:p>
            <a:pPr marL="0" indent="0"/>
            <a:endParaRPr lang="ar-EG" sz="2000" dirty="0" smtClean="0"/>
          </a:p>
          <a:p>
            <a:endParaRPr lang="en-US" dirty="0"/>
          </a:p>
        </p:txBody>
      </p:sp>
    </p:spTree>
    <p:extLst>
      <p:ext uri="{BB962C8B-B14F-4D97-AF65-F5344CB8AC3E}">
        <p14:creationId xmlns:p14="http://schemas.microsoft.com/office/powerpoint/2010/main" val="277237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THE Project charter</a:t>
            </a:r>
          </a:p>
        </p:txBody>
      </p:sp>
      <p:sp>
        <p:nvSpPr>
          <p:cNvPr id="3" name="Content Placeholder 2"/>
          <p:cNvSpPr>
            <a:spLocks noGrp="1"/>
          </p:cNvSpPr>
          <p:nvPr>
            <p:ph idx="1"/>
          </p:nvPr>
        </p:nvSpPr>
        <p:spPr/>
        <p:txBody>
          <a:bodyPr>
            <a:normAutofit fontScale="92500" lnSpcReduction="10000"/>
          </a:bodyPr>
          <a:lstStyle/>
          <a:p>
            <a:r>
              <a:rPr lang="en-US" sz="2800" dirty="0">
                <a:latin typeface="Arial" pitchFamily="34" charset="0"/>
                <a:cs typeface="Arial" pitchFamily="34" charset="0"/>
              </a:rPr>
              <a:t>Business </a:t>
            </a:r>
            <a:r>
              <a:rPr lang="en-US" sz="2800" dirty="0" smtClean="0">
                <a:latin typeface="Arial" pitchFamily="34" charset="0"/>
                <a:cs typeface="Arial" pitchFamily="34" charset="0"/>
              </a:rPr>
              <a:t>cases</a:t>
            </a:r>
          </a:p>
          <a:p>
            <a:r>
              <a:rPr lang="en-US" sz="2400" dirty="0">
                <a:latin typeface="Arial" pitchFamily="34" charset="0"/>
                <a:cs typeface="Arial" pitchFamily="34" charset="0"/>
              </a:rPr>
              <a:t>It works in all cases and increases in </a:t>
            </a:r>
            <a:r>
              <a:rPr lang="en-US" sz="2400" dirty="0" smtClean="0">
                <a:latin typeface="Arial" pitchFamily="34" charset="0"/>
                <a:cs typeface="Arial" pitchFamily="34" charset="0"/>
              </a:rPr>
              <a:t>cases where </a:t>
            </a:r>
            <a:r>
              <a:rPr lang="en-US" sz="2400" dirty="0">
                <a:latin typeface="Arial" pitchFamily="34" charset="0"/>
                <a:cs typeface="Arial" pitchFamily="34" charset="0"/>
              </a:rPr>
              <a:t>customers do not want to move their things themselves because of the weather or the difficulty of transportation</a:t>
            </a:r>
            <a:endParaRPr lang="en-US" sz="2400" dirty="0" smtClean="0">
              <a:latin typeface="Arial" pitchFamily="34" charset="0"/>
              <a:cs typeface="Arial" pitchFamily="34" charset="0"/>
            </a:endParaRPr>
          </a:p>
          <a:p>
            <a:r>
              <a:rPr lang="en-US" sz="2800" dirty="0">
                <a:latin typeface="Arial" pitchFamily="34" charset="0"/>
                <a:cs typeface="Arial" pitchFamily="34" charset="0"/>
              </a:rPr>
              <a:t>key deliverables</a:t>
            </a:r>
            <a:endParaRPr lang="en-US" sz="2800" dirty="0" smtClean="0">
              <a:latin typeface="Arial" pitchFamily="34" charset="0"/>
              <a:cs typeface="Arial" pitchFamily="34" charset="0"/>
            </a:endParaRPr>
          </a:p>
          <a:p>
            <a:r>
              <a:rPr lang="en-US" sz="2400" dirty="0">
                <a:latin typeface="Arial" pitchFamily="34" charset="0"/>
                <a:cs typeface="Arial" pitchFamily="34" charset="0"/>
              </a:rPr>
              <a:t> The first strategy for success is to focus on </a:t>
            </a:r>
            <a:endParaRPr lang="en-US" sz="2400" dirty="0" smtClean="0">
              <a:latin typeface="Arial" pitchFamily="34" charset="0"/>
              <a:cs typeface="Arial" pitchFamily="34" charset="0"/>
            </a:endParaRPr>
          </a:p>
          <a:p>
            <a:pPr>
              <a:buFont typeface="Arial" panose="020B0604020202020204" pitchFamily="34" charset="0"/>
              <a:buChar char="•"/>
            </a:pPr>
            <a:r>
              <a:rPr lang="en-US" sz="2400" dirty="0" smtClean="0">
                <a:latin typeface="Arial" pitchFamily="34" charset="0"/>
                <a:cs typeface="Arial" pitchFamily="34" charset="0"/>
              </a:rPr>
              <a:t>customer satisfaction</a:t>
            </a:r>
          </a:p>
          <a:p>
            <a:pPr>
              <a:buFont typeface="Arial" panose="020B0604020202020204" pitchFamily="34" charset="0"/>
              <a:buChar char="•"/>
            </a:pPr>
            <a:r>
              <a:rPr lang="en-US" sz="2400" dirty="0" smtClean="0">
                <a:latin typeface="Arial" pitchFamily="34" charset="0"/>
                <a:cs typeface="Arial" pitchFamily="34" charset="0"/>
              </a:rPr>
              <a:t>  </a:t>
            </a:r>
            <a:r>
              <a:rPr lang="en-US" sz="2400" dirty="0">
                <a:latin typeface="Arial" pitchFamily="34" charset="0"/>
                <a:cs typeface="Arial" pitchFamily="34" charset="0"/>
              </a:rPr>
              <a:t>deliver products safely to customers.</a:t>
            </a:r>
          </a:p>
        </p:txBody>
      </p:sp>
    </p:spTree>
    <p:extLst>
      <p:ext uri="{BB962C8B-B14F-4D97-AF65-F5344CB8AC3E}">
        <p14:creationId xmlns:p14="http://schemas.microsoft.com/office/powerpoint/2010/main" val="179780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charter</a:t>
            </a:r>
          </a:p>
        </p:txBody>
      </p:sp>
      <p:sp>
        <p:nvSpPr>
          <p:cNvPr id="3" name="Content Placeholder 2"/>
          <p:cNvSpPr>
            <a:spLocks noGrp="1"/>
          </p:cNvSpPr>
          <p:nvPr>
            <p:ph idx="1"/>
          </p:nvPr>
        </p:nvSpPr>
        <p:spPr>
          <a:xfrm>
            <a:off x="304800" y="914400"/>
            <a:ext cx="8610600" cy="4038600"/>
          </a:xfrm>
        </p:spPr>
        <p:txBody>
          <a:bodyPr>
            <a:normAutofit fontScale="40000" lnSpcReduction="20000"/>
          </a:bodyPr>
          <a:lstStyle/>
          <a:p>
            <a:r>
              <a:rPr lang="en-US" sz="3400" b="0" dirty="0"/>
              <a:t> </a:t>
            </a:r>
            <a:r>
              <a:rPr lang="en-US" sz="3400" b="0" dirty="0">
                <a:latin typeface="Algerian" pitchFamily="82" charset="0"/>
              </a:rPr>
              <a:t>General </a:t>
            </a:r>
            <a:r>
              <a:rPr lang="en-US" sz="3400" b="0" dirty="0" smtClean="0">
                <a:latin typeface="Algerian" pitchFamily="82" charset="0"/>
              </a:rPr>
              <a:t>statement</a:t>
            </a:r>
          </a:p>
          <a:p>
            <a:pPr>
              <a:buFont typeface="Arial" panose="020B0604020202020204" pitchFamily="34" charset="0"/>
              <a:buChar char="•"/>
            </a:pPr>
            <a:r>
              <a:rPr lang="en-US" sz="3400" b="0" dirty="0">
                <a:latin typeface="Arial" pitchFamily="34" charset="0"/>
                <a:cs typeface="Arial" pitchFamily="34" charset="0"/>
              </a:rPr>
              <a:t>Customers will contact the staff to make an order through a mobile application or customer service.</a:t>
            </a:r>
          </a:p>
          <a:p>
            <a:r>
              <a:rPr lang="en-US" sz="3400" b="0" dirty="0">
                <a:latin typeface="Algerian" pitchFamily="82" charset="0"/>
              </a:rPr>
              <a:t> </a:t>
            </a:r>
            <a:r>
              <a:rPr lang="en-US" sz="3400" b="0" dirty="0" smtClean="0">
                <a:latin typeface="Algerian" pitchFamily="82" charset="0"/>
              </a:rPr>
              <a:t>Resources Required </a:t>
            </a:r>
          </a:p>
          <a:p>
            <a:pPr>
              <a:buFont typeface="Arial" panose="020B0604020202020204" pitchFamily="34" charset="0"/>
              <a:buChar char="•"/>
            </a:pPr>
            <a:r>
              <a:rPr lang="en-US" sz="3400" b="0" dirty="0">
                <a:latin typeface="Arial" pitchFamily="34" charset="0"/>
                <a:cs typeface="Arial" pitchFamily="34" charset="0"/>
              </a:rPr>
              <a:t>Transportation from cars, bicycles </a:t>
            </a:r>
          </a:p>
          <a:p>
            <a:pPr>
              <a:buFont typeface="Arial" panose="020B0604020202020204" pitchFamily="34" charset="0"/>
              <a:buChar char="•"/>
            </a:pPr>
            <a:r>
              <a:rPr lang="en-US" sz="3400" b="0" dirty="0">
                <a:latin typeface="Arial" pitchFamily="34" charset="0"/>
                <a:cs typeface="Arial" pitchFamily="34" charset="0"/>
              </a:rPr>
              <a:t>good packing materials</a:t>
            </a:r>
            <a:r>
              <a:rPr lang="en-US" sz="3400" b="0" dirty="0" smtClean="0">
                <a:latin typeface="Arial" pitchFamily="34" charset="0"/>
                <a:cs typeface="Arial" pitchFamily="34" charset="0"/>
              </a:rPr>
              <a:t>.</a:t>
            </a:r>
          </a:p>
          <a:p>
            <a:pPr>
              <a:buFont typeface="Arial" panose="020B0604020202020204" pitchFamily="34" charset="0"/>
              <a:buChar char="•"/>
            </a:pPr>
            <a:r>
              <a:rPr lang="en-US" sz="3500" b="0" dirty="0">
                <a:latin typeface="Arial" pitchFamily="34" charset="0"/>
                <a:cs typeface="Arial" pitchFamily="34" charset="0"/>
              </a:rPr>
              <a:t>quality manager,</a:t>
            </a:r>
          </a:p>
          <a:p>
            <a:pPr>
              <a:buFont typeface="Arial" panose="020B0604020202020204" pitchFamily="34" charset="0"/>
              <a:buChar char="•"/>
            </a:pPr>
            <a:r>
              <a:rPr lang="en-US" sz="3500" b="0" dirty="0">
                <a:latin typeface="Arial" pitchFamily="34" charset="0"/>
                <a:cs typeface="Arial" pitchFamily="34" charset="0"/>
              </a:rPr>
              <a:t> reception staff </a:t>
            </a:r>
          </a:p>
          <a:p>
            <a:pPr>
              <a:buFont typeface="Arial" panose="020B0604020202020204" pitchFamily="34" charset="0"/>
              <a:buChar char="•"/>
            </a:pPr>
            <a:r>
              <a:rPr lang="en-US" sz="3500" b="0" dirty="0">
                <a:latin typeface="Arial" pitchFamily="34" charset="0"/>
                <a:cs typeface="Arial" pitchFamily="34" charset="0"/>
              </a:rPr>
              <a:t>delivery workers</a:t>
            </a:r>
          </a:p>
          <a:p>
            <a:pPr>
              <a:buFont typeface="Arial" panose="020B0604020202020204" pitchFamily="34" charset="0"/>
              <a:buChar char="•"/>
            </a:pPr>
            <a:r>
              <a:rPr lang="en-US" sz="3400" b="0" dirty="0" smtClean="0">
                <a:latin typeface="Arial" pitchFamily="34" charset="0"/>
                <a:cs typeface="Arial" pitchFamily="34" charset="0"/>
              </a:rPr>
              <a:t>4 -  Data </a:t>
            </a:r>
            <a:r>
              <a:rPr lang="en-US" sz="3400" b="0" dirty="0">
                <a:latin typeface="Arial" pitchFamily="34" charset="0"/>
                <a:cs typeface="Arial" pitchFamily="34" charset="0"/>
              </a:rPr>
              <a:t>Scientist</a:t>
            </a:r>
            <a:endParaRPr lang="en-US" sz="3400" b="0" dirty="0" smtClean="0">
              <a:latin typeface="Arial" pitchFamily="34" charset="0"/>
              <a:cs typeface="Arial" pitchFamily="34" charset="0"/>
            </a:endParaRPr>
          </a:p>
          <a:p>
            <a:pPr>
              <a:buFont typeface="Arial" panose="020B0604020202020204" pitchFamily="34" charset="0"/>
              <a:buChar char="•"/>
            </a:pPr>
            <a:r>
              <a:rPr lang="en-US" sz="3400" b="0" dirty="0">
                <a:latin typeface="Arial" pitchFamily="34" charset="0"/>
                <a:cs typeface="Arial" pitchFamily="34" charset="0"/>
              </a:rPr>
              <a:t>7</a:t>
            </a:r>
            <a:r>
              <a:rPr lang="en-US" sz="3400" b="0" dirty="0" smtClean="0">
                <a:latin typeface="Arial" pitchFamily="34" charset="0"/>
                <a:cs typeface="Arial" pitchFamily="34" charset="0"/>
              </a:rPr>
              <a:t> -  Front-end Developer</a:t>
            </a:r>
          </a:p>
          <a:p>
            <a:pPr marL="285750" indent="-285750">
              <a:buFont typeface="Arial" panose="020B0604020202020204" pitchFamily="34" charset="0"/>
              <a:buChar char="•"/>
            </a:pPr>
            <a:r>
              <a:rPr lang="en-US" sz="3400" b="0" dirty="0">
                <a:latin typeface="Arial" pitchFamily="34" charset="0"/>
                <a:cs typeface="Arial" pitchFamily="34" charset="0"/>
              </a:rPr>
              <a:t> </a:t>
            </a:r>
            <a:r>
              <a:rPr lang="en-US" sz="3400" b="0" dirty="0" smtClean="0">
                <a:latin typeface="Arial" pitchFamily="34" charset="0"/>
                <a:cs typeface="Arial" pitchFamily="34" charset="0"/>
              </a:rPr>
              <a:t>15- Backend Developer</a:t>
            </a:r>
          </a:p>
          <a:p>
            <a:pPr>
              <a:buFont typeface="Arial" panose="020B0604020202020204" pitchFamily="34" charset="0"/>
              <a:buChar char="•"/>
            </a:pPr>
            <a:r>
              <a:rPr lang="en-US" sz="3400" b="0" dirty="0" smtClean="0">
                <a:latin typeface="Arial" pitchFamily="34" charset="0"/>
                <a:cs typeface="Arial" pitchFamily="34" charset="0"/>
              </a:rPr>
              <a:t>5 - Mobile Developer</a:t>
            </a:r>
          </a:p>
          <a:p>
            <a:pPr>
              <a:buFont typeface="Arial" panose="020B0604020202020204" pitchFamily="34" charset="0"/>
              <a:buChar char="•"/>
            </a:pPr>
            <a:r>
              <a:rPr lang="en-US" sz="3400" b="0" dirty="0" smtClean="0">
                <a:latin typeface="Arial" pitchFamily="34" charset="0"/>
                <a:cs typeface="Arial" pitchFamily="34" charset="0"/>
              </a:rPr>
              <a:t>6 - Network Engineer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17954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3600" dirty="0" smtClean="0">
                <a:latin typeface="Algerian" pitchFamily="82" charset="0"/>
              </a:rPr>
              <a:t>Budget</a:t>
            </a:r>
          </a:p>
          <a:p>
            <a:r>
              <a:rPr lang="en-US" sz="2000" dirty="0" smtClean="0"/>
              <a:t>From 1 </a:t>
            </a:r>
            <a:r>
              <a:rPr lang="en-US" sz="2000" dirty="0"/>
              <a:t>Million </a:t>
            </a:r>
            <a:r>
              <a:rPr lang="ar-EG" sz="2000" dirty="0"/>
              <a:t> $ </a:t>
            </a:r>
            <a:r>
              <a:rPr lang="en-US" sz="2000" dirty="0"/>
              <a:t>to 5 </a:t>
            </a:r>
            <a:r>
              <a:rPr lang="en-US" sz="2000" dirty="0" smtClean="0"/>
              <a:t>Million</a:t>
            </a:r>
            <a:r>
              <a:rPr lang="ar-EG" sz="2000" dirty="0" smtClean="0"/>
              <a:t>$</a:t>
            </a:r>
            <a:endParaRPr lang="en-US" sz="2000" dirty="0" smtClean="0"/>
          </a:p>
          <a:p>
            <a:pPr algn="ctr"/>
            <a:r>
              <a:rPr lang="en-US" sz="2400" dirty="0" smtClean="0">
                <a:latin typeface="Algerian" pitchFamily="82" charset="0"/>
              </a:rPr>
              <a:t>Risks</a:t>
            </a:r>
            <a:endParaRPr lang="en-US" sz="1800" dirty="0" smtClean="0">
              <a:latin typeface="Algerian" pitchFamily="82" charset="0"/>
            </a:endParaRPr>
          </a:p>
          <a:p>
            <a:pPr lvl="0">
              <a:buFont typeface="Wingdings" panose="05000000000000000000" pitchFamily="2" charset="2"/>
              <a:buChar char="v"/>
            </a:pPr>
            <a:r>
              <a:rPr lang="en-US" sz="1800" b="0" dirty="0">
                <a:latin typeface="Arial" pitchFamily="34" charset="0"/>
                <a:cs typeface="Arial" pitchFamily="34" charset="0"/>
              </a:rPr>
              <a:t>A defect in the information related to the goods.</a:t>
            </a:r>
          </a:p>
          <a:p>
            <a:pPr lvl="0">
              <a:buFont typeface="Wingdings" panose="05000000000000000000" pitchFamily="2" charset="2"/>
              <a:buChar char="v"/>
            </a:pPr>
            <a:r>
              <a:rPr lang="en-US" sz="1800" b="0" dirty="0">
                <a:latin typeface="Arial" pitchFamily="34" charset="0"/>
                <a:cs typeface="Arial" pitchFamily="34" charset="0"/>
              </a:rPr>
              <a:t>Loss of a customer's merchandise.</a:t>
            </a:r>
          </a:p>
          <a:p>
            <a:pPr lvl="0">
              <a:buFont typeface="Wingdings" panose="05000000000000000000" pitchFamily="2" charset="2"/>
              <a:buChar char="v"/>
            </a:pPr>
            <a:r>
              <a:rPr lang="en-US" sz="1800" b="0" dirty="0">
                <a:latin typeface="Arial" pitchFamily="34" charset="0"/>
                <a:cs typeface="Arial" pitchFamily="34" charset="0"/>
              </a:rPr>
              <a:t>Delayed delivery</a:t>
            </a:r>
          </a:p>
          <a:p>
            <a:pPr>
              <a:buFont typeface="Wingdings" panose="05000000000000000000" pitchFamily="2" charset="2"/>
              <a:buChar char="v"/>
            </a:pPr>
            <a:r>
              <a:rPr lang="en-US" sz="1800" b="0" dirty="0">
                <a:latin typeface="Arial" pitchFamily="34" charset="0"/>
                <a:cs typeface="Arial" pitchFamily="34" charset="0"/>
              </a:rPr>
              <a:t>Commercial lines malfunction</a:t>
            </a:r>
          </a:p>
        </p:txBody>
      </p:sp>
    </p:spTree>
    <p:extLst>
      <p:ext uri="{BB962C8B-B14F-4D97-AF65-F5344CB8AC3E}">
        <p14:creationId xmlns:p14="http://schemas.microsoft.com/office/powerpoint/2010/main" val="72647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520940" cy="548640"/>
          </a:xfrm>
        </p:spPr>
        <p:txBody>
          <a:bodyPr/>
          <a:lstStyle/>
          <a:p>
            <a:pPr algn="ctr"/>
            <a:r>
              <a:rPr lang="en-US" sz="3600" dirty="0" smtClean="0">
                <a:latin typeface="Algerian" pitchFamily="82" charset="0"/>
              </a:rPr>
              <a:t>The  Project Scope </a:t>
            </a:r>
            <a:endParaRPr lang="en-US" sz="3600" dirty="0">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sz="2400" b="0" dirty="0">
                <a:latin typeface="Algerian" pitchFamily="82" charset="0"/>
              </a:rPr>
              <a:t>Project scope description</a:t>
            </a:r>
            <a:endParaRPr lang="en-US" sz="2400" b="0" dirty="0" smtClean="0">
              <a:latin typeface="Algerian" pitchFamily="82" charset="0"/>
            </a:endParaRPr>
          </a:p>
          <a:p>
            <a:r>
              <a:rPr lang="en-US" b="0" dirty="0" smtClean="0">
                <a:latin typeface="Arial" pitchFamily="34" charset="0"/>
                <a:cs typeface="Arial" pitchFamily="34" charset="0"/>
              </a:rPr>
              <a:t>Includes </a:t>
            </a:r>
            <a:r>
              <a:rPr lang="en-US" b="0" dirty="0">
                <a:latin typeface="Arial" pitchFamily="34" charset="0"/>
                <a:cs typeface="Arial" pitchFamily="34" charset="0"/>
              </a:rPr>
              <a:t>the requests required by the project, such as equipment and techniques that assist tasks within the </a:t>
            </a:r>
            <a:r>
              <a:rPr lang="en-US" b="0" dirty="0" smtClean="0">
                <a:latin typeface="Arial" pitchFamily="34" charset="0"/>
                <a:cs typeface="Arial" pitchFamily="34" charset="0"/>
              </a:rPr>
              <a:t>project</a:t>
            </a:r>
            <a:r>
              <a:rPr lang="en-US" b="0" dirty="0">
                <a:latin typeface="Arial" pitchFamily="34" charset="0"/>
                <a:cs typeface="Arial" pitchFamily="34" charset="0"/>
              </a:rPr>
              <a:t> </a:t>
            </a:r>
            <a:r>
              <a:rPr lang="en-US" b="0" dirty="0" smtClean="0">
                <a:latin typeface="Arial" pitchFamily="34" charset="0"/>
                <a:cs typeface="Arial" pitchFamily="34" charset="0"/>
              </a:rPr>
              <a:t>such as </a:t>
            </a:r>
          </a:p>
          <a:p>
            <a:endParaRPr lang="en-US" b="0" dirty="0" smtClean="0"/>
          </a:p>
          <a:p>
            <a:r>
              <a:rPr lang="en-US" b="0" dirty="0">
                <a:latin typeface="Algerian" pitchFamily="82" charset="0"/>
              </a:rPr>
              <a:t>Product acceptance </a:t>
            </a:r>
            <a:r>
              <a:rPr lang="en-US" b="0" dirty="0" smtClean="0">
                <a:latin typeface="Algerian" pitchFamily="82" charset="0"/>
              </a:rPr>
              <a:t>criteria</a:t>
            </a:r>
            <a:endParaRPr lang="ar-EG" b="0" dirty="0" smtClean="0">
              <a:latin typeface="Algerian" pitchFamily="82" charset="0"/>
            </a:endParaRPr>
          </a:p>
          <a:p>
            <a:pPr>
              <a:buFont typeface="Wingdings" panose="05000000000000000000" pitchFamily="2" charset="2"/>
              <a:buChar char="v"/>
            </a:pPr>
            <a:r>
              <a:rPr lang="en-US" b="0" dirty="0"/>
              <a:t>Effective and reliable mechanisms for targeting audiences and customers, </a:t>
            </a:r>
            <a:endParaRPr lang="ar-EG" b="0" dirty="0"/>
          </a:p>
          <a:p>
            <a:pPr>
              <a:buFont typeface="Wingdings" panose="05000000000000000000" pitchFamily="2" charset="2"/>
              <a:buChar char="v"/>
            </a:pPr>
            <a:r>
              <a:rPr lang="en-US" b="0" dirty="0"/>
              <a:t> robust marketing schemes that contribute to enterprise proliferation and competitiveness</a:t>
            </a:r>
            <a:endParaRPr lang="ar-EG" b="0" dirty="0"/>
          </a:p>
          <a:p>
            <a:pPr>
              <a:buFont typeface="Wingdings" panose="05000000000000000000" pitchFamily="2" charset="2"/>
              <a:buChar char="v"/>
            </a:pPr>
            <a:r>
              <a:rPr lang="en-US" b="0" dirty="0"/>
              <a:t>Simple to use app</a:t>
            </a:r>
            <a:endParaRPr lang="ar-EG" b="0" dirty="0"/>
          </a:p>
          <a:p>
            <a:pPr>
              <a:buFont typeface="Wingdings" panose="05000000000000000000" pitchFamily="2" charset="2"/>
              <a:buChar char="v"/>
            </a:pPr>
            <a:r>
              <a:rPr lang="en-US" b="0" dirty="0"/>
              <a:t>Performance and speed of the </a:t>
            </a:r>
            <a:r>
              <a:rPr lang="en-US" b="0" dirty="0" smtClean="0"/>
              <a:t>application</a:t>
            </a:r>
            <a:endParaRPr lang="ar-EG" b="0" dirty="0" smtClean="0"/>
          </a:p>
          <a:p>
            <a:pPr>
              <a:buFont typeface="Wingdings" panose="05000000000000000000" pitchFamily="2" charset="2"/>
              <a:buChar char="v"/>
            </a:pPr>
            <a:r>
              <a:rPr lang="en-US" b="0" dirty="0"/>
              <a:t>Easy to browse and search</a:t>
            </a:r>
            <a:endParaRPr lang="ar-EG" b="0" dirty="0" smtClean="0"/>
          </a:p>
        </p:txBody>
      </p:sp>
    </p:spTree>
    <p:extLst>
      <p:ext uri="{BB962C8B-B14F-4D97-AF65-F5344CB8AC3E}">
        <p14:creationId xmlns:p14="http://schemas.microsoft.com/office/powerpoint/2010/main" val="165053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520940" cy="548640"/>
          </a:xfrm>
        </p:spPr>
        <p:txBody>
          <a:bodyPr/>
          <a:lstStyle/>
          <a:p>
            <a:pPr algn="ctr"/>
            <a:r>
              <a:rPr lang="en-US" sz="3600" dirty="0">
                <a:latin typeface="Algerian" pitchFamily="82" charset="0"/>
              </a:rPr>
              <a:t>The  Project Scope </a:t>
            </a:r>
          </a:p>
        </p:txBody>
      </p:sp>
      <p:sp>
        <p:nvSpPr>
          <p:cNvPr id="3" name="Content Placeholder 2"/>
          <p:cNvSpPr>
            <a:spLocks noGrp="1"/>
          </p:cNvSpPr>
          <p:nvPr>
            <p:ph idx="1"/>
          </p:nvPr>
        </p:nvSpPr>
        <p:spPr/>
        <p:txBody>
          <a:bodyPr/>
          <a:lstStyle/>
          <a:p>
            <a:r>
              <a:rPr lang="en-US" sz="2000" b="0" dirty="0">
                <a:latin typeface="Algerian" pitchFamily="82" charset="0"/>
              </a:rPr>
              <a:t>project </a:t>
            </a:r>
            <a:r>
              <a:rPr lang="en-US" sz="2000" b="0" dirty="0" smtClean="0">
                <a:latin typeface="Algerian" pitchFamily="82" charset="0"/>
              </a:rPr>
              <a:t>deliverables</a:t>
            </a:r>
            <a:endParaRPr lang="ar-EG" sz="2000" b="0" dirty="0" smtClean="0">
              <a:latin typeface="Algerian" pitchFamily="82" charset="0"/>
            </a:endParaRPr>
          </a:p>
          <a:p>
            <a:endParaRPr lang="ar-EG" sz="2000" dirty="0" smtClean="0"/>
          </a:p>
          <a:p>
            <a:pPr marL="0">
              <a:lnSpc>
                <a:spcPct val="106000"/>
              </a:lnSpc>
              <a:spcBef>
                <a:spcPts val="0"/>
              </a:spcBef>
              <a:spcAft>
                <a:spcPts val="800"/>
              </a:spcAft>
            </a:pPr>
            <a:r>
              <a:rPr lang="en-US" sz="2000" dirty="0" smtClean="0"/>
              <a:t>- </a:t>
            </a:r>
            <a:r>
              <a:rPr lang="en-US" sz="2000" dirty="0"/>
              <a:t>the application</a:t>
            </a:r>
          </a:p>
          <a:p>
            <a:pPr marL="0">
              <a:lnSpc>
                <a:spcPct val="106000"/>
              </a:lnSpc>
              <a:spcBef>
                <a:spcPts val="0"/>
              </a:spcBef>
              <a:spcAft>
                <a:spcPts val="800"/>
              </a:spcAft>
            </a:pPr>
            <a:r>
              <a:rPr lang="en-US" sz="2000" dirty="0"/>
              <a:t>- the trade name</a:t>
            </a:r>
          </a:p>
          <a:p>
            <a:pPr marL="0">
              <a:lnSpc>
                <a:spcPct val="106000"/>
              </a:lnSpc>
              <a:spcBef>
                <a:spcPts val="0"/>
              </a:spcBef>
              <a:spcAft>
                <a:spcPts val="800"/>
              </a:spcAft>
            </a:pPr>
            <a:r>
              <a:rPr lang="en-US" sz="2000" dirty="0"/>
              <a:t>- the company’s marketing plan</a:t>
            </a:r>
            <a:endParaRPr lang="en-US" sz="2000" dirty="0">
              <a:latin typeface="Calibri"/>
              <a:ea typeface="Calibri"/>
              <a:cs typeface="Arial"/>
            </a:endParaRPr>
          </a:p>
          <a:p>
            <a:endParaRPr lang="ar-EG" sz="2000" dirty="0" smtClean="0"/>
          </a:p>
        </p:txBody>
      </p:sp>
    </p:spTree>
    <p:extLst>
      <p:ext uri="{BB962C8B-B14F-4D97-AF65-F5344CB8AC3E}">
        <p14:creationId xmlns:p14="http://schemas.microsoft.com/office/powerpoint/2010/main" val="215621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32656"/>
            <a:ext cx="7520940" cy="548640"/>
          </a:xfrm>
        </p:spPr>
        <p:txBody>
          <a:bodyPr/>
          <a:lstStyle/>
          <a:p>
            <a:pPr algn="ctr"/>
            <a:r>
              <a:rPr lang="en-US" b="1" dirty="0">
                <a:latin typeface="Algerian" pitchFamily="82" charset="0"/>
              </a:rPr>
              <a:t>The  Project Scope </a:t>
            </a:r>
          </a:p>
        </p:txBody>
      </p:sp>
      <p:sp>
        <p:nvSpPr>
          <p:cNvPr id="3" name="Content Placeholder 2"/>
          <p:cNvSpPr>
            <a:spLocks noGrp="1"/>
          </p:cNvSpPr>
          <p:nvPr>
            <p:ph idx="1"/>
          </p:nvPr>
        </p:nvSpPr>
        <p:spPr/>
        <p:txBody>
          <a:bodyPr/>
          <a:lstStyle/>
          <a:p>
            <a:r>
              <a:rPr lang="en-US" sz="2400" dirty="0" smtClean="0">
                <a:latin typeface="Algerian" pitchFamily="82" charset="0"/>
              </a:rPr>
              <a:t> </a:t>
            </a:r>
            <a:r>
              <a:rPr lang="en-US" sz="2400" dirty="0">
                <a:latin typeface="Algerian" pitchFamily="82" charset="0"/>
              </a:rPr>
              <a:t>Project   </a:t>
            </a:r>
            <a:r>
              <a:rPr lang="en-US" sz="2400" dirty="0" smtClean="0">
                <a:latin typeface="Algerian" pitchFamily="82" charset="0"/>
              </a:rPr>
              <a:t>Assumptions</a:t>
            </a:r>
            <a:endParaRPr lang="ar-EG" sz="2400" dirty="0" smtClean="0">
              <a:latin typeface="Algerian" pitchFamily="82" charset="0"/>
            </a:endParaRPr>
          </a:p>
          <a:p>
            <a:pPr>
              <a:buFont typeface="Arial" panose="020B0604020202020204" pitchFamily="34" charset="0"/>
              <a:buChar char="•"/>
            </a:pPr>
            <a:r>
              <a:rPr lang="en-US" sz="1800" b="0" dirty="0"/>
              <a:t>The company's database may fail and we lose all the information of the goods and customers and this will lead to a great risk and there must be a copy of the company's information to avoid this risk</a:t>
            </a:r>
            <a:r>
              <a:rPr lang="en-US" sz="1800" b="0" dirty="0" smtClean="0"/>
              <a:t>.</a:t>
            </a:r>
            <a:endParaRPr lang="ar-EG" sz="1800" b="0" dirty="0" smtClean="0"/>
          </a:p>
          <a:p>
            <a:pPr>
              <a:buFont typeface="Arial" panose="020B0604020202020204" pitchFamily="34" charset="0"/>
              <a:buChar char="•"/>
            </a:pPr>
            <a:r>
              <a:rPr lang="en-US" sz="1800" b="0" dirty="0"/>
              <a:t>Goods may be lost and must be </a:t>
            </a:r>
            <a:r>
              <a:rPr lang="en-US" sz="1800" b="0" dirty="0" smtClean="0"/>
              <a:t>insured</a:t>
            </a:r>
            <a:r>
              <a:rPr lang="ar-EG" sz="1800" b="0" dirty="0" smtClean="0"/>
              <a:t>  </a:t>
            </a:r>
            <a:r>
              <a:rPr lang="en-US" sz="1800" b="0" dirty="0" smtClean="0"/>
              <a:t>so  a Delivery Driver </a:t>
            </a:r>
            <a:r>
              <a:rPr lang="en-US" sz="1800" b="0" dirty="0"/>
              <a:t>Reviewing orders before and after delivery </a:t>
            </a:r>
            <a:endParaRPr lang="en-US" sz="1800" b="0" dirty="0" smtClean="0"/>
          </a:p>
          <a:p>
            <a:pPr lvl="0"/>
            <a:r>
              <a:rPr lang="en-US" sz="800" dirty="0" smtClean="0">
                <a:latin typeface="Arial Black" panose="020B0A04020102020204" pitchFamily="34" charset="0"/>
              </a:rPr>
              <a:t>   </a:t>
            </a:r>
            <a:r>
              <a:rPr lang="en-US" sz="2400" dirty="0">
                <a:latin typeface="Algerian" pitchFamily="82" charset="0"/>
              </a:rPr>
              <a:t>Project  </a:t>
            </a:r>
            <a:r>
              <a:rPr lang="en-US" sz="2400" dirty="0" smtClean="0">
                <a:latin typeface="Algerian" pitchFamily="82" charset="0"/>
              </a:rPr>
              <a:t>Constraints</a:t>
            </a:r>
            <a:endParaRPr lang="en-US" sz="2000" dirty="0" smtClean="0">
              <a:latin typeface="Algerian" pitchFamily="82" charset="0"/>
            </a:endParaRPr>
          </a:p>
          <a:p>
            <a:pPr lvl="0"/>
            <a:r>
              <a:rPr lang="en-US" sz="2000" dirty="0" smtClean="0"/>
              <a:t> </a:t>
            </a:r>
            <a:r>
              <a:rPr lang="en-US" sz="1800" b="0" dirty="0" smtClean="0"/>
              <a:t>5 </a:t>
            </a:r>
            <a:r>
              <a:rPr lang="en-US" sz="1800" b="0" dirty="0" smtClean="0">
                <a:latin typeface="Arial" pitchFamily="34" charset="0"/>
                <a:cs typeface="Arial" pitchFamily="34" charset="0"/>
              </a:rPr>
              <a:t>million-dollar </a:t>
            </a:r>
            <a:r>
              <a:rPr lang="en-US" sz="1800" b="0" dirty="0">
                <a:latin typeface="Arial" pitchFamily="34" charset="0"/>
                <a:cs typeface="Arial" pitchFamily="34" charset="0"/>
              </a:rPr>
              <a:t>budget will be your project constraint, and you have to complete the project under this budget</a:t>
            </a:r>
          </a:p>
          <a:p>
            <a:pPr>
              <a:buFont typeface="Arial" panose="020B0604020202020204" pitchFamily="34" charset="0"/>
              <a:buChar char="•"/>
            </a:pPr>
            <a:endParaRPr lang="en-US" sz="1800" b="0" dirty="0"/>
          </a:p>
          <a:p>
            <a:endParaRPr lang="ar-EG" sz="1800" b="0" dirty="0" smtClean="0"/>
          </a:p>
        </p:txBody>
      </p:sp>
      <p:sp>
        <p:nvSpPr>
          <p:cNvPr id="9" name="Rectangle 2"/>
          <p:cNvSpPr>
            <a:spLocks noChangeArrowheads="1"/>
          </p:cNvSpPr>
          <p:nvPr/>
        </p:nvSpPr>
        <p:spPr bwMode="auto">
          <a:xfrm>
            <a:off x="822325" y="2101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40965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1_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494</TotalTime>
  <Words>768</Words>
  <Application>Microsoft Office PowerPoint</Application>
  <PresentationFormat>On-screen Show (4:3)</PresentationFormat>
  <Paragraphs>106</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Angles</vt:lpstr>
      <vt:lpstr>1_Angles</vt:lpstr>
      <vt:lpstr>Delivery App</vt:lpstr>
      <vt:lpstr>Outline : </vt:lpstr>
      <vt:lpstr>1) THE Project charter </vt:lpstr>
      <vt:lpstr>THE Project charter</vt:lpstr>
      <vt:lpstr>THE Project charter</vt:lpstr>
      <vt:lpstr>PowerPoint Presentation</vt:lpstr>
      <vt:lpstr>The  Project Scope </vt:lpstr>
      <vt:lpstr>The  Project Scope </vt:lpstr>
      <vt:lpstr>The  Project Scope </vt:lpstr>
      <vt:lpstr>Wbs and wbs dictionary</vt:lpstr>
      <vt:lpstr>***Creating a WBS Dictionary***</vt:lpstr>
      <vt:lpstr> ***Creating a WBS Dictionary*** </vt:lpstr>
      <vt:lpstr> ***Creating a WBS Dictionary*** </vt:lpstr>
      <vt:lpstr>Network and resources</vt:lpstr>
      <vt:lpstr>PowerPoint Presentation</vt:lpstr>
      <vt:lpstr>PowerPoint Presentation</vt:lpstr>
      <vt:lpstr>Base line budget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of PM</dc:title>
  <dc:creator>Abdulraouf</dc:creator>
  <cp:lastModifiedBy>Abdulraouf</cp:lastModifiedBy>
  <cp:revision>12</cp:revision>
  <dcterms:created xsi:type="dcterms:W3CDTF">2022-01-02T07:22:10Z</dcterms:created>
  <dcterms:modified xsi:type="dcterms:W3CDTF">2022-01-02T19:26:29Z</dcterms:modified>
</cp:coreProperties>
</file>