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0" r:id="rId1"/>
  </p:sldMasterIdLst>
  <p:notesMasterIdLst>
    <p:notesMasterId r:id="rId16"/>
  </p:notesMasterIdLst>
  <p:sldIdLst>
    <p:sldId id="290" r:id="rId2"/>
    <p:sldId id="307" r:id="rId3"/>
    <p:sldId id="289" r:id="rId4"/>
    <p:sldId id="266" r:id="rId5"/>
    <p:sldId id="295" r:id="rId6"/>
    <p:sldId id="296" r:id="rId7"/>
    <p:sldId id="297" r:id="rId8"/>
    <p:sldId id="303" r:id="rId9"/>
    <p:sldId id="300" r:id="rId10"/>
    <p:sldId id="301" r:id="rId11"/>
    <p:sldId id="302" r:id="rId12"/>
    <p:sldId id="293" r:id="rId13"/>
    <p:sldId id="305" r:id="rId14"/>
    <p:sldId id="30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17F18-48A0-4563-B202-E700731B6D2D}" type="datetimeFigureOut">
              <a:rPr lang="en-US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8362C-F44E-456A-9E92-878FC754646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8362C-F44E-456A-9E92-878FC754646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1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44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6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161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8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66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6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5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44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1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0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0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6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7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75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430" y="1590261"/>
            <a:ext cx="8534400" cy="4457148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Ultrasonic Sensor</a:t>
            </a:r>
            <a:endParaRPr lang="ar-EG" sz="9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AutoShape 2" descr="Ultrasonic Sensor Module – Future Electronics Egypt"/>
          <p:cNvSpPr>
            <a:spLocks noChangeAspect="1" noChangeArrowheads="1"/>
          </p:cNvSpPr>
          <p:nvPr/>
        </p:nvSpPr>
        <p:spPr bwMode="auto">
          <a:xfrm>
            <a:off x="119713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ar-E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176" y="3073054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10" y="5058810"/>
            <a:ext cx="28670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9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504949"/>
            <a:ext cx="8515350" cy="478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4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1357312"/>
            <a:ext cx="9766852" cy="522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6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060174"/>
            <a:ext cx="8534401" cy="1789043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applications</a:t>
            </a:r>
            <a:endParaRPr lang="ar-EG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3167270"/>
            <a:ext cx="8534400" cy="282713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Ultrasonic sensors can measure the following parameters, without</a:t>
            </a:r>
          </a:p>
          <a:p>
            <a:r>
              <a:rPr lang="en-US" sz="2000" dirty="0">
                <a:solidFill>
                  <a:schemeClr val="tx1"/>
                </a:solidFill>
              </a:rPr>
              <a:t>even getting in contact with the medium which is to be measured :</a:t>
            </a:r>
          </a:p>
          <a:p>
            <a:r>
              <a:rPr lang="en-US" sz="2000" dirty="0">
                <a:solidFill>
                  <a:schemeClr val="tx1"/>
                </a:solidFill>
              </a:rPr>
              <a:t>• Distance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• Level</a:t>
            </a:r>
          </a:p>
          <a:p>
            <a:r>
              <a:rPr lang="en-US" sz="2000" dirty="0">
                <a:solidFill>
                  <a:schemeClr val="tx1"/>
                </a:solidFill>
              </a:rPr>
              <a:t>• Diameter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• Position</a:t>
            </a:r>
            <a:endParaRPr lang="ar-EG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1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7" y="116000"/>
            <a:ext cx="5991534" cy="52342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3478F7-90A2-4BE8-8EDD-C31E28DA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2227634"/>
            <a:ext cx="5991535" cy="451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4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1" y="145914"/>
            <a:ext cx="5720184" cy="42856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3BC729-F071-4A78-8172-F44D712BF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455" y="2752929"/>
            <a:ext cx="6253274" cy="398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6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1CE8-B383-4674-AF0C-D3D06A96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36" y="526230"/>
            <a:ext cx="8534401" cy="94865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Team members: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DB480-F53E-4094-B933-1A9E4D34D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636" y="2077278"/>
            <a:ext cx="8534400" cy="4045227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1-Taha Mostafa Abbas </a:t>
            </a:r>
          </a:p>
          <a:p>
            <a:r>
              <a:rPr lang="en-US" sz="2800" dirty="0">
                <a:solidFill>
                  <a:schemeClr val="tx1"/>
                </a:solidFill>
              </a:rPr>
              <a:t>2-Abdallah Salah Abdallah </a:t>
            </a:r>
          </a:p>
          <a:p>
            <a:r>
              <a:rPr lang="en-US" sz="2800" dirty="0">
                <a:solidFill>
                  <a:schemeClr val="tx1"/>
                </a:solidFill>
              </a:rPr>
              <a:t>3-Abdelraouf Essam </a:t>
            </a:r>
            <a:r>
              <a:rPr lang="en-US" sz="2800" dirty="0" err="1">
                <a:solidFill>
                  <a:schemeClr val="tx1"/>
                </a:solidFill>
              </a:rPr>
              <a:t>Abdelraouf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4-Abdelrahman Omar Farouk</a:t>
            </a:r>
          </a:p>
          <a:p>
            <a:r>
              <a:rPr lang="en-US" sz="2800" dirty="0">
                <a:solidFill>
                  <a:schemeClr val="tx1"/>
                </a:solidFill>
              </a:rPr>
              <a:t>5-Abdelrahman Mohamed </a:t>
            </a:r>
            <a:r>
              <a:rPr lang="en-US" sz="2800" dirty="0" err="1">
                <a:solidFill>
                  <a:schemeClr val="tx1"/>
                </a:solidFill>
              </a:rPr>
              <a:t>Abdelazeem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6-Salma </a:t>
            </a:r>
            <a:r>
              <a:rPr lang="en-US" sz="2800" dirty="0" err="1">
                <a:solidFill>
                  <a:schemeClr val="tx1"/>
                </a:solidFill>
              </a:rPr>
              <a:t>Abobaker</a:t>
            </a:r>
            <a:r>
              <a:rPr lang="en-US" sz="2800" dirty="0">
                <a:solidFill>
                  <a:schemeClr val="tx1"/>
                </a:solidFill>
              </a:rPr>
              <a:t> Mahmoud</a:t>
            </a:r>
          </a:p>
          <a:p>
            <a:r>
              <a:rPr lang="en-US" sz="2800" dirty="0">
                <a:solidFill>
                  <a:schemeClr val="tx1"/>
                </a:solidFill>
              </a:rPr>
              <a:t>7-Rawda </a:t>
            </a:r>
            <a:r>
              <a:rPr lang="en-US" sz="2800" dirty="0" err="1">
                <a:solidFill>
                  <a:schemeClr val="tx1"/>
                </a:solidFill>
              </a:rPr>
              <a:t>Abdelradi</a:t>
            </a:r>
            <a:r>
              <a:rPr lang="en-US" sz="2800" dirty="0">
                <a:solidFill>
                  <a:schemeClr val="tx1"/>
                </a:solidFill>
              </a:rPr>
              <a:t> Mohamed</a:t>
            </a:r>
          </a:p>
        </p:txBody>
      </p:sp>
    </p:spTree>
    <p:extLst>
      <p:ext uri="{BB962C8B-B14F-4D97-AF65-F5344CB8AC3E}">
        <p14:creationId xmlns:p14="http://schemas.microsoft.com/office/powerpoint/2010/main" val="411436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1192696"/>
            <a:ext cx="8534401" cy="1457739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HC-SR04 Ultrasonic Sensor module :</a:t>
            </a:r>
            <a:endParaRPr lang="ar-EG" dirty="0">
              <a:solidFill>
                <a:srgbClr val="FFFF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3525078"/>
            <a:ext cx="8534400" cy="246932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HC-SR04 Ultrasonic Distance Sensor that can report the range of objects up to 13 feet away( between 2 cm to 400).</a:t>
            </a:r>
            <a:endParaRPr lang="ar-EG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572" y="4439479"/>
            <a:ext cx="27813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7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093" y="183703"/>
            <a:ext cx="8534400" cy="1507067"/>
          </a:xfrm>
        </p:spPr>
        <p:txBody>
          <a:bodyPr/>
          <a:lstStyle/>
          <a:p>
            <a:pPr marL="0" indent="0"/>
            <a:r>
              <a:rPr lang="en-US" dirty="0">
                <a:solidFill>
                  <a:srgbClr val="FFFF00"/>
                </a:solidFill>
              </a:rPr>
              <a:t>What is an Ultrasonic Sensor 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889" y="2407187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• The Ultrasonic Sensor is a Transceiver Module </a:t>
            </a:r>
            <a:r>
              <a:rPr lang="en-US" dirty="0">
                <a:solidFill>
                  <a:schemeClr val="tx1"/>
                </a:solidFill>
              </a:rPr>
              <a:t>consists of </a:t>
            </a:r>
            <a:r>
              <a:rPr lang="en-US" u="sng" dirty="0">
                <a:solidFill>
                  <a:schemeClr val="tx1"/>
                </a:solidFill>
              </a:rPr>
              <a:t>two ultrasonic transducer </a:t>
            </a:r>
            <a:r>
              <a:rPr lang="en-US" dirty="0"/>
              <a:t> </a:t>
            </a:r>
            <a:r>
              <a:rPr lang="en-US" dirty="0">
                <a:solidFill>
                  <a:srgbClr val="FFFFFF"/>
                </a:solidFill>
              </a:rPr>
              <a:t>(Transmitter + Receiver).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• It transmits High Frequency Ultrasonic Waves of frequency greater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40 KHz.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• Intercepts the waves reflected by an obstacle.</a:t>
            </a:r>
          </a:p>
        </p:txBody>
      </p:sp>
    </p:spTree>
    <p:extLst>
      <p:ext uri="{BB962C8B-B14F-4D97-AF65-F5344CB8AC3E}">
        <p14:creationId xmlns:p14="http://schemas.microsoft.com/office/powerpoint/2010/main" val="84779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1" y="136892"/>
            <a:ext cx="5992579" cy="47676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C39F1A-C97D-4218-B6A8-F7D4B7E07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584690"/>
            <a:ext cx="5992579" cy="41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4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02" y="636104"/>
            <a:ext cx="8534401" cy="1258957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is Ultrasound?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398643"/>
            <a:ext cx="8534400" cy="3595757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Ultrasound is high-pitched sound waves with frequencies higher than the audible limit of human hearing.</a:t>
            </a:r>
          </a:p>
          <a:p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732" y="4111892"/>
            <a:ext cx="5942858" cy="16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914400"/>
            <a:ext cx="8534401" cy="1630017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HC-SR04 (Specifications) </a:t>
            </a:r>
            <a:br>
              <a:rPr lang="en-US" dirty="0"/>
            </a:b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385392"/>
            <a:ext cx="8534400" cy="22528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 It provides 2 - 400 cm non-contact measurement function.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 Operating Voltage : 5V </a:t>
            </a:r>
          </a:p>
          <a:p>
            <a:r>
              <a:rPr lang="en-US" sz="2400" dirty="0">
                <a:solidFill>
                  <a:schemeClr val="tx1"/>
                </a:solidFill>
              </a:rPr>
              <a:t> Working Frequency : 40 KHz</a:t>
            </a:r>
            <a:endParaRPr lang="ar-EG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7605F-649F-461B-840D-4426A797ECD6}"/>
              </a:ext>
            </a:extLst>
          </p:cNvPr>
          <p:cNvSpPr txBox="1"/>
          <p:nvPr/>
        </p:nvSpPr>
        <p:spPr>
          <a:xfrm>
            <a:off x="7837251" y="3511827"/>
            <a:ext cx="413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Pin Configuration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97010-722D-4B2D-9CCB-DD311B013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881" y="4224420"/>
            <a:ext cx="3224314" cy="238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1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42122"/>
            <a:ext cx="8534400" cy="2478156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How Does HC-SR04 Ultrasonic Sensor Work ?</a:t>
            </a:r>
            <a:endParaRPr lang="ar-E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012" y="2821056"/>
            <a:ext cx="2847975" cy="329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9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874644"/>
            <a:ext cx="8534401" cy="1311966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How Does HC-SR04 Ultrasonic Sensor Work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623930"/>
            <a:ext cx="8534400" cy="365760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 pulse of at least 10 µS in duration is applied to the Trigger pin.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sensor transmits a sonic burst of eight pulses at 40 KHz.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Echo pin goes HIGH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Echo pin goes LOW when  the travelled signal reflected </a:t>
            </a:r>
          </a:p>
          <a:p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9383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265</TotalTime>
  <Words>236</Words>
  <Application>Microsoft Office PowerPoint</Application>
  <PresentationFormat>Widescreen</PresentationFormat>
  <Paragraphs>37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Wingdings</vt:lpstr>
      <vt:lpstr>Wingdings 3</vt:lpstr>
      <vt:lpstr>Slice</vt:lpstr>
      <vt:lpstr>PowerPoint Presentation</vt:lpstr>
      <vt:lpstr>Team members:</vt:lpstr>
      <vt:lpstr>HC-SR04 Ultrasonic Sensor module :</vt:lpstr>
      <vt:lpstr>What is an Ultrasonic Sensor ?</vt:lpstr>
      <vt:lpstr>PowerPoint Presentation</vt:lpstr>
      <vt:lpstr>What is Ultrasound?</vt:lpstr>
      <vt:lpstr>HC-SR04 (Specifications)  </vt:lpstr>
      <vt:lpstr>How Does HC-SR04 Ultrasonic Sensor Work ?</vt:lpstr>
      <vt:lpstr>How Does HC-SR04 Ultrasonic Sensor Work</vt:lpstr>
      <vt:lpstr>PowerPoint Presentation</vt:lpstr>
      <vt:lpstr>PowerPoint Presentation</vt:lpstr>
      <vt:lpstr>applications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data</dc:creator>
  <cp:lastModifiedBy>Abdulrahman Omar</cp:lastModifiedBy>
  <cp:revision>34</cp:revision>
  <dcterms:created xsi:type="dcterms:W3CDTF">2014-09-12T02:11:33Z</dcterms:created>
  <dcterms:modified xsi:type="dcterms:W3CDTF">2022-01-13T20:25:12Z</dcterms:modified>
</cp:coreProperties>
</file>