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sldIdLst>
    <p:sldId id="354" r:id="rId2"/>
    <p:sldId id="291" r:id="rId3"/>
    <p:sldId id="312" r:id="rId4"/>
    <p:sldId id="335" r:id="rId5"/>
    <p:sldId id="288" r:id="rId6"/>
    <p:sldId id="289" r:id="rId7"/>
    <p:sldId id="336" r:id="rId8"/>
    <p:sldId id="313" r:id="rId9"/>
    <p:sldId id="333" r:id="rId10"/>
    <p:sldId id="293" r:id="rId11"/>
    <p:sldId id="315" r:id="rId12"/>
    <p:sldId id="294" r:id="rId13"/>
    <p:sldId id="295" r:id="rId14"/>
    <p:sldId id="348" r:id="rId15"/>
    <p:sldId id="346" r:id="rId16"/>
    <p:sldId id="316" r:id="rId17"/>
    <p:sldId id="343" r:id="rId18"/>
    <p:sldId id="349" r:id="rId19"/>
    <p:sldId id="307" r:id="rId20"/>
    <p:sldId id="350" r:id="rId21"/>
    <p:sldId id="342" r:id="rId22"/>
    <p:sldId id="351" r:id="rId23"/>
    <p:sldId id="340" r:id="rId24"/>
    <p:sldId id="352" r:id="rId25"/>
    <p:sldId id="341" r:id="rId26"/>
    <p:sldId id="353" r:id="rId27"/>
    <p:sldId id="34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8125E-3"/>
          <c:y val="0.18561077844421883"/>
          <c:w val="0.96562499999999996"/>
          <c:h val="0.81204547169995867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Transactions</c:v>
                </c:pt>
              </c:strCache>
            </c:strRef>
          </c:tx>
          <c:explosion val="3"/>
          <c:dPt>
            <c:idx val="0"/>
            <c:bubble3D val="0"/>
            <c:explosion val="5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E32B-477E-B394-F36753347D6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E32B-477E-B394-F36753347D6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4-E32B-477E-B394-F36753347D6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E32B-477E-B394-F36753347D61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E32B-477E-B394-F36753347D61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E32B-477E-B394-F36753347D61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E32B-477E-B394-F36753347D61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E32B-477E-B394-F36753347D61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Ready</c:v>
                </c:pt>
                <c:pt idx="1">
                  <c:v>Off Plan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19330</c:v>
                </c:pt>
                <c:pt idx="1">
                  <c:v>11880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2B-477E-B394-F36753347D61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6253-465D-4427-8646-DF1F37E26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84A3E-7D75-46EC-9F29-5F130B82F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941ED-591F-44B7-9EB4-C3AC3B96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EA89-0670-4D4D-B973-C621845F5654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C64E8-E953-43BD-85EE-163CAD3B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7BA0A-1764-4638-A631-26A3A1AF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DDF4-59BD-412A-8B4A-F214D61FC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52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B7E0-164F-4075-B09F-001870A7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D2234-4454-45B0-BB32-8A5B7FB22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D02AA-89AF-4E68-9A3C-295BA934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EA89-0670-4D4D-B973-C621845F5654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D69F3-C8E8-460E-A8C9-411BA529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47738-63B9-4418-98AD-377344C7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DDF4-59BD-412A-8B4A-F214D61FC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57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4F9C4-A118-471E-8F2E-A5FF8E79C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AF8B2-CBE5-4A4E-B6F7-52FD5A54A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BEC44-D57D-4D4F-9F47-CCA86F49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EA89-0670-4D4D-B973-C621845F5654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A6F-44A7-4333-9F2D-8D6ED2B7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2A043-EE8E-4E02-9C37-9E0E609E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DDF4-59BD-412A-8B4A-F214D61FC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45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2385B-A94E-44E4-9155-D76C7B63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5032E-1540-44D2-9044-369FD8034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807B5-F8CA-4C2E-8C60-3CEA440D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EA89-0670-4D4D-B973-C621845F5654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9CEB9-A577-401D-8E3A-B0033046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E9C45-5C06-4091-B3FF-5EB77BA0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DDF4-59BD-412A-8B4A-F214D61FC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38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73104-C329-4C21-8A2F-DDE39F90F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94450-AEC7-4864-813E-E261A975F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C5E1D-E3E4-40D1-B821-307A71DD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EA89-0670-4D4D-B973-C621845F5654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5D8BE-EFE0-4125-B19F-A0FBC68D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0EC72-0E13-4AC1-B766-9A9FF8BA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DDF4-59BD-412A-8B4A-F214D61FC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49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879D-6717-47E5-9575-6809EFE9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FC8D2-8BB9-4E22-8FD3-B8E988C69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1A19C-C2B6-4056-8826-269289DA4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47063-87FB-49DB-96B6-E8CB2F1C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EA89-0670-4D4D-B973-C621845F5654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80EB0-D33E-4BB5-BDF2-8417143F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47455-F79D-46C1-BF5B-71A6680B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DDF4-59BD-412A-8B4A-F214D61FC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34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E6B1E-7E2B-4A1A-8A62-553A4908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EA864-F343-4F16-8B09-4ABE1F4B8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D2027-F572-46A5-829B-2C8230117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D5E8D-6052-4F53-927E-C0C455F19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89EF8-9741-41E7-8C38-DC5FC344A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F5211-82CE-4AED-8C9D-B7075640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EA89-0670-4D4D-B973-C621845F5654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0248AC-1B2A-47B8-8B9C-F0A03BD84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BC4B3E-9F77-4989-9998-3C714140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DDF4-59BD-412A-8B4A-F214D61FC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39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BA6E-98F7-4553-A963-54E04183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BCE913-D6C5-4CB5-92CC-4A4DDD955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EA89-0670-4D4D-B973-C621845F5654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46ACF-7166-4A5E-A9C6-1737D2ED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021646-6425-483D-87E0-E7B5DF44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DDF4-59BD-412A-8B4A-F214D61FC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92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80272-A651-4A8A-B585-BAE9D4561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EA89-0670-4D4D-B973-C621845F5654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3A48F-7230-48A1-BD69-DBE4DAF6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4EA4C-E927-4A58-A620-7753F966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DDF4-59BD-412A-8B4A-F214D61FC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23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B3A5-E4C4-4937-A226-3968B1BF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36813-6A44-42EB-A612-FFA4B2007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A98A9-D737-4170-A55F-B6F999A57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06310-F770-4C80-8182-C38BFC2F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EA89-0670-4D4D-B973-C621845F5654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D64DD-053C-4038-AF05-A30345CB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5215C-47D1-4024-8FEC-82C8AC3E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DDF4-59BD-412A-8B4A-F214D61FC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99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51FF-7156-4088-9DCE-85252728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1BF97-05F0-449B-A848-B3D6964E8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5A0AD-ED33-4ECD-8887-D761F94AA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85479-7C30-4640-83B4-A62EEAE6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EA89-0670-4D4D-B973-C621845F5654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F3BC0-1DED-47BE-ABD2-93382DF2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5F328-80B6-4353-ABC8-158959DC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DDF4-59BD-412A-8B4A-F214D61FC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27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4D169-A814-4278-B8D4-30D5AB440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12E94-2D04-4AA3-A56C-F2605E585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FA59B-59C3-4643-BA36-9A91E151E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FEA89-0670-4D4D-B973-C621845F5654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7723C-8A5B-44E2-BD4B-158D647E6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33C6-31B5-4CCD-A799-2F30AD65A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EDDF4-59BD-412A-8B4A-F214D61FC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88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2F35-8C88-415A-B713-40A6EB13E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F7466-0E2A-48B6-B574-EC72C49D9E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A5EE8-1C26-44D1-A64C-E9CEB41B7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6" y="0"/>
            <a:ext cx="12138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27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3EB043-541C-4022-82EA-CD792F146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05" y="972104"/>
            <a:ext cx="10591059" cy="54286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261B4C-2B43-4796-BE04-41FF26E5763B}"/>
              </a:ext>
            </a:extLst>
          </p:cNvPr>
          <p:cNvSpPr txBox="1"/>
          <p:nvPr/>
        </p:nvSpPr>
        <p:spPr>
          <a:xfrm>
            <a:off x="8327254" y="3595456"/>
            <a:ext cx="2441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rbel Light" panose="020B0303020204020204" pitchFamily="34" charset="0"/>
              </a:rPr>
              <a:t>The Total Median Sales Price Of Dubai dropped in 2020 as expected and the forecast shows the prices to remain flat which can attracts more buyers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328017-2E52-42EB-B14D-FA66233704EA}"/>
              </a:ext>
            </a:extLst>
          </p:cNvPr>
          <p:cNvSpPr/>
          <p:nvPr/>
        </p:nvSpPr>
        <p:spPr>
          <a:xfrm>
            <a:off x="476435" y="287693"/>
            <a:ext cx="10591059" cy="5666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en-IN" sz="2000" b="1" dirty="0"/>
              <a:t>Total Median Meter per Sale Price of Dubai Forecast</a:t>
            </a:r>
          </a:p>
          <a:p>
            <a:pPr algn="ctr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85723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C5383B-01F1-41BC-AAD4-8AC65DA4D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56" y="1770902"/>
            <a:ext cx="5545144" cy="4555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D1745E-22C5-4E1D-AEEC-64FB82D99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002" y="1770902"/>
            <a:ext cx="6182018" cy="46742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05EC0-4640-40E6-A7C0-593490254BC4}"/>
              </a:ext>
            </a:extLst>
          </p:cNvPr>
          <p:cNvSpPr txBox="1"/>
          <p:nvPr/>
        </p:nvSpPr>
        <p:spPr>
          <a:xfrm>
            <a:off x="6096000" y="1297730"/>
            <a:ext cx="404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rbel Light" panose="020B0303020204020204" pitchFamily="34" charset="0"/>
              </a:rPr>
              <a:t>Median Sale Price per meter OFF Plan</a:t>
            </a:r>
          </a:p>
        </p:txBody>
      </p:sp>
      <p:sp>
        <p:nvSpPr>
          <p:cNvPr id="6" name="Rectangle 5"/>
          <p:cNvSpPr/>
          <p:nvPr/>
        </p:nvSpPr>
        <p:spPr>
          <a:xfrm>
            <a:off x="159827" y="355717"/>
            <a:ext cx="11552348" cy="5666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b="1" dirty="0"/>
          </a:p>
          <a:p>
            <a:pPr algn="ctr"/>
            <a:r>
              <a:rPr lang="en-IN" sz="2000" b="1" dirty="0"/>
              <a:t>Median Sale Price per Meter :Dubai Seasonal Trends (Ready vs off Plan)</a:t>
            </a:r>
          </a:p>
          <a:p>
            <a:pPr algn="ctr"/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553D54-FEC3-47C4-863C-3F1599B6759B}"/>
              </a:ext>
            </a:extLst>
          </p:cNvPr>
          <p:cNvSpPr txBox="1"/>
          <p:nvPr/>
        </p:nvSpPr>
        <p:spPr>
          <a:xfrm>
            <a:off x="159827" y="129773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Corbel Light" panose="020B0303020204020204" pitchFamily="34" charset="0"/>
              </a:rPr>
              <a:t>Median Sale Price per meter Ready to Move in </a:t>
            </a:r>
          </a:p>
        </p:txBody>
      </p:sp>
    </p:spTree>
    <p:extLst>
      <p:ext uri="{BB962C8B-B14F-4D97-AF65-F5344CB8AC3E}">
        <p14:creationId xmlns:p14="http://schemas.microsoft.com/office/powerpoint/2010/main" val="3265341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AA127A-1651-48BF-B501-9FDDC794C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27" y="1171852"/>
            <a:ext cx="10591059" cy="54508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9260C36-294C-4076-9F24-341B227CF5B8}"/>
              </a:ext>
            </a:extLst>
          </p:cNvPr>
          <p:cNvSpPr/>
          <p:nvPr/>
        </p:nvSpPr>
        <p:spPr>
          <a:xfrm>
            <a:off x="585927" y="362708"/>
            <a:ext cx="10591059" cy="5666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en-IN" sz="2000" b="1" dirty="0"/>
              <a:t>Total Median Meter per Sale Price of Ready Properties Dubai Forecast </a:t>
            </a:r>
          </a:p>
          <a:p>
            <a:pPr algn="ctr"/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5CCB2-AFD3-4C29-9868-8BD40B39D48C}"/>
              </a:ext>
            </a:extLst>
          </p:cNvPr>
          <p:cNvSpPr txBox="1"/>
          <p:nvPr/>
        </p:nvSpPr>
        <p:spPr>
          <a:xfrm>
            <a:off x="7421731" y="3897297"/>
            <a:ext cx="34889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rbel Light" panose="020B0303020204020204" pitchFamily="34" charset="0"/>
              </a:rPr>
              <a:t>The Sale Price shows a downward trend of through from 2014,The percentage drop is 2.73%</a:t>
            </a:r>
          </a:p>
          <a:p>
            <a:r>
              <a:rPr lang="en-IN" dirty="0">
                <a:latin typeface="Corbel Light" panose="020B0303020204020204" pitchFamily="34" charset="0"/>
              </a:rPr>
              <a:t>The overall Meter per Sale Price is Forecasted to go down more but not much , which may attract more customers </a:t>
            </a:r>
          </a:p>
        </p:txBody>
      </p:sp>
    </p:spTree>
    <p:extLst>
      <p:ext uri="{BB962C8B-B14F-4D97-AF65-F5344CB8AC3E}">
        <p14:creationId xmlns:p14="http://schemas.microsoft.com/office/powerpoint/2010/main" val="1211430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7C37E4-4A70-4B90-AC37-EF9F40C78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68" y="818129"/>
            <a:ext cx="10445177" cy="55659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07BBD78-3799-41D7-9A47-4902FEC5C834}"/>
              </a:ext>
            </a:extLst>
          </p:cNvPr>
          <p:cNvSpPr/>
          <p:nvPr/>
        </p:nvSpPr>
        <p:spPr>
          <a:xfrm>
            <a:off x="589768" y="251459"/>
            <a:ext cx="10591059" cy="5666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en-IN" sz="2000" b="1" dirty="0"/>
              <a:t>Total Median Meter per Sale Price of Off Plans Properties Dubai  Forecast </a:t>
            </a:r>
          </a:p>
          <a:p>
            <a:pPr algn="ctr"/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CE73FB-8B6E-4D1D-B772-8FF207964FDE}"/>
              </a:ext>
            </a:extLst>
          </p:cNvPr>
          <p:cNvSpPr txBox="1"/>
          <p:nvPr/>
        </p:nvSpPr>
        <p:spPr>
          <a:xfrm>
            <a:off x="7537142" y="2974018"/>
            <a:ext cx="34978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rbel Light" panose="020B0303020204020204" pitchFamily="34" charset="0"/>
              </a:rPr>
              <a:t>As we can see from the line graph we are in a uptrend of sales per meter prices when it comes to off plan , And we can also see the median values are more than the existing median prices, there is 8.58% drop in prices from 2019</a:t>
            </a:r>
          </a:p>
          <a:p>
            <a:r>
              <a:rPr lang="en-IN" dirty="0">
                <a:latin typeface="Corbel Light" panose="020B0303020204020204" pitchFamily="34" charset="0"/>
              </a:rPr>
              <a:t>We are expecting a growth of  4.5% in 2021 as forecasted in the graph</a:t>
            </a:r>
          </a:p>
        </p:txBody>
      </p:sp>
    </p:spTree>
    <p:extLst>
      <p:ext uri="{BB962C8B-B14F-4D97-AF65-F5344CB8AC3E}">
        <p14:creationId xmlns:p14="http://schemas.microsoft.com/office/powerpoint/2010/main" val="333395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000">
              <a:schemeClr val="bg2">
                <a:lumMod val="75000"/>
              </a:schemeClr>
            </a:gs>
            <a:gs pos="91837">
              <a:schemeClr val="bg2">
                <a:lumMod val="50000"/>
              </a:schemeClr>
            </a:gs>
            <a:gs pos="62000">
              <a:schemeClr val="bg2">
                <a:lumMod val="75000"/>
              </a:schemeClr>
            </a:gs>
            <a:gs pos="0">
              <a:srgbClr val="AFADB0"/>
            </a:gs>
            <a:gs pos="56000">
              <a:schemeClr val="bg2">
                <a:lumMod val="75000"/>
              </a:schemeClr>
            </a:gs>
            <a:gs pos="33000">
              <a:schemeClr val="bg2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B61E5B-04D9-472D-BF77-9CA632925537}"/>
              </a:ext>
            </a:extLst>
          </p:cNvPr>
          <p:cNvSpPr txBox="1"/>
          <p:nvPr/>
        </p:nvSpPr>
        <p:spPr>
          <a:xfrm>
            <a:off x="1009095" y="1988598"/>
            <a:ext cx="101738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latin typeface="Arial Black" panose="020B0A04020102020204" pitchFamily="34" charset="0"/>
              </a:rPr>
              <a:t>2020 Transaction Analysis</a:t>
            </a:r>
          </a:p>
        </p:txBody>
      </p:sp>
    </p:spTree>
    <p:extLst>
      <p:ext uri="{BB962C8B-B14F-4D97-AF65-F5344CB8AC3E}">
        <p14:creationId xmlns:p14="http://schemas.microsoft.com/office/powerpoint/2010/main" val="2619759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86CAFF-C794-4CFD-BEF0-04C0556D6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70" y="237723"/>
            <a:ext cx="10591059" cy="62582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43E202-C6BB-44DE-A9D2-26DCCA5CFF40}"/>
              </a:ext>
            </a:extLst>
          </p:cNvPr>
          <p:cNvSpPr/>
          <p:nvPr/>
        </p:nvSpPr>
        <p:spPr>
          <a:xfrm>
            <a:off x="800470" y="127171"/>
            <a:ext cx="10591059" cy="5666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Percentage Difference in Transaction of 2020 from Historical Average</a:t>
            </a:r>
          </a:p>
        </p:txBody>
      </p:sp>
    </p:spTree>
    <p:extLst>
      <p:ext uri="{BB962C8B-B14F-4D97-AF65-F5344CB8AC3E}">
        <p14:creationId xmlns:p14="http://schemas.microsoft.com/office/powerpoint/2010/main" val="2212030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EDE75F-2215-42C8-B07E-2BD61BF98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63" y="815995"/>
            <a:ext cx="11522299" cy="53628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4B1E4A-F984-409D-84F6-5E9446163BA0}"/>
              </a:ext>
            </a:extLst>
          </p:cNvPr>
          <p:cNvSpPr txBox="1"/>
          <p:nvPr/>
        </p:nvSpPr>
        <p:spPr>
          <a:xfrm>
            <a:off x="7945515" y="3338004"/>
            <a:ext cx="3787346" cy="2336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rbel Light" panose="020B0303020204020204" pitchFamily="34" charset="0"/>
              </a:rPr>
              <a:t>As we Can we see there is an uptrend towards the End of 2020 ,the increase in Transaction is 3.8%from November to December and from the huge drop in May there is an Increase in 123%</a:t>
            </a:r>
          </a:p>
          <a:p>
            <a:r>
              <a:rPr lang="en-IN" dirty="0">
                <a:latin typeface="Corbel Light" panose="020B0303020204020204" pitchFamily="34" charset="0"/>
              </a:rPr>
              <a:t>Which shows the increase confidence of people in the future of Dubai Real Estate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AA66A7-96EB-4A40-8038-843D97433D4F}"/>
              </a:ext>
            </a:extLst>
          </p:cNvPr>
          <p:cNvSpPr/>
          <p:nvPr/>
        </p:nvSpPr>
        <p:spPr>
          <a:xfrm>
            <a:off x="210563" y="249325"/>
            <a:ext cx="11522298" cy="5666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Month Wise Transaction Graph Of 2020</a:t>
            </a:r>
          </a:p>
        </p:txBody>
      </p:sp>
    </p:spTree>
    <p:extLst>
      <p:ext uri="{BB962C8B-B14F-4D97-AF65-F5344CB8AC3E}">
        <p14:creationId xmlns:p14="http://schemas.microsoft.com/office/powerpoint/2010/main" val="1139345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F97F7F-F98E-4FA9-B9BE-D5A81B79DC94}"/>
              </a:ext>
            </a:extLst>
          </p:cNvPr>
          <p:cNvSpPr txBox="1"/>
          <p:nvPr/>
        </p:nvSpPr>
        <p:spPr>
          <a:xfrm>
            <a:off x="1100832" y="2183907"/>
            <a:ext cx="10537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Arial Black" panose="020B0A04020102020204" pitchFamily="34" charset="0"/>
              </a:rPr>
              <a:t>Individual Area Transaction</a:t>
            </a:r>
          </a:p>
        </p:txBody>
      </p:sp>
    </p:spTree>
    <p:extLst>
      <p:ext uri="{BB962C8B-B14F-4D97-AF65-F5344CB8AC3E}">
        <p14:creationId xmlns:p14="http://schemas.microsoft.com/office/powerpoint/2010/main" val="2980930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A69668-7736-4478-99D3-3F72728CCF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50" t="25114" r="5065" b="13916"/>
          <a:stretch/>
        </p:blipFill>
        <p:spPr>
          <a:xfrm>
            <a:off x="3252601" y="1260629"/>
            <a:ext cx="5686798" cy="49626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532C7E-E300-427C-9E54-13F0B5CAAAA7}"/>
              </a:ext>
            </a:extLst>
          </p:cNvPr>
          <p:cNvSpPr/>
          <p:nvPr/>
        </p:nvSpPr>
        <p:spPr>
          <a:xfrm>
            <a:off x="414749" y="351418"/>
            <a:ext cx="11522298" cy="5666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Transaction percentage Distribution Off Plan vs Existing Properties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C9E270-50C6-443D-A073-AB0B00B0C669}"/>
              </a:ext>
            </a:extLst>
          </p:cNvPr>
          <p:cNvSpPr txBox="1"/>
          <p:nvPr/>
        </p:nvSpPr>
        <p:spPr>
          <a:xfrm>
            <a:off x="1091953" y="1171852"/>
            <a:ext cx="19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Dubai Marina</a:t>
            </a:r>
          </a:p>
        </p:txBody>
      </p:sp>
    </p:spTree>
    <p:extLst>
      <p:ext uri="{BB962C8B-B14F-4D97-AF65-F5344CB8AC3E}">
        <p14:creationId xmlns:p14="http://schemas.microsoft.com/office/powerpoint/2010/main" val="3419035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BB9C52-E1AD-475F-9238-75A305F23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4281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C09724-7A19-4436-971F-40B94B09C96C}"/>
              </a:ext>
            </a:extLst>
          </p:cNvPr>
          <p:cNvSpPr txBox="1"/>
          <p:nvPr/>
        </p:nvSpPr>
        <p:spPr>
          <a:xfrm>
            <a:off x="7137646" y="124286"/>
            <a:ext cx="3160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rbel Light" panose="020B0303020204020204" pitchFamily="34" charset="0"/>
              </a:rPr>
              <a:t>The market dropped around 12% in transaction in 2020 making it the market bottom , the transaction is expected to rise around 9% in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BC16F1-C1E2-46E7-93C8-BB8E3AB8CACB}"/>
              </a:ext>
            </a:extLst>
          </p:cNvPr>
          <p:cNvSpPr txBox="1"/>
          <p:nvPr/>
        </p:nvSpPr>
        <p:spPr>
          <a:xfrm>
            <a:off x="7137646" y="3429000"/>
            <a:ext cx="3160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rbel Light" panose="020B0303020204020204" pitchFamily="34" charset="0"/>
              </a:rPr>
              <a:t>In 2019 the transaction went up to 57% then dropping due to COVID-19 , around 39% . The forecast shows there is expected rise of 43% from drop</a:t>
            </a:r>
          </a:p>
        </p:txBody>
      </p:sp>
    </p:spTree>
    <p:extLst>
      <p:ext uri="{BB962C8B-B14F-4D97-AF65-F5344CB8AC3E}">
        <p14:creationId xmlns:p14="http://schemas.microsoft.com/office/powerpoint/2010/main" val="304431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96797C-FA71-4E4D-A14F-D6798CEAA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69" y="991393"/>
            <a:ext cx="11008312" cy="567795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48069" y="413626"/>
            <a:ext cx="11008312" cy="5666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Dubai Total Transaction: 2010 - 2020</a:t>
            </a:r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1485F-2DE9-414D-ABD6-A02D0C0E2AF6}"/>
              </a:ext>
            </a:extLst>
          </p:cNvPr>
          <p:cNvSpPr txBox="1"/>
          <p:nvPr/>
        </p:nvSpPr>
        <p:spPr>
          <a:xfrm>
            <a:off x="7914377" y="1202236"/>
            <a:ext cx="3271486" cy="104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orbel Light" panose="020B0303020204020204" pitchFamily="34" charset="0"/>
              </a:rPr>
              <a:t>Total count of Transaction for a whole decade of Dubai ,with over all Market Peak in 2013</a:t>
            </a:r>
          </a:p>
        </p:txBody>
      </p:sp>
    </p:spTree>
    <p:extLst>
      <p:ext uri="{BB962C8B-B14F-4D97-AF65-F5344CB8AC3E}">
        <p14:creationId xmlns:p14="http://schemas.microsoft.com/office/powerpoint/2010/main" val="1026521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196156-3BF6-48BC-8C55-9BAD8A4EAE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76" t="19288" r="5736" b="14952"/>
          <a:stretch/>
        </p:blipFill>
        <p:spPr>
          <a:xfrm>
            <a:off x="2823099" y="991240"/>
            <a:ext cx="6548760" cy="49951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E35ADC3-E448-4198-B800-382589B35989}"/>
              </a:ext>
            </a:extLst>
          </p:cNvPr>
          <p:cNvSpPr/>
          <p:nvPr/>
        </p:nvSpPr>
        <p:spPr>
          <a:xfrm>
            <a:off x="414749" y="351418"/>
            <a:ext cx="11522298" cy="5666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Transaction percentage Distribution Off Plan vs Existing Properties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5839B-E43C-4CAE-A228-1BF35563F6B9}"/>
              </a:ext>
            </a:extLst>
          </p:cNvPr>
          <p:cNvSpPr txBox="1"/>
          <p:nvPr/>
        </p:nvSpPr>
        <p:spPr>
          <a:xfrm>
            <a:off x="1464816" y="1278384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Burj Khalifa</a:t>
            </a:r>
          </a:p>
        </p:txBody>
      </p:sp>
    </p:spTree>
    <p:extLst>
      <p:ext uri="{BB962C8B-B14F-4D97-AF65-F5344CB8AC3E}">
        <p14:creationId xmlns:p14="http://schemas.microsoft.com/office/powerpoint/2010/main" val="4284433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0AE47E-DA3B-49C8-834C-CCBBD8DCE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89" y="0"/>
            <a:ext cx="11540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2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8B9E6A-4BB3-4666-8254-847829AB6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868" y="875465"/>
            <a:ext cx="7116168" cy="59825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5ECC72-19FF-4029-908C-E8D337D8F2A5}"/>
              </a:ext>
            </a:extLst>
          </p:cNvPr>
          <p:cNvSpPr/>
          <p:nvPr/>
        </p:nvSpPr>
        <p:spPr>
          <a:xfrm>
            <a:off x="334851" y="182742"/>
            <a:ext cx="11522298" cy="5666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Transaction percentage Distribution Off Plan vs Existing Properties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31EE70-C825-4B30-A08A-171053A9248D}"/>
              </a:ext>
            </a:extLst>
          </p:cNvPr>
          <p:cNvSpPr txBox="1"/>
          <p:nvPr/>
        </p:nvSpPr>
        <p:spPr>
          <a:xfrm>
            <a:off x="1118586" y="1162975"/>
            <a:ext cx="17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Palm </a:t>
            </a:r>
            <a:r>
              <a:rPr lang="en-IN" dirty="0" err="1"/>
              <a:t>Jumeira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7620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1FBD52-0BE9-49D8-9223-578BE6062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60" y="0"/>
            <a:ext cx="11355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94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8A953D-4175-40D2-8E8A-13A96BBDC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510" y="1217226"/>
            <a:ext cx="6245261" cy="53344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E6B921E-55F4-43BD-9150-671280A11A6C}"/>
              </a:ext>
            </a:extLst>
          </p:cNvPr>
          <p:cNvSpPr/>
          <p:nvPr/>
        </p:nvSpPr>
        <p:spPr>
          <a:xfrm>
            <a:off x="334851" y="182742"/>
            <a:ext cx="11522298" cy="5666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Transaction percentage Distribution Off Plan vs Existing Properties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BA65D0-CB19-416F-BEC6-A1CF74491D67}"/>
              </a:ext>
            </a:extLst>
          </p:cNvPr>
          <p:cNvSpPr txBox="1"/>
          <p:nvPr/>
        </p:nvSpPr>
        <p:spPr>
          <a:xfrm>
            <a:off x="949911" y="1127464"/>
            <a:ext cx="30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 </a:t>
            </a:r>
            <a:r>
              <a:rPr lang="en-IN" dirty="0" err="1"/>
              <a:t>Thanyah</a:t>
            </a:r>
            <a:r>
              <a:rPr lang="en-IN" dirty="0"/>
              <a:t> fifth</a:t>
            </a:r>
          </a:p>
        </p:txBody>
      </p:sp>
    </p:spTree>
    <p:extLst>
      <p:ext uri="{BB962C8B-B14F-4D97-AF65-F5344CB8AC3E}">
        <p14:creationId xmlns:p14="http://schemas.microsoft.com/office/powerpoint/2010/main" val="1556426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32D3A1-F2B6-4512-B0A6-B806EB651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01" y="0"/>
            <a:ext cx="11531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21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903FC6-87CD-4969-871A-7DEEA057A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452" y="1236215"/>
            <a:ext cx="7735096" cy="50012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EA3BFCC-25D3-448D-98A7-E9DAF1E395B4}"/>
              </a:ext>
            </a:extLst>
          </p:cNvPr>
          <p:cNvSpPr/>
          <p:nvPr/>
        </p:nvSpPr>
        <p:spPr>
          <a:xfrm>
            <a:off x="334850" y="369173"/>
            <a:ext cx="11522298" cy="5666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Transaction percentage Distribution Off Plan vs Existing Properties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161143-FECE-4970-9C08-8EDD0D59D1EA}"/>
              </a:ext>
            </a:extLst>
          </p:cNvPr>
          <p:cNvSpPr txBox="1"/>
          <p:nvPr/>
        </p:nvSpPr>
        <p:spPr>
          <a:xfrm>
            <a:off x="1260629" y="1198485"/>
            <a:ext cx="23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Business Bay</a:t>
            </a:r>
          </a:p>
        </p:txBody>
      </p:sp>
    </p:spTree>
    <p:extLst>
      <p:ext uri="{BB962C8B-B14F-4D97-AF65-F5344CB8AC3E}">
        <p14:creationId xmlns:p14="http://schemas.microsoft.com/office/powerpoint/2010/main" val="3865316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CEAF48-F823-4056-AF55-E35EB65B2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03" y="0"/>
            <a:ext cx="115419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7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9CD62-F756-4DDE-9C22-C7D736D7B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3" y="566671"/>
            <a:ext cx="11327907" cy="60471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1382C1-E617-4C42-AD39-CC867726B44A}"/>
              </a:ext>
            </a:extLst>
          </p:cNvPr>
          <p:cNvSpPr txBox="1"/>
          <p:nvPr/>
        </p:nvSpPr>
        <p:spPr>
          <a:xfrm>
            <a:off x="8435664" y="4356875"/>
            <a:ext cx="352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orbel Light" panose="020B0303020204020204" pitchFamily="34" charset="0"/>
              </a:rPr>
              <a:t>Dubai Marina has 24% more Transaction than the average top 10 locations in UAE , showing the power of liquidity of asset in Dubai Marina</a:t>
            </a:r>
          </a:p>
        </p:txBody>
      </p:sp>
      <p:sp>
        <p:nvSpPr>
          <p:cNvPr id="4" name="Rectangle 3"/>
          <p:cNvSpPr/>
          <p:nvPr/>
        </p:nvSpPr>
        <p:spPr>
          <a:xfrm>
            <a:off x="443883" y="386992"/>
            <a:ext cx="11304234" cy="5666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Dubai Top 10 Locations: 2010 - 2020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8311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8635EF4-3FB2-4BAA-A756-53213D5BDB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6621148"/>
              </p:ext>
            </p:extLst>
          </p:nvPr>
        </p:nvGraphicFramePr>
        <p:xfrm>
          <a:off x="334851" y="953662"/>
          <a:ext cx="1152229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74ECF2C-8F65-4747-92ED-E6C71CB43CA6}"/>
              </a:ext>
            </a:extLst>
          </p:cNvPr>
          <p:cNvSpPr/>
          <p:nvPr/>
        </p:nvSpPr>
        <p:spPr>
          <a:xfrm>
            <a:off x="334851" y="386992"/>
            <a:ext cx="11522298" cy="5666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>
              <a:defRPr sz="2200" b="1" i="0" u="none" strike="noStrike" kern="1200" baseline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Ready Vs Off Plan Transactions –(2010-2020)</a:t>
            </a:r>
          </a:p>
        </p:txBody>
      </p:sp>
    </p:spTree>
    <p:extLst>
      <p:ext uri="{BB962C8B-B14F-4D97-AF65-F5344CB8AC3E}">
        <p14:creationId xmlns:p14="http://schemas.microsoft.com/office/powerpoint/2010/main" val="26244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6046B5-7377-45AB-BDE1-4413D4006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3" y="650290"/>
            <a:ext cx="11523215" cy="6000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B48CBE-4889-4092-A7AC-90A9563F8A3C}"/>
              </a:ext>
            </a:extLst>
          </p:cNvPr>
          <p:cNvSpPr txBox="1"/>
          <p:nvPr/>
        </p:nvSpPr>
        <p:spPr>
          <a:xfrm>
            <a:off x="7353835" y="1049538"/>
            <a:ext cx="4527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orbel Light" panose="020B0303020204020204" pitchFamily="34" charset="0"/>
              </a:rPr>
              <a:t>The Overall Trend of Transaction in Ready Properties is a downtrend but as seen In the graph the market bottom was 2018 after than even in 2020 the up trend is continued with 3% more than 2019 , this is forecasted to rise my model at around 10% more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34851" y="412750"/>
            <a:ext cx="11552348" cy="5666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/>
          </a:p>
          <a:p>
            <a:pPr algn="ctr"/>
            <a:r>
              <a:rPr lang="en-IN" sz="2000" b="1" dirty="0"/>
              <a:t>The Transactions Trend of Ready Properties from (2010-2020)</a:t>
            </a:r>
          </a:p>
          <a:p>
            <a:pPr algn="ctr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4829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352EBB-1457-422F-9BC8-414BB5A73A8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39763" y="458788"/>
            <a:ext cx="11552237" cy="58261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188E32-F9F4-46FA-9E3E-CB402C67F3EE}"/>
              </a:ext>
            </a:extLst>
          </p:cNvPr>
          <p:cNvSpPr txBox="1"/>
          <p:nvPr/>
        </p:nvSpPr>
        <p:spPr>
          <a:xfrm>
            <a:off x="7662928" y="3913055"/>
            <a:ext cx="41985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orbel Light" panose="020B0303020204020204" pitchFamily="34" charset="0"/>
              </a:rPr>
              <a:t>The Overall Trend of off plans is majorly an uptrend , with a major drop In 2020 around 34% from 2019.</a:t>
            </a:r>
          </a:p>
          <a:p>
            <a:r>
              <a:rPr lang="en-IN" b="1" dirty="0">
                <a:latin typeface="Corbel Light" panose="020B0303020204020204" pitchFamily="34" charset="0"/>
              </a:rPr>
              <a:t>The forecasted growth shows Approx. 18 % Jump.</a:t>
            </a:r>
          </a:p>
        </p:txBody>
      </p:sp>
      <p:sp>
        <p:nvSpPr>
          <p:cNvPr id="4" name="Rectangle 3"/>
          <p:cNvSpPr/>
          <p:nvPr/>
        </p:nvSpPr>
        <p:spPr>
          <a:xfrm>
            <a:off x="347730" y="435755"/>
            <a:ext cx="11552348" cy="5666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/>
          </a:p>
          <a:p>
            <a:pPr algn="ctr"/>
            <a:r>
              <a:rPr lang="en-IN" sz="2000" b="1" dirty="0"/>
              <a:t>The Transaction Trend of Off Plan Properties from (2010-2020)</a:t>
            </a:r>
          </a:p>
          <a:p>
            <a:pPr algn="ctr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5087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000">
              <a:schemeClr val="bg2">
                <a:lumMod val="75000"/>
              </a:schemeClr>
            </a:gs>
            <a:gs pos="91837">
              <a:schemeClr val="bg2">
                <a:lumMod val="50000"/>
              </a:schemeClr>
            </a:gs>
            <a:gs pos="62000">
              <a:schemeClr val="bg2">
                <a:lumMod val="75000"/>
              </a:schemeClr>
            </a:gs>
            <a:gs pos="0">
              <a:srgbClr val="AFADB0"/>
            </a:gs>
            <a:gs pos="56000">
              <a:schemeClr val="bg2">
                <a:lumMod val="75000"/>
              </a:schemeClr>
            </a:gs>
            <a:gs pos="33000">
              <a:schemeClr val="bg2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5135" y="1571222"/>
            <a:ext cx="10321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Arial Black" panose="020B0A04020102020204" pitchFamily="34" charset="0"/>
              </a:rPr>
              <a:t>Dubai Seasonal Trends </a:t>
            </a:r>
            <a:endParaRPr lang="en-US" sz="6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60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95C4BD-C5ED-4B95-9DAC-E907BE4EB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88" y="435755"/>
            <a:ext cx="10271464" cy="59864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7730" y="435755"/>
            <a:ext cx="11552348" cy="5666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Transactions of Dubai Seasonal Trends: Best Month ( Overall)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1539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CA7B07-BDA9-4497-9ECC-835EF71F1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317" y="1156651"/>
            <a:ext cx="5162761" cy="43091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921BAE-7A67-4921-B11E-E0E90C7C2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30" y="1169618"/>
            <a:ext cx="5307346" cy="42832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4426DE-9C4E-414B-8077-A36B7616D57E}"/>
              </a:ext>
            </a:extLst>
          </p:cNvPr>
          <p:cNvSpPr txBox="1"/>
          <p:nvPr/>
        </p:nvSpPr>
        <p:spPr>
          <a:xfrm>
            <a:off x="347730" y="5671938"/>
            <a:ext cx="437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rbel Light" panose="020B0303020204020204" pitchFamily="34" charset="0"/>
              </a:rPr>
              <a:t>In Ready to Move in properties October is the best Month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8915B-6EDC-43DC-AA53-10D5D1563F6D}"/>
              </a:ext>
            </a:extLst>
          </p:cNvPr>
          <p:cNvSpPr txBox="1"/>
          <p:nvPr/>
        </p:nvSpPr>
        <p:spPr>
          <a:xfrm>
            <a:off x="6793123" y="5726338"/>
            <a:ext cx="3920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rbel Light" panose="020B0303020204020204" pitchFamily="34" charset="0"/>
              </a:rPr>
              <a:t>In off Plan Properties June is the best Month</a:t>
            </a:r>
          </a:p>
        </p:txBody>
      </p:sp>
      <p:sp>
        <p:nvSpPr>
          <p:cNvPr id="6" name="Rectangle 5"/>
          <p:cNvSpPr/>
          <p:nvPr/>
        </p:nvSpPr>
        <p:spPr>
          <a:xfrm>
            <a:off x="347730" y="435755"/>
            <a:ext cx="11552348" cy="5666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Transaction of Dubai Seasonal Trends: Ready Vs Off Plan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85906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8634</TotalTime>
  <Words>593</Words>
  <Application>Microsoft Office PowerPoint</Application>
  <PresentationFormat>Widescreen</PresentationFormat>
  <Paragraphs>47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Black</vt:lpstr>
      <vt:lpstr>Baskerville Old Face</vt:lpstr>
      <vt:lpstr>Calibri</vt:lpstr>
      <vt:lpstr>Calibri Light</vt:lpstr>
      <vt:lpstr>Corbel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Shafi</dc:creator>
  <cp:lastModifiedBy>Abdullah Shafi</cp:lastModifiedBy>
  <cp:revision>118</cp:revision>
  <dcterms:created xsi:type="dcterms:W3CDTF">2021-01-20T07:20:06Z</dcterms:created>
  <dcterms:modified xsi:type="dcterms:W3CDTF">2021-01-27T05:39:36Z</dcterms:modified>
</cp:coreProperties>
</file>