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70" r:id="rId7"/>
    <p:sldId id="271" r:id="rId8"/>
    <p:sldId id="272" r:id="rId9"/>
    <p:sldId id="260" r:id="rId10"/>
    <p:sldId id="261" r:id="rId11"/>
    <p:sldId id="273" r:id="rId12"/>
    <p:sldId id="265" r:id="rId13"/>
    <p:sldId id="266" r:id="rId14"/>
    <p:sldId id="274" r:id="rId15"/>
    <p:sldId id="275" r:id="rId16"/>
    <p:sldId id="268"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84BD48-AC8B-4C40-8306-69A2A6D93C42}" type="datetimeFigureOut">
              <a:rPr lang="ar-IQ" smtClean="0"/>
              <a:t>29/05/1440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32854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4BD48-AC8B-4C40-8306-69A2A6D93C42}" type="datetimeFigureOut">
              <a:rPr lang="ar-IQ" smtClean="0"/>
              <a:t>29/05/1440</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960534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4BD48-AC8B-4C40-8306-69A2A6D93C42}" type="datetimeFigureOut">
              <a:rPr lang="ar-IQ" smtClean="0"/>
              <a:t>29/05/1440</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246716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4BD48-AC8B-4C40-8306-69A2A6D93C42}" type="datetimeFigureOut">
              <a:rPr lang="ar-IQ" smtClean="0"/>
              <a:t>29/05/1440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190095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4BD48-AC8B-4C40-8306-69A2A6D93C42}" type="datetimeFigureOut">
              <a:rPr lang="ar-IQ" smtClean="0"/>
              <a:t>29/05/1440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59093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84BD48-AC8B-4C40-8306-69A2A6D93C42}" type="datetimeFigureOut">
              <a:rPr lang="ar-IQ" smtClean="0"/>
              <a:t>29/05/1440</a:t>
            </a:fld>
            <a:endParaRPr lang="ar-IQ"/>
          </a:p>
        </p:txBody>
      </p:sp>
      <p:sp>
        <p:nvSpPr>
          <p:cNvPr id="9" name="Footer Placeholder 8"/>
          <p:cNvSpPr>
            <a:spLocks noGrp="1"/>
          </p:cNvSpPr>
          <p:nvPr>
            <p:ph type="ftr" sz="quarter" idx="11"/>
          </p:nvPr>
        </p:nvSpPr>
        <p:spPr/>
        <p:txBody>
          <a:bodyPr/>
          <a:lstStyle/>
          <a:p>
            <a:endParaRPr lang="ar-IQ"/>
          </a:p>
        </p:txBody>
      </p:sp>
      <p:sp>
        <p:nvSpPr>
          <p:cNvPr id="10" name="Slide Number Placeholder 9"/>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383320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B84BD48-AC8B-4C40-8306-69A2A6D93C42}" type="datetimeFigureOut">
              <a:rPr lang="ar-IQ" smtClean="0"/>
              <a:t>29/05/1440</a:t>
            </a:fld>
            <a:endParaRPr lang="ar-IQ"/>
          </a:p>
        </p:txBody>
      </p:sp>
      <p:sp>
        <p:nvSpPr>
          <p:cNvPr id="11" name="Footer Placeholder 10"/>
          <p:cNvSpPr>
            <a:spLocks noGrp="1"/>
          </p:cNvSpPr>
          <p:nvPr>
            <p:ph type="ftr" sz="quarter" idx="11"/>
          </p:nvPr>
        </p:nvSpPr>
        <p:spPr/>
        <p:txBody>
          <a:bodyPr/>
          <a:lstStyle/>
          <a:p>
            <a:endParaRPr lang="ar-IQ"/>
          </a:p>
        </p:txBody>
      </p:sp>
      <p:sp>
        <p:nvSpPr>
          <p:cNvPr id="12" name="Slide Number Placeholder 11"/>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144514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B84BD48-AC8B-4C40-8306-69A2A6D93C42}" type="datetimeFigureOut">
              <a:rPr lang="ar-IQ" smtClean="0"/>
              <a:t>29/05/1440</a:t>
            </a:fld>
            <a:endParaRPr lang="ar-IQ"/>
          </a:p>
        </p:txBody>
      </p:sp>
      <p:sp>
        <p:nvSpPr>
          <p:cNvPr id="7" name="Footer Placeholder 6"/>
          <p:cNvSpPr>
            <a:spLocks noGrp="1"/>
          </p:cNvSpPr>
          <p:nvPr>
            <p:ph type="ftr" sz="quarter" idx="11"/>
          </p:nvPr>
        </p:nvSpPr>
        <p:spPr/>
        <p:txBody>
          <a:bodyPr/>
          <a:lstStyle/>
          <a:p>
            <a:endParaRPr lang="ar-IQ"/>
          </a:p>
        </p:txBody>
      </p:sp>
      <p:sp>
        <p:nvSpPr>
          <p:cNvPr id="8" name="Slide Number Placeholder 7"/>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303206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84BD48-AC8B-4C40-8306-69A2A6D93C42}" type="datetimeFigureOut">
              <a:rPr lang="ar-IQ" smtClean="0"/>
              <a:t>29/05/1440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32333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B84BD48-AC8B-4C40-8306-69A2A6D93C42}" type="datetimeFigureOut">
              <a:rPr lang="ar-IQ" smtClean="0"/>
              <a:t>29/05/1440</a:t>
            </a:fld>
            <a:endParaRPr lang="ar-IQ"/>
          </a:p>
        </p:txBody>
      </p:sp>
      <p:sp>
        <p:nvSpPr>
          <p:cNvPr id="9" name="Footer Placeholder 8"/>
          <p:cNvSpPr>
            <a:spLocks noGrp="1"/>
          </p:cNvSpPr>
          <p:nvPr>
            <p:ph type="ftr" sz="quarter" idx="11"/>
          </p:nvPr>
        </p:nvSpPr>
        <p:spPr/>
        <p:txBody>
          <a:bodyPr/>
          <a:lstStyle/>
          <a:p>
            <a:endParaRPr lang="ar-IQ"/>
          </a:p>
        </p:txBody>
      </p:sp>
      <p:sp>
        <p:nvSpPr>
          <p:cNvPr id="10" name="Slide Number Placeholder 9"/>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60153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B84BD48-AC8B-4C40-8306-69A2A6D93C42}" type="datetimeFigureOut">
              <a:rPr lang="ar-IQ" smtClean="0"/>
              <a:t>29/05/1440</a:t>
            </a:fld>
            <a:endParaRPr lang="ar-IQ"/>
          </a:p>
        </p:txBody>
      </p:sp>
      <p:sp>
        <p:nvSpPr>
          <p:cNvPr id="9" name="Footer Placeholder 8"/>
          <p:cNvSpPr>
            <a:spLocks noGrp="1"/>
          </p:cNvSpPr>
          <p:nvPr>
            <p:ph type="ftr" sz="quarter" idx="11"/>
          </p:nvPr>
        </p:nvSpPr>
        <p:spPr>
          <a:xfrm>
            <a:off x="3499101" y="6356350"/>
            <a:ext cx="5911517" cy="365125"/>
          </a:xfrm>
        </p:spPr>
        <p:txBody>
          <a:bodyPr/>
          <a:lstStyle/>
          <a:p>
            <a:endParaRPr lang="ar-IQ"/>
          </a:p>
        </p:txBody>
      </p:sp>
      <p:sp>
        <p:nvSpPr>
          <p:cNvPr id="10" name="Slide Number Placeholder 9"/>
          <p:cNvSpPr>
            <a:spLocks noGrp="1"/>
          </p:cNvSpPr>
          <p:nvPr>
            <p:ph type="sldNum" sz="quarter" idx="12"/>
          </p:nvPr>
        </p:nvSpPr>
        <p:spPr/>
        <p:txBody>
          <a:bodyPr/>
          <a:lstStyle/>
          <a:p>
            <a:fld id="{B8EC931D-7A97-44D0-A6EF-D5179596FC19}" type="slidenum">
              <a:rPr lang="ar-IQ" smtClean="0"/>
              <a:t>‹#›</a:t>
            </a:fld>
            <a:endParaRPr lang="ar-IQ"/>
          </a:p>
        </p:txBody>
      </p:sp>
    </p:spTree>
    <p:extLst>
      <p:ext uri="{BB962C8B-B14F-4D97-AF65-F5344CB8AC3E}">
        <p14:creationId xmlns:p14="http://schemas.microsoft.com/office/powerpoint/2010/main" val="382267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B84BD48-AC8B-4C40-8306-69A2A6D93C42}" type="datetimeFigureOut">
              <a:rPr lang="ar-IQ" smtClean="0"/>
              <a:t>29/05/1440</a:t>
            </a:fld>
            <a:endParaRPr lang="ar-IQ"/>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ar-IQ"/>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8EC931D-7A97-44D0-A6EF-D5179596FC19}" type="slidenum">
              <a:rPr lang="ar-IQ" smtClean="0"/>
              <a:t>‹#›</a:t>
            </a:fld>
            <a:endParaRPr lang="ar-IQ"/>
          </a:p>
        </p:txBody>
      </p:sp>
    </p:spTree>
    <p:extLst>
      <p:ext uri="{BB962C8B-B14F-4D97-AF65-F5344CB8AC3E}">
        <p14:creationId xmlns:p14="http://schemas.microsoft.com/office/powerpoint/2010/main" val="1582520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E270-3289-4966-8922-18A6572E3A33}"/>
              </a:ext>
            </a:extLst>
          </p:cNvPr>
          <p:cNvSpPr>
            <a:spLocks noGrp="1"/>
          </p:cNvSpPr>
          <p:nvPr>
            <p:ph type="ctrTitle"/>
          </p:nvPr>
        </p:nvSpPr>
        <p:spPr>
          <a:xfrm>
            <a:off x="468503" y="2507493"/>
            <a:ext cx="7789652" cy="752695"/>
          </a:xfrm>
        </p:spPr>
        <p:txBody>
          <a:bodyPr>
            <a:normAutofit fontScale="90000"/>
          </a:bodyPr>
          <a:lstStyle/>
          <a:p>
            <a:r>
              <a:rPr lang="en-GB" dirty="0"/>
              <a:t>K-Nearest Neighbour (kNN)</a:t>
            </a:r>
          </a:p>
        </p:txBody>
      </p:sp>
    </p:spTree>
    <p:extLst>
      <p:ext uri="{BB962C8B-B14F-4D97-AF65-F5344CB8AC3E}">
        <p14:creationId xmlns:p14="http://schemas.microsoft.com/office/powerpoint/2010/main" val="35181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CAC56C-03E4-49B7-9EB8-6E9AA5A21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564" y="265560"/>
            <a:ext cx="9956261" cy="6066147"/>
          </a:xfrm>
        </p:spPr>
      </p:pic>
      <p:pic>
        <p:nvPicPr>
          <p:cNvPr id="3" name="Picture 2">
            <a:extLst>
              <a:ext uri="{FF2B5EF4-FFF2-40B4-BE49-F238E27FC236}">
                <a16:creationId xmlns:a16="http://schemas.microsoft.com/office/drawing/2014/main" id="{57F10397-6E65-411B-A306-545B2B08A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26" y="4449170"/>
            <a:ext cx="3428930" cy="973895"/>
          </a:xfrm>
          <a:prstGeom prst="rect">
            <a:avLst/>
          </a:prstGeom>
        </p:spPr>
      </p:pic>
    </p:spTree>
    <p:extLst>
      <p:ext uri="{BB962C8B-B14F-4D97-AF65-F5344CB8AC3E}">
        <p14:creationId xmlns:p14="http://schemas.microsoft.com/office/powerpoint/2010/main" val="187943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2134-ACB0-470D-AA67-4C35BF2EF72D}"/>
              </a:ext>
            </a:extLst>
          </p:cNvPr>
          <p:cNvSpPr>
            <a:spLocks noGrp="1"/>
          </p:cNvSpPr>
          <p:nvPr>
            <p:ph type="title"/>
          </p:nvPr>
        </p:nvSpPr>
        <p:spPr/>
        <p:txBody>
          <a:bodyPr/>
          <a:lstStyle/>
          <a:p>
            <a:r>
              <a:rPr lang="en-US" dirty="0"/>
              <a:t>Dataset</a:t>
            </a:r>
            <a:endParaRPr lang="ar-IQ" dirty="0"/>
          </a:p>
        </p:txBody>
      </p:sp>
      <p:sp>
        <p:nvSpPr>
          <p:cNvPr id="4" name="Rectangle 3">
            <a:extLst>
              <a:ext uri="{FF2B5EF4-FFF2-40B4-BE49-F238E27FC236}">
                <a16:creationId xmlns:a16="http://schemas.microsoft.com/office/drawing/2014/main" id="{24F71FCE-51EA-4101-8585-1A692575A7AE}"/>
              </a:ext>
            </a:extLst>
          </p:cNvPr>
          <p:cNvSpPr/>
          <p:nvPr/>
        </p:nvSpPr>
        <p:spPr>
          <a:xfrm>
            <a:off x="3580682" y="898878"/>
            <a:ext cx="8102220" cy="6247864"/>
          </a:xfrm>
          <a:prstGeom prst="rect">
            <a:avLst/>
          </a:prstGeom>
        </p:spPr>
        <p:txBody>
          <a:bodyPr wrap="square">
            <a:spAutoFit/>
          </a:bodyPr>
          <a:lstStyle/>
          <a:p>
            <a:pPr algn="just"/>
            <a:r>
              <a:rPr lang="es-CO" sz="2000" dirty="0"/>
              <a:t> </a:t>
            </a:r>
            <a:r>
              <a:rPr lang="en-GB" sz="2000" dirty="0"/>
              <a:t>Our data set has been divided into negative and positive reviews so there are valid attributes for the classification, and reprocessing using the steps following :</a:t>
            </a:r>
          </a:p>
          <a:p>
            <a:pPr algn="just"/>
            <a:endParaRPr lang="en-GB" sz="2000" dirty="0"/>
          </a:p>
          <a:p>
            <a:pPr lvl="0"/>
            <a:r>
              <a:rPr lang="en-GB" sz="2000" dirty="0"/>
              <a:t>1- a 'category' column where it gets if criticism belongs to the positive or negative set is added</a:t>
            </a:r>
            <a:r>
              <a:rPr lang="es-CO" sz="2000" dirty="0"/>
              <a:t>.</a:t>
            </a:r>
          </a:p>
          <a:p>
            <a:pPr lvl="0"/>
            <a:endParaRPr lang="en-US" sz="2000" dirty="0"/>
          </a:p>
          <a:p>
            <a:pPr lvl="0"/>
            <a:r>
              <a:rPr lang="es-CO" sz="2000" dirty="0"/>
              <a:t> 2- </a:t>
            </a:r>
            <a:r>
              <a:rPr lang="en-GB" sz="2000" dirty="0"/>
              <a:t>Deleting points from the document</a:t>
            </a:r>
          </a:p>
          <a:p>
            <a:pPr lvl="0"/>
            <a:endParaRPr lang="en-GB" sz="2000" dirty="0"/>
          </a:p>
          <a:p>
            <a:pPr lvl="0"/>
            <a:r>
              <a:rPr lang="es-CO" sz="2000" dirty="0"/>
              <a:t>3-  </a:t>
            </a:r>
            <a:r>
              <a:rPr lang="en-GB" sz="2000" dirty="0"/>
              <a:t>Delete numbers from the document</a:t>
            </a:r>
          </a:p>
          <a:p>
            <a:pPr lvl="0"/>
            <a:endParaRPr lang="en-GB" sz="2000" dirty="0"/>
          </a:p>
          <a:p>
            <a:pPr lvl="0"/>
            <a:r>
              <a:rPr lang="es-CO" sz="2000" dirty="0"/>
              <a:t>4-  </a:t>
            </a:r>
            <a:r>
              <a:rPr lang="en-GB" sz="2000" dirty="0"/>
              <a:t>Selecting words with more meaning for critical, in this case only nouns and adjectives in English of the data sets are selected, adverbs of the document are removed</a:t>
            </a:r>
            <a:r>
              <a:rPr lang="es-CO" sz="2000" dirty="0"/>
              <a:t>. </a:t>
            </a:r>
          </a:p>
          <a:p>
            <a:pPr lvl="0"/>
            <a:endParaRPr lang="en-US" sz="2000" dirty="0"/>
          </a:p>
          <a:p>
            <a:r>
              <a:rPr lang="en-GB" sz="2000" dirty="0"/>
              <a:t>For example, the review  </a:t>
            </a:r>
            <a:r>
              <a:rPr lang="es-CO" sz="2000" dirty="0"/>
              <a:t>"</a:t>
            </a:r>
            <a:r>
              <a:rPr lang="en-GB" sz="2000" dirty="0"/>
              <a:t>This is an Anthology horror film</a:t>
            </a:r>
            <a:r>
              <a:rPr lang="es-CO" sz="2000" dirty="0"/>
              <a:t>" </a:t>
            </a:r>
            <a:r>
              <a:rPr lang="en-GB" sz="2000" dirty="0"/>
              <a:t>we would "Anthology horror film". As you can see the articles "is", "an".</a:t>
            </a:r>
          </a:p>
          <a:p>
            <a:pPr algn="just"/>
            <a:endParaRPr lang="en-GB" sz="2000" dirty="0"/>
          </a:p>
          <a:p>
            <a:pPr algn="just"/>
            <a:endParaRPr lang="en-GB" sz="2000" dirty="0"/>
          </a:p>
          <a:p>
            <a:pPr algn="just"/>
            <a:endParaRPr lang="en-GB" sz="2000" dirty="0"/>
          </a:p>
        </p:txBody>
      </p:sp>
    </p:spTree>
    <p:extLst>
      <p:ext uri="{BB962C8B-B14F-4D97-AF65-F5344CB8AC3E}">
        <p14:creationId xmlns:p14="http://schemas.microsoft.com/office/powerpoint/2010/main" val="78733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065-700A-4670-9419-E8A0EBBE9F09}"/>
              </a:ext>
            </a:extLst>
          </p:cNvPr>
          <p:cNvSpPr>
            <a:spLocks noGrp="1"/>
          </p:cNvSpPr>
          <p:nvPr>
            <p:ph type="title"/>
          </p:nvPr>
        </p:nvSpPr>
        <p:spPr/>
        <p:txBody>
          <a:bodyPr/>
          <a:lstStyle/>
          <a:p>
            <a:r>
              <a:rPr lang="en-GB" dirty="0"/>
              <a:t>Choosing k</a:t>
            </a:r>
            <a:endParaRPr lang="ar-IQ" dirty="0"/>
          </a:p>
        </p:txBody>
      </p:sp>
      <p:sp>
        <p:nvSpPr>
          <p:cNvPr id="3" name="Content Placeholder 2">
            <a:extLst>
              <a:ext uri="{FF2B5EF4-FFF2-40B4-BE49-F238E27FC236}">
                <a16:creationId xmlns:a16="http://schemas.microsoft.com/office/drawing/2014/main" id="{0A2A5667-FB75-4937-A4CC-F59B0A70585A}"/>
              </a:ext>
            </a:extLst>
          </p:cNvPr>
          <p:cNvSpPr>
            <a:spLocks noGrp="1"/>
          </p:cNvSpPr>
          <p:nvPr>
            <p:ph idx="1"/>
          </p:nvPr>
        </p:nvSpPr>
        <p:spPr>
          <a:xfrm>
            <a:off x="3560835" y="818866"/>
            <a:ext cx="7799568" cy="2605562"/>
          </a:xfrm>
        </p:spPr>
        <p:txBody>
          <a:bodyPr/>
          <a:lstStyle/>
          <a:p>
            <a:pPr marL="0" indent="0" algn="just" rtl="0">
              <a:buNone/>
            </a:pPr>
            <a:r>
              <a:rPr lang="en-GB" dirty="0">
                <a:solidFill>
                  <a:schemeClr val="tx1"/>
                </a:solidFill>
              </a:rPr>
              <a:t> •K </a:t>
            </a:r>
            <a:r>
              <a:rPr lang="en-GB" b="1" dirty="0">
                <a:solidFill>
                  <a:schemeClr val="tx1"/>
                </a:solidFill>
              </a:rPr>
              <a:t>represent number of Neighbours</a:t>
            </a:r>
            <a:r>
              <a:rPr lang="es-ES" b="1" dirty="0">
                <a:solidFill>
                  <a:schemeClr val="tx1"/>
                </a:solidFill>
              </a:rPr>
              <a:t> </a:t>
            </a:r>
            <a:endParaRPr lang="en-GB" b="1" dirty="0">
              <a:solidFill>
                <a:schemeClr val="tx1"/>
              </a:solidFill>
            </a:endParaRPr>
          </a:p>
          <a:p>
            <a:pPr marL="0" indent="0" algn="just" rtl="0">
              <a:buNone/>
            </a:pPr>
            <a:r>
              <a:rPr lang="en-GB" dirty="0">
                <a:solidFill>
                  <a:schemeClr val="tx1"/>
                </a:solidFill>
              </a:rPr>
              <a:t> we can select K with configuration of K-Nearest Neighbour (kNN) Classifier</a:t>
            </a:r>
          </a:p>
          <a:p>
            <a:pPr marL="0" indent="0" algn="just" rtl="0">
              <a:buNone/>
            </a:pPr>
            <a:r>
              <a:rPr lang="en-GB" dirty="0"/>
              <a:t>• </a:t>
            </a:r>
            <a:r>
              <a:rPr lang="en-GB" dirty="0">
                <a:solidFill>
                  <a:schemeClr val="tx1"/>
                </a:solidFill>
              </a:rPr>
              <a:t>Classification is sensitive to the correct selection of k</a:t>
            </a:r>
          </a:p>
          <a:p>
            <a:pPr marL="0" indent="0" algn="just" rtl="0">
              <a:buNone/>
            </a:pPr>
            <a:r>
              <a:rPr lang="en-GB" dirty="0">
                <a:solidFill>
                  <a:schemeClr val="tx1"/>
                </a:solidFill>
              </a:rPr>
              <a:t>small k? → less stable, influenced by noise</a:t>
            </a:r>
          </a:p>
          <a:p>
            <a:pPr marL="0" indent="0" algn="just" rtl="0">
              <a:buNone/>
            </a:pPr>
            <a:r>
              <a:rPr lang="en-GB" dirty="0">
                <a:solidFill>
                  <a:schemeClr val="tx1"/>
                </a:solidFill>
              </a:rPr>
              <a:t> larger k? → less precise, higher bias </a:t>
            </a:r>
            <a:endParaRPr lang="es-ES" dirty="0">
              <a:solidFill>
                <a:schemeClr val="tx1"/>
              </a:solidFill>
            </a:endParaRPr>
          </a:p>
          <a:p>
            <a:pPr marL="0" indent="0" algn="just" rtl="0">
              <a:buNone/>
            </a:pPr>
            <a:endParaRPr lang="ar-IQ" dirty="0">
              <a:solidFill>
                <a:schemeClr val="tx1"/>
              </a:solidFill>
            </a:endParaRPr>
          </a:p>
        </p:txBody>
      </p:sp>
      <p:pic>
        <p:nvPicPr>
          <p:cNvPr id="7" name="Picture 6">
            <a:extLst>
              <a:ext uri="{FF2B5EF4-FFF2-40B4-BE49-F238E27FC236}">
                <a16:creationId xmlns:a16="http://schemas.microsoft.com/office/drawing/2014/main" id="{531ECABE-E18C-4906-AC85-8C006686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369" y="3205512"/>
            <a:ext cx="3905250" cy="2833622"/>
          </a:xfrm>
          <a:prstGeom prst="rect">
            <a:avLst/>
          </a:prstGeom>
        </p:spPr>
      </p:pic>
      <p:pic>
        <p:nvPicPr>
          <p:cNvPr id="9" name="Picture 8">
            <a:extLst>
              <a:ext uri="{FF2B5EF4-FFF2-40B4-BE49-F238E27FC236}">
                <a16:creationId xmlns:a16="http://schemas.microsoft.com/office/drawing/2014/main" id="{725E20FB-E5C3-4166-BBE2-FC69E488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17" y="3205512"/>
            <a:ext cx="4096320" cy="2833622"/>
          </a:xfrm>
          <a:prstGeom prst="rect">
            <a:avLst/>
          </a:prstGeom>
        </p:spPr>
      </p:pic>
    </p:spTree>
    <p:extLst>
      <p:ext uri="{BB962C8B-B14F-4D97-AF65-F5344CB8AC3E}">
        <p14:creationId xmlns:p14="http://schemas.microsoft.com/office/powerpoint/2010/main" val="180991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B06C-7C8C-48C0-B1BB-870472483E50}"/>
              </a:ext>
            </a:extLst>
          </p:cNvPr>
          <p:cNvSpPr>
            <a:spLocks noGrp="1"/>
          </p:cNvSpPr>
          <p:nvPr>
            <p:ph type="title"/>
          </p:nvPr>
        </p:nvSpPr>
        <p:spPr/>
        <p:txBody>
          <a:bodyPr/>
          <a:lstStyle/>
          <a:p>
            <a:r>
              <a:rPr lang="en-GB" dirty="0"/>
              <a:t>The results</a:t>
            </a:r>
            <a:br>
              <a:rPr lang="en-GB" dirty="0"/>
            </a:br>
            <a:r>
              <a:rPr lang="en-GB" dirty="0"/>
              <a:t>  </a:t>
            </a:r>
            <a:endParaRPr lang="ar-IQ" dirty="0"/>
          </a:p>
        </p:txBody>
      </p:sp>
      <p:graphicFrame>
        <p:nvGraphicFramePr>
          <p:cNvPr id="11" name="Table 10">
            <a:extLst>
              <a:ext uri="{FF2B5EF4-FFF2-40B4-BE49-F238E27FC236}">
                <a16:creationId xmlns:a16="http://schemas.microsoft.com/office/drawing/2014/main" id="{75B399B4-A824-474E-8678-A17AFABCD532}"/>
              </a:ext>
            </a:extLst>
          </p:cNvPr>
          <p:cNvGraphicFramePr>
            <a:graphicFrameLocks noGrp="1"/>
          </p:cNvGraphicFramePr>
          <p:nvPr>
            <p:extLst>
              <p:ext uri="{D42A27DB-BD31-4B8C-83A1-F6EECF244321}">
                <p14:modId xmlns:p14="http://schemas.microsoft.com/office/powerpoint/2010/main" val="2459965834"/>
              </p:ext>
            </p:extLst>
          </p:nvPr>
        </p:nvGraphicFramePr>
        <p:xfrm>
          <a:off x="3683797" y="735154"/>
          <a:ext cx="7330366" cy="2590800"/>
        </p:xfrm>
        <a:graphic>
          <a:graphicData uri="http://schemas.openxmlformats.org/drawingml/2006/table">
            <a:tbl>
              <a:tblPr rtl="1" firstRow="1" bandRow="1">
                <a:tableStyleId>{5C22544A-7EE6-4342-B048-85BDC9FD1C3A}</a:tableStyleId>
              </a:tblPr>
              <a:tblGrid>
                <a:gridCol w="1364777">
                  <a:extLst>
                    <a:ext uri="{9D8B030D-6E8A-4147-A177-3AD203B41FA5}">
                      <a16:colId xmlns:a16="http://schemas.microsoft.com/office/drawing/2014/main" val="3509131152"/>
                    </a:ext>
                  </a:extLst>
                </a:gridCol>
                <a:gridCol w="1446662">
                  <a:extLst>
                    <a:ext uri="{9D8B030D-6E8A-4147-A177-3AD203B41FA5}">
                      <a16:colId xmlns:a16="http://schemas.microsoft.com/office/drawing/2014/main" val="659388140"/>
                    </a:ext>
                  </a:extLst>
                </a:gridCol>
                <a:gridCol w="1528550">
                  <a:extLst>
                    <a:ext uri="{9D8B030D-6E8A-4147-A177-3AD203B41FA5}">
                      <a16:colId xmlns:a16="http://schemas.microsoft.com/office/drawing/2014/main" val="3924818180"/>
                    </a:ext>
                  </a:extLst>
                </a:gridCol>
                <a:gridCol w="1228298">
                  <a:extLst>
                    <a:ext uri="{9D8B030D-6E8A-4147-A177-3AD203B41FA5}">
                      <a16:colId xmlns:a16="http://schemas.microsoft.com/office/drawing/2014/main" val="3180244306"/>
                    </a:ext>
                  </a:extLst>
                </a:gridCol>
                <a:gridCol w="1119117">
                  <a:extLst>
                    <a:ext uri="{9D8B030D-6E8A-4147-A177-3AD203B41FA5}">
                      <a16:colId xmlns:a16="http://schemas.microsoft.com/office/drawing/2014/main" val="368027385"/>
                    </a:ext>
                  </a:extLst>
                </a:gridCol>
                <a:gridCol w="642962">
                  <a:extLst>
                    <a:ext uri="{9D8B030D-6E8A-4147-A177-3AD203B41FA5}">
                      <a16:colId xmlns:a16="http://schemas.microsoft.com/office/drawing/2014/main" val="1064751403"/>
                    </a:ext>
                  </a:extLst>
                </a:gridCol>
              </a:tblGrid>
              <a:tr h="0">
                <a:tc>
                  <a:txBody>
                    <a:bodyPr/>
                    <a:lstStyle/>
                    <a:p>
                      <a:pPr algn="l" rtl="0"/>
                      <a:r>
                        <a:rPr lang="en-US" sz="2000" dirty="0"/>
                        <a:t>Accuracy </a:t>
                      </a:r>
                      <a:endParaRPr lang="ar-IQ"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Precision of negative  </a:t>
                      </a:r>
                      <a:endParaRPr lang="ar-IQ" sz="2000" dirty="0"/>
                    </a:p>
                    <a:p>
                      <a:pPr algn="l" rtl="0"/>
                      <a:endParaRPr lang="ar-IQ" sz="2000" dirty="0"/>
                    </a:p>
                  </a:txBody>
                  <a:tcPr/>
                </a:tc>
                <a:tc>
                  <a:txBody>
                    <a:bodyPr/>
                    <a:lstStyle/>
                    <a:p>
                      <a:pPr algn="l" rtl="0"/>
                      <a:r>
                        <a:rPr lang="en-US" sz="2000" dirty="0"/>
                        <a:t>Precision of positive  </a:t>
                      </a:r>
                      <a:endParaRPr lang="ar-IQ"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Recall of negative </a:t>
                      </a:r>
                      <a:endParaRPr lang="ar-IQ" sz="2000" dirty="0"/>
                    </a:p>
                  </a:txBody>
                  <a:tcPr/>
                </a:tc>
                <a:tc>
                  <a:txBody>
                    <a:bodyPr/>
                    <a:lstStyle/>
                    <a:p>
                      <a:pPr algn="l" rtl="0"/>
                      <a:r>
                        <a:rPr lang="en-US" sz="2000" dirty="0"/>
                        <a:t>Recall of positive </a:t>
                      </a:r>
                      <a:endParaRPr lang="ar-IQ" sz="2000" dirty="0"/>
                    </a:p>
                  </a:txBody>
                  <a:tcPr/>
                </a:tc>
                <a:tc>
                  <a:txBody>
                    <a:bodyPr/>
                    <a:lstStyle/>
                    <a:p>
                      <a:pPr algn="l" rtl="0"/>
                      <a:r>
                        <a:rPr lang="en-US" sz="2000" dirty="0"/>
                        <a:t>K</a:t>
                      </a:r>
                      <a:endParaRPr lang="ar-IQ" sz="2000" dirty="0"/>
                    </a:p>
                  </a:txBody>
                  <a:tcPr/>
                </a:tc>
                <a:extLst>
                  <a:ext uri="{0D108BD9-81ED-4DB2-BD59-A6C34878D82A}">
                    <a16:rowId xmlns:a16="http://schemas.microsoft.com/office/drawing/2014/main" val="700310847"/>
                  </a:ext>
                </a:extLst>
              </a:tr>
              <a:tr h="370840">
                <a:tc>
                  <a:txBody>
                    <a:bodyPr/>
                    <a:lstStyle/>
                    <a:p>
                      <a:pPr algn="l" rtl="0"/>
                      <a:r>
                        <a:rPr lang="en-US" sz="2000" dirty="0"/>
                        <a:t>0.586</a:t>
                      </a:r>
                      <a:endParaRPr lang="ar-IQ" sz="2000" dirty="0"/>
                    </a:p>
                  </a:txBody>
                  <a:tcPr/>
                </a:tc>
                <a:tc>
                  <a:txBody>
                    <a:bodyPr/>
                    <a:lstStyle/>
                    <a:p>
                      <a:pPr algn="l" rtl="0"/>
                      <a:r>
                        <a:rPr lang="en-US" sz="2000" dirty="0"/>
                        <a:t>0.564</a:t>
                      </a:r>
                      <a:endParaRPr lang="ar-IQ" sz="2000" dirty="0"/>
                    </a:p>
                  </a:txBody>
                  <a:tcPr/>
                </a:tc>
                <a:tc>
                  <a:txBody>
                    <a:bodyPr/>
                    <a:lstStyle/>
                    <a:p>
                      <a:pPr algn="l" rtl="0"/>
                      <a:r>
                        <a:rPr lang="en-US" sz="2000" dirty="0"/>
                        <a:t>0.63</a:t>
                      </a:r>
                      <a:endParaRPr lang="ar-IQ" sz="2000" dirty="0"/>
                    </a:p>
                  </a:txBody>
                  <a:tcPr/>
                </a:tc>
                <a:tc>
                  <a:txBody>
                    <a:bodyPr/>
                    <a:lstStyle/>
                    <a:p>
                      <a:pPr algn="l" rtl="0"/>
                      <a:r>
                        <a:rPr lang="en-US" sz="2000" dirty="0"/>
                        <a:t>0.754</a:t>
                      </a:r>
                      <a:endParaRPr lang="ar-IQ" sz="2000" dirty="0"/>
                    </a:p>
                  </a:txBody>
                  <a:tcPr/>
                </a:tc>
                <a:tc>
                  <a:txBody>
                    <a:bodyPr/>
                    <a:lstStyle/>
                    <a:p>
                      <a:pPr algn="l" rtl="0"/>
                      <a:r>
                        <a:rPr lang="en-US" sz="2000" dirty="0"/>
                        <a:t>0.418</a:t>
                      </a:r>
                      <a:endParaRPr lang="ar-IQ" sz="2000" dirty="0"/>
                    </a:p>
                  </a:txBody>
                  <a:tcPr/>
                </a:tc>
                <a:tc>
                  <a:txBody>
                    <a:bodyPr/>
                    <a:lstStyle/>
                    <a:p>
                      <a:pPr algn="l" rtl="0"/>
                      <a:r>
                        <a:rPr lang="en-US" sz="2000" dirty="0"/>
                        <a:t>K=2</a:t>
                      </a:r>
                      <a:endParaRPr lang="ar-IQ" sz="2000" dirty="0"/>
                    </a:p>
                  </a:txBody>
                  <a:tcPr/>
                </a:tc>
                <a:extLst>
                  <a:ext uri="{0D108BD9-81ED-4DB2-BD59-A6C34878D82A}">
                    <a16:rowId xmlns:a16="http://schemas.microsoft.com/office/drawing/2014/main" val="970573966"/>
                  </a:ext>
                </a:extLst>
              </a:tr>
              <a:tr h="370840">
                <a:tc>
                  <a:txBody>
                    <a:bodyPr/>
                    <a:lstStyle/>
                    <a:p>
                      <a:pPr algn="l" rtl="0"/>
                      <a:r>
                        <a:rPr lang="en-US" sz="2000" dirty="0"/>
                        <a:t>0.629</a:t>
                      </a:r>
                      <a:endParaRPr lang="ar-IQ" sz="2000" dirty="0"/>
                    </a:p>
                  </a:txBody>
                  <a:tcPr/>
                </a:tc>
                <a:tc>
                  <a:txBody>
                    <a:bodyPr/>
                    <a:lstStyle/>
                    <a:p>
                      <a:pPr algn="l" rtl="0"/>
                      <a:r>
                        <a:rPr lang="en-US" sz="2000" dirty="0"/>
                        <a:t>0.603</a:t>
                      </a:r>
                      <a:endParaRPr lang="ar-IQ" sz="2000" dirty="0"/>
                    </a:p>
                  </a:txBody>
                  <a:tcPr/>
                </a:tc>
                <a:tc>
                  <a:txBody>
                    <a:bodyPr/>
                    <a:lstStyle/>
                    <a:p>
                      <a:pPr algn="l" rtl="0"/>
                      <a:r>
                        <a:rPr lang="en-US" sz="2000" dirty="0"/>
                        <a:t>0.674</a:t>
                      </a:r>
                      <a:endParaRPr lang="ar-IQ" sz="2000" dirty="0"/>
                    </a:p>
                  </a:txBody>
                  <a:tcPr/>
                </a:tc>
                <a:tc>
                  <a:txBody>
                    <a:bodyPr/>
                    <a:lstStyle/>
                    <a:p>
                      <a:pPr algn="l" rtl="0"/>
                      <a:r>
                        <a:rPr lang="en-US" sz="2000" dirty="0"/>
                        <a:t>0.785</a:t>
                      </a:r>
                      <a:endParaRPr lang="ar-IQ" sz="2000" dirty="0"/>
                    </a:p>
                  </a:txBody>
                  <a:tcPr/>
                </a:tc>
                <a:tc>
                  <a:txBody>
                    <a:bodyPr/>
                    <a:lstStyle/>
                    <a:p>
                      <a:pPr algn="l" rtl="0"/>
                      <a:r>
                        <a:rPr lang="en-US" sz="2000" dirty="0"/>
                        <a:t>0.501</a:t>
                      </a:r>
                      <a:endParaRPr lang="ar-IQ" sz="2000" dirty="0"/>
                    </a:p>
                  </a:txBody>
                  <a:tcPr/>
                </a:tc>
                <a:tc>
                  <a:txBody>
                    <a:bodyPr/>
                    <a:lstStyle/>
                    <a:p>
                      <a:pPr algn="l" rtl="0"/>
                      <a:r>
                        <a:rPr lang="en-US" sz="2000" dirty="0"/>
                        <a:t>K=3</a:t>
                      </a:r>
                      <a:endParaRPr lang="ar-IQ" sz="2000" dirty="0"/>
                    </a:p>
                  </a:txBody>
                  <a:tcPr/>
                </a:tc>
                <a:extLst>
                  <a:ext uri="{0D108BD9-81ED-4DB2-BD59-A6C34878D82A}">
                    <a16:rowId xmlns:a16="http://schemas.microsoft.com/office/drawing/2014/main" val="2162317452"/>
                  </a:ext>
                </a:extLst>
              </a:tr>
              <a:tr h="370840">
                <a:tc>
                  <a:txBody>
                    <a:bodyPr/>
                    <a:lstStyle/>
                    <a:p>
                      <a:pPr algn="l" rtl="0"/>
                      <a:r>
                        <a:rPr lang="en-US" sz="2000" dirty="0"/>
                        <a:t>0.625</a:t>
                      </a:r>
                      <a:endParaRPr lang="ar-IQ" sz="2000" dirty="0"/>
                    </a:p>
                  </a:txBody>
                  <a:tcPr/>
                </a:tc>
                <a:tc>
                  <a:txBody>
                    <a:bodyPr/>
                    <a:lstStyle/>
                    <a:p>
                      <a:pPr algn="l" rtl="0"/>
                      <a:r>
                        <a:rPr lang="en-US" sz="2000" dirty="0"/>
                        <a:t>0.594</a:t>
                      </a:r>
                      <a:endParaRPr lang="ar-IQ" sz="2000" dirty="0"/>
                    </a:p>
                  </a:txBody>
                  <a:tcPr/>
                </a:tc>
                <a:tc>
                  <a:txBody>
                    <a:bodyPr/>
                    <a:lstStyle/>
                    <a:p>
                      <a:pPr algn="l" rtl="0"/>
                      <a:r>
                        <a:rPr lang="en-US" sz="2000" dirty="0"/>
                        <a:t>0.689</a:t>
                      </a:r>
                      <a:endParaRPr lang="ar-IQ" sz="2000" dirty="0"/>
                    </a:p>
                  </a:txBody>
                  <a:tcPr/>
                </a:tc>
                <a:tc>
                  <a:txBody>
                    <a:bodyPr/>
                    <a:lstStyle/>
                    <a:p>
                      <a:pPr algn="l" rtl="0"/>
                      <a:r>
                        <a:rPr lang="en-US" sz="2000" dirty="0"/>
                        <a:t>0.794</a:t>
                      </a:r>
                      <a:endParaRPr lang="ar-IQ" sz="2000" dirty="0"/>
                    </a:p>
                  </a:txBody>
                  <a:tcPr/>
                </a:tc>
                <a:tc>
                  <a:txBody>
                    <a:bodyPr/>
                    <a:lstStyle/>
                    <a:p>
                      <a:pPr algn="l" rtl="0"/>
                      <a:r>
                        <a:rPr lang="en-US" sz="2000" dirty="0"/>
                        <a:t>0.457</a:t>
                      </a:r>
                      <a:endParaRPr lang="ar-IQ" sz="2000" dirty="0"/>
                    </a:p>
                  </a:txBody>
                  <a:tcPr/>
                </a:tc>
                <a:tc>
                  <a:txBody>
                    <a:bodyPr/>
                    <a:lstStyle/>
                    <a:p>
                      <a:pPr algn="l" rtl="0"/>
                      <a:r>
                        <a:rPr lang="en-US" sz="2000" dirty="0"/>
                        <a:t>K=4</a:t>
                      </a:r>
                      <a:endParaRPr lang="ar-IQ" sz="2000" dirty="0"/>
                    </a:p>
                  </a:txBody>
                  <a:tcPr/>
                </a:tc>
                <a:extLst>
                  <a:ext uri="{0D108BD9-81ED-4DB2-BD59-A6C34878D82A}">
                    <a16:rowId xmlns:a16="http://schemas.microsoft.com/office/drawing/2014/main" val="3969890480"/>
                  </a:ext>
                </a:extLst>
              </a:tr>
              <a:tr h="370840">
                <a:tc>
                  <a:txBody>
                    <a:bodyPr/>
                    <a:lstStyle/>
                    <a:p>
                      <a:pPr algn="l" rtl="0"/>
                      <a:r>
                        <a:rPr lang="en-US" sz="2000" dirty="0"/>
                        <a:t>0.645</a:t>
                      </a:r>
                      <a:endParaRPr lang="ar-IQ" sz="2000" dirty="0"/>
                    </a:p>
                  </a:txBody>
                  <a:tcPr/>
                </a:tc>
                <a:tc>
                  <a:txBody>
                    <a:bodyPr/>
                    <a:lstStyle/>
                    <a:p>
                      <a:pPr algn="l" rtl="0"/>
                      <a:r>
                        <a:rPr lang="en-US" sz="2000" dirty="0"/>
                        <a:t>0.614</a:t>
                      </a:r>
                      <a:endParaRPr lang="ar-IQ" sz="2000" dirty="0"/>
                    </a:p>
                  </a:txBody>
                  <a:tcPr/>
                </a:tc>
                <a:tc>
                  <a:txBody>
                    <a:bodyPr/>
                    <a:lstStyle/>
                    <a:p>
                      <a:pPr algn="l" rtl="0"/>
                      <a:r>
                        <a:rPr lang="en-US" sz="2000" dirty="0"/>
                        <a:t>0.699</a:t>
                      </a:r>
                      <a:endParaRPr lang="ar-IQ" sz="2000" dirty="0"/>
                    </a:p>
                  </a:txBody>
                  <a:tcPr/>
                </a:tc>
                <a:tc>
                  <a:txBody>
                    <a:bodyPr/>
                    <a:lstStyle/>
                    <a:p>
                      <a:pPr algn="l" rtl="0"/>
                      <a:r>
                        <a:rPr lang="en-US" sz="2000" dirty="0"/>
                        <a:t>0.78</a:t>
                      </a:r>
                      <a:endParaRPr lang="ar-IQ" sz="2000" dirty="0"/>
                    </a:p>
                  </a:txBody>
                  <a:tcPr/>
                </a:tc>
                <a:tc>
                  <a:txBody>
                    <a:bodyPr/>
                    <a:lstStyle/>
                    <a:p>
                      <a:pPr algn="l" rtl="0"/>
                      <a:r>
                        <a:rPr lang="en-US" sz="2000" dirty="0"/>
                        <a:t>0.51</a:t>
                      </a:r>
                      <a:endParaRPr lang="ar-IQ" sz="2000" dirty="0"/>
                    </a:p>
                  </a:txBody>
                  <a:tcPr/>
                </a:tc>
                <a:tc>
                  <a:txBody>
                    <a:bodyPr/>
                    <a:lstStyle/>
                    <a:p>
                      <a:pPr algn="l" rtl="0"/>
                      <a:r>
                        <a:rPr lang="en-US" sz="2000" dirty="0"/>
                        <a:t>K=5</a:t>
                      </a:r>
                      <a:endParaRPr lang="ar-IQ" sz="2000" dirty="0"/>
                    </a:p>
                  </a:txBody>
                  <a:tcPr/>
                </a:tc>
                <a:extLst>
                  <a:ext uri="{0D108BD9-81ED-4DB2-BD59-A6C34878D82A}">
                    <a16:rowId xmlns:a16="http://schemas.microsoft.com/office/drawing/2014/main" val="1773448014"/>
                  </a:ext>
                </a:extLst>
              </a:tr>
            </a:tbl>
          </a:graphicData>
        </a:graphic>
      </p:graphicFrame>
      <p:sp>
        <p:nvSpPr>
          <p:cNvPr id="4" name="Content Placeholder 2">
            <a:extLst>
              <a:ext uri="{FF2B5EF4-FFF2-40B4-BE49-F238E27FC236}">
                <a16:creationId xmlns:a16="http://schemas.microsoft.com/office/drawing/2014/main" id="{FE26A9CE-8402-44B5-9439-15286C5B6A94}"/>
              </a:ext>
            </a:extLst>
          </p:cNvPr>
          <p:cNvSpPr>
            <a:spLocks noGrp="1"/>
          </p:cNvSpPr>
          <p:nvPr>
            <p:ph idx="1"/>
          </p:nvPr>
        </p:nvSpPr>
        <p:spPr>
          <a:xfrm>
            <a:off x="3559779" y="3850706"/>
            <a:ext cx="8003863" cy="1491499"/>
          </a:xfrm>
        </p:spPr>
        <p:txBody>
          <a:bodyPr>
            <a:normAutofit fontScale="85000" lnSpcReduction="10000"/>
          </a:bodyPr>
          <a:lstStyle/>
          <a:p>
            <a:pPr algn="l" rtl="0"/>
            <a:endParaRPr lang="en-GB" dirty="0">
              <a:solidFill>
                <a:schemeClr val="tx1"/>
              </a:solidFill>
            </a:endParaRPr>
          </a:p>
          <a:p>
            <a:pPr algn="l" rtl="0"/>
            <a:r>
              <a:rPr lang="en-GB" dirty="0">
                <a:solidFill>
                  <a:schemeClr val="tx1"/>
                </a:solidFill>
              </a:rPr>
              <a:t>the "accuracy"  is what percent of our predictions are correct</a:t>
            </a:r>
          </a:p>
          <a:p>
            <a:pPr algn="l" rtl="0"/>
            <a:r>
              <a:rPr lang="en-GB" dirty="0">
                <a:solidFill>
                  <a:schemeClr val="tx1"/>
                </a:solidFill>
              </a:rPr>
              <a:t>the "recall" is what percent of the positive and negative cases do we catch</a:t>
            </a:r>
          </a:p>
          <a:p>
            <a:pPr algn="l" rtl="0"/>
            <a:r>
              <a:rPr lang="en-GB" dirty="0">
                <a:solidFill>
                  <a:schemeClr val="tx1"/>
                </a:solidFill>
              </a:rPr>
              <a:t>the "precision"  is what percent of positive and negative  predictions are correct</a:t>
            </a:r>
          </a:p>
        </p:txBody>
      </p:sp>
    </p:spTree>
    <p:extLst>
      <p:ext uri="{BB962C8B-B14F-4D97-AF65-F5344CB8AC3E}">
        <p14:creationId xmlns:p14="http://schemas.microsoft.com/office/powerpoint/2010/main" val="273195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CB05-DC3A-4C32-8F8B-92ACB3D8E9DF}"/>
              </a:ext>
            </a:extLst>
          </p:cNvPr>
          <p:cNvSpPr>
            <a:spLocks noGrp="1"/>
          </p:cNvSpPr>
          <p:nvPr>
            <p:ph type="title"/>
          </p:nvPr>
        </p:nvSpPr>
        <p:spPr/>
        <p:txBody>
          <a:bodyPr/>
          <a:lstStyle/>
          <a:p>
            <a:r>
              <a:rPr lang="en-GB" dirty="0"/>
              <a:t>Calculating precision and recall</a:t>
            </a:r>
          </a:p>
        </p:txBody>
      </p:sp>
      <p:sp>
        <p:nvSpPr>
          <p:cNvPr id="3" name="Content Placeholder 2">
            <a:extLst>
              <a:ext uri="{FF2B5EF4-FFF2-40B4-BE49-F238E27FC236}">
                <a16:creationId xmlns:a16="http://schemas.microsoft.com/office/drawing/2014/main" id="{F6D1A145-FF1E-4AAA-B77E-94C3EE9F30FB}"/>
              </a:ext>
            </a:extLst>
          </p:cNvPr>
          <p:cNvSpPr>
            <a:spLocks noGrp="1"/>
          </p:cNvSpPr>
          <p:nvPr>
            <p:ph idx="1"/>
          </p:nvPr>
        </p:nvSpPr>
        <p:spPr>
          <a:xfrm>
            <a:off x="3422250" y="698044"/>
            <a:ext cx="7764714" cy="3351317"/>
          </a:xfrm>
        </p:spPr>
        <p:txBody>
          <a:bodyPr/>
          <a:lstStyle/>
          <a:p>
            <a:pPr algn="l" rtl="0"/>
            <a:r>
              <a:rPr lang="en-GB" dirty="0">
                <a:solidFill>
                  <a:schemeClr val="tx1"/>
                </a:solidFill>
              </a:rPr>
              <a:t>We record the IDs of our predictions, and when we  get the actual results we sum up how many times we are right or wrong. There are four ways of being right or wrong:</a:t>
            </a:r>
          </a:p>
          <a:p>
            <a:pPr algn="l" rtl="0"/>
            <a:r>
              <a:rPr lang="en-GB" dirty="0">
                <a:solidFill>
                  <a:schemeClr val="tx1"/>
                </a:solidFill>
              </a:rPr>
              <a:t>TN / True Negative: case was negative and (predicted) negative</a:t>
            </a:r>
          </a:p>
          <a:p>
            <a:pPr algn="l" rtl="0"/>
            <a:r>
              <a:rPr lang="en-GB" dirty="0">
                <a:solidFill>
                  <a:schemeClr val="tx1"/>
                </a:solidFill>
              </a:rPr>
              <a:t>TP / True Positive: case was positive and (predicted) positive</a:t>
            </a:r>
          </a:p>
          <a:p>
            <a:pPr algn="l" rtl="0"/>
            <a:r>
              <a:rPr lang="en-GB" dirty="0">
                <a:solidFill>
                  <a:schemeClr val="tx1"/>
                </a:solidFill>
              </a:rPr>
              <a:t>FN / False Negative: case was positive but (predicted) negative</a:t>
            </a:r>
          </a:p>
          <a:p>
            <a:pPr algn="l" rtl="0"/>
            <a:r>
              <a:rPr lang="en-GB" dirty="0">
                <a:solidFill>
                  <a:schemeClr val="tx1"/>
                </a:solidFill>
              </a:rPr>
              <a:t>FP / False Positive: case was negative but (predicted) positive</a:t>
            </a:r>
          </a:p>
          <a:p>
            <a:pPr marL="0" indent="0" algn="l" rtl="0">
              <a:buNone/>
            </a:pPr>
            <a:endParaRPr lang="ar-IQ" dirty="0">
              <a:solidFill>
                <a:schemeClr val="tx1"/>
              </a:solidFill>
            </a:endParaRPr>
          </a:p>
        </p:txBody>
      </p:sp>
      <p:pic>
        <p:nvPicPr>
          <p:cNvPr id="5" name="Picture 4">
            <a:extLst>
              <a:ext uri="{FF2B5EF4-FFF2-40B4-BE49-F238E27FC236}">
                <a16:creationId xmlns:a16="http://schemas.microsoft.com/office/drawing/2014/main" id="{D95272C3-382F-4E9F-A8EC-9A0DB314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712" y="3668371"/>
            <a:ext cx="7517790" cy="1438201"/>
          </a:xfrm>
          <a:prstGeom prst="rect">
            <a:avLst/>
          </a:prstGeom>
        </p:spPr>
      </p:pic>
      <p:pic>
        <p:nvPicPr>
          <p:cNvPr id="6" name="Picture 5">
            <a:extLst>
              <a:ext uri="{FF2B5EF4-FFF2-40B4-BE49-F238E27FC236}">
                <a16:creationId xmlns:a16="http://schemas.microsoft.com/office/drawing/2014/main" id="{397CF46D-6EE3-404D-ADEC-1092F3DD2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712" y="5264653"/>
            <a:ext cx="7517790" cy="1329983"/>
          </a:xfrm>
          <a:prstGeom prst="rect">
            <a:avLst/>
          </a:prstGeom>
        </p:spPr>
      </p:pic>
      <p:sp>
        <p:nvSpPr>
          <p:cNvPr id="7" name="Rectangle 6">
            <a:extLst>
              <a:ext uri="{FF2B5EF4-FFF2-40B4-BE49-F238E27FC236}">
                <a16:creationId xmlns:a16="http://schemas.microsoft.com/office/drawing/2014/main" id="{994ACB32-7892-4B9F-A2DD-74777914E21F}"/>
              </a:ext>
            </a:extLst>
          </p:cNvPr>
          <p:cNvSpPr/>
          <p:nvPr/>
        </p:nvSpPr>
        <p:spPr>
          <a:xfrm>
            <a:off x="5212232" y="4739571"/>
            <a:ext cx="239931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K=2</a:t>
            </a:r>
          </a:p>
        </p:txBody>
      </p:sp>
      <p:sp>
        <p:nvSpPr>
          <p:cNvPr id="8" name="Rectangle 7">
            <a:extLst>
              <a:ext uri="{FF2B5EF4-FFF2-40B4-BE49-F238E27FC236}">
                <a16:creationId xmlns:a16="http://schemas.microsoft.com/office/drawing/2014/main" id="{AA45021D-FBBE-4EE3-9670-A462F71656CF}"/>
              </a:ext>
            </a:extLst>
          </p:cNvPr>
          <p:cNvSpPr/>
          <p:nvPr/>
        </p:nvSpPr>
        <p:spPr>
          <a:xfrm>
            <a:off x="5437315" y="6489714"/>
            <a:ext cx="239931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K=3</a:t>
            </a:r>
          </a:p>
        </p:txBody>
      </p:sp>
    </p:spTree>
    <p:extLst>
      <p:ext uri="{BB962C8B-B14F-4D97-AF65-F5344CB8AC3E}">
        <p14:creationId xmlns:p14="http://schemas.microsoft.com/office/powerpoint/2010/main" val="161893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859F-583C-41AC-9A14-590A9A99658A}"/>
              </a:ext>
            </a:extLst>
          </p:cNvPr>
          <p:cNvSpPr>
            <a:spLocks noGrp="1"/>
          </p:cNvSpPr>
          <p:nvPr>
            <p:ph type="title"/>
          </p:nvPr>
        </p:nvSpPr>
        <p:spPr/>
        <p:txBody>
          <a:bodyPr/>
          <a:lstStyle/>
          <a:p>
            <a:r>
              <a:rPr lang="en-GB" dirty="0"/>
              <a:t>Calculating precision and recall</a:t>
            </a:r>
            <a:endParaRPr lang="ar-IQ" dirty="0"/>
          </a:p>
        </p:txBody>
      </p:sp>
      <p:sp>
        <p:nvSpPr>
          <p:cNvPr id="3" name="Content Placeholder 2">
            <a:extLst>
              <a:ext uri="{FF2B5EF4-FFF2-40B4-BE49-F238E27FC236}">
                <a16:creationId xmlns:a16="http://schemas.microsoft.com/office/drawing/2014/main" id="{0DB82425-AF6B-48F0-9D85-F25C1A50CC8F}"/>
              </a:ext>
            </a:extLst>
          </p:cNvPr>
          <p:cNvSpPr>
            <a:spLocks noGrp="1"/>
          </p:cNvSpPr>
          <p:nvPr>
            <p:ph idx="1"/>
          </p:nvPr>
        </p:nvSpPr>
        <p:spPr>
          <a:xfrm>
            <a:off x="3869268" y="864108"/>
            <a:ext cx="7315200" cy="894354"/>
          </a:xfrm>
        </p:spPr>
        <p:txBody>
          <a:bodyPr/>
          <a:lstStyle/>
          <a:p>
            <a:pPr algn="l" rtl="0"/>
            <a:r>
              <a:rPr lang="en-GB" dirty="0">
                <a:solidFill>
                  <a:schemeClr val="tx1"/>
                </a:solidFill>
              </a:rPr>
              <a:t>Now you count how many of the 10,000 cases fall in, say:</a:t>
            </a:r>
            <a:endParaRPr lang="ar-IQ" dirty="0">
              <a:solidFill>
                <a:schemeClr val="tx1"/>
              </a:solidFill>
            </a:endParaRPr>
          </a:p>
        </p:txBody>
      </p:sp>
      <p:graphicFrame>
        <p:nvGraphicFramePr>
          <p:cNvPr id="4" name="Table 3">
            <a:extLst>
              <a:ext uri="{FF2B5EF4-FFF2-40B4-BE49-F238E27FC236}">
                <a16:creationId xmlns:a16="http://schemas.microsoft.com/office/drawing/2014/main" id="{36102665-B217-4EE4-98D3-6DFA07D394EA}"/>
              </a:ext>
            </a:extLst>
          </p:cNvPr>
          <p:cNvGraphicFramePr>
            <a:graphicFrameLocks noGrp="1"/>
          </p:cNvGraphicFramePr>
          <p:nvPr>
            <p:extLst>
              <p:ext uri="{D42A27DB-BD31-4B8C-83A1-F6EECF244321}">
                <p14:modId xmlns:p14="http://schemas.microsoft.com/office/powerpoint/2010/main" val="657849366"/>
              </p:ext>
            </p:extLst>
          </p:nvPr>
        </p:nvGraphicFramePr>
        <p:xfrm>
          <a:off x="4109070" y="1971691"/>
          <a:ext cx="6553329" cy="1112520"/>
        </p:xfrm>
        <a:graphic>
          <a:graphicData uri="http://schemas.openxmlformats.org/drawingml/2006/table">
            <a:tbl>
              <a:tblPr rtl="1" firstRow="1" bandRow="1">
                <a:tableStyleId>{5C22544A-7EE6-4342-B048-85BDC9FD1C3A}</a:tableStyleId>
              </a:tblPr>
              <a:tblGrid>
                <a:gridCol w="2184443">
                  <a:extLst>
                    <a:ext uri="{9D8B030D-6E8A-4147-A177-3AD203B41FA5}">
                      <a16:colId xmlns:a16="http://schemas.microsoft.com/office/drawing/2014/main" val="130761003"/>
                    </a:ext>
                  </a:extLst>
                </a:gridCol>
                <a:gridCol w="2184443">
                  <a:extLst>
                    <a:ext uri="{9D8B030D-6E8A-4147-A177-3AD203B41FA5}">
                      <a16:colId xmlns:a16="http://schemas.microsoft.com/office/drawing/2014/main" val="897201503"/>
                    </a:ext>
                  </a:extLst>
                </a:gridCol>
                <a:gridCol w="2184443">
                  <a:extLst>
                    <a:ext uri="{9D8B030D-6E8A-4147-A177-3AD203B41FA5}">
                      <a16:colId xmlns:a16="http://schemas.microsoft.com/office/drawing/2014/main" val="1622135043"/>
                    </a:ext>
                  </a:extLst>
                </a:gridCol>
              </a:tblGrid>
              <a:tr h="370840">
                <a:tc>
                  <a:txBody>
                    <a:bodyPr/>
                    <a:lstStyle/>
                    <a:p>
                      <a:pPr algn="l" rtl="0"/>
                      <a:r>
                        <a:rPr lang="en-GB" sz="1800" b="1" i="0" kern="1200" noProof="0" dirty="0">
                          <a:solidFill>
                            <a:schemeClr val="lt1"/>
                          </a:solidFill>
                          <a:effectLst/>
                          <a:latin typeface="+mn-lt"/>
                          <a:ea typeface="+mn-ea"/>
                          <a:cs typeface="+mn-cs"/>
                        </a:rPr>
                        <a:t>Predicted</a:t>
                      </a:r>
                      <a:r>
                        <a:rPr lang="es-ES" sz="1800" b="1" i="0" kern="1200" dirty="0">
                          <a:solidFill>
                            <a:schemeClr val="lt1"/>
                          </a:solidFill>
                          <a:effectLst/>
                          <a:latin typeface="+mn-lt"/>
                          <a:ea typeface="+mn-ea"/>
                          <a:cs typeface="+mn-cs"/>
                        </a:rPr>
                        <a:t> Positive</a:t>
                      </a:r>
                      <a:endParaRPr lang="ar-IQ" dirty="0"/>
                    </a:p>
                  </a:txBody>
                  <a:tcPr/>
                </a:tc>
                <a:tc>
                  <a:txBody>
                    <a:bodyPr/>
                    <a:lstStyle/>
                    <a:p>
                      <a:pPr algn="l" rtl="0"/>
                      <a:r>
                        <a:rPr lang="en-GB" sz="1800" b="1" i="0" kern="1200" noProof="0" dirty="0">
                          <a:solidFill>
                            <a:schemeClr val="lt1"/>
                          </a:solidFill>
                          <a:effectLst/>
                          <a:latin typeface="+mn-lt"/>
                          <a:ea typeface="+mn-ea"/>
                          <a:cs typeface="+mn-cs"/>
                        </a:rPr>
                        <a:t>Predicted</a:t>
                      </a:r>
                      <a:r>
                        <a:rPr lang="es-ES" sz="1800" b="1" i="0" kern="1200" dirty="0">
                          <a:solidFill>
                            <a:schemeClr val="lt1"/>
                          </a:solidFill>
                          <a:effectLst/>
                          <a:latin typeface="+mn-lt"/>
                          <a:ea typeface="+mn-ea"/>
                          <a:cs typeface="+mn-cs"/>
                        </a:rPr>
                        <a:t> </a:t>
                      </a:r>
                      <a:r>
                        <a:rPr lang="en-GB" sz="1800" b="1" i="0" kern="1200" noProof="0" dirty="0">
                          <a:solidFill>
                            <a:schemeClr val="lt1"/>
                          </a:solidFill>
                          <a:effectLst/>
                          <a:latin typeface="+mn-lt"/>
                          <a:ea typeface="+mn-ea"/>
                          <a:cs typeface="+mn-cs"/>
                        </a:rPr>
                        <a:t>Negative</a:t>
                      </a:r>
                      <a:endParaRPr lang="en-GB" noProof="0" dirty="0"/>
                    </a:p>
                  </a:txBody>
                  <a:tcPr/>
                </a:tc>
                <a:tc>
                  <a:txBody>
                    <a:bodyPr/>
                    <a:lstStyle/>
                    <a:p>
                      <a:pPr rtl="1"/>
                      <a:endParaRPr lang="ar-IQ"/>
                    </a:p>
                  </a:txBody>
                  <a:tcPr/>
                </a:tc>
                <a:extLst>
                  <a:ext uri="{0D108BD9-81ED-4DB2-BD59-A6C34878D82A}">
                    <a16:rowId xmlns:a16="http://schemas.microsoft.com/office/drawing/2014/main" val="2558999173"/>
                  </a:ext>
                </a:extLst>
              </a:tr>
              <a:tr h="370840">
                <a:tc>
                  <a:txBody>
                    <a:bodyPr/>
                    <a:lstStyle/>
                    <a:p>
                      <a:pPr algn="l" rtl="0"/>
                      <a:r>
                        <a:rPr lang="es-ES" sz="1800" b="0" i="0" kern="1200" dirty="0">
                          <a:solidFill>
                            <a:schemeClr val="dk1"/>
                          </a:solidFill>
                          <a:effectLst/>
                          <a:latin typeface="+mn-lt"/>
                          <a:ea typeface="+mn-ea"/>
                          <a:cs typeface="+mn-cs"/>
                        </a:rPr>
                        <a:t>FP: 140</a:t>
                      </a:r>
                      <a:endParaRPr lang="ar-IQ" dirty="0"/>
                    </a:p>
                  </a:txBody>
                  <a:tcPr/>
                </a:tc>
                <a:tc>
                  <a:txBody>
                    <a:bodyPr/>
                    <a:lstStyle/>
                    <a:p>
                      <a:pPr algn="l" rtl="0"/>
                      <a:r>
                        <a:rPr lang="es-ES" sz="1800" b="0" i="0" kern="1200" dirty="0">
                          <a:solidFill>
                            <a:schemeClr val="dk1"/>
                          </a:solidFill>
                          <a:effectLst/>
                          <a:latin typeface="+mn-lt"/>
                          <a:ea typeface="+mn-ea"/>
                          <a:cs typeface="+mn-cs"/>
                        </a:rPr>
                        <a:t>TN: 9,760</a:t>
                      </a:r>
                      <a:endParaRPr lang="ar-IQ" dirty="0"/>
                    </a:p>
                  </a:txBody>
                  <a:tcPr/>
                </a:tc>
                <a:tc>
                  <a:txBody>
                    <a:bodyPr/>
                    <a:lstStyle/>
                    <a:p>
                      <a:pPr algn="l" rtl="0"/>
                      <a:r>
                        <a:rPr lang="en-GB" sz="1800" b="1" i="0" kern="1200" noProof="0" dirty="0">
                          <a:solidFill>
                            <a:schemeClr val="dk1"/>
                          </a:solidFill>
                          <a:effectLst/>
                          <a:latin typeface="+mn-lt"/>
                          <a:ea typeface="+mn-ea"/>
                          <a:cs typeface="+mn-cs"/>
                        </a:rPr>
                        <a:t>Negative</a:t>
                      </a:r>
                      <a:r>
                        <a:rPr lang="es-ES" sz="1800" b="1" i="0" kern="1200" dirty="0">
                          <a:solidFill>
                            <a:schemeClr val="dk1"/>
                          </a:solidFill>
                          <a:effectLst/>
                          <a:latin typeface="+mn-lt"/>
                          <a:ea typeface="+mn-ea"/>
                          <a:cs typeface="+mn-cs"/>
                        </a:rPr>
                        <a:t> Cases</a:t>
                      </a:r>
                      <a:endParaRPr lang="ar-IQ" dirty="0"/>
                    </a:p>
                  </a:txBody>
                  <a:tcPr/>
                </a:tc>
                <a:extLst>
                  <a:ext uri="{0D108BD9-81ED-4DB2-BD59-A6C34878D82A}">
                    <a16:rowId xmlns:a16="http://schemas.microsoft.com/office/drawing/2014/main" val="2158933266"/>
                  </a:ext>
                </a:extLst>
              </a:tr>
              <a:tr h="370840">
                <a:tc>
                  <a:txBody>
                    <a:bodyPr/>
                    <a:lstStyle/>
                    <a:p>
                      <a:pPr algn="l" rtl="0"/>
                      <a:r>
                        <a:rPr lang="es-ES" sz="1800" b="0" i="0" kern="1200" dirty="0">
                          <a:solidFill>
                            <a:schemeClr val="dk1"/>
                          </a:solidFill>
                          <a:effectLst/>
                          <a:latin typeface="+mn-lt"/>
                          <a:ea typeface="+mn-ea"/>
                          <a:cs typeface="+mn-cs"/>
                        </a:rPr>
                        <a:t>TP: 60</a:t>
                      </a:r>
                      <a:endParaRPr lang="ar-IQ" dirty="0"/>
                    </a:p>
                  </a:txBody>
                  <a:tcPr/>
                </a:tc>
                <a:tc>
                  <a:txBody>
                    <a:bodyPr/>
                    <a:lstStyle/>
                    <a:p>
                      <a:pPr algn="l" rtl="0"/>
                      <a:r>
                        <a:rPr lang="es-ES" sz="1800" b="0" i="0" kern="1200" dirty="0">
                          <a:solidFill>
                            <a:schemeClr val="dk1"/>
                          </a:solidFill>
                          <a:effectLst/>
                          <a:latin typeface="+mn-lt"/>
                          <a:ea typeface="+mn-ea"/>
                          <a:cs typeface="+mn-cs"/>
                        </a:rPr>
                        <a:t>FN: 40</a:t>
                      </a:r>
                      <a:endParaRPr lang="ar-IQ" dirty="0"/>
                    </a:p>
                  </a:txBody>
                  <a:tcPr/>
                </a:tc>
                <a:tc>
                  <a:txBody>
                    <a:bodyPr/>
                    <a:lstStyle/>
                    <a:p>
                      <a:pPr algn="l" rtl="0"/>
                      <a:r>
                        <a:rPr lang="es-ES" sz="1800" b="1" i="0" kern="1200" dirty="0">
                          <a:solidFill>
                            <a:schemeClr val="dk1"/>
                          </a:solidFill>
                          <a:effectLst/>
                          <a:latin typeface="+mn-lt"/>
                          <a:ea typeface="+mn-ea"/>
                          <a:cs typeface="+mn-cs"/>
                        </a:rPr>
                        <a:t>Positive Cases</a:t>
                      </a:r>
                      <a:endParaRPr lang="ar-IQ" dirty="0"/>
                    </a:p>
                  </a:txBody>
                  <a:tcPr/>
                </a:tc>
                <a:extLst>
                  <a:ext uri="{0D108BD9-81ED-4DB2-BD59-A6C34878D82A}">
                    <a16:rowId xmlns:a16="http://schemas.microsoft.com/office/drawing/2014/main" val="658834090"/>
                  </a:ext>
                </a:extLst>
              </a:tr>
            </a:tbl>
          </a:graphicData>
        </a:graphic>
      </p:graphicFrame>
      <p:sp>
        <p:nvSpPr>
          <p:cNvPr id="5" name="Content Placeholder 2">
            <a:extLst>
              <a:ext uri="{FF2B5EF4-FFF2-40B4-BE49-F238E27FC236}">
                <a16:creationId xmlns:a16="http://schemas.microsoft.com/office/drawing/2014/main" id="{E28EB6BB-71DD-43E1-B910-98C1B1149CEC}"/>
              </a:ext>
            </a:extLst>
          </p:cNvPr>
          <p:cNvSpPr txBox="1">
            <a:spLocks/>
          </p:cNvSpPr>
          <p:nvPr/>
        </p:nvSpPr>
        <p:spPr>
          <a:xfrm>
            <a:off x="3728134" y="3343670"/>
            <a:ext cx="7315200" cy="3028995"/>
          </a:xfrm>
          <a:prstGeom prst="rect">
            <a:avLst/>
          </a:prstGeom>
        </p:spPr>
        <p:txBody>
          <a:bodyPr vert="horz" lIns="91440" tIns="45720" rIns="91440" bIns="45720" rtlCol="0" anchor="ctr">
            <a:normAutofit/>
          </a:bodyPr>
          <a:lst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l" rtl="0"/>
            <a:r>
              <a:rPr lang="en-GB" dirty="0">
                <a:solidFill>
                  <a:schemeClr val="tx1"/>
                </a:solidFill>
              </a:rPr>
              <a:t>Now, if we have three questions:</a:t>
            </a:r>
          </a:p>
          <a:p>
            <a:pPr algn="l" rtl="0"/>
            <a:r>
              <a:rPr lang="en-GB" dirty="0">
                <a:solidFill>
                  <a:schemeClr val="tx1"/>
                </a:solidFill>
              </a:rPr>
              <a:t>What percent of our predictions were correct?</a:t>
            </a:r>
            <a:br>
              <a:rPr lang="en-GB" dirty="0">
                <a:solidFill>
                  <a:schemeClr val="tx1"/>
                </a:solidFill>
              </a:rPr>
            </a:br>
            <a:r>
              <a:rPr lang="en-GB" dirty="0">
                <a:solidFill>
                  <a:schemeClr val="tx1"/>
                </a:solidFill>
              </a:rPr>
              <a:t>we answer: the "accuracy" was (9,760+60) out of 10,000 = 98.2%</a:t>
            </a:r>
          </a:p>
          <a:p>
            <a:pPr algn="l" rtl="0"/>
            <a:r>
              <a:rPr lang="en-GB" dirty="0">
                <a:solidFill>
                  <a:schemeClr val="tx1"/>
                </a:solidFill>
              </a:rPr>
              <a:t>What percent of the positive cases did you catch? </a:t>
            </a:r>
            <a:br>
              <a:rPr lang="en-GB" dirty="0">
                <a:solidFill>
                  <a:schemeClr val="tx1"/>
                </a:solidFill>
              </a:rPr>
            </a:br>
            <a:r>
              <a:rPr lang="en-GB" dirty="0">
                <a:solidFill>
                  <a:schemeClr val="tx1"/>
                </a:solidFill>
              </a:rPr>
              <a:t>we answer: the "recall" was 60 out of 100 = 60%</a:t>
            </a:r>
          </a:p>
          <a:p>
            <a:pPr algn="l" rtl="0"/>
            <a:r>
              <a:rPr lang="en-GB" dirty="0">
                <a:solidFill>
                  <a:schemeClr val="tx1"/>
                </a:solidFill>
              </a:rPr>
              <a:t>What percent of positive predictions were correct? </a:t>
            </a:r>
            <a:br>
              <a:rPr lang="en-GB" dirty="0">
                <a:solidFill>
                  <a:schemeClr val="tx1"/>
                </a:solidFill>
              </a:rPr>
            </a:br>
            <a:r>
              <a:rPr lang="en-GB" dirty="0">
                <a:solidFill>
                  <a:schemeClr val="tx1"/>
                </a:solidFill>
              </a:rPr>
              <a:t>we answer: the "precision" was 60 out of 200 = 30%</a:t>
            </a:r>
          </a:p>
          <a:p>
            <a:pPr algn="l" rtl="0"/>
            <a:endParaRPr lang="ar-IQ" dirty="0">
              <a:solidFill>
                <a:schemeClr val="tx1"/>
              </a:solidFill>
            </a:endParaRPr>
          </a:p>
        </p:txBody>
      </p:sp>
    </p:spTree>
    <p:extLst>
      <p:ext uri="{BB962C8B-B14F-4D97-AF65-F5344CB8AC3E}">
        <p14:creationId xmlns:p14="http://schemas.microsoft.com/office/powerpoint/2010/main" val="341262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5BB6-B3FB-4C6E-BAD3-24B2737CF783}"/>
              </a:ext>
            </a:extLst>
          </p:cNvPr>
          <p:cNvSpPr>
            <a:spLocks noGrp="1"/>
          </p:cNvSpPr>
          <p:nvPr>
            <p:ph type="title"/>
          </p:nvPr>
        </p:nvSpPr>
        <p:spPr/>
        <p:txBody>
          <a:bodyPr/>
          <a:lstStyle/>
          <a:p>
            <a:r>
              <a:rPr lang="en-US" dirty="0"/>
              <a:t>ROC curve </a:t>
            </a:r>
            <a:endParaRPr lang="ar-IQ" dirty="0"/>
          </a:p>
        </p:txBody>
      </p:sp>
      <p:pic>
        <p:nvPicPr>
          <p:cNvPr id="5" name="Picture 4">
            <a:extLst>
              <a:ext uri="{FF2B5EF4-FFF2-40B4-BE49-F238E27FC236}">
                <a16:creationId xmlns:a16="http://schemas.microsoft.com/office/drawing/2014/main" id="{9AE0BB5C-9E61-4891-A262-DCDD978EF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797" y="742641"/>
            <a:ext cx="3922972" cy="5363569"/>
          </a:xfrm>
          <a:prstGeom prst="rect">
            <a:avLst/>
          </a:prstGeom>
        </p:spPr>
      </p:pic>
      <p:sp>
        <p:nvSpPr>
          <p:cNvPr id="6" name="Rectangle 5">
            <a:extLst>
              <a:ext uri="{FF2B5EF4-FFF2-40B4-BE49-F238E27FC236}">
                <a16:creationId xmlns:a16="http://schemas.microsoft.com/office/drawing/2014/main" id="{21BD9940-4861-410D-9562-8022D8227227}"/>
              </a:ext>
            </a:extLst>
          </p:cNvPr>
          <p:cNvSpPr/>
          <p:nvPr/>
        </p:nvSpPr>
        <p:spPr>
          <a:xfrm>
            <a:off x="4016478" y="1635626"/>
            <a:ext cx="239931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K=2</a:t>
            </a:r>
          </a:p>
        </p:txBody>
      </p:sp>
      <p:pic>
        <p:nvPicPr>
          <p:cNvPr id="8" name="Picture 7">
            <a:extLst>
              <a:ext uri="{FF2B5EF4-FFF2-40B4-BE49-F238E27FC236}">
                <a16:creationId xmlns:a16="http://schemas.microsoft.com/office/drawing/2014/main" id="{C1CA4D2A-2DE4-44F8-BAE2-075C6FEE0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450" y="742641"/>
            <a:ext cx="4176217" cy="5363569"/>
          </a:xfrm>
          <a:prstGeom prst="rect">
            <a:avLst/>
          </a:prstGeom>
        </p:spPr>
      </p:pic>
      <p:sp>
        <p:nvSpPr>
          <p:cNvPr id="9" name="Rectangle 8">
            <a:extLst>
              <a:ext uri="{FF2B5EF4-FFF2-40B4-BE49-F238E27FC236}">
                <a16:creationId xmlns:a16="http://schemas.microsoft.com/office/drawing/2014/main" id="{3F3787B6-CDBA-4EAC-9E2F-A0231B7A0A10}"/>
              </a:ext>
            </a:extLst>
          </p:cNvPr>
          <p:cNvSpPr/>
          <p:nvPr/>
        </p:nvSpPr>
        <p:spPr>
          <a:xfrm>
            <a:off x="7615450" y="1629855"/>
            <a:ext cx="3108980" cy="461665"/>
          </a:xfrm>
          <a:prstGeom prst="rect">
            <a:avLst/>
          </a:prstGeom>
        </p:spPr>
        <p:txBody>
          <a:bodyPr wrap="square">
            <a:spAutoFit/>
          </a:bodyPr>
          <a:lstStyle/>
          <a:p>
            <a:pPr algn="ctr"/>
            <a:r>
              <a:rPr lang="en-US" sz="2400" dirty="0">
                <a:ln w="0"/>
                <a:effectLst>
                  <a:outerShdw blurRad="38100" dist="19050" dir="2700000" algn="tl" rotWithShape="0">
                    <a:schemeClr val="dk1">
                      <a:alpha val="40000"/>
                    </a:schemeClr>
                  </a:outerShdw>
                </a:effectLst>
              </a:rPr>
              <a:t>K=5</a:t>
            </a:r>
          </a:p>
        </p:txBody>
      </p:sp>
    </p:spTree>
    <p:extLst>
      <p:ext uri="{BB962C8B-B14F-4D97-AF65-F5344CB8AC3E}">
        <p14:creationId xmlns:p14="http://schemas.microsoft.com/office/powerpoint/2010/main" val="420544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5FE9-FF31-4E53-A374-BB16DF7BE136}"/>
              </a:ext>
            </a:extLst>
          </p:cNvPr>
          <p:cNvSpPr>
            <a:spLocks noGrp="1"/>
          </p:cNvSpPr>
          <p:nvPr>
            <p:ph type="title"/>
          </p:nvPr>
        </p:nvSpPr>
        <p:spPr/>
        <p:txBody>
          <a:bodyPr/>
          <a:lstStyle/>
          <a:p>
            <a:r>
              <a:rPr lang="en-GB" dirty="0"/>
              <a:t>advantages and disadvantages</a:t>
            </a:r>
          </a:p>
        </p:txBody>
      </p:sp>
      <p:sp>
        <p:nvSpPr>
          <p:cNvPr id="3" name="Content Placeholder 2">
            <a:extLst>
              <a:ext uri="{FF2B5EF4-FFF2-40B4-BE49-F238E27FC236}">
                <a16:creationId xmlns:a16="http://schemas.microsoft.com/office/drawing/2014/main" id="{E9365D2E-46F3-4AF1-BEDE-11438E7BAB06}"/>
              </a:ext>
            </a:extLst>
          </p:cNvPr>
          <p:cNvSpPr>
            <a:spLocks noGrp="1"/>
          </p:cNvSpPr>
          <p:nvPr>
            <p:ph idx="1"/>
          </p:nvPr>
        </p:nvSpPr>
        <p:spPr>
          <a:xfrm>
            <a:off x="3869268" y="163773"/>
            <a:ext cx="8322732" cy="6277970"/>
          </a:xfrm>
        </p:spPr>
        <p:txBody>
          <a:bodyPr>
            <a:normAutofit/>
          </a:bodyPr>
          <a:lstStyle/>
          <a:p>
            <a:pPr algn="l" rtl="0"/>
            <a:r>
              <a:rPr lang="en-GB" dirty="0">
                <a:solidFill>
                  <a:schemeClr val="tx1"/>
                </a:solidFill>
              </a:rPr>
              <a:t>advantages</a:t>
            </a:r>
            <a:r>
              <a:rPr lang="es-ES" dirty="0"/>
              <a:t> </a:t>
            </a:r>
            <a:r>
              <a:rPr lang="en-GB" dirty="0">
                <a:solidFill>
                  <a:schemeClr val="tx1"/>
                </a:solidFill>
              </a:rPr>
              <a:t>: </a:t>
            </a:r>
          </a:p>
          <a:p>
            <a:pPr marL="0" indent="0" algn="l" rtl="0">
              <a:buNone/>
            </a:pPr>
            <a:r>
              <a:rPr lang="en-GB" dirty="0">
                <a:solidFill>
                  <a:schemeClr val="tx1"/>
                </a:solidFill>
              </a:rPr>
              <a:t>  1-simple to implement and use </a:t>
            </a:r>
          </a:p>
          <a:p>
            <a:pPr marL="0" indent="0" algn="l" rtl="0">
              <a:buNone/>
            </a:pPr>
            <a:r>
              <a:rPr lang="en-GB" dirty="0">
                <a:solidFill>
                  <a:schemeClr val="tx1"/>
                </a:solidFill>
              </a:rPr>
              <a:t>  2- strong to noisy data by averaging k-nearest neighbours </a:t>
            </a:r>
          </a:p>
          <a:p>
            <a:pPr marL="0" indent="0" algn="l" rtl="0">
              <a:buNone/>
            </a:pPr>
            <a:r>
              <a:rPr lang="en-GB" dirty="0">
                <a:solidFill>
                  <a:schemeClr val="tx1"/>
                </a:solidFill>
              </a:rPr>
              <a:t>  3- kNN classification is based on local information </a:t>
            </a:r>
          </a:p>
        </p:txBody>
      </p:sp>
    </p:spTree>
    <p:extLst>
      <p:ext uri="{BB962C8B-B14F-4D97-AF65-F5344CB8AC3E}">
        <p14:creationId xmlns:p14="http://schemas.microsoft.com/office/powerpoint/2010/main" val="23624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EB94-D5E5-4166-9FCD-AC2A3A45FA13}"/>
              </a:ext>
            </a:extLst>
          </p:cNvPr>
          <p:cNvSpPr>
            <a:spLocks noGrp="1"/>
          </p:cNvSpPr>
          <p:nvPr>
            <p:ph type="title"/>
          </p:nvPr>
        </p:nvSpPr>
        <p:spPr/>
        <p:txBody>
          <a:bodyPr/>
          <a:lstStyle/>
          <a:p>
            <a:r>
              <a:rPr lang="en-GB" dirty="0"/>
              <a:t>Advantages and Disadvantages</a:t>
            </a:r>
            <a:br>
              <a:rPr lang="en-GB" dirty="0"/>
            </a:br>
            <a:endParaRPr lang="en-GB" dirty="0"/>
          </a:p>
        </p:txBody>
      </p:sp>
      <p:sp>
        <p:nvSpPr>
          <p:cNvPr id="3" name="Content Placeholder 2">
            <a:extLst>
              <a:ext uri="{FF2B5EF4-FFF2-40B4-BE49-F238E27FC236}">
                <a16:creationId xmlns:a16="http://schemas.microsoft.com/office/drawing/2014/main" id="{5981ECE5-9E72-46ED-96AB-0CC378F3C48F}"/>
              </a:ext>
            </a:extLst>
          </p:cNvPr>
          <p:cNvSpPr>
            <a:spLocks noGrp="1"/>
          </p:cNvSpPr>
          <p:nvPr>
            <p:ph idx="1"/>
          </p:nvPr>
        </p:nvSpPr>
        <p:spPr/>
        <p:txBody>
          <a:bodyPr>
            <a:normAutofit/>
          </a:bodyPr>
          <a:lstStyle/>
          <a:p>
            <a:pPr algn="l" rtl="0"/>
            <a:r>
              <a:rPr lang="en-GB" dirty="0">
                <a:solidFill>
                  <a:schemeClr val="tx1"/>
                </a:solidFill>
              </a:rPr>
              <a:t>disadvantages</a:t>
            </a:r>
            <a:r>
              <a:rPr lang="es-ES" dirty="0">
                <a:solidFill>
                  <a:schemeClr val="tx1"/>
                </a:solidFill>
              </a:rPr>
              <a:t> </a:t>
            </a:r>
            <a:r>
              <a:rPr lang="en-GB" sz="2000" dirty="0">
                <a:solidFill>
                  <a:schemeClr val="tx1"/>
                </a:solidFill>
              </a:rPr>
              <a:t>: </a:t>
            </a:r>
          </a:p>
          <a:p>
            <a:pPr marL="0" indent="0" algn="l" rtl="0">
              <a:buNone/>
            </a:pPr>
            <a:r>
              <a:rPr lang="en-GB" sz="2000" dirty="0">
                <a:solidFill>
                  <a:schemeClr val="tx1"/>
                </a:solidFill>
              </a:rPr>
              <a:t> 1- distance can be dominated by irrelevant attributes </a:t>
            </a:r>
          </a:p>
          <a:p>
            <a:pPr marL="0" indent="0" algn="l" rtl="0">
              <a:buNone/>
            </a:pPr>
            <a:r>
              <a:rPr lang="en-GB" sz="2000" dirty="0">
                <a:solidFill>
                  <a:schemeClr val="tx1"/>
                </a:solidFill>
              </a:rPr>
              <a:t> 2- more expensive to classify a new instance than with a model</a:t>
            </a:r>
            <a:endParaRPr lang="ar-IQ" sz="2000" dirty="0">
              <a:solidFill>
                <a:schemeClr val="tx1"/>
              </a:solidFill>
            </a:endParaRPr>
          </a:p>
        </p:txBody>
      </p:sp>
    </p:spTree>
    <p:extLst>
      <p:ext uri="{BB962C8B-B14F-4D97-AF65-F5344CB8AC3E}">
        <p14:creationId xmlns:p14="http://schemas.microsoft.com/office/powerpoint/2010/main" val="400916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B445-6B32-4982-85F0-E074FC3C2491}"/>
              </a:ext>
            </a:extLst>
          </p:cNvPr>
          <p:cNvSpPr>
            <a:spLocks noGrp="1"/>
          </p:cNvSpPr>
          <p:nvPr>
            <p:ph type="title"/>
          </p:nvPr>
        </p:nvSpPr>
        <p:spPr>
          <a:xfrm>
            <a:off x="239271" y="973712"/>
            <a:ext cx="2947482" cy="4601183"/>
          </a:xfrm>
        </p:spPr>
        <p:txBody>
          <a:bodyPr>
            <a:normAutofit/>
          </a:bodyPr>
          <a:lstStyle/>
          <a:p>
            <a:r>
              <a:rPr lang="en-GB" sz="2400" dirty="0"/>
              <a:t>K-Nearest Neighbour (kNN) Classifier</a:t>
            </a:r>
          </a:p>
        </p:txBody>
      </p:sp>
      <p:pic>
        <p:nvPicPr>
          <p:cNvPr id="5" name="Content Placeholder 4">
            <a:extLst>
              <a:ext uri="{FF2B5EF4-FFF2-40B4-BE49-F238E27FC236}">
                <a16:creationId xmlns:a16="http://schemas.microsoft.com/office/drawing/2014/main" id="{88AC64C5-2D3C-4E16-BEE8-94429AD63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554" y="1570288"/>
            <a:ext cx="7325532" cy="4154732"/>
          </a:xfrm>
        </p:spPr>
      </p:pic>
      <p:pic>
        <p:nvPicPr>
          <p:cNvPr id="4" name="Picture 3">
            <a:extLst>
              <a:ext uri="{FF2B5EF4-FFF2-40B4-BE49-F238E27FC236}">
                <a16:creationId xmlns:a16="http://schemas.microsoft.com/office/drawing/2014/main" id="{269CCAB3-BF75-4196-B4D1-41423A0A8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088" y="1262201"/>
            <a:ext cx="6519081" cy="4462819"/>
          </a:xfrm>
          <a:prstGeom prst="rect">
            <a:avLst/>
          </a:prstGeom>
        </p:spPr>
      </p:pic>
    </p:spTree>
    <p:extLst>
      <p:ext uri="{BB962C8B-B14F-4D97-AF65-F5344CB8AC3E}">
        <p14:creationId xmlns:p14="http://schemas.microsoft.com/office/powerpoint/2010/main" val="392989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BF45-49EA-4399-8E57-6820A137E682}"/>
              </a:ext>
            </a:extLst>
          </p:cNvPr>
          <p:cNvSpPr>
            <a:spLocks noGrp="1"/>
          </p:cNvSpPr>
          <p:nvPr>
            <p:ph type="title"/>
          </p:nvPr>
        </p:nvSpPr>
        <p:spPr/>
        <p:txBody>
          <a:bodyPr/>
          <a:lstStyle/>
          <a:p>
            <a:r>
              <a:rPr lang="en-GB" dirty="0"/>
              <a:t>Classification steps</a:t>
            </a:r>
          </a:p>
        </p:txBody>
      </p:sp>
      <p:sp>
        <p:nvSpPr>
          <p:cNvPr id="3" name="Content Placeholder 2">
            <a:extLst>
              <a:ext uri="{FF2B5EF4-FFF2-40B4-BE49-F238E27FC236}">
                <a16:creationId xmlns:a16="http://schemas.microsoft.com/office/drawing/2014/main" id="{79C1C02F-AF74-46D3-BCDC-2F4391E70F0F}"/>
              </a:ext>
            </a:extLst>
          </p:cNvPr>
          <p:cNvSpPr>
            <a:spLocks noGrp="1"/>
          </p:cNvSpPr>
          <p:nvPr>
            <p:ph idx="1"/>
          </p:nvPr>
        </p:nvSpPr>
        <p:spPr>
          <a:xfrm>
            <a:off x="3576190" y="868680"/>
            <a:ext cx="7593558" cy="5120640"/>
          </a:xfrm>
        </p:spPr>
        <p:txBody>
          <a:bodyPr>
            <a:normAutofit/>
          </a:bodyPr>
          <a:lstStyle/>
          <a:p>
            <a:pPr algn="just" rtl="0">
              <a:lnSpc>
                <a:spcPct val="100000"/>
              </a:lnSpc>
            </a:pPr>
            <a:r>
              <a:rPr lang="en-GB" dirty="0">
                <a:solidFill>
                  <a:schemeClr val="tx1"/>
                </a:solidFill>
              </a:rPr>
              <a:t>Classification steps</a:t>
            </a:r>
          </a:p>
          <a:p>
            <a:pPr marL="0" indent="0" algn="just" rtl="0">
              <a:lnSpc>
                <a:spcPct val="100000"/>
              </a:lnSpc>
              <a:buNone/>
            </a:pPr>
            <a:r>
              <a:rPr lang="en-GB" dirty="0">
                <a:solidFill>
                  <a:schemeClr val="tx1"/>
                </a:solidFill>
              </a:rPr>
              <a:t>1-Training phase: a model is constructed from the training instances. </a:t>
            </a:r>
          </a:p>
          <a:p>
            <a:pPr marL="0" indent="0" algn="just" rtl="0">
              <a:lnSpc>
                <a:spcPct val="100000"/>
              </a:lnSpc>
              <a:buNone/>
            </a:pPr>
            <a:r>
              <a:rPr lang="en-GB" dirty="0">
                <a:solidFill>
                  <a:schemeClr val="tx1"/>
                </a:solidFill>
              </a:rPr>
              <a:t>   </a:t>
            </a:r>
            <a:r>
              <a:rPr lang="en-GB" sz="1800" dirty="0">
                <a:solidFill>
                  <a:schemeClr val="tx1"/>
                </a:solidFill>
              </a:rPr>
              <a:t>- </a:t>
            </a:r>
            <a:r>
              <a:rPr lang="en-GB" sz="1600" dirty="0">
                <a:solidFill>
                  <a:schemeClr val="tx1"/>
                </a:solidFill>
              </a:rPr>
              <a:t>classification algorithm finds relationships between predictors and targets                                                    </a:t>
            </a:r>
          </a:p>
          <a:p>
            <a:pPr marL="0" indent="0" algn="just" rtl="0">
              <a:lnSpc>
                <a:spcPct val="100000"/>
              </a:lnSpc>
              <a:buNone/>
            </a:pPr>
            <a:r>
              <a:rPr lang="en-GB" sz="1600" dirty="0">
                <a:solidFill>
                  <a:schemeClr val="tx1"/>
                </a:solidFill>
              </a:rPr>
              <a:t>   - relationships are summarised in a model </a:t>
            </a:r>
          </a:p>
          <a:p>
            <a:pPr marL="0" indent="0" algn="just" rtl="0">
              <a:lnSpc>
                <a:spcPct val="100000"/>
              </a:lnSpc>
              <a:buNone/>
            </a:pPr>
            <a:r>
              <a:rPr lang="en-GB" dirty="0">
                <a:solidFill>
                  <a:schemeClr val="tx1"/>
                </a:solidFill>
              </a:rPr>
              <a:t>2-Testing phase: test the model on a test sample whose class labels are known but not used for training the model </a:t>
            </a:r>
          </a:p>
          <a:p>
            <a:pPr marL="0" indent="0" algn="just" rtl="0">
              <a:lnSpc>
                <a:spcPct val="100000"/>
              </a:lnSpc>
              <a:buNone/>
            </a:pPr>
            <a:r>
              <a:rPr lang="en-GB" dirty="0">
                <a:solidFill>
                  <a:schemeClr val="tx1"/>
                </a:solidFill>
              </a:rPr>
              <a:t>3- Usage phase: use the model for classification on new data whose class labels are unknown</a:t>
            </a:r>
            <a:endParaRPr lang="ar-IQ" dirty="0">
              <a:solidFill>
                <a:schemeClr val="tx1"/>
              </a:solidFill>
            </a:endParaRPr>
          </a:p>
        </p:txBody>
      </p:sp>
    </p:spTree>
    <p:extLst>
      <p:ext uri="{BB962C8B-B14F-4D97-AF65-F5344CB8AC3E}">
        <p14:creationId xmlns:p14="http://schemas.microsoft.com/office/powerpoint/2010/main" val="274544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0A78-3242-48B2-8079-767A05587964}"/>
              </a:ext>
            </a:extLst>
          </p:cNvPr>
          <p:cNvSpPr>
            <a:spLocks noGrp="1"/>
          </p:cNvSpPr>
          <p:nvPr>
            <p:ph type="title"/>
          </p:nvPr>
        </p:nvSpPr>
        <p:spPr/>
        <p:txBody>
          <a:bodyPr/>
          <a:lstStyle/>
          <a:p>
            <a:r>
              <a:rPr lang="en-GB" dirty="0"/>
              <a:t>How does it work?</a:t>
            </a:r>
          </a:p>
        </p:txBody>
      </p:sp>
      <p:sp>
        <p:nvSpPr>
          <p:cNvPr id="6" name="Rectangle: Rounded Corners 5">
            <a:extLst>
              <a:ext uri="{FF2B5EF4-FFF2-40B4-BE49-F238E27FC236}">
                <a16:creationId xmlns:a16="http://schemas.microsoft.com/office/drawing/2014/main" id="{63BB0399-1B7C-4E3E-BA04-81B70D976CBD}"/>
              </a:ext>
            </a:extLst>
          </p:cNvPr>
          <p:cNvSpPr/>
          <p:nvPr/>
        </p:nvSpPr>
        <p:spPr>
          <a:xfrm>
            <a:off x="7235478" y="353638"/>
            <a:ext cx="2700996" cy="71488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Initialization, Define K</a:t>
            </a:r>
          </a:p>
        </p:txBody>
      </p:sp>
      <p:sp>
        <p:nvSpPr>
          <p:cNvPr id="7" name="Rectangle: Rounded Corners 6">
            <a:extLst>
              <a:ext uri="{FF2B5EF4-FFF2-40B4-BE49-F238E27FC236}">
                <a16:creationId xmlns:a16="http://schemas.microsoft.com/office/drawing/2014/main" id="{98768E08-59DF-49BC-A6C0-6CD18E8277E2}"/>
              </a:ext>
            </a:extLst>
          </p:cNvPr>
          <p:cNvSpPr/>
          <p:nvPr/>
        </p:nvSpPr>
        <p:spPr>
          <a:xfrm>
            <a:off x="6637602" y="1607529"/>
            <a:ext cx="3896751" cy="714887"/>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Compute distance(test instance each training instance)</a:t>
            </a:r>
            <a:endParaRPr lang="ar-IQ"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95C1E367-45A6-49A0-BA09-58B355C957B0}"/>
              </a:ext>
            </a:extLst>
          </p:cNvPr>
          <p:cNvSpPr/>
          <p:nvPr/>
        </p:nvSpPr>
        <p:spPr>
          <a:xfrm>
            <a:off x="7385533" y="2737778"/>
            <a:ext cx="2400887" cy="714887"/>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Sort the distances </a:t>
            </a:r>
            <a:endParaRPr lang="ar-IQ"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52F345C6-F4FD-41E6-BA9A-ADD9A33015F2}"/>
              </a:ext>
            </a:extLst>
          </p:cNvPr>
          <p:cNvSpPr/>
          <p:nvPr/>
        </p:nvSpPr>
        <p:spPr>
          <a:xfrm>
            <a:off x="6873236" y="3868027"/>
            <a:ext cx="3425480" cy="714887"/>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Take K nearest neighbours </a:t>
            </a:r>
            <a:endParaRPr lang="ar-IQ"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5FD21BEC-8F91-4631-A435-CA85010A30B8}"/>
              </a:ext>
            </a:extLst>
          </p:cNvPr>
          <p:cNvSpPr/>
          <p:nvPr/>
        </p:nvSpPr>
        <p:spPr>
          <a:xfrm>
            <a:off x="7129384" y="5074588"/>
            <a:ext cx="2913184" cy="714887"/>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Apply simple majority </a:t>
            </a:r>
            <a:endParaRPr lang="ar-IQ"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30C060C9-B64F-4248-8A3D-30C89A071B85}"/>
              </a:ext>
            </a:extLst>
          </p:cNvPr>
          <p:cNvSpPr/>
          <p:nvPr/>
        </p:nvSpPr>
        <p:spPr>
          <a:xfrm>
            <a:off x="7976373" y="6128525"/>
            <a:ext cx="1219206" cy="53956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ln w="0"/>
                <a:solidFill>
                  <a:schemeClr val="tx1"/>
                </a:solidFill>
                <a:effectLst>
                  <a:outerShdw blurRad="38100" dist="19050" dir="2700000" algn="tl" rotWithShape="0">
                    <a:schemeClr val="dk1">
                      <a:alpha val="40000"/>
                    </a:schemeClr>
                  </a:outerShdw>
                </a:effectLst>
              </a:rPr>
              <a:t>Class</a:t>
            </a:r>
            <a:r>
              <a:rPr lang="en-GB" dirty="0"/>
              <a:t> </a:t>
            </a:r>
            <a:endParaRPr lang="ar-IQ" dirty="0"/>
          </a:p>
        </p:txBody>
      </p:sp>
      <p:cxnSp>
        <p:nvCxnSpPr>
          <p:cNvPr id="15" name="Straight Arrow Connector 14">
            <a:extLst>
              <a:ext uri="{FF2B5EF4-FFF2-40B4-BE49-F238E27FC236}">
                <a16:creationId xmlns:a16="http://schemas.microsoft.com/office/drawing/2014/main" id="{B625366C-9087-4CDB-8D61-A587EF3E66BE}"/>
              </a:ext>
            </a:extLst>
          </p:cNvPr>
          <p:cNvCxnSpPr>
            <a:stCxn id="6" idx="2"/>
            <a:endCxn id="7" idx="0"/>
          </p:cNvCxnSpPr>
          <p:nvPr/>
        </p:nvCxnSpPr>
        <p:spPr>
          <a:xfrm>
            <a:off x="8585976" y="1068525"/>
            <a:ext cx="2" cy="5390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FD2233-CFAB-4573-BE54-764A463947BF}"/>
              </a:ext>
            </a:extLst>
          </p:cNvPr>
          <p:cNvCxnSpPr>
            <a:cxnSpLocks/>
            <a:stCxn id="7" idx="2"/>
            <a:endCxn id="8" idx="0"/>
          </p:cNvCxnSpPr>
          <p:nvPr/>
        </p:nvCxnSpPr>
        <p:spPr>
          <a:xfrm flipH="1">
            <a:off x="8585977" y="2322416"/>
            <a:ext cx="1" cy="4153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926483-2C50-431F-8CBC-7C7EDEFB5217}"/>
              </a:ext>
            </a:extLst>
          </p:cNvPr>
          <p:cNvCxnSpPr>
            <a:cxnSpLocks/>
            <a:stCxn id="8" idx="2"/>
            <a:endCxn id="9" idx="0"/>
          </p:cNvCxnSpPr>
          <p:nvPr/>
        </p:nvCxnSpPr>
        <p:spPr>
          <a:xfrm flipH="1">
            <a:off x="8585976" y="3452665"/>
            <a:ext cx="1" cy="4153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3492CB-D176-456D-BE95-C0AEDB86D98A}"/>
              </a:ext>
            </a:extLst>
          </p:cNvPr>
          <p:cNvCxnSpPr>
            <a:cxnSpLocks/>
            <a:stCxn id="9" idx="2"/>
            <a:endCxn id="10" idx="0"/>
          </p:cNvCxnSpPr>
          <p:nvPr/>
        </p:nvCxnSpPr>
        <p:spPr>
          <a:xfrm>
            <a:off x="8585976" y="4582914"/>
            <a:ext cx="0" cy="4916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77091F-2F6C-4778-A0C4-AE5E1842A543}"/>
              </a:ext>
            </a:extLst>
          </p:cNvPr>
          <p:cNvCxnSpPr>
            <a:cxnSpLocks/>
            <a:stCxn id="10" idx="2"/>
            <a:endCxn id="11" idx="0"/>
          </p:cNvCxnSpPr>
          <p:nvPr/>
        </p:nvCxnSpPr>
        <p:spPr>
          <a:xfrm>
            <a:off x="8585976" y="5789475"/>
            <a:ext cx="0" cy="339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2AA9-25B0-4CBD-8AD2-8BAF3C0D9CD5}"/>
              </a:ext>
            </a:extLst>
          </p:cNvPr>
          <p:cNvSpPr>
            <a:spLocks noGrp="1"/>
          </p:cNvSpPr>
          <p:nvPr>
            <p:ph type="title"/>
          </p:nvPr>
        </p:nvSpPr>
        <p:spPr/>
        <p:txBody>
          <a:bodyPr/>
          <a:lstStyle/>
          <a:p>
            <a:r>
              <a:rPr lang="en-US" dirty="0"/>
              <a:t>An Example</a:t>
            </a:r>
            <a:endParaRPr lang="ar-IQ" dirty="0"/>
          </a:p>
        </p:txBody>
      </p:sp>
      <p:sp>
        <p:nvSpPr>
          <p:cNvPr id="4" name="Rectangle 3">
            <a:extLst>
              <a:ext uri="{FF2B5EF4-FFF2-40B4-BE49-F238E27FC236}">
                <a16:creationId xmlns:a16="http://schemas.microsoft.com/office/drawing/2014/main" id="{935C97C3-1F6F-47B6-9575-61ADE36CFC5E}"/>
              </a:ext>
            </a:extLst>
          </p:cNvPr>
          <p:cNvSpPr/>
          <p:nvPr/>
        </p:nvSpPr>
        <p:spPr>
          <a:xfrm>
            <a:off x="4959330" y="662172"/>
            <a:ext cx="4265911" cy="769441"/>
          </a:xfrm>
          <a:prstGeom prst="rect">
            <a:avLst/>
          </a:prstGeom>
          <a:noFill/>
        </p:spPr>
        <p:txBody>
          <a:bodyPr wrap="none" lIns="91440" tIns="45720" rIns="91440" bIns="45720">
            <a:spAutoFit/>
          </a:bodyPr>
          <a:lstStyle/>
          <a:p>
            <a:pPr algn="ctr"/>
            <a:r>
              <a:rPr lang="en-GB" sz="4400" dirty="0">
                <a:ln w="0"/>
                <a:effectLst>
                  <a:outerShdw blurRad="38100" dist="19050" dir="2700000" algn="tl" rotWithShape="0">
                    <a:schemeClr val="dk1">
                      <a:alpha val="40000"/>
                    </a:schemeClr>
                  </a:outerShdw>
                </a:effectLst>
              </a:rPr>
              <a:t>0.look at the data</a:t>
            </a:r>
            <a:endParaRPr 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E0204B2E-2028-41C9-BA89-E4289BD86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330" y="1866047"/>
            <a:ext cx="4559394" cy="2552700"/>
          </a:xfrm>
          <a:prstGeom prst="rect">
            <a:avLst/>
          </a:prstGeom>
        </p:spPr>
      </p:pic>
      <p:sp>
        <p:nvSpPr>
          <p:cNvPr id="7" name="Rectangle 6">
            <a:extLst>
              <a:ext uri="{FF2B5EF4-FFF2-40B4-BE49-F238E27FC236}">
                <a16:creationId xmlns:a16="http://schemas.microsoft.com/office/drawing/2014/main" id="{E0194B87-5BA5-4409-9C99-14D03B6B0A81}"/>
              </a:ext>
            </a:extLst>
          </p:cNvPr>
          <p:cNvSpPr/>
          <p:nvPr/>
        </p:nvSpPr>
        <p:spPr>
          <a:xfrm>
            <a:off x="4044285" y="4853181"/>
            <a:ext cx="6096000" cy="1015663"/>
          </a:xfrm>
          <a:prstGeom prst="rect">
            <a:avLst/>
          </a:prstGeom>
        </p:spPr>
        <p:txBody>
          <a:bodyPr>
            <a:spAutoFit/>
          </a:bodyPr>
          <a:lstStyle/>
          <a:p>
            <a:r>
              <a:rPr lang="ar-IQ" sz="2000" dirty="0"/>
              <a:t>Say you want to classify the gray point into a class here , there are three potential classes, lime green, green and orange.</a:t>
            </a:r>
          </a:p>
        </p:txBody>
      </p:sp>
    </p:spTree>
    <p:extLst>
      <p:ext uri="{BB962C8B-B14F-4D97-AF65-F5344CB8AC3E}">
        <p14:creationId xmlns:p14="http://schemas.microsoft.com/office/powerpoint/2010/main" val="278644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21EFA7-E6FF-4C80-937A-3A5068E2C74B}"/>
              </a:ext>
            </a:extLst>
          </p:cNvPr>
          <p:cNvSpPr>
            <a:spLocks noGrp="1"/>
          </p:cNvSpPr>
          <p:nvPr>
            <p:ph type="title"/>
          </p:nvPr>
        </p:nvSpPr>
        <p:spPr>
          <a:xfrm>
            <a:off x="252919" y="1123837"/>
            <a:ext cx="2947482" cy="4601183"/>
          </a:xfrm>
        </p:spPr>
        <p:txBody>
          <a:bodyPr/>
          <a:lstStyle/>
          <a:p>
            <a:r>
              <a:rPr lang="en-US" dirty="0"/>
              <a:t>An Example</a:t>
            </a:r>
            <a:endParaRPr lang="ar-IQ" dirty="0"/>
          </a:p>
        </p:txBody>
      </p:sp>
      <p:sp>
        <p:nvSpPr>
          <p:cNvPr id="5" name="Rectangle 4">
            <a:extLst>
              <a:ext uri="{FF2B5EF4-FFF2-40B4-BE49-F238E27FC236}">
                <a16:creationId xmlns:a16="http://schemas.microsoft.com/office/drawing/2014/main" id="{DC7B0E14-38EA-497D-A9C8-B01225526FBE}"/>
              </a:ext>
            </a:extLst>
          </p:cNvPr>
          <p:cNvSpPr/>
          <p:nvPr/>
        </p:nvSpPr>
        <p:spPr>
          <a:xfrm>
            <a:off x="4044285" y="739116"/>
            <a:ext cx="5046574" cy="769441"/>
          </a:xfrm>
          <a:prstGeom prst="rect">
            <a:avLst/>
          </a:prstGeom>
          <a:noFill/>
        </p:spPr>
        <p:txBody>
          <a:bodyPr wrap="none" lIns="91440" tIns="45720" rIns="91440" bIns="45720">
            <a:spAutoFit/>
          </a:bodyPr>
          <a:lstStyle/>
          <a:p>
            <a:pPr algn="ctr"/>
            <a:r>
              <a:rPr lang="en-GB" sz="4400" dirty="0">
                <a:ln w="0"/>
                <a:effectLst>
                  <a:outerShdw blurRad="38100" dist="19050" dir="2700000" algn="tl" rotWithShape="0">
                    <a:schemeClr val="dk1">
                      <a:alpha val="40000"/>
                    </a:schemeClr>
                  </a:outerShdw>
                </a:effectLst>
              </a:rPr>
              <a:t>1.Calculate distances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20204E4D-D186-493A-BEBB-784EC525FB0A}"/>
              </a:ext>
            </a:extLst>
          </p:cNvPr>
          <p:cNvSpPr/>
          <p:nvPr/>
        </p:nvSpPr>
        <p:spPr>
          <a:xfrm>
            <a:off x="4044285" y="4853181"/>
            <a:ext cx="6096000" cy="707886"/>
          </a:xfrm>
          <a:prstGeom prst="rect">
            <a:avLst/>
          </a:prstGeom>
        </p:spPr>
        <p:txBody>
          <a:bodyPr>
            <a:spAutoFit/>
          </a:bodyPr>
          <a:lstStyle/>
          <a:p>
            <a:r>
              <a:rPr lang="en-GB" sz="2000" dirty="0"/>
              <a:t>Start by calculating the distances between the grey point and all other points.</a:t>
            </a:r>
            <a:endParaRPr lang="ar-IQ" sz="2000" dirty="0"/>
          </a:p>
        </p:txBody>
      </p:sp>
      <p:pic>
        <p:nvPicPr>
          <p:cNvPr id="9" name="Picture 8">
            <a:extLst>
              <a:ext uri="{FF2B5EF4-FFF2-40B4-BE49-F238E27FC236}">
                <a16:creationId xmlns:a16="http://schemas.microsoft.com/office/drawing/2014/main" id="{43DF9131-C213-4F07-9A6B-27C114BDB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999" y="1431613"/>
            <a:ext cx="4629592" cy="3350141"/>
          </a:xfrm>
          <a:prstGeom prst="rect">
            <a:avLst/>
          </a:prstGeom>
        </p:spPr>
      </p:pic>
    </p:spTree>
    <p:extLst>
      <p:ext uri="{BB962C8B-B14F-4D97-AF65-F5344CB8AC3E}">
        <p14:creationId xmlns:p14="http://schemas.microsoft.com/office/powerpoint/2010/main" val="338121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7008B1-0366-4E16-A229-E7135789592C}"/>
              </a:ext>
            </a:extLst>
          </p:cNvPr>
          <p:cNvSpPr>
            <a:spLocks noGrp="1"/>
          </p:cNvSpPr>
          <p:nvPr>
            <p:ph type="title"/>
          </p:nvPr>
        </p:nvSpPr>
        <p:spPr>
          <a:xfrm>
            <a:off x="252919" y="1123837"/>
            <a:ext cx="2947482" cy="4601183"/>
          </a:xfrm>
        </p:spPr>
        <p:txBody>
          <a:bodyPr/>
          <a:lstStyle/>
          <a:p>
            <a:r>
              <a:rPr lang="en-US" dirty="0"/>
              <a:t>An Example</a:t>
            </a:r>
            <a:endParaRPr lang="ar-IQ" dirty="0"/>
          </a:p>
        </p:txBody>
      </p:sp>
      <p:sp>
        <p:nvSpPr>
          <p:cNvPr id="6" name="Rectangle 5">
            <a:extLst>
              <a:ext uri="{FF2B5EF4-FFF2-40B4-BE49-F238E27FC236}">
                <a16:creationId xmlns:a16="http://schemas.microsoft.com/office/drawing/2014/main" id="{A24DF77E-A122-4078-8444-BA7BE6EDC0CA}"/>
              </a:ext>
            </a:extLst>
          </p:cNvPr>
          <p:cNvSpPr/>
          <p:nvPr/>
        </p:nvSpPr>
        <p:spPr>
          <a:xfrm>
            <a:off x="4380114" y="739116"/>
            <a:ext cx="4374917" cy="769441"/>
          </a:xfrm>
          <a:prstGeom prst="rect">
            <a:avLst/>
          </a:prstGeom>
          <a:noFill/>
        </p:spPr>
        <p:txBody>
          <a:bodyPr wrap="none" lIns="91440" tIns="45720" rIns="91440" bIns="45720">
            <a:spAutoFit/>
          </a:bodyPr>
          <a:lstStyle/>
          <a:p>
            <a:pPr algn="ctr"/>
            <a:r>
              <a:rPr lang="en-GB" sz="4400" dirty="0">
                <a:ln w="0"/>
                <a:effectLst>
                  <a:outerShdw blurRad="38100" dist="19050" dir="2700000" algn="tl" rotWithShape="0">
                    <a:schemeClr val="dk1">
                      <a:alpha val="40000"/>
                    </a:schemeClr>
                  </a:outerShdw>
                </a:effectLst>
              </a:rPr>
              <a:t>2.Find neighbours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68C78FCB-5F5D-470F-AC83-4FEC7093F177}"/>
              </a:ext>
            </a:extLst>
          </p:cNvPr>
          <p:cNvSpPr/>
          <p:nvPr/>
        </p:nvSpPr>
        <p:spPr>
          <a:xfrm>
            <a:off x="4044285" y="4853181"/>
            <a:ext cx="6096000" cy="1015663"/>
          </a:xfrm>
          <a:prstGeom prst="rect">
            <a:avLst/>
          </a:prstGeom>
        </p:spPr>
        <p:txBody>
          <a:bodyPr>
            <a:spAutoFit/>
          </a:bodyPr>
          <a:lstStyle/>
          <a:p>
            <a:r>
              <a:rPr lang="en-GB" sz="2000" dirty="0"/>
              <a:t>Next , find the nearest neighbours by ranking points by increasing distance. The nearest neighbours (NNs) of the grey point are the ones closest in dataspace.</a:t>
            </a:r>
            <a:endParaRPr lang="ar-IQ" sz="2000" dirty="0"/>
          </a:p>
        </p:txBody>
      </p:sp>
      <p:pic>
        <p:nvPicPr>
          <p:cNvPr id="10" name="Picture 9">
            <a:extLst>
              <a:ext uri="{FF2B5EF4-FFF2-40B4-BE49-F238E27FC236}">
                <a16:creationId xmlns:a16="http://schemas.microsoft.com/office/drawing/2014/main" id="{8D7B4804-B9F7-4CD3-B55B-FDB4498B5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114" y="1681875"/>
            <a:ext cx="4374916" cy="2921875"/>
          </a:xfrm>
          <a:prstGeom prst="rect">
            <a:avLst/>
          </a:prstGeom>
        </p:spPr>
      </p:pic>
    </p:spTree>
    <p:extLst>
      <p:ext uri="{BB962C8B-B14F-4D97-AF65-F5344CB8AC3E}">
        <p14:creationId xmlns:p14="http://schemas.microsoft.com/office/powerpoint/2010/main" val="97067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0293EA-FEDD-435C-BF85-509AE251F56D}"/>
              </a:ext>
            </a:extLst>
          </p:cNvPr>
          <p:cNvSpPr>
            <a:spLocks noGrp="1"/>
          </p:cNvSpPr>
          <p:nvPr>
            <p:ph type="title"/>
          </p:nvPr>
        </p:nvSpPr>
        <p:spPr>
          <a:xfrm>
            <a:off x="252919" y="1123837"/>
            <a:ext cx="2947482" cy="4601183"/>
          </a:xfrm>
        </p:spPr>
        <p:txBody>
          <a:bodyPr/>
          <a:lstStyle/>
          <a:p>
            <a:r>
              <a:rPr lang="en-US" dirty="0"/>
              <a:t>An Example</a:t>
            </a:r>
            <a:endParaRPr lang="ar-IQ" dirty="0"/>
          </a:p>
        </p:txBody>
      </p:sp>
      <p:sp>
        <p:nvSpPr>
          <p:cNvPr id="5" name="Rectangle 4">
            <a:extLst>
              <a:ext uri="{FF2B5EF4-FFF2-40B4-BE49-F238E27FC236}">
                <a16:creationId xmlns:a16="http://schemas.microsoft.com/office/drawing/2014/main" id="{6BF16F20-04E5-4569-84E2-0A1AEC273A44}"/>
              </a:ext>
            </a:extLst>
          </p:cNvPr>
          <p:cNvSpPr/>
          <p:nvPr/>
        </p:nvSpPr>
        <p:spPr>
          <a:xfrm>
            <a:off x="4655703" y="739116"/>
            <a:ext cx="3823740" cy="769441"/>
          </a:xfrm>
          <a:prstGeom prst="rect">
            <a:avLst/>
          </a:prstGeom>
          <a:noFill/>
        </p:spPr>
        <p:txBody>
          <a:bodyPr wrap="none" lIns="91440" tIns="45720" rIns="91440" bIns="45720">
            <a:spAutoFit/>
          </a:bodyPr>
          <a:lstStyle/>
          <a:p>
            <a:pPr algn="ctr"/>
            <a:r>
              <a:rPr lang="en-GB" sz="4400" dirty="0">
                <a:ln w="0"/>
                <a:effectLst>
                  <a:outerShdw blurRad="38100" dist="19050" dir="2700000" algn="tl" rotWithShape="0">
                    <a:schemeClr val="dk1">
                      <a:alpha val="40000"/>
                    </a:schemeClr>
                  </a:outerShdw>
                </a:effectLst>
              </a:rPr>
              <a:t>3.Vote on labels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D936BD99-CB9B-46F4-B031-88DFA915E41B}"/>
              </a:ext>
            </a:extLst>
          </p:cNvPr>
          <p:cNvSpPr/>
          <p:nvPr/>
        </p:nvSpPr>
        <p:spPr>
          <a:xfrm>
            <a:off x="4044285" y="4853181"/>
            <a:ext cx="6096000" cy="1015663"/>
          </a:xfrm>
          <a:prstGeom prst="rect">
            <a:avLst/>
          </a:prstGeom>
        </p:spPr>
        <p:txBody>
          <a:bodyPr>
            <a:spAutoFit/>
          </a:bodyPr>
          <a:lstStyle/>
          <a:p>
            <a:r>
              <a:rPr lang="en-GB" sz="2000" dirty="0"/>
              <a:t>Vote on the predicted class labels based on the classes of the k nearest neighbours . Here the labels were predicted based on the k=3 nearest neighbours</a:t>
            </a:r>
            <a:endParaRPr lang="ar-IQ" sz="2000" dirty="0"/>
          </a:p>
        </p:txBody>
      </p:sp>
      <p:pic>
        <p:nvPicPr>
          <p:cNvPr id="9" name="Picture 8">
            <a:extLst>
              <a:ext uri="{FF2B5EF4-FFF2-40B4-BE49-F238E27FC236}">
                <a16:creationId xmlns:a16="http://schemas.microsoft.com/office/drawing/2014/main" id="{FCF3AB9B-1E24-456F-95BC-1A6881D68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831" y="1681029"/>
            <a:ext cx="5000293" cy="2807473"/>
          </a:xfrm>
          <a:prstGeom prst="rect">
            <a:avLst/>
          </a:prstGeom>
        </p:spPr>
      </p:pic>
    </p:spTree>
    <p:extLst>
      <p:ext uri="{BB962C8B-B14F-4D97-AF65-F5344CB8AC3E}">
        <p14:creationId xmlns:p14="http://schemas.microsoft.com/office/powerpoint/2010/main" val="248050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EC82-7D09-4DFF-9690-2B06A6441FB5}"/>
              </a:ext>
            </a:extLst>
          </p:cNvPr>
          <p:cNvSpPr>
            <a:spLocks noGrp="1"/>
          </p:cNvSpPr>
          <p:nvPr>
            <p:ph type="title"/>
          </p:nvPr>
        </p:nvSpPr>
        <p:spPr/>
        <p:txBody>
          <a:bodyPr/>
          <a:lstStyle/>
          <a:p>
            <a:r>
              <a:rPr lang="en-GB" dirty="0"/>
              <a:t>Comparing Objects</a:t>
            </a:r>
          </a:p>
        </p:txBody>
      </p:sp>
      <p:sp>
        <p:nvSpPr>
          <p:cNvPr id="5" name="Rectangle 4">
            <a:extLst>
              <a:ext uri="{FF2B5EF4-FFF2-40B4-BE49-F238E27FC236}">
                <a16:creationId xmlns:a16="http://schemas.microsoft.com/office/drawing/2014/main" id="{CC340673-F677-4D47-84C2-2B578A9BEC06}"/>
              </a:ext>
            </a:extLst>
          </p:cNvPr>
          <p:cNvSpPr/>
          <p:nvPr/>
        </p:nvSpPr>
        <p:spPr>
          <a:xfrm>
            <a:off x="3534807" y="1345195"/>
            <a:ext cx="6462932" cy="400110"/>
          </a:xfrm>
          <a:prstGeom prst="rect">
            <a:avLst/>
          </a:prstGeom>
        </p:spPr>
        <p:txBody>
          <a:bodyPr wrap="square">
            <a:spAutoFit/>
          </a:bodyPr>
          <a:lstStyle/>
          <a:p>
            <a:r>
              <a:rPr lang="en-GB" sz="2000" dirty="0"/>
              <a:t>Problem : measure similarity between instances</a:t>
            </a:r>
            <a:endParaRPr lang="ar-IQ" sz="2000" dirty="0"/>
          </a:p>
        </p:txBody>
      </p:sp>
      <p:pic>
        <p:nvPicPr>
          <p:cNvPr id="7" name="Picture 6">
            <a:extLst>
              <a:ext uri="{FF2B5EF4-FFF2-40B4-BE49-F238E27FC236}">
                <a16:creationId xmlns:a16="http://schemas.microsoft.com/office/drawing/2014/main" id="{2D056A32-04F9-414D-A39A-7A3B22A4D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349" y="1829165"/>
            <a:ext cx="6139375" cy="1266825"/>
          </a:xfrm>
          <a:prstGeom prst="rect">
            <a:avLst/>
          </a:prstGeom>
        </p:spPr>
      </p:pic>
      <p:sp>
        <p:nvSpPr>
          <p:cNvPr id="8" name="Rectangle 7">
            <a:extLst>
              <a:ext uri="{FF2B5EF4-FFF2-40B4-BE49-F238E27FC236}">
                <a16:creationId xmlns:a16="http://schemas.microsoft.com/office/drawing/2014/main" id="{F510342F-06F1-4120-A9D3-2B38F502C709}"/>
              </a:ext>
            </a:extLst>
          </p:cNvPr>
          <p:cNvSpPr/>
          <p:nvPr/>
        </p:nvSpPr>
        <p:spPr>
          <a:xfrm>
            <a:off x="3534807" y="3614841"/>
            <a:ext cx="8404274" cy="1631216"/>
          </a:xfrm>
          <a:prstGeom prst="rect">
            <a:avLst/>
          </a:prstGeom>
        </p:spPr>
        <p:txBody>
          <a:bodyPr wrap="square">
            <a:spAutoFit/>
          </a:bodyPr>
          <a:lstStyle/>
          <a:p>
            <a:r>
              <a:rPr lang="en-GB" sz="2000" dirty="0"/>
              <a:t>• different types of data: numbers colours, geolocation, Booleans etc.</a:t>
            </a:r>
          </a:p>
          <a:p>
            <a:r>
              <a:rPr lang="en-GB" sz="2000" dirty="0"/>
              <a:t> </a:t>
            </a:r>
          </a:p>
          <a:p>
            <a:r>
              <a:rPr lang="en-GB" sz="2000" b="1" dirty="0"/>
              <a:t>Solution</a:t>
            </a:r>
            <a:r>
              <a:rPr lang="en-GB" sz="2000" dirty="0"/>
              <a:t> : convert all features of the instances into numerical values </a:t>
            </a:r>
          </a:p>
          <a:p>
            <a:endParaRPr lang="en-GB" sz="2000" dirty="0"/>
          </a:p>
          <a:p>
            <a:r>
              <a:rPr lang="en-GB" sz="2000" dirty="0"/>
              <a:t>• represent instances as vectors of features in an n-dimensional space</a:t>
            </a:r>
            <a:endParaRPr lang="ar-IQ" sz="2000" dirty="0"/>
          </a:p>
        </p:txBody>
      </p:sp>
    </p:spTree>
    <p:extLst>
      <p:ext uri="{BB962C8B-B14F-4D97-AF65-F5344CB8AC3E}">
        <p14:creationId xmlns:p14="http://schemas.microsoft.com/office/powerpoint/2010/main" val="15181176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1922</TotalTime>
  <Words>771</Words>
  <Application>Microsoft Office PowerPoint</Application>
  <PresentationFormat>Widescreen</PresentationFormat>
  <Paragraphs>123</Paragraphs>
  <Slides>18</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 2</vt:lpstr>
      <vt:lpstr>Frame</vt:lpstr>
      <vt:lpstr>K-Nearest Neighbour (kNN)</vt:lpstr>
      <vt:lpstr>K-Nearest Neighbour (kNN) Classifier</vt:lpstr>
      <vt:lpstr>Classification steps</vt:lpstr>
      <vt:lpstr>How does it work?</vt:lpstr>
      <vt:lpstr>An Example</vt:lpstr>
      <vt:lpstr>An Example</vt:lpstr>
      <vt:lpstr>An Example</vt:lpstr>
      <vt:lpstr>An Example</vt:lpstr>
      <vt:lpstr>Comparing Objects</vt:lpstr>
      <vt:lpstr>PowerPoint Presentation</vt:lpstr>
      <vt:lpstr>Dataset</vt:lpstr>
      <vt:lpstr>Choosing k</vt:lpstr>
      <vt:lpstr>The results   </vt:lpstr>
      <vt:lpstr>Calculating precision and recall</vt:lpstr>
      <vt:lpstr>Calculating precision and recall</vt:lpstr>
      <vt:lpstr>ROC curve </vt:lpstr>
      <vt:lpstr>advantages and disadvantages</vt:lpstr>
      <vt:lpstr>Advantages and Disadvantages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Neighbour (kNN)</dc:title>
  <dc:creator>Abdullah</dc:creator>
  <cp:lastModifiedBy>Abdullah</cp:lastModifiedBy>
  <cp:revision>85</cp:revision>
  <dcterms:created xsi:type="dcterms:W3CDTF">2019-01-29T22:48:03Z</dcterms:created>
  <dcterms:modified xsi:type="dcterms:W3CDTF">2019-02-04T11:21:34Z</dcterms:modified>
</cp:coreProperties>
</file>