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4"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18"/>
    <p:restoredTop sz="75699"/>
  </p:normalViewPr>
  <p:slideViewPr>
    <p:cSldViewPr snapToGrid="0" snapToObjects="1">
      <p:cViewPr varScale="1">
        <p:scale>
          <a:sx n="122" d="100"/>
          <a:sy n="122" d="100"/>
        </p:scale>
        <p:origin x="16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E9E1A-7C8E-E041-89FF-24E767900EAE}" type="datetimeFigureOut">
              <a:rPr lang="en-US" smtClean="0"/>
              <a:t>12/10/22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B99818-EFE5-E647-83BF-8C4C51076771}" type="slidenum">
              <a:rPr lang="en-US" smtClean="0"/>
              <a:t>‹#›</a:t>
            </a:fld>
            <a:endParaRPr lang="en-US"/>
          </a:p>
        </p:txBody>
      </p:sp>
    </p:spTree>
    <p:extLst>
      <p:ext uri="{BB962C8B-B14F-4D97-AF65-F5344CB8AC3E}">
        <p14:creationId xmlns:p14="http://schemas.microsoft.com/office/powerpoint/2010/main" val="367323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99818-EFE5-E647-83BF-8C4C51076771}" type="slidenum">
              <a:rPr lang="en-US" smtClean="0"/>
              <a:t>1</a:t>
            </a:fld>
            <a:endParaRPr lang="en-US"/>
          </a:p>
        </p:txBody>
      </p:sp>
    </p:spTree>
    <p:extLst>
      <p:ext uri="{BB962C8B-B14F-4D97-AF65-F5344CB8AC3E}">
        <p14:creationId xmlns:p14="http://schemas.microsoft.com/office/powerpoint/2010/main" val="1372090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99818-EFE5-E647-83BF-8C4C51076771}" type="slidenum">
              <a:rPr lang="en-US" smtClean="0"/>
              <a:t>3</a:t>
            </a:fld>
            <a:endParaRPr lang="en-US"/>
          </a:p>
        </p:txBody>
      </p:sp>
    </p:spTree>
    <p:extLst>
      <p:ext uri="{BB962C8B-B14F-4D97-AF65-F5344CB8AC3E}">
        <p14:creationId xmlns:p14="http://schemas.microsoft.com/office/powerpoint/2010/main" val="1882623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99818-EFE5-E647-83BF-8C4C51076771}" type="slidenum">
              <a:rPr lang="en-US" smtClean="0"/>
              <a:t>6</a:t>
            </a:fld>
            <a:endParaRPr lang="en-US"/>
          </a:p>
        </p:txBody>
      </p:sp>
    </p:spTree>
    <p:extLst>
      <p:ext uri="{BB962C8B-B14F-4D97-AF65-F5344CB8AC3E}">
        <p14:creationId xmlns:p14="http://schemas.microsoft.com/office/powerpoint/2010/main" val="429862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99818-EFE5-E647-83BF-8C4C51076771}" type="slidenum">
              <a:rPr lang="en-US" smtClean="0"/>
              <a:t>7</a:t>
            </a:fld>
            <a:endParaRPr lang="en-US"/>
          </a:p>
        </p:txBody>
      </p:sp>
    </p:spTree>
    <p:extLst>
      <p:ext uri="{BB962C8B-B14F-4D97-AF65-F5344CB8AC3E}">
        <p14:creationId xmlns:p14="http://schemas.microsoft.com/office/powerpoint/2010/main" val="388339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99818-EFE5-E647-83BF-8C4C51076771}" type="slidenum">
              <a:rPr lang="en-US" smtClean="0"/>
              <a:t>8</a:t>
            </a:fld>
            <a:endParaRPr lang="en-US"/>
          </a:p>
        </p:txBody>
      </p:sp>
    </p:spTree>
    <p:extLst>
      <p:ext uri="{BB962C8B-B14F-4D97-AF65-F5344CB8AC3E}">
        <p14:creationId xmlns:p14="http://schemas.microsoft.com/office/powerpoint/2010/main" val="2927388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F6F0-3824-D74D-E143-8588F48501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14D808-4109-F1D8-0FE6-3F4EF035D2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E82F0C4-5696-9884-2E1D-66EA55EFE55B}"/>
              </a:ext>
            </a:extLst>
          </p:cNvPr>
          <p:cNvSpPr>
            <a:spLocks noGrp="1"/>
          </p:cNvSpPr>
          <p:nvPr>
            <p:ph type="dt" sz="half" idx="10"/>
          </p:nvPr>
        </p:nvSpPr>
        <p:spPr/>
        <p:txBody>
          <a:bodyPr/>
          <a:lstStyle/>
          <a:p>
            <a:fld id="{0C70371E-904E-2147-811D-3BCAAEFC464E}" type="datetimeFigureOut">
              <a:rPr lang="en-US" smtClean="0"/>
              <a:t>12/10/22</a:t>
            </a:fld>
            <a:endParaRPr lang="en-US"/>
          </a:p>
        </p:txBody>
      </p:sp>
      <p:sp>
        <p:nvSpPr>
          <p:cNvPr id="5" name="Footer Placeholder 4">
            <a:extLst>
              <a:ext uri="{FF2B5EF4-FFF2-40B4-BE49-F238E27FC236}">
                <a16:creationId xmlns:a16="http://schemas.microsoft.com/office/drawing/2014/main" id="{0EF5FE81-8230-53BB-2AD4-EC5D472C1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F13BF-8832-C543-47EF-049A8EBF8F8C}"/>
              </a:ext>
            </a:extLst>
          </p:cNvPr>
          <p:cNvSpPr>
            <a:spLocks noGrp="1"/>
          </p:cNvSpPr>
          <p:nvPr>
            <p:ph type="sldNum" sz="quarter" idx="12"/>
          </p:nvPr>
        </p:nvSpPr>
        <p:spPr/>
        <p:txBody>
          <a:bodyPr/>
          <a:lstStyle/>
          <a:p>
            <a:fld id="{5FB6EC3F-0A57-F642-BE67-85A9C9AE1289}" type="slidenum">
              <a:rPr lang="en-US" smtClean="0"/>
              <a:t>‹#›</a:t>
            </a:fld>
            <a:endParaRPr lang="en-US"/>
          </a:p>
        </p:txBody>
      </p:sp>
    </p:spTree>
    <p:extLst>
      <p:ext uri="{BB962C8B-B14F-4D97-AF65-F5344CB8AC3E}">
        <p14:creationId xmlns:p14="http://schemas.microsoft.com/office/powerpoint/2010/main" val="312432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9304-DC09-4082-1325-AD57B2241B6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EEA93C8-B5BE-E30A-9B38-EC7A133A1A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BE957D-BB42-57DB-7373-28A790E987DE}"/>
              </a:ext>
            </a:extLst>
          </p:cNvPr>
          <p:cNvSpPr>
            <a:spLocks noGrp="1"/>
          </p:cNvSpPr>
          <p:nvPr>
            <p:ph type="dt" sz="half" idx="10"/>
          </p:nvPr>
        </p:nvSpPr>
        <p:spPr/>
        <p:txBody>
          <a:bodyPr/>
          <a:lstStyle/>
          <a:p>
            <a:fld id="{0C70371E-904E-2147-811D-3BCAAEFC464E}" type="datetimeFigureOut">
              <a:rPr lang="en-US" smtClean="0"/>
              <a:t>12/10/22</a:t>
            </a:fld>
            <a:endParaRPr lang="en-US"/>
          </a:p>
        </p:txBody>
      </p:sp>
      <p:sp>
        <p:nvSpPr>
          <p:cNvPr id="5" name="Footer Placeholder 4">
            <a:extLst>
              <a:ext uri="{FF2B5EF4-FFF2-40B4-BE49-F238E27FC236}">
                <a16:creationId xmlns:a16="http://schemas.microsoft.com/office/drawing/2014/main" id="{CF07DBE5-BF08-35F6-1981-D092AAFD8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0622D-852E-B719-7CEF-B8216F67D980}"/>
              </a:ext>
            </a:extLst>
          </p:cNvPr>
          <p:cNvSpPr>
            <a:spLocks noGrp="1"/>
          </p:cNvSpPr>
          <p:nvPr>
            <p:ph type="sldNum" sz="quarter" idx="12"/>
          </p:nvPr>
        </p:nvSpPr>
        <p:spPr/>
        <p:txBody>
          <a:bodyPr/>
          <a:lstStyle/>
          <a:p>
            <a:fld id="{5FB6EC3F-0A57-F642-BE67-85A9C9AE1289}" type="slidenum">
              <a:rPr lang="en-US" smtClean="0"/>
              <a:t>‹#›</a:t>
            </a:fld>
            <a:endParaRPr lang="en-US"/>
          </a:p>
        </p:txBody>
      </p:sp>
    </p:spTree>
    <p:extLst>
      <p:ext uri="{BB962C8B-B14F-4D97-AF65-F5344CB8AC3E}">
        <p14:creationId xmlns:p14="http://schemas.microsoft.com/office/powerpoint/2010/main" val="33381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649F42-ED1B-A139-36AF-1E1078B24F7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EB533B-32F0-A7C8-0C62-45BEA38FFE0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93AD76-22B1-01D3-78DE-2011201CD646}"/>
              </a:ext>
            </a:extLst>
          </p:cNvPr>
          <p:cNvSpPr>
            <a:spLocks noGrp="1"/>
          </p:cNvSpPr>
          <p:nvPr>
            <p:ph type="dt" sz="half" idx="10"/>
          </p:nvPr>
        </p:nvSpPr>
        <p:spPr/>
        <p:txBody>
          <a:bodyPr/>
          <a:lstStyle/>
          <a:p>
            <a:fld id="{0C70371E-904E-2147-811D-3BCAAEFC464E}" type="datetimeFigureOut">
              <a:rPr lang="en-US" smtClean="0"/>
              <a:t>12/10/22</a:t>
            </a:fld>
            <a:endParaRPr lang="en-US"/>
          </a:p>
        </p:txBody>
      </p:sp>
      <p:sp>
        <p:nvSpPr>
          <p:cNvPr id="5" name="Footer Placeholder 4">
            <a:extLst>
              <a:ext uri="{FF2B5EF4-FFF2-40B4-BE49-F238E27FC236}">
                <a16:creationId xmlns:a16="http://schemas.microsoft.com/office/drawing/2014/main" id="{45DF912C-A891-3C33-C0A1-8B3907A76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A37FF-6CA3-1BEB-8042-AED633798B5B}"/>
              </a:ext>
            </a:extLst>
          </p:cNvPr>
          <p:cNvSpPr>
            <a:spLocks noGrp="1"/>
          </p:cNvSpPr>
          <p:nvPr>
            <p:ph type="sldNum" sz="quarter" idx="12"/>
          </p:nvPr>
        </p:nvSpPr>
        <p:spPr/>
        <p:txBody>
          <a:bodyPr/>
          <a:lstStyle/>
          <a:p>
            <a:fld id="{5FB6EC3F-0A57-F642-BE67-85A9C9AE1289}" type="slidenum">
              <a:rPr lang="en-US" smtClean="0"/>
              <a:t>‹#›</a:t>
            </a:fld>
            <a:endParaRPr lang="en-US"/>
          </a:p>
        </p:txBody>
      </p:sp>
    </p:spTree>
    <p:extLst>
      <p:ext uri="{BB962C8B-B14F-4D97-AF65-F5344CB8AC3E}">
        <p14:creationId xmlns:p14="http://schemas.microsoft.com/office/powerpoint/2010/main" val="121930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81C6-1F97-05F9-A0E9-6A1CC470AC7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C1EF7B8-2F46-AD20-458B-F6CC8C7544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924869-618B-42F6-EEAD-B8C462EDC51C}"/>
              </a:ext>
            </a:extLst>
          </p:cNvPr>
          <p:cNvSpPr>
            <a:spLocks noGrp="1"/>
          </p:cNvSpPr>
          <p:nvPr>
            <p:ph type="dt" sz="half" idx="10"/>
          </p:nvPr>
        </p:nvSpPr>
        <p:spPr/>
        <p:txBody>
          <a:bodyPr/>
          <a:lstStyle/>
          <a:p>
            <a:fld id="{0C70371E-904E-2147-811D-3BCAAEFC464E}" type="datetimeFigureOut">
              <a:rPr lang="en-US" smtClean="0"/>
              <a:t>12/10/22</a:t>
            </a:fld>
            <a:endParaRPr lang="en-US"/>
          </a:p>
        </p:txBody>
      </p:sp>
      <p:sp>
        <p:nvSpPr>
          <p:cNvPr id="5" name="Footer Placeholder 4">
            <a:extLst>
              <a:ext uri="{FF2B5EF4-FFF2-40B4-BE49-F238E27FC236}">
                <a16:creationId xmlns:a16="http://schemas.microsoft.com/office/drawing/2014/main" id="{92774901-92B3-67E5-14C2-179AFD6AE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E1E2B-7BB2-BE28-B4DD-5F26490E3887}"/>
              </a:ext>
            </a:extLst>
          </p:cNvPr>
          <p:cNvSpPr>
            <a:spLocks noGrp="1"/>
          </p:cNvSpPr>
          <p:nvPr>
            <p:ph type="sldNum" sz="quarter" idx="12"/>
          </p:nvPr>
        </p:nvSpPr>
        <p:spPr/>
        <p:txBody>
          <a:bodyPr/>
          <a:lstStyle/>
          <a:p>
            <a:fld id="{5FB6EC3F-0A57-F642-BE67-85A9C9AE1289}" type="slidenum">
              <a:rPr lang="en-US" smtClean="0"/>
              <a:t>‹#›</a:t>
            </a:fld>
            <a:endParaRPr lang="en-US"/>
          </a:p>
        </p:txBody>
      </p:sp>
    </p:spTree>
    <p:extLst>
      <p:ext uri="{BB962C8B-B14F-4D97-AF65-F5344CB8AC3E}">
        <p14:creationId xmlns:p14="http://schemas.microsoft.com/office/powerpoint/2010/main" val="222936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5ED4-3B3B-FA78-9332-1007F7801A3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261A8A2-0661-C1A1-1197-95FD9868D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C3AAC7-2D1A-D646-48FC-3F0B86C9AFFC}"/>
              </a:ext>
            </a:extLst>
          </p:cNvPr>
          <p:cNvSpPr>
            <a:spLocks noGrp="1"/>
          </p:cNvSpPr>
          <p:nvPr>
            <p:ph type="dt" sz="half" idx="10"/>
          </p:nvPr>
        </p:nvSpPr>
        <p:spPr/>
        <p:txBody>
          <a:bodyPr/>
          <a:lstStyle/>
          <a:p>
            <a:fld id="{0C70371E-904E-2147-811D-3BCAAEFC464E}" type="datetimeFigureOut">
              <a:rPr lang="en-US" smtClean="0"/>
              <a:t>12/10/22</a:t>
            </a:fld>
            <a:endParaRPr lang="en-US"/>
          </a:p>
        </p:txBody>
      </p:sp>
      <p:sp>
        <p:nvSpPr>
          <p:cNvPr id="5" name="Footer Placeholder 4">
            <a:extLst>
              <a:ext uri="{FF2B5EF4-FFF2-40B4-BE49-F238E27FC236}">
                <a16:creationId xmlns:a16="http://schemas.microsoft.com/office/drawing/2014/main" id="{0A3B08F9-EB07-AFFF-0A84-E7C30950D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31D80-D77C-E31F-197C-0E450D57347D}"/>
              </a:ext>
            </a:extLst>
          </p:cNvPr>
          <p:cNvSpPr>
            <a:spLocks noGrp="1"/>
          </p:cNvSpPr>
          <p:nvPr>
            <p:ph type="sldNum" sz="quarter" idx="12"/>
          </p:nvPr>
        </p:nvSpPr>
        <p:spPr/>
        <p:txBody>
          <a:bodyPr/>
          <a:lstStyle/>
          <a:p>
            <a:fld id="{5FB6EC3F-0A57-F642-BE67-85A9C9AE1289}" type="slidenum">
              <a:rPr lang="en-US" smtClean="0"/>
              <a:t>‹#›</a:t>
            </a:fld>
            <a:endParaRPr lang="en-US"/>
          </a:p>
        </p:txBody>
      </p:sp>
    </p:spTree>
    <p:extLst>
      <p:ext uri="{BB962C8B-B14F-4D97-AF65-F5344CB8AC3E}">
        <p14:creationId xmlns:p14="http://schemas.microsoft.com/office/powerpoint/2010/main" val="362230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8E70-4339-4040-878E-EE7E83F99E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FEE4AE-819B-1FBA-EADF-7367D63CB3C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DC2258-59F5-A425-7628-AD53003EA62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AD37452-8CCB-BE8F-A7DF-1EC40E101232}"/>
              </a:ext>
            </a:extLst>
          </p:cNvPr>
          <p:cNvSpPr>
            <a:spLocks noGrp="1"/>
          </p:cNvSpPr>
          <p:nvPr>
            <p:ph type="dt" sz="half" idx="10"/>
          </p:nvPr>
        </p:nvSpPr>
        <p:spPr/>
        <p:txBody>
          <a:bodyPr/>
          <a:lstStyle/>
          <a:p>
            <a:fld id="{0C70371E-904E-2147-811D-3BCAAEFC464E}" type="datetimeFigureOut">
              <a:rPr lang="en-US" smtClean="0"/>
              <a:t>12/10/22</a:t>
            </a:fld>
            <a:endParaRPr lang="en-US"/>
          </a:p>
        </p:txBody>
      </p:sp>
      <p:sp>
        <p:nvSpPr>
          <p:cNvPr id="6" name="Footer Placeholder 5">
            <a:extLst>
              <a:ext uri="{FF2B5EF4-FFF2-40B4-BE49-F238E27FC236}">
                <a16:creationId xmlns:a16="http://schemas.microsoft.com/office/drawing/2014/main" id="{F3B3167E-9B01-FBD6-D78E-75B4C3870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472CE-0511-734F-2333-437865144E21}"/>
              </a:ext>
            </a:extLst>
          </p:cNvPr>
          <p:cNvSpPr>
            <a:spLocks noGrp="1"/>
          </p:cNvSpPr>
          <p:nvPr>
            <p:ph type="sldNum" sz="quarter" idx="12"/>
          </p:nvPr>
        </p:nvSpPr>
        <p:spPr/>
        <p:txBody>
          <a:bodyPr/>
          <a:lstStyle/>
          <a:p>
            <a:fld id="{5FB6EC3F-0A57-F642-BE67-85A9C9AE1289}" type="slidenum">
              <a:rPr lang="en-US" smtClean="0"/>
              <a:t>‹#›</a:t>
            </a:fld>
            <a:endParaRPr lang="en-US"/>
          </a:p>
        </p:txBody>
      </p:sp>
    </p:spTree>
    <p:extLst>
      <p:ext uri="{BB962C8B-B14F-4D97-AF65-F5344CB8AC3E}">
        <p14:creationId xmlns:p14="http://schemas.microsoft.com/office/powerpoint/2010/main" val="189777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9B21-7533-53FB-2656-06B8B0E733E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C69EDB1-5280-5F6C-9708-9A59A64A6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3F8FC23-8D71-510B-EB52-8F281EA34FF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8F416C1-828D-58BC-2B78-DEEC12BB6C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02D4CE4-3B80-ABE4-6319-519D79AE361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9A33A2E-A25F-3E39-CC79-F4C0951E4F09}"/>
              </a:ext>
            </a:extLst>
          </p:cNvPr>
          <p:cNvSpPr>
            <a:spLocks noGrp="1"/>
          </p:cNvSpPr>
          <p:nvPr>
            <p:ph type="dt" sz="half" idx="10"/>
          </p:nvPr>
        </p:nvSpPr>
        <p:spPr/>
        <p:txBody>
          <a:bodyPr/>
          <a:lstStyle/>
          <a:p>
            <a:fld id="{0C70371E-904E-2147-811D-3BCAAEFC464E}" type="datetimeFigureOut">
              <a:rPr lang="en-US" smtClean="0"/>
              <a:t>12/10/22</a:t>
            </a:fld>
            <a:endParaRPr lang="en-US"/>
          </a:p>
        </p:txBody>
      </p:sp>
      <p:sp>
        <p:nvSpPr>
          <p:cNvPr id="8" name="Footer Placeholder 7">
            <a:extLst>
              <a:ext uri="{FF2B5EF4-FFF2-40B4-BE49-F238E27FC236}">
                <a16:creationId xmlns:a16="http://schemas.microsoft.com/office/drawing/2014/main" id="{7EB6FE22-58E6-7B61-EA94-0E402D5AD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9C0890-BDDE-EEA5-E7A9-AC673648124D}"/>
              </a:ext>
            </a:extLst>
          </p:cNvPr>
          <p:cNvSpPr>
            <a:spLocks noGrp="1"/>
          </p:cNvSpPr>
          <p:nvPr>
            <p:ph type="sldNum" sz="quarter" idx="12"/>
          </p:nvPr>
        </p:nvSpPr>
        <p:spPr/>
        <p:txBody>
          <a:bodyPr/>
          <a:lstStyle/>
          <a:p>
            <a:fld id="{5FB6EC3F-0A57-F642-BE67-85A9C9AE1289}" type="slidenum">
              <a:rPr lang="en-US" smtClean="0"/>
              <a:t>‹#›</a:t>
            </a:fld>
            <a:endParaRPr lang="en-US"/>
          </a:p>
        </p:txBody>
      </p:sp>
    </p:spTree>
    <p:extLst>
      <p:ext uri="{BB962C8B-B14F-4D97-AF65-F5344CB8AC3E}">
        <p14:creationId xmlns:p14="http://schemas.microsoft.com/office/powerpoint/2010/main" val="160325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829F-8B6B-981E-CD39-6080D58D30A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BA0BC71-9289-079F-EE2C-541CF6BABD7B}"/>
              </a:ext>
            </a:extLst>
          </p:cNvPr>
          <p:cNvSpPr>
            <a:spLocks noGrp="1"/>
          </p:cNvSpPr>
          <p:nvPr>
            <p:ph type="dt" sz="half" idx="10"/>
          </p:nvPr>
        </p:nvSpPr>
        <p:spPr/>
        <p:txBody>
          <a:bodyPr/>
          <a:lstStyle/>
          <a:p>
            <a:fld id="{0C70371E-904E-2147-811D-3BCAAEFC464E}" type="datetimeFigureOut">
              <a:rPr lang="en-US" smtClean="0"/>
              <a:t>12/10/22</a:t>
            </a:fld>
            <a:endParaRPr lang="en-US"/>
          </a:p>
        </p:txBody>
      </p:sp>
      <p:sp>
        <p:nvSpPr>
          <p:cNvPr id="4" name="Footer Placeholder 3">
            <a:extLst>
              <a:ext uri="{FF2B5EF4-FFF2-40B4-BE49-F238E27FC236}">
                <a16:creationId xmlns:a16="http://schemas.microsoft.com/office/drawing/2014/main" id="{43E8BD03-FEFE-4C07-37F7-5F48434D1A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78ED16-58D7-2A60-DEF8-EBFE0A49B4CC}"/>
              </a:ext>
            </a:extLst>
          </p:cNvPr>
          <p:cNvSpPr>
            <a:spLocks noGrp="1"/>
          </p:cNvSpPr>
          <p:nvPr>
            <p:ph type="sldNum" sz="quarter" idx="12"/>
          </p:nvPr>
        </p:nvSpPr>
        <p:spPr/>
        <p:txBody>
          <a:bodyPr/>
          <a:lstStyle/>
          <a:p>
            <a:fld id="{5FB6EC3F-0A57-F642-BE67-85A9C9AE1289}" type="slidenum">
              <a:rPr lang="en-US" smtClean="0"/>
              <a:t>‹#›</a:t>
            </a:fld>
            <a:endParaRPr lang="en-US"/>
          </a:p>
        </p:txBody>
      </p:sp>
    </p:spTree>
    <p:extLst>
      <p:ext uri="{BB962C8B-B14F-4D97-AF65-F5344CB8AC3E}">
        <p14:creationId xmlns:p14="http://schemas.microsoft.com/office/powerpoint/2010/main" val="19716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5E069F-17C5-FB1A-E231-7BE3833FEB88}"/>
              </a:ext>
            </a:extLst>
          </p:cNvPr>
          <p:cNvSpPr>
            <a:spLocks noGrp="1"/>
          </p:cNvSpPr>
          <p:nvPr>
            <p:ph type="dt" sz="half" idx="10"/>
          </p:nvPr>
        </p:nvSpPr>
        <p:spPr/>
        <p:txBody>
          <a:bodyPr/>
          <a:lstStyle/>
          <a:p>
            <a:fld id="{0C70371E-904E-2147-811D-3BCAAEFC464E}" type="datetimeFigureOut">
              <a:rPr lang="en-US" smtClean="0"/>
              <a:t>12/10/22</a:t>
            </a:fld>
            <a:endParaRPr lang="en-US"/>
          </a:p>
        </p:txBody>
      </p:sp>
      <p:sp>
        <p:nvSpPr>
          <p:cNvPr id="3" name="Footer Placeholder 2">
            <a:extLst>
              <a:ext uri="{FF2B5EF4-FFF2-40B4-BE49-F238E27FC236}">
                <a16:creationId xmlns:a16="http://schemas.microsoft.com/office/drawing/2014/main" id="{FF29C11B-0032-96F3-9115-3C175B196B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64483-97B9-55C5-BAE9-E8B2A973F3E7}"/>
              </a:ext>
            </a:extLst>
          </p:cNvPr>
          <p:cNvSpPr>
            <a:spLocks noGrp="1"/>
          </p:cNvSpPr>
          <p:nvPr>
            <p:ph type="sldNum" sz="quarter" idx="12"/>
          </p:nvPr>
        </p:nvSpPr>
        <p:spPr/>
        <p:txBody>
          <a:bodyPr/>
          <a:lstStyle/>
          <a:p>
            <a:fld id="{5FB6EC3F-0A57-F642-BE67-85A9C9AE1289}" type="slidenum">
              <a:rPr lang="en-US" smtClean="0"/>
              <a:t>‹#›</a:t>
            </a:fld>
            <a:endParaRPr lang="en-US"/>
          </a:p>
        </p:txBody>
      </p:sp>
    </p:spTree>
    <p:extLst>
      <p:ext uri="{BB962C8B-B14F-4D97-AF65-F5344CB8AC3E}">
        <p14:creationId xmlns:p14="http://schemas.microsoft.com/office/powerpoint/2010/main" val="315758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B7F4-FE29-AAD4-5A35-5DFB152E38D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A5E44E3-9988-103F-AD74-92AFB58FC8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4CF76E9-41E9-1E20-C3B7-5DFBDDF96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F4767C-0F34-6867-2E79-659F674A83E1}"/>
              </a:ext>
            </a:extLst>
          </p:cNvPr>
          <p:cNvSpPr>
            <a:spLocks noGrp="1"/>
          </p:cNvSpPr>
          <p:nvPr>
            <p:ph type="dt" sz="half" idx="10"/>
          </p:nvPr>
        </p:nvSpPr>
        <p:spPr/>
        <p:txBody>
          <a:bodyPr/>
          <a:lstStyle/>
          <a:p>
            <a:fld id="{0C70371E-904E-2147-811D-3BCAAEFC464E}" type="datetimeFigureOut">
              <a:rPr lang="en-US" smtClean="0"/>
              <a:t>12/10/22</a:t>
            </a:fld>
            <a:endParaRPr lang="en-US"/>
          </a:p>
        </p:txBody>
      </p:sp>
      <p:sp>
        <p:nvSpPr>
          <p:cNvPr id="6" name="Footer Placeholder 5">
            <a:extLst>
              <a:ext uri="{FF2B5EF4-FFF2-40B4-BE49-F238E27FC236}">
                <a16:creationId xmlns:a16="http://schemas.microsoft.com/office/drawing/2014/main" id="{62B95DF5-3331-343B-8F4C-3D537280F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48FBB9-F7AA-A59A-9A36-260016A93B16}"/>
              </a:ext>
            </a:extLst>
          </p:cNvPr>
          <p:cNvSpPr>
            <a:spLocks noGrp="1"/>
          </p:cNvSpPr>
          <p:nvPr>
            <p:ph type="sldNum" sz="quarter" idx="12"/>
          </p:nvPr>
        </p:nvSpPr>
        <p:spPr/>
        <p:txBody>
          <a:bodyPr/>
          <a:lstStyle/>
          <a:p>
            <a:fld id="{5FB6EC3F-0A57-F642-BE67-85A9C9AE1289}" type="slidenum">
              <a:rPr lang="en-US" smtClean="0"/>
              <a:t>‹#›</a:t>
            </a:fld>
            <a:endParaRPr lang="en-US"/>
          </a:p>
        </p:txBody>
      </p:sp>
    </p:spTree>
    <p:extLst>
      <p:ext uri="{BB962C8B-B14F-4D97-AF65-F5344CB8AC3E}">
        <p14:creationId xmlns:p14="http://schemas.microsoft.com/office/powerpoint/2010/main" val="1599618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4425-04C8-7DFD-2002-243688FDC0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E02E547-05AE-8E57-24D2-87FDB46564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E43A16-695C-60C6-3563-C0E7D1C7C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78C673A-8048-10C3-BECC-6CD1EFE77CBA}"/>
              </a:ext>
            </a:extLst>
          </p:cNvPr>
          <p:cNvSpPr>
            <a:spLocks noGrp="1"/>
          </p:cNvSpPr>
          <p:nvPr>
            <p:ph type="dt" sz="half" idx="10"/>
          </p:nvPr>
        </p:nvSpPr>
        <p:spPr/>
        <p:txBody>
          <a:bodyPr/>
          <a:lstStyle/>
          <a:p>
            <a:fld id="{0C70371E-904E-2147-811D-3BCAAEFC464E}" type="datetimeFigureOut">
              <a:rPr lang="en-US" smtClean="0"/>
              <a:t>12/10/22</a:t>
            </a:fld>
            <a:endParaRPr lang="en-US"/>
          </a:p>
        </p:txBody>
      </p:sp>
      <p:sp>
        <p:nvSpPr>
          <p:cNvPr id="6" name="Footer Placeholder 5">
            <a:extLst>
              <a:ext uri="{FF2B5EF4-FFF2-40B4-BE49-F238E27FC236}">
                <a16:creationId xmlns:a16="http://schemas.microsoft.com/office/drawing/2014/main" id="{EE826188-0955-1AC0-BAD1-365D619BA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A5934-0BA3-96F7-A2D7-DD1EA86E56F6}"/>
              </a:ext>
            </a:extLst>
          </p:cNvPr>
          <p:cNvSpPr>
            <a:spLocks noGrp="1"/>
          </p:cNvSpPr>
          <p:nvPr>
            <p:ph type="sldNum" sz="quarter" idx="12"/>
          </p:nvPr>
        </p:nvSpPr>
        <p:spPr/>
        <p:txBody>
          <a:bodyPr/>
          <a:lstStyle/>
          <a:p>
            <a:fld id="{5FB6EC3F-0A57-F642-BE67-85A9C9AE1289}" type="slidenum">
              <a:rPr lang="en-US" smtClean="0"/>
              <a:t>‹#›</a:t>
            </a:fld>
            <a:endParaRPr lang="en-US"/>
          </a:p>
        </p:txBody>
      </p:sp>
    </p:spTree>
    <p:extLst>
      <p:ext uri="{BB962C8B-B14F-4D97-AF65-F5344CB8AC3E}">
        <p14:creationId xmlns:p14="http://schemas.microsoft.com/office/powerpoint/2010/main" val="59828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02A5B-FBAE-00D7-8CE3-946FC4DC26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5541D7D-2FCA-D238-BE97-87CFEE3A1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DBF369-98C4-A2C5-EBF1-5A3129BAF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0371E-904E-2147-811D-3BCAAEFC464E}" type="datetimeFigureOut">
              <a:rPr lang="en-US" smtClean="0"/>
              <a:t>12/10/22</a:t>
            </a:fld>
            <a:endParaRPr lang="en-US"/>
          </a:p>
        </p:txBody>
      </p:sp>
      <p:sp>
        <p:nvSpPr>
          <p:cNvPr id="5" name="Footer Placeholder 4">
            <a:extLst>
              <a:ext uri="{FF2B5EF4-FFF2-40B4-BE49-F238E27FC236}">
                <a16:creationId xmlns:a16="http://schemas.microsoft.com/office/drawing/2014/main" id="{3402440D-8DC9-6BBB-2204-A8AD583405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450697-CB0C-9F1C-CA3D-046F3C63A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B6EC3F-0A57-F642-BE67-85A9C9AE1289}" type="slidenum">
              <a:rPr lang="en-US" smtClean="0"/>
              <a:t>‹#›</a:t>
            </a:fld>
            <a:endParaRPr lang="en-US"/>
          </a:p>
        </p:txBody>
      </p:sp>
    </p:spTree>
    <p:extLst>
      <p:ext uri="{BB962C8B-B14F-4D97-AF65-F5344CB8AC3E}">
        <p14:creationId xmlns:p14="http://schemas.microsoft.com/office/powerpoint/2010/main" val="4247682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6032-F2A2-AC6D-8D8D-68B0AEB63897}"/>
              </a:ext>
            </a:extLst>
          </p:cNvPr>
          <p:cNvSpPr>
            <a:spLocks noGrp="1"/>
          </p:cNvSpPr>
          <p:nvPr>
            <p:ph type="ctrTitle"/>
          </p:nvPr>
        </p:nvSpPr>
        <p:spPr/>
        <p:txBody>
          <a:bodyPr/>
          <a:lstStyle/>
          <a:p>
            <a:r>
              <a:rPr lang="en-US" dirty="0"/>
              <a:t>Reactive Programming</a:t>
            </a:r>
          </a:p>
        </p:txBody>
      </p:sp>
    </p:spTree>
    <p:extLst>
      <p:ext uri="{BB962C8B-B14F-4D97-AF65-F5344CB8AC3E}">
        <p14:creationId xmlns:p14="http://schemas.microsoft.com/office/powerpoint/2010/main" val="265797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0EC7-100F-71CB-6531-E81C117638D6}"/>
              </a:ext>
            </a:extLst>
          </p:cNvPr>
          <p:cNvSpPr>
            <a:spLocks noGrp="1"/>
          </p:cNvSpPr>
          <p:nvPr>
            <p:ph type="title"/>
          </p:nvPr>
        </p:nvSpPr>
        <p:spPr/>
        <p:txBody>
          <a:bodyPr/>
          <a:lstStyle/>
          <a:p>
            <a:r>
              <a:rPr lang="en-US" dirty="0"/>
              <a:t>Glossary</a:t>
            </a:r>
          </a:p>
        </p:txBody>
      </p:sp>
      <p:sp>
        <p:nvSpPr>
          <p:cNvPr id="3" name="Content Placeholder 2">
            <a:extLst>
              <a:ext uri="{FF2B5EF4-FFF2-40B4-BE49-F238E27FC236}">
                <a16:creationId xmlns:a16="http://schemas.microsoft.com/office/drawing/2014/main" id="{7A6B3A05-A02D-05CA-DDCB-4EC2EB5D00EE}"/>
              </a:ext>
            </a:extLst>
          </p:cNvPr>
          <p:cNvSpPr>
            <a:spLocks noGrp="1"/>
          </p:cNvSpPr>
          <p:nvPr>
            <p:ph idx="1"/>
          </p:nvPr>
        </p:nvSpPr>
        <p:spPr/>
        <p:txBody>
          <a:bodyPr/>
          <a:lstStyle/>
          <a:p>
            <a:r>
              <a:rPr lang="en-US" dirty="0"/>
              <a:t>Non-blocking – thread does not have wait/block on long running operation. Picks up another request from the que in the meantime</a:t>
            </a:r>
          </a:p>
          <a:p>
            <a:r>
              <a:rPr lang="en-US" dirty="0"/>
              <a:t>Asynchronous: refers to the sequence in which code is executed. Not executed by thread top to bottom. Callbacks – code inside lambdas that may be executed only after response had arrived. Code before the lambda may be executed first as part of processing for another request</a:t>
            </a:r>
          </a:p>
          <a:p>
            <a:r>
              <a:rPr lang="en-US" dirty="0"/>
              <a:t>Concurrency: situation where there are is more than one request towards your service at the same time </a:t>
            </a:r>
          </a:p>
          <a:p>
            <a:endParaRPr lang="en-US" dirty="0"/>
          </a:p>
        </p:txBody>
      </p:sp>
    </p:spTree>
    <p:extLst>
      <p:ext uri="{BB962C8B-B14F-4D97-AF65-F5344CB8AC3E}">
        <p14:creationId xmlns:p14="http://schemas.microsoft.com/office/powerpoint/2010/main" val="92104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5C78-2DB5-C545-A6F3-FD681E4ADF65}"/>
              </a:ext>
            </a:extLst>
          </p:cNvPr>
          <p:cNvSpPr>
            <a:spLocks noGrp="1"/>
          </p:cNvSpPr>
          <p:nvPr>
            <p:ph type="title"/>
          </p:nvPr>
        </p:nvSpPr>
        <p:spPr>
          <a:xfrm>
            <a:off x="1244252" y="72831"/>
            <a:ext cx="10515600" cy="1325563"/>
          </a:xfrm>
        </p:spPr>
        <p:txBody>
          <a:bodyPr/>
          <a:lstStyle/>
          <a:p>
            <a:r>
              <a:rPr lang="en-US" dirty="0"/>
              <a:t>Why do we need Reactive Programming?</a:t>
            </a:r>
          </a:p>
        </p:txBody>
      </p:sp>
      <p:sp>
        <p:nvSpPr>
          <p:cNvPr id="3" name="Content Placeholder 2">
            <a:extLst>
              <a:ext uri="{FF2B5EF4-FFF2-40B4-BE49-F238E27FC236}">
                <a16:creationId xmlns:a16="http://schemas.microsoft.com/office/drawing/2014/main" id="{D058EFDB-FAF3-CD08-DF1A-1E1056049B2D}"/>
              </a:ext>
            </a:extLst>
          </p:cNvPr>
          <p:cNvSpPr>
            <a:spLocks noGrp="1"/>
          </p:cNvSpPr>
          <p:nvPr>
            <p:ph idx="1"/>
          </p:nvPr>
        </p:nvSpPr>
        <p:spPr>
          <a:xfrm>
            <a:off x="4232754" y="1455316"/>
            <a:ext cx="4191000" cy="654529"/>
          </a:xfrm>
        </p:spPr>
        <p:txBody>
          <a:bodyPr/>
          <a:lstStyle/>
          <a:p>
            <a:pPr marL="0" indent="0">
              <a:buNone/>
            </a:pPr>
            <a:r>
              <a:rPr lang="en-US" dirty="0"/>
              <a:t>Traditional Server Model</a:t>
            </a:r>
          </a:p>
        </p:txBody>
      </p:sp>
      <p:sp>
        <p:nvSpPr>
          <p:cNvPr id="5" name="Rectangle 4">
            <a:extLst>
              <a:ext uri="{FF2B5EF4-FFF2-40B4-BE49-F238E27FC236}">
                <a16:creationId xmlns:a16="http://schemas.microsoft.com/office/drawing/2014/main" id="{66F42E2F-157E-9608-DD86-ABC0C250AE49}"/>
              </a:ext>
            </a:extLst>
          </p:cNvPr>
          <p:cNvSpPr/>
          <p:nvPr/>
        </p:nvSpPr>
        <p:spPr>
          <a:xfrm>
            <a:off x="5395648" y="1947520"/>
            <a:ext cx="2387369" cy="2155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onstruction worker male with solid fill">
            <a:extLst>
              <a:ext uri="{FF2B5EF4-FFF2-40B4-BE49-F238E27FC236}">
                <a16:creationId xmlns:a16="http://schemas.microsoft.com/office/drawing/2014/main" id="{114366E8-F94E-CFFA-6640-DE223EF6AB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05950" y="3524822"/>
            <a:ext cx="457200" cy="457200"/>
          </a:xfrm>
          <a:prstGeom prst="rect">
            <a:avLst/>
          </a:prstGeom>
        </p:spPr>
      </p:pic>
      <p:pic>
        <p:nvPicPr>
          <p:cNvPr id="8" name="Graphic 7" descr="Construction worker male with solid fill">
            <a:extLst>
              <a:ext uri="{FF2B5EF4-FFF2-40B4-BE49-F238E27FC236}">
                <a16:creationId xmlns:a16="http://schemas.microsoft.com/office/drawing/2014/main" id="{D07E48B4-A760-0983-CD62-937DAFDF90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3452" y="3524822"/>
            <a:ext cx="457200" cy="457200"/>
          </a:xfrm>
          <a:prstGeom prst="rect">
            <a:avLst/>
          </a:prstGeom>
        </p:spPr>
      </p:pic>
      <p:pic>
        <p:nvPicPr>
          <p:cNvPr id="9" name="Graphic 8" descr="Construction worker male with solid fill">
            <a:extLst>
              <a:ext uri="{FF2B5EF4-FFF2-40B4-BE49-F238E27FC236}">
                <a16:creationId xmlns:a16="http://schemas.microsoft.com/office/drawing/2014/main" id="{F51490AC-6AF8-AA37-C08D-049EB67EF1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08280" y="3524822"/>
            <a:ext cx="457200" cy="457200"/>
          </a:xfrm>
          <a:prstGeom prst="rect">
            <a:avLst/>
          </a:prstGeom>
        </p:spPr>
      </p:pic>
      <p:cxnSp>
        <p:nvCxnSpPr>
          <p:cNvPr id="12" name="Straight Arrow Connector 11">
            <a:extLst>
              <a:ext uri="{FF2B5EF4-FFF2-40B4-BE49-F238E27FC236}">
                <a16:creationId xmlns:a16="http://schemas.microsoft.com/office/drawing/2014/main" id="{1D429A97-1771-42F5-6C06-170574DEAA7D}"/>
              </a:ext>
            </a:extLst>
          </p:cNvPr>
          <p:cNvCxnSpPr/>
          <p:nvPr/>
        </p:nvCxnSpPr>
        <p:spPr>
          <a:xfrm>
            <a:off x="4176385" y="2660245"/>
            <a:ext cx="1077239" cy="0"/>
          </a:xfrm>
          <a:prstGeom prst="straightConnector1">
            <a:avLst/>
          </a:prstGeom>
          <a:ln w="5715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B356238-6AB0-3AA2-E1DD-75CF056197A5}"/>
              </a:ext>
            </a:extLst>
          </p:cNvPr>
          <p:cNvSpPr txBox="1"/>
          <p:nvPr/>
        </p:nvSpPr>
        <p:spPr>
          <a:xfrm>
            <a:off x="240021" y="4549389"/>
            <a:ext cx="881009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Each request is assigned a thread</a:t>
            </a:r>
          </a:p>
          <a:p>
            <a:pPr marL="285750" indent="-285750">
              <a:buFont typeface="Arial" panose="020B0604020202020204" pitchFamily="34" charset="0"/>
              <a:buChar char="•"/>
            </a:pPr>
            <a:r>
              <a:rPr lang="en-US" dirty="0"/>
              <a:t>A thread finishes completing the processing for its current request before picking up another request.</a:t>
            </a:r>
          </a:p>
          <a:p>
            <a:pPr marL="285750" indent="-285750">
              <a:buFont typeface="Arial" panose="020B0604020202020204" pitchFamily="34" charset="0"/>
              <a:buChar char="•"/>
            </a:pPr>
            <a:r>
              <a:rPr lang="en-US" dirty="0"/>
              <a:t>If there is any long running operation such as a database call or call to another service, the thread will be blocked.</a:t>
            </a:r>
          </a:p>
          <a:p>
            <a:pPr marL="285750" indent="-285750">
              <a:buFont typeface="Arial" panose="020B0604020202020204" pitchFamily="34" charset="0"/>
              <a:buChar char="•"/>
            </a:pPr>
            <a:r>
              <a:rPr lang="en-US" dirty="0"/>
              <a:t>To deal with concurrent requests, there must be as many threads as there number of concurrent calls expected. Alternatively, you have to increase the number of instances of your application.</a:t>
            </a:r>
          </a:p>
        </p:txBody>
      </p:sp>
      <p:cxnSp>
        <p:nvCxnSpPr>
          <p:cNvPr id="15" name="Straight Arrow Connector 14">
            <a:extLst>
              <a:ext uri="{FF2B5EF4-FFF2-40B4-BE49-F238E27FC236}">
                <a16:creationId xmlns:a16="http://schemas.microsoft.com/office/drawing/2014/main" id="{44330A2E-C2D5-8BA3-BC4C-91B552A746BD}"/>
              </a:ext>
            </a:extLst>
          </p:cNvPr>
          <p:cNvCxnSpPr/>
          <p:nvPr/>
        </p:nvCxnSpPr>
        <p:spPr>
          <a:xfrm>
            <a:off x="4176386" y="3106940"/>
            <a:ext cx="1077239" cy="0"/>
          </a:xfrm>
          <a:prstGeom prst="straightConnector1">
            <a:avLst/>
          </a:prstGeom>
          <a:ln w="5715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E128EE6-7351-EB89-AAFE-6F4DE4E4359D}"/>
              </a:ext>
            </a:extLst>
          </p:cNvPr>
          <p:cNvCxnSpPr/>
          <p:nvPr/>
        </p:nvCxnSpPr>
        <p:spPr>
          <a:xfrm>
            <a:off x="4176385" y="3603806"/>
            <a:ext cx="1077239" cy="0"/>
          </a:xfrm>
          <a:prstGeom prst="straightConnector1">
            <a:avLst/>
          </a:prstGeom>
          <a:ln w="57150">
            <a:solidFill>
              <a:schemeClr val="accent1"/>
            </a:solidFill>
            <a:tailEnd type="triangle"/>
          </a:ln>
        </p:spPr>
        <p:style>
          <a:lnRef idx="1">
            <a:schemeClr val="dk1"/>
          </a:lnRef>
          <a:fillRef idx="0">
            <a:schemeClr val="dk1"/>
          </a:fillRef>
          <a:effectRef idx="0">
            <a:schemeClr val="dk1"/>
          </a:effectRef>
          <a:fontRef idx="minor">
            <a:schemeClr val="tx1"/>
          </a:fontRef>
        </p:style>
      </p:cxnSp>
      <p:pic>
        <p:nvPicPr>
          <p:cNvPr id="18" name="Graphic 17" descr="Receiver with solid fill">
            <a:extLst>
              <a:ext uri="{FF2B5EF4-FFF2-40B4-BE49-F238E27FC236}">
                <a16:creationId xmlns:a16="http://schemas.microsoft.com/office/drawing/2014/main" id="{884980D9-962E-20B5-E348-6C5D697A59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86404" y="2265674"/>
            <a:ext cx="317327" cy="317327"/>
          </a:xfrm>
          <a:prstGeom prst="rect">
            <a:avLst/>
          </a:prstGeom>
        </p:spPr>
      </p:pic>
      <p:pic>
        <p:nvPicPr>
          <p:cNvPr id="19" name="Graphic 18" descr="Receiver with solid fill">
            <a:extLst>
              <a:ext uri="{FF2B5EF4-FFF2-40B4-BE49-F238E27FC236}">
                <a16:creationId xmlns:a16="http://schemas.microsoft.com/office/drawing/2014/main" id="{D84A463A-A501-0716-34D6-9AB00A691B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56340" y="2737490"/>
            <a:ext cx="317327" cy="317327"/>
          </a:xfrm>
          <a:prstGeom prst="rect">
            <a:avLst/>
          </a:prstGeom>
        </p:spPr>
      </p:pic>
      <p:pic>
        <p:nvPicPr>
          <p:cNvPr id="20" name="Graphic 19" descr="Receiver with solid fill">
            <a:extLst>
              <a:ext uri="{FF2B5EF4-FFF2-40B4-BE49-F238E27FC236}">
                <a16:creationId xmlns:a16="http://schemas.microsoft.com/office/drawing/2014/main" id="{C5B1B7D9-14B0-A835-26BC-892919B671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63676" y="3220785"/>
            <a:ext cx="317327" cy="317327"/>
          </a:xfrm>
          <a:prstGeom prst="rect">
            <a:avLst/>
          </a:prstGeom>
        </p:spPr>
      </p:pic>
      <p:sp>
        <p:nvSpPr>
          <p:cNvPr id="35" name="TextBox 34">
            <a:extLst>
              <a:ext uri="{FF2B5EF4-FFF2-40B4-BE49-F238E27FC236}">
                <a16:creationId xmlns:a16="http://schemas.microsoft.com/office/drawing/2014/main" id="{D77CDE10-1D4C-99D4-4590-819D4C67DF03}"/>
              </a:ext>
            </a:extLst>
          </p:cNvPr>
          <p:cNvSpPr txBox="1"/>
          <p:nvPr/>
        </p:nvSpPr>
        <p:spPr>
          <a:xfrm>
            <a:off x="9208669" y="1455316"/>
            <a:ext cx="2387369" cy="646331"/>
          </a:xfrm>
          <a:prstGeom prst="rect">
            <a:avLst/>
          </a:prstGeom>
          <a:noFill/>
        </p:spPr>
        <p:txBody>
          <a:bodyPr wrap="square" rtlCol="0">
            <a:spAutoFit/>
          </a:bodyPr>
          <a:lstStyle/>
          <a:p>
            <a:r>
              <a:rPr lang="en-US" dirty="0"/>
              <a:t>Examples: tomcat and jetty</a:t>
            </a:r>
          </a:p>
        </p:txBody>
      </p:sp>
    </p:spTree>
    <p:extLst>
      <p:ext uri="{BB962C8B-B14F-4D97-AF65-F5344CB8AC3E}">
        <p14:creationId xmlns:p14="http://schemas.microsoft.com/office/powerpoint/2010/main" val="293695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5C78-2DB5-C545-A6F3-FD681E4ADF65}"/>
              </a:ext>
            </a:extLst>
          </p:cNvPr>
          <p:cNvSpPr>
            <a:spLocks noGrp="1"/>
          </p:cNvSpPr>
          <p:nvPr>
            <p:ph type="title"/>
          </p:nvPr>
        </p:nvSpPr>
        <p:spPr>
          <a:xfrm>
            <a:off x="943304" y="62953"/>
            <a:ext cx="10515600" cy="1325563"/>
          </a:xfrm>
        </p:spPr>
        <p:txBody>
          <a:bodyPr/>
          <a:lstStyle/>
          <a:p>
            <a:r>
              <a:rPr lang="en-US" dirty="0"/>
              <a:t>Why do we need Reactive Programming</a:t>
            </a:r>
          </a:p>
        </p:txBody>
      </p:sp>
      <p:sp>
        <p:nvSpPr>
          <p:cNvPr id="4" name="Content Placeholder 2">
            <a:extLst>
              <a:ext uri="{FF2B5EF4-FFF2-40B4-BE49-F238E27FC236}">
                <a16:creationId xmlns:a16="http://schemas.microsoft.com/office/drawing/2014/main" id="{E151C195-A442-F347-546B-3A81DB02D7B9}"/>
              </a:ext>
            </a:extLst>
          </p:cNvPr>
          <p:cNvSpPr txBox="1">
            <a:spLocks/>
          </p:cNvSpPr>
          <p:nvPr/>
        </p:nvSpPr>
        <p:spPr>
          <a:xfrm>
            <a:off x="3840824" y="1271237"/>
            <a:ext cx="3611010" cy="5858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Reactive Server Model</a:t>
            </a:r>
          </a:p>
        </p:txBody>
      </p:sp>
      <p:sp>
        <p:nvSpPr>
          <p:cNvPr id="21" name="Rectangle 20">
            <a:extLst>
              <a:ext uri="{FF2B5EF4-FFF2-40B4-BE49-F238E27FC236}">
                <a16:creationId xmlns:a16="http://schemas.microsoft.com/office/drawing/2014/main" id="{6E7436EF-E4BD-37D5-8768-783F618D289A}"/>
              </a:ext>
            </a:extLst>
          </p:cNvPr>
          <p:cNvSpPr/>
          <p:nvPr/>
        </p:nvSpPr>
        <p:spPr>
          <a:xfrm>
            <a:off x="4470812" y="2186718"/>
            <a:ext cx="2806102" cy="19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49FD881-22F1-BD69-33BE-F27CA55437AF}"/>
              </a:ext>
            </a:extLst>
          </p:cNvPr>
          <p:cNvSpPr/>
          <p:nvPr/>
        </p:nvSpPr>
        <p:spPr>
          <a:xfrm>
            <a:off x="2587910" y="2880740"/>
            <a:ext cx="1882901" cy="7633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Graphic 22" descr="Receiver with solid fill">
            <a:extLst>
              <a:ext uri="{FF2B5EF4-FFF2-40B4-BE49-F238E27FC236}">
                <a16:creationId xmlns:a16="http://schemas.microsoft.com/office/drawing/2014/main" id="{4748545E-C1C4-342F-F828-2A32C670F4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6074" y="3083557"/>
            <a:ext cx="317327" cy="317327"/>
          </a:xfrm>
          <a:prstGeom prst="rect">
            <a:avLst/>
          </a:prstGeom>
        </p:spPr>
      </p:pic>
      <p:pic>
        <p:nvPicPr>
          <p:cNvPr id="24" name="Graphic 23" descr="Receiver with solid fill">
            <a:extLst>
              <a:ext uri="{FF2B5EF4-FFF2-40B4-BE49-F238E27FC236}">
                <a16:creationId xmlns:a16="http://schemas.microsoft.com/office/drawing/2014/main" id="{901A5E99-3E52-D421-FA2E-F8348E554E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87397" y="3083556"/>
            <a:ext cx="317327" cy="317327"/>
          </a:xfrm>
          <a:prstGeom prst="rect">
            <a:avLst/>
          </a:prstGeom>
        </p:spPr>
      </p:pic>
      <p:pic>
        <p:nvPicPr>
          <p:cNvPr id="25" name="Graphic 24" descr="Receiver with solid fill">
            <a:extLst>
              <a:ext uri="{FF2B5EF4-FFF2-40B4-BE49-F238E27FC236}">
                <a16:creationId xmlns:a16="http://schemas.microsoft.com/office/drawing/2014/main" id="{E4B49265-9D4E-AC2A-DF01-6C6838439E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0824" y="3083556"/>
            <a:ext cx="317327" cy="317327"/>
          </a:xfrm>
          <a:prstGeom prst="rect">
            <a:avLst/>
          </a:prstGeom>
        </p:spPr>
      </p:pic>
      <p:pic>
        <p:nvPicPr>
          <p:cNvPr id="26" name="Graphic 25" descr="Construction worker male with solid fill">
            <a:extLst>
              <a:ext uri="{FF2B5EF4-FFF2-40B4-BE49-F238E27FC236}">
                <a16:creationId xmlns:a16="http://schemas.microsoft.com/office/drawing/2014/main" id="{92B8A7F3-90C6-2531-FB1A-B9A44DDAC8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57889" y="2970497"/>
            <a:ext cx="457200" cy="457200"/>
          </a:xfrm>
          <a:prstGeom prst="rect">
            <a:avLst/>
          </a:prstGeom>
        </p:spPr>
      </p:pic>
      <p:pic>
        <p:nvPicPr>
          <p:cNvPr id="27" name="Graphic 26" descr="Construction worker male with solid fill">
            <a:extLst>
              <a:ext uri="{FF2B5EF4-FFF2-40B4-BE49-F238E27FC236}">
                <a16:creationId xmlns:a16="http://schemas.microsoft.com/office/drawing/2014/main" id="{8B69047C-49BD-B603-FB10-D784F9085C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46329" y="3661151"/>
            <a:ext cx="457200" cy="457200"/>
          </a:xfrm>
          <a:prstGeom prst="rect">
            <a:avLst/>
          </a:prstGeom>
        </p:spPr>
      </p:pic>
      <p:pic>
        <p:nvPicPr>
          <p:cNvPr id="28" name="Graphic 27" descr="Construction worker male with solid fill">
            <a:extLst>
              <a:ext uri="{FF2B5EF4-FFF2-40B4-BE49-F238E27FC236}">
                <a16:creationId xmlns:a16="http://schemas.microsoft.com/office/drawing/2014/main" id="{AB44D8E6-E6F4-E8AF-FA62-90CDD0191C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85068" y="3015581"/>
            <a:ext cx="457200" cy="457200"/>
          </a:xfrm>
          <a:prstGeom prst="rect">
            <a:avLst/>
          </a:prstGeom>
        </p:spPr>
      </p:pic>
      <p:cxnSp>
        <p:nvCxnSpPr>
          <p:cNvPr id="29" name="Straight Arrow Connector 28">
            <a:extLst>
              <a:ext uri="{FF2B5EF4-FFF2-40B4-BE49-F238E27FC236}">
                <a16:creationId xmlns:a16="http://schemas.microsoft.com/office/drawing/2014/main" id="{FDA8214E-D22D-B6D1-67AC-DF913A285D38}"/>
              </a:ext>
            </a:extLst>
          </p:cNvPr>
          <p:cNvCxnSpPr>
            <a:cxnSpLocks/>
          </p:cNvCxnSpPr>
          <p:nvPr/>
        </p:nvCxnSpPr>
        <p:spPr>
          <a:xfrm>
            <a:off x="7276914" y="3199097"/>
            <a:ext cx="1202319" cy="0"/>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E87248EF-6331-FF59-76BA-1E90001F3D18}"/>
              </a:ext>
            </a:extLst>
          </p:cNvPr>
          <p:cNvSpPr/>
          <p:nvPr/>
        </p:nvSpPr>
        <p:spPr>
          <a:xfrm>
            <a:off x="8479232" y="2725561"/>
            <a:ext cx="1161097" cy="85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4A24BFD-4590-9738-0404-61E903D78ED6}"/>
              </a:ext>
            </a:extLst>
          </p:cNvPr>
          <p:cNvSpPr txBox="1"/>
          <p:nvPr/>
        </p:nvSpPr>
        <p:spPr>
          <a:xfrm>
            <a:off x="264600" y="4132439"/>
            <a:ext cx="930097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Thread picks up a request from the event loop.</a:t>
            </a:r>
          </a:p>
          <a:p>
            <a:pPr marL="285750" indent="-285750">
              <a:buFont typeface="Arial" panose="020B0604020202020204" pitchFamily="34" charset="0"/>
              <a:buChar char="•"/>
            </a:pPr>
            <a:r>
              <a:rPr lang="en-US" dirty="0"/>
              <a:t>If there is any long running operation the thread will not block, instead pickup another request from the event loop and start processing it. It will delegate the job of picking up and continue the processing of the request once response from database or downstream call has arrived</a:t>
            </a:r>
          </a:p>
          <a:p>
            <a:pPr marL="285750" indent="-285750">
              <a:buFont typeface="Arial" panose="020B0604020202020204" pitchFamily="34" charset="0"/>
              <a:buChar char="•"/>
            </a:pPr>
            <a:r>
              <a:rPr lang="en-US" dirty="0"/>
              <a:t>The delegated thread does not get blocked either it, it gets notified when the response is ready and callback is ready to get executed</a:t>
            </a:r>
          </a:p>
          <a:p>
            <a:pPr marL="285750" indent="-285750">
              <a:buFont typeface="Arial" panose="020B0604020202020204" pitchFamily="34" charset="0"/>
              <a:buChar char="•"/>
            </a:pPr>
            <a:r>
              <a:rPr lang="en-US" dirty="0"/>
              <a:t>One thread can deal with more than one request</a:t>
            </a:r>
          </a:p>
          <a:p>
            <a:pPr marL="285750" indent="-285750">
              <a:buFont typeface="Arial" panose="020B0604020202020204" pitchFamily="34" charset="0"/>
              <a:buChar char="•"/>
            </a:pPr>
            <a:r>
              <a:rPr lang="en-US" dirty="0"/>
              <a:t>More efficient as requests are being processed while we wait for the response to arrive, as opposed to doing nothing</a:t>
            </a:r>
          </a:p>
          <a:p>
            <a:endParaRPr lang="en-US" dirty="0"/>
          </a:p>
        </p:txBody>
      </p:sp>
      <p:sp>
        <p:nvSpPr>
          <p:cNvPr id="11" name="TextBox 10">
            <a:extLst>
              <a:ext uri="{FF2B5EF4-FFF2-40B4-BE49-F238E27FC236}">
                <a16:creationId xmlns:a16="http://schemas.microsoft.com/office/drawing/2014/main" id="{610D4F19-0B51-6645-3BA6-4161C0017483}"/>
              </a:ext>
            </a:extLst>
          </p:cNvPr>
          <p:cNvSpPr txBox="1"/>
          <p:nvPr/>
        </p:nvSpPr>
        <p:spPr>
          <a:xfrm>
            <a:off x="4504976" y="2294961"/>
            <a:ext cx="1127566" cy="646331"/>
          </a:xfrm>
          <a:prstGeom prst="rect">
            <a:avLst/>
          </a:prstGeom>
          <a:noFill/>
        </p:spPr>
        <p:txBody>
          <a:bodyPr wrap="square" rtlCol="0">
            <a:spAutoFit/>
          </a:bodyPr>
          <a:lstStyle/>
          <a:p>
            <a:r>
              <a:rPr lang="en-US" dirty="0"/>
              <a:t>Current thread </a:t>
            </a:r>
          </a:p>
        </p:txBody>
      </p:sp>
      <p:sp>
        <p:nvSpPr>
          <p:cNvPr id="13" name="TextBox 12">
            <a:extLst>
              <a:ext uri="{FF2B5EF4-FFF2-40B4-BE49-F238E27FC236}">
                <a16:creationId xmlns:a16="http://schemas.microsoft.com/office/drawing/2014/main" id="{B5BEF6BB-556E-D761-A24D-B8E2C0EAEB0B}"/>
              </a:ext>
            </a:extLst>
          </p:cNvPr>
          <p:cNvSpPr txBox="1"/>
          <p:nvPr/>
        </p:nvSpPr>
        <p:spPr>
          <a:xfrm>
            <a:off x="6183512" y="2302300"/>
            <a:ext cx="1127566" cy="646331"/>
          </a:xfrm>
          <a:prstGeom prst="rect">
            <a:avLst/>
          </a:prstGeom>
          <a:noFill/>
        </p:spPr>
        <p:txBody>
          <a:bodyPr wrap="square" rtlCol="0">
            <a:spAutoFit/>
          </a:bodyPr>
          <a:lstStyle/>
          <a:p>
            <a:r>
              <a:rPr lang="en-US" dirty="0"/>
              <a:t>Delegated thread</a:t>
            </a:r>
          </a:p>
        </p:txBody>
      </p:sp>
      <p:sp>
        <p:nvSpPr>
          <p:cNvPr id="30" name="TextBox 29">
            <a:extLst>
              <a:ext uri="{FF2B5EF4-FFF2-40B4-BE49-F238E27FC236}">
                <a16:creationId xmlns:a16="http://schemas.microsoft.com/office/drawing/2014/main" id="{A14B46D8-AE0D-0AE0-6B29-E9B393F0FAE4}"/>
              </a:ext>
            </a:extLst>
          </p:cNvPr>
          <p:cNvSpPr txBox="1"/>
          <p:nvPr/>
        </p:nvSpPr>
        <p:spPr>
          <a:xfrm>
            <a:off x="9565577" y="1123152"/>
            <a:ext cx="2166823" cy="369332"/>
          </a:xfrm>
          <a:prstGeom prst="rect">
            <a:avLst/>
          </a:prstGeom>
          <a:noFill/>
        </p:spPr>
        <p:txBody>
          <a:bodyPr wrap="square">
            <a:spAutoFit/>
          </a:bodyPr>
          <a:lstStyle/>
          <a:p>
            <a:r>
              <a:rPr lang="en-US" dirty="0"/>
              <a:t>Examples: </a:t>
            </a:r>
            <a:r>
              <a:rPr lang="en-US" dirty="0" err="1"/>
              <a:t>netty</a:t>
            </a:r>
            <a:endParaRPr lang="en-US" dirty="0"/>
          </a:p>
        </p:txBody>
      </p:sp>
      <p:sp>
        <p:nvSpPr>
          <p:cNvPr id="31" name="TextBox 30">
            <a:extLst>
              <a:ext uri="{FF2B5EF4-FFF2-40B4-BE49-F238E27FC236}">
                <a16:creationId xmlns:a16="http://schemas.microsoft.com/office/drawing/2014/main" id="{E4534C98-311A-8D00-B053-4D9BC19F9C7B}"/>
              </a:ext>
            </a:extLst>
          </p:cNvPr>
          <p:cNvSpPr txBox="1"/>
          <p:nvPr/>
        </p:nvSpPr>
        <p:spPr>
          <a:xfrm>
            <a:off x="8438011" y="2815088"/>
            <a:ext cx="1127566" cy="646331"/>
          </a:xfrm>
          <a:prstGeom prst="rect">
            <a:avLst/>
          </a:prstGeom>
          <a:noFill/>
        </p:spPr>
        <p:txBody>
          <a:bodyPr wrap="square" rtlCol="0">
            <a:spAutoFit/>
          </a:bodyPr>
          <a:lstStyle/>
          <a:p>
            <a:r>
              <a:rPr lang="en-US" dirty="0"/>
              <a:t>Database or service</a:t>
            </a:r>
          </a:p>
        </p:txBody>
      </p:sp>
    </p:spTree>
    <p:extLst>
      <p:ext uri="{BB962C8B-B14F-4D97-AF65-F5344CB8AC3E}">
        <p14:creationId xmlns:p14="http://schemas.microsoft.com/office/powerpoint/2010/main" val="326793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ED66-B272-C321-E29A-A85F4C3F27EF}"/>
              </a:ext>
            </a:extLst>
          </p:cNvPr>
          <p:cNvSpPr>
            <a:spLocks noGrp="1"/>
          </p:cNvSpPr>
          <p:nvPr>
            <p:ph type="title"/>
          </p:nvPr>
        </p:nvSpPr>
        <p:spPr/>
        <p:txBody>
          <a:bodyPr/>
          <a:lstStyle/>
          <a:p>
            <a:r>
              <a:rPr lang="en-US" dirty="0"/>
              <a:t>Why do we need Reactive Programming?</a:t>
            </a:r>
          </a:p>
        </p:txBody>
      </p:sp>
      <p:sp>
        <p:nvSpPr>
          <p:cNvPr id="3" name="Content Placeholder 2">
            <a:extLst>
              <a:ext uri="{FF2B5EF4-FFF2-40B4-BE49-F238E27FC236}">
                <a16:creationId xmlns:a16="http://schemas.microsoft.com/office/drawing/2014/main" id="{0F8ADDD2-F971-5D63-6B65-8595E625F543}"/>
              </a:ext>
            </a:extLst>
          </p:cNvPr>
          <p:cNvSpPr>
            <a:spLocks noGrp="1"/>
          </p:cNvSpPr>
          <p:nvPr>
            <p:ph idx="1"/>
          </p:nvPr>
        </p:nvSpPr>
        <p:spPr/>
        <p:txBody>
          <a:bodyPr/>
          <a:lstStyle/>
          <a:p>
            <a:r>
              <a:rPr lang="en-US" dirty="0"/>
              <a:t>More efficient use of computational resources means less resources required, resulting in cost savings </a:t>
            </a:r>
          </a:p>
          <a:p>
            <a:r>
              <a:rPr lang="en-US" dirty="0"/>
              <a:t>In OVP some of ours app  get high concurrency. Entitlements-Manager (</a:t>
            </a:r>
            <a:r>
              <a:rPr lang="en-US" dirty="0" err="1"/>
              <a:t>em</a:t>
            </a:r>
            <a:r>
              <a:rPr lang="en-US" dirty="0"/>
              <a:t>) and Partner Video Service (</a:t>
            </a:r>
            <a:r>
              <a:rPr lang="en-US" dirty="0" err="1"/>
              <a:t>pvs</a:t>
            </a:r>
            <a:r>
              <a:rPr lang="en-US" dirty="0"/>
              <a:t>)</a:t>
            </a:r>
          </a:p>
          <a:p>
            <a:r>
              <a:rPr lang="en-GB" b="0" i="0" dirty="0">
                <a:solidFill>
                  <a:srgbClr val="1D1C1D"/>
                </a:solidFill>
                <a:effectLst/>
                <a:latin typeface="Slack-Lato"/>
              </a:rPr>
              <a:t>EM SKY 2.5 million , NBCU 5 million</a:t>
            </a:r>
            <a:endParaRPr lang="en-US" dirty="0"/>
          </a:p>
        </p:txBody>
      </p:sp>
    </p:spTree>
    <p:extLst>
      <p:ext uri="{BB962C8B-B14F-4D97-AF65-F5344CB8AC3E}">
        <p14:creationId xmlns:p14="http://schemas.microsoft.com/office/powerpoint/2010/main" val="2242828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0CCE-F0C9-B6F0-9D31-867D2BEA27C0}"/>
              </a:ext>
            </a:extLst>
          </p:cNvPr>
          <p:cNvSpPr>
            <a:spLocks noGrp="1"/>
          </p:cNvSpPr>
          <p:nvPr>
            <p:ph type="title"/>
          </p:nvPr>
        </p:nvSpPr>
        <p:spPr/>
        <p:txBody>
          <a:bodyPr/>
          <a:lstStyle/>
          <a:p>
            <a:pPr algn="ctr"/>
            <a:r>
              <a:rPr lang="en-US" dirty="0"/>
              <a:t>Reactive Frameworks</a:t>
            </a:r>
          </a:p>
        </p:txBody>
      </p:sp>
      <p:sp>
        <p:nvSpPr>
          <p:cNvPr id="3" name="Content Placeholder 2">
            <a:extLst>
              <a:ext uri="{FF2B5EF4-FFF2-40B4-BE49-F238E27FC236}">
                <a16:creationId xmlns:a16="http://schemas.microsoft.com/office/drawing/2014/main" id="{BF8D281A-E333-C137-34F8-39899D44930D}"/>
              </a:ext>
            </a:extLst>
          </p:cNvPr>
          <p:cNvSpPr>
            <a:spLocks noGrp="1"/>
          </p:cNvSpPr>
          <p:nvPr>
            <p:ph idx="1"/>
          </p:nvPr>
        </p:nvSpPr>
        <p:spPr/>
        <p:txBody>
          <a:bodyPr>
            <a:normAutofit/>
          </a:bodyPr>
          <a:lstStyle/>
          <a:p>
            <a:r>
              <a:rPr lang="en-US" dirty="0"/>
              <a:t>Ratpack </a:t>
            </a:r>
          </a:p>
          <a:p>
            <a:r>
              <a:rPr lang="en-US" dirty="0"/>
              <a:t>Spring </a:t>
            </a:r>
            <a:r>
              <a:rPr lang="en-US" dirty="0" err="1"/>
              <a:t>Webflux</a:t>
            </a:r>
            <a:r>
              <a:rPr lang="en-US" dirty="0"/>
              <a:t> (based on reactor framework)</a:t>
            </a:r>
          </a:p>
          <a:p>
            <a:r>
              <a:rPr lang="en-US" dirty="0"/>
              <a:t>Reactor implements the </a:t>
            </a:r>
            <a:r>
              <a:rPr lang="en-US" b="1" dirty="0">
                <a:solidFill>
                  <a:srgbClr val="FF0000"/>
                </a:solidFill>
              </a:rPr>
              <a:t>reactive streams specification</a:t>
            </a:r>
            <a:r>
              <a:rPr lang="en-US" dirty="0"/>
              <a:t>. These are a set of interfaces defined by group of companies including twitter which standardize the way in which synchronous processing of requests is done.</a:t>
            </a:r>
          </a:p>
        </p:txBody>
      </p:sp>
    </p:spTree>
    <p:extLst>
      <p:ext uri="{BB962C8B-B14F-4D97-AF65-F5344CB8AC3E}">
        <p14:creationId xmlns:p14="http://schemas.microsoft.com/office/powerpoint/2010/main" val="2727158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C17B-EE7C-F5D1-E8F0-8BFC4D57D862}"/>
              </a:ext>
            </a:extLst>
          </p:cNvPr>
          <p:cNvSpPr>
            <a:spLocks noGrp="1"/>
          </p:cNvSpPr>
          <p:nvPr>
            <p:ph type="title"/>
          </p:nvPr>
        </p:nvSpPr>
        <p:spPr/>
        <p:txBody>
          <a:bodyPr/>
          <a:lstStyle/>
          <a:p>
            <a:pPr algn="ctr"/>
            <a:r>
              <a:rPr lang="en-US" dirty="0"/>
              <a:t>Reactive Streams Interfaces</a:t>
            </a:r>
          </a:p>
        </p:txBody>
      </p:sp>
      <p:sp>
        <p:nvSpPr>
          <p:cNvPr id="3" name="Content Placeholder 2">
            <a:extLst>
              <a:ext uri="{FF2B5EF4-FFF2-40B4-BE49-F238E27FC236}">
                <a16:creationId xmlns:a16="http://schemas.microsoft.com/office/drawing/2014/main" id="{12F0A48B-23DF-F8B8-8ACC-A18545715D2F}"/>
              </a:ext>
            </a:extLst>
          </p:cNvPr>
          <p:cNvSpPr>
            <a:spLocks noGrp="1"/>
          </p:cNvSpPr>
          <p:nvPr>
            <p:ph idx="1"/>
          </p:nvPr>
        </p:nvSpPr>
        <p:spPr>
          <a:xfrm>
            <a:off x="754117" y="4968218"/>
            <a:ext cx="4742793" cy="1325563"/>
          </a:xfrm>
        </p:spPr>
        <p:txBody>
          <a:bodyPr>
            <a:normAutofit fontScale="70000" lnSpcReduction="20000"/>
          </a:bodyPr>
          <a:lstStyle/>
          <a:p>
            <a:r>
              <a:rPr lang="en-US" dirty="0"/>
              <a:t>Publisher (emits data)</a:t>
            </a:r>
          </a:p>
          <a:p>
            <a:r>
              <a:rPr lang="en-US" dirty="0"/>
              <a:t>Subscriber (expects data)</a:t>
            </a:r>
          </a:p>
          <a:p>
            <a:r>
              <a:rPr lang="en-US" dirty="0"/>
              <a:t>Subscription (used to signal to the publisher to send or stop sending data</a:t>
            </a:r>
          </a:p>
          <a:p>
            <a:endParaRPr lang="en-US" dirty="0"/>
          </a:p>
        </p:txBody>
      </p:sp>
      <p:pic>
        <p:nvPicPr>
          <p:cNvPr id="1026" name="Picture 2" descr="Reactive Streams (1) - 92Hz">
            <a:extLst>
              <a:ext uri="{FF2B5EF4-FFF2-40B4-BE49-F238E27FC236}">
                <a16:creationId xmlns:a16="http://schemas.microsoft.com/office/drawing/2014/main" id="{57822A19-6734-1851-A80C-87FCC7C18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188" y="1668190"/>
            <a:ext cx="6937040" cy="309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89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C17B-EE7C-F5D1-E8F0-8BFC4D57D862}"/>
              </a:ext>
            </a:extLst>
          </p:cNvPr>
          <p:cNvSpPr>
            <a:spLocks noGrp="1"/>
          </p:cNvSpPr>
          <p:nvPr>
            <p:ph type="title"/>
          </p:nvPr>
        </p:nvSpPr>
        <p:spPr/>
        <p:txBody>
          <a:bodyPr/>
          <a:lstStyle/>
          <a:p>
            <a:pPr algn="ctr"/>
            <a:r>
              <a:rPr lang="en-US" dirty="0"/>
              <a:t>Reactive Streams Flow</a:t>
            </a:r>
          </a:p>
        </p:txBody>
      </p:sp>
      <p:pic>
        <p:nvPicPr>
          <p:cNvPr id="1026" name="Picture 2" descr="Reactive Streams (1) - 92Hz">
            <a:extLst>
              <a:ext uri="{FF2B5EF4-FFF2-40B4-BE49-F238E27FC236}">
                <a16:creationId xmlns:a16="http://schemas.microsoft.com/office/drawing/2014/main" id="{57822A19-6734-1851-A80C-87FCC7C18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783" y="1478483"/>
            <a:ext cx="6343099" cy="28304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3C1C832-8CBE-7FAB-F0CF-398413063D56}"/>
              </a:ext>
            </a:extLst>
          </p:cNvPr>
          <p:cNvSpPr txBox="1"/>
          <p:nvPr/>
        </p:nvSpPr>
        <p:spPr>
          <a:xfrm>
            <a:off x="537054" y="4461550"/>
            <a:ext cx="8099642" cy="2031325"/>
          </a:xfrm>
          <a:prstGeom prst="rect">
            <a:avLst/>
          </a:prstGeom>
          <a:noFill/>
        </p:spPr>
        <p:txBody>
          <a:bodyPr wrap="square">
            <a:spAutoFit/>
          </a:bodyPr>
          <a:lstStyle/>
          <a:p>
            <a:pPr marL="342900" indent="-342900">
              <a:buFont typeface="+mj-lt"/>
              <a:buAutoNum type="arabicPeriod"/>
            </a:pPr>
            <a:r>
              <a:rPr lang="en-GB" dirty="0"/>
              <a:t>An object of type Subscriber is passed to Publisher</a:t>
            </a:r>
          </a:p>
          <a:p>
            <a:pPr marL="342900" indent="-342900">
              <a:buFont typeface="+mj-lt"/>
              <a:buAutoNum type="arabicPeriod"/>
            </a:pPr>
            <a:r>
              <a:rPr lang="en-GB" dirty="0"/>
              <a:t>Publisher passes is an object of type Subscription to the Subscriber</a:t>
            </a:r>
          </a:p>
          <a:p>
            <a:pPr marL="342900" indent="-342900">
              <a:buFont typeface="+mj-lt"/>
              <a:buAutoNum type="arabicPeriod"/>
            </a:pPr>
            <a:r>
              <a:rPr lang="en-GB" dirty="0"/>
              <a:t>The Subscriber using the Subscription object to request data from Publisher using </a:t>
            </a:r>
            <a:r>
              <a:rPr lang="en-GB" dirty="0" err="1"/>
              <a:t>subscription.request</a:t>
            </a:r>
            <a:r>
              <a:rPr lang="en-GB" dirty="0"/>
              <a:t>()</a:t>
            </a:r>
          </a:p>
          <a:p>
            <a:pPr marL="342900" indent="-342900">
              <a:buFont typeface="+mj-lt"/>
              <a:buAutoNum type="arabicPeriod"/>
            </a:pPr>
            <a:r>
              <a:rPr lang="en-GB" dirty="0"/>
              <a:t>Publisher passes data to the Subscription object using </a:t>
            </a:r>
            <a:r>
              <a:rPr lang="en-GB" dirty="0" err="1"/>
              <a:t>subscription.onNext</a:t>
            </a:r>
            <a:r>
              <a:rPr lang="en-GB" dirty="0"/>
              <a:t>(data)</a:t>
            </a:r>
          </a:p>
          <a:p>
            <a:pPr marL="342900" indent="-342900">
              <a:buFont typeface="+mj-lt"/>
              <a:buAutoNum type="arabicPeriod"/>
            </a:pPr>
            <a:r>
              <a:rPr lang="en-GB" dirty="0"/>
              <a:t>After all the data has been emitted by the Publisher it sends on complete or on error to the Publisher</a:t>
            </a:r>
          </a:p>
        </p:txBody>
      </p:sp>
    </p:spTree>
    <p:extLst>
      <p:ext uri="{BB962C8B-B14F-4D97-AF65-F5344CB8AC3E}">
        <p14:creationId xmlns:p14="http://schemas.microsoft.com/office/powerpoint/2010/main" val="137400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6A4B-DCBE-6AC9-3ACE-EDDF2C731849}"/>
              </a:ext>
            </a:extLst>
          </p:cNvPr>
          <p:cNvSpPr>
            <a:spLocks noGrp="1"/>
          </p:cNvSpPr>
          <p:nvPr>
            <p:ph type="title"/>
          </p:nvPr>
        </p:nvSpPr>
        <p:spPr/>
        <p:txBody>
          <a:bodyPr/>
          <a:lstStyle/>
          <a:p>
            <a:r>
              <a:rPr lang="en-US" dirty="0"/>
              <a:t>Publisher Interface Implementation by Mono and Flux</a:t>
            </a:r>
          </a:p>
        </p:txBody>
      </p:sp>
      <p:sp>
        <p:nvSpPr>
          <p:cNvPr id="3" name="Content Placeholder 2">
            <a:extLst>
              <a:ext uri="{FF2B5EF4-FFF2-40B4-BE49-F238E27FC236}">
                <a16:creationId xmlns:a16="http://schemas.microsoft.com/office/drawing/2014/main" id="{0AE5E26B-E84E-3452-2BB3-9809F1E19820}"/>
              </a:ext>
            </a:extLst>
          </p:cNvPr>
          <p:cNvSpPr>
            <a:spLocks noGrp="1"/>
          </p:cNvSpPr>
          <p:nvPr>
            <p:ph idx="1"/>
          </p:nvPr>
        </p:nvSpPr>
        <p:spPr/>
        <p:txBody>
          <a:bodyPr>
            <a:normAutofit fontScale="92500" lnSpcReduction="10000"/>
          </a:bodyPr>
          <a:lstStyle/>
          <a:p>
            <a:r>
              <a:rPr lang="en-US" dirty="0"/>
              <a:t>Implemented by Mono and Flux</a:t>
            </a:r>
          </a:p>
          <a:p>
            <a:r>
              <a:rPr lang="en-US" dirty="0"/>
              <a:t>Mono emits single object and then finishes with </a:t>
            </a:r>
            <a:r>
              <a:rPr lang="en-US" dirty="0" err="1"/>
              <a:t>onSuccess</a:t>
            </a:r>
            <a:r>
              <a:rPr lang="en-US" dirty="0"/>
              <a:t> or </a:t>
            </a:r>
            <a:r>
              <a:rPr lang="en-US" dirty="0" err="1"/>
              <a:t>onError</a:t>
            </a:r>
            <a:r>
              <a:rPr lang="en-US" dirty="0"/>
              <a:t> signal. Use to wrap a single object</a:t>
            </a:r>
          </a:p>
          <a:p>
            <a:r>
              <a:rPr lang="en-US" dirty="0"/>
              <a:t>Flux emits set of objects and then finished with </a:t>
            </a:r>
            <a:r>
              <a:rPr lang="en-US" dirty="0" err="1"/>
              <a:t>onComplete</a:t>
            </a:r>
            <a:r>
              <a:rPr lang="en-US" dirty="0"/>
              <a:t> or </a:t>
            </a:r>
            <a:r>
              <a:rPr lang="en-US" dirty="0" err="1"/>
              <a:t>onError</a:t>
            </a:r>
            <a:r>
              <a:rPr lang="en-US" dirty="0"/>
              <a:t>. Used when you expect a number of objects</a:t>
            </a:r>
          </a:p>
          <a:p>
            <a:r>
              <a:rPr lang="en-US" dirty="0"/>
              <a:t>Any long running operation inside mono or flux will happen in non-blocking way</a:t>
            </a:r>
          </a:p>
          <a:p>
            <a:r>
              <a:rPr lang="en-US" dirty="0"/>
              <a:t>Both objects wrap the data. The data may not be present initially and may arrive some time in the future.</a:t>
            </a:r>
          </a:p>
          <a:p>
            <a:r>
              <a:rPr lang="en-US" dirty="0"/>
              <a:t>Summary about how they work and then jump to </a:t>
            </a:r>
            <a:r>
              <a:rPr lang="en-US" dirty="0" err="1"/>
              <a:t>intellij</a:t>
            </a:r>
            <a:r>
              <a:rPr lang="en-US" dirty="0"/>
              <a:t> show how they are created and how they are tested</a:t>
            </a:r>
          </a:p>
          <a:p>
            <a:endParaRPr lang="en-US" dirty="0"/>
          </a:p>
        </p:txBody>
      </p:sp>
    </p:spTree>
    <p:extLst>
      <p:ext uri="{BB962C8B-B14F-4D97-AF65-F5344CB8AC3E}">
        <p14:creationId xmlns:p14="http://schemas.microsoft.com/office/powerpoint/2010/main" val="230144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5B390-A295-092B-EAC5-7E05F180DD64}"/>
              </a:ext>
            </a:extLst>
          </p:cNvPr>
          <p:cNvSpPr>
            <a:spLocks noGrp="1"/>
          </p:cNvSpPr>
          <p:nvPr>
            <p:ph type="title"/>
          </p:nvPr>
        </p:nvSpPr>
        <p:spPr/>
        <p:txBody>
          <a:bodyPr/>
          <a:lstStyle/>
          <a:p>
            <a:r>
              <a:rPr lang="en-US" dirty="0"/>
              <a:t>Things to remember</a:t>
            </a:r>
          </a:p>
        </p:txBody>
      </p:sp>
      <p:sp>
        <p:nvSpPr>
          <p:cNvPr id="3" name="Content Placeholder 2">
            <a:extLst>
              <a:ext uri="{FF2B5EF4-FFF2-40B4-BE49-F238E27FC236}">
                <a16:creationId xmlns:a16="http://schemas.microsoft.com/office/drawing/2014/main" id="{CD43215E-D274-C9B4-2F0F-26069C55A0DB}"/>
              </a:ext>
            </a:extLst>
          </p:cNvPr>
          <p:cNvSpPr>
            <a:spLocks noGrp="1"/>
          </p:cNvSpPr>
          <p:nvPr>
            <p:ph idx="1"/>
          </p:nvPr>
        </p:nvSpPr>
        <p:spPr/>
        <p:txBody>
          <a:bodyPr/>
          <a:lstStyle/>
          <a:p>
            <a:r>
              <a:rPr lang="en-US" dirty="0"/>
              <a:t>Nothing happens if you don’t subscribe</a:t>
            </a:r>
          </a:p>
          <a:p>
            <a:r>
              <a:rPr lang="en-US" dirty="0"/>
              <a:t>.complete for step verifier</a:t>
            </a:r>
          </a:p>
        </p:txBody>
      </p:sp>
    </p:spTree>
    <p:extLst>
      <p:ext uri="{BB962C8B-B14F-4D97-AF65-F5344CB8AC3E}">
        <p14:creationId xmlns:p14="http://schemas.microsoft.com/office/powerpoint/2010/main" val="1534935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2654</TotalTime>
  <Words>645</Words>
  <Application>Microsoft Macintosh PowerPoint</Application>
  <PresentationFormat>Widescreen</PresentationFormat>
  <Paragraphs>56</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Slack-Lato</vt:lpstr>
      <vt:lpstr>Office Theme</vt:lpstr>
      <vt:lpstr>Reactive Programming</vt:lpstr>
      <vt:lpstr>Why do we need Reactive Programming?</vt:lpstr>
      <vt:lpstr>Why do we need Reactive Programming</vt:lpstr>
      <vt:lpstr>Why do we need Reactive Programming?</vt:lpstr>
      <vt:lpstr>Reactive Frameworks</vt:lpstr>
      <vt:lpstr>Reactive Streams Interfaces</vt:lpstr>
      <vt:lpstr>Reactive Streams Flow</vt:lpstr>
      <vt:lpstr>Publisher Interface Implementation by Mono and Flux</vt:lpstr>
      <vt:lpstr>Things to remember</vt:lpstr>
      <vt:lpstr>Glossary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dc:title>
  <dc:creator>Tariq, Abdullah (Associate Developer)</dc:creator>
  <cp:lastModifiedBy>Tariq, Abdullah (Associate Developer)</cp:lastModifiedBy>
  <cp:revision>22</cp:revision>
  <dcterms:created xsi:type="dcterms:W3CDTF">2022-10-16T16:45:04Z</dcterms:created>
  <dcterms:modified xsi:type="dcterms:W3CDTF">2022-12-10T15:38:56Z</dcterms:modified>
</cp:coreProperties>
</file>