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nton"/>
      <p:regular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18BD7F-7A70-4679-A4C4-293939257451}">
  <a:tblStyle styleId="{6318BD7F-7A70-4679-A4C4-293939257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font" Target="fonts/Anton-regular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hyperlink" Target="http://www.linkedin.com/in/nayeemahmad" TargetMode="External"/><Relationship Id="rId11" Type="http://schemas.openxmlformats.org/officeDocument/2006/relationships/image" Target="../media/image17.png"/><Relationship Id="rId10" Type="http://schemas.openxmlformats.org/officeDocument/2006/relationships/image" Target="../media/image12.png"/><Relationship Id="rId12" Type="http://schemas.openxmlformats.org/officeDocument/2006/relationships/image" Target="../media/image15.png"/><Relationship Id="rId9" Type="http://schemas.openxmlformats.org/officeDocument/2006/relationships/image" Target="../media/image11.png"/><Relationship Id="rId5" Type="http://schemas.openxmlformats.org/officeDocument/2006/relationships/hyperlink" Target="https://twitter.com/nayeem_ahmad" TargetMode="External"/><Relationship Id="rId6" Type="http://schemas.openxmlformats.org/officeDocument/2006/relationships/hyperlink" Target="https://www.facebook.com/nayeem.ahmad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72925" y="1465500"/>
            <a:ext cx="8520600" cy="105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Agile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773927"/>
            <a:ext cx="8520600" cy="148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Nayeem Ahmad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Chief Operating Officer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at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975" y="4023950"/>
            <a:ext cx="830025" cy="5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Agile Principles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65" name="Shape 16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 7</a:t>
            </a:r>
          </a:p>
        </p:txBody>
      </p:sp>
      <p:sp>
        <p:nvSpPr>
          <p:cNvPr id="168" name="Shape 16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Working software is the primary measure of progress</a:t>
            </a:r>
          </a:p>
        </p:txBody>
      </p:sp>
      <p:grpSp>
        <p:nvGrpSpPr>
          <p:cNvPr id="169" name="Shape 16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70" name="Shape 17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 8</a:t>
            </a:r>
          </a:p>
        </p:txBody>
      </p:sp>
      <p:sp>
        <p:nvSpPr>
          <p:cNvPr id="173" name="Shape 173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Sustainable development, able to maintain a constant pace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75" name="Shape 17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Shape 17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 9</a:t>
            </a:r>
          </a:p>
        </p:txBody>
      </p:sp>
      <p:sp>
        <p:nvSpPr>
          <p:cNvPr id="178" name="Shape 17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Continuous attention to technical excellence and good design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Agile Principles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85" name="Shape 18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Shape 18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 10</a:t>
            </a:r>
          </a:p>
        </p:txBody>
      </p:sp>
      <p:sp>
        <p:nvSpPr>
          <p:cNvPr id="188" name="Shape 18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Simplicity—the art of maximizing the amount of work not done—is essential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90" name="Shape 19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Shape 192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 11</a:t>
            </a:r>
          </a:p>
        </p:txBody>
      </p:sp>
      <p:sp>
        <p:nvSpPr>
          <p:cNvPr id="193" name="Shape 193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Best architectures, requirements, and designs emerge from self-organizing teams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95" name="Shape 19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Shape 19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 12</a:t>
            </a:r>
          </a:p>
        </p:txBody>
      </p:sp>
      <p:sp>
        <p:nvSpPr>
          <p:cNvPr id="198" name="Shape 19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Regularly, the team reflects on how to become more effective, and adjusts accordingly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Agile Flavors</a:t>
            </a:r>
          </a:p>
        </p:txBody>
      </p:sp>
      <p:sp>
        <p:nvSpPr>
          <p:cNvPr id="204" name="Shape 204"/>
          <p:cNvSpPr txBox="1"/>
          <p:nvPr>
            <p:ph idx="4294967295" type="body"/>
          </p:nvPr>
        </p:nvSpPr>
        <p:spPr>
          <a:xfrm>
            <a:off x="311700" y="1152475"/>
            <a:ext cx="2064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According to “State of Scrum Report 2016 % of teams using a flavor of Agile</a:t>
            </a:r>
          </a:p>
        </p:txBody>
      </p:sp>
      <p:pic>
        <p:nvPicPr>
          <p:cNvPr id="205" name="Shape 20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100" y="11701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Agile Benefits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CIOs, CTOs, and executives from Forbes Technology Council cite these benefits: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Faster Feedback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Ability to adapt to change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Problems identified early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Flexible prioritization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Team purpose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Reference: State of Scrum Report - 2017 Edition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are using Agile?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</a:t>
            </a:r>
            <a:r>
              <a:rPr lang="en"/>
              <a:t>retty much every credit card in your wallet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Pretty much every company who contributed the key software and hardware on your computer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Pretty much every “huge” internet retailer and big-box store you’ve ever bought something from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Source:</a:t>
            </a:r>
            <a:r>
              <a:rPr lang="en"/>
              <a:t> Quora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Industries using Agile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Hardware and Software</a:t>
            </a: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IT</a:t>
            </a: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Media and entertainment industry</a:t>
            </a: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Insurance and finance/banking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Manufacturing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Agile with current team at CTrends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Scrum for most of the teams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Some teams use Kanban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Test Automation (Selenium)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Continuous Integration/Deployment (Jenkins)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TMMi - Test Maturity Model integration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4294967295" type="title"/>
          </p:nvPr>
        </p:nvSpPr>
        <p:spPr>
          <a:xfrm>
            <a:off x="250475" y="875550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Reach Me</a:t>
            </a:r>
          </a:p>
        </p:txBody>
      </p:sp>
      <p:pic>
        <p:nvPicPr>
          <p:cNvPr descr="2in X 2in Size.jpg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13" y="4201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idx="4294967295" type="body"/>
          </p:nvPr>
        </p:nvSpPr>
        <p:spPr>
          <a:xfrm>
            <a:off x="3201632" y="2714200"/>
            <a:ext cx="2177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>
            <p:ph idx="4294967295" type="body"/>
          </p:nvPr>
        </p:nvSpPr>
        <p:spPr>
          <a:xfrm>
            <a:off x="4283843" y="2763207"/>
            <a:ext cx="2177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+88 01714 111 977</a:t>
            </a:r>
          </a:p>
        </p:txBody>
      </p:sp>
      <p:sp>
        <p:nvSpPr>
          <p:cNvPr id="239" name="Shape 239"/>
          <p:cNvSpPr txBox="1"/>
          <p:nvPr>
            <p:ph idx="4294967295" type="body"/>
          </p:nvPr>
        </p:nvSpPr>
        <p:spPr>
          <a:xfrm>
            <a:off x="3210711" y="3641650"/>
            <a:ext cx="1166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LinkedIn</a:t>
            </a:r>
          </a:p>
        </p:txBody>
      </p:sp>
      <p:sp>
        <p:nvSpPr>
          <p:cNvPr id="240" name="Shape 240"/>
          <p:cNvSpPr txBox="1"/>
          <p:nvPr>
            <p:ph idx="4294967295" type="body"/>
          </p:nvPr>
        </p:nvSpPr>
        <p:spPr>
          <a:xfrm>
            <a:off x="4283843" y="3696700"/>
            <a:ext cx="2646600" cy="3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www.linkedin.com/in/nayeemahmad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>
            <p:ph idx="4294967295" type="body"/>
          </p:nvPr>
        </p:nvSpPr>
        <p:spPr>
          <a:xfrm>
            <a:off x="3210710" y="4105363"/>
            <a:ext cx="971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Twitter</a:t>
            </a:r>
          </a:p>
        </p:txBody>
      </p:sp>
      <p:sp>
        <p:nvSpPr>
          <p:cNvPr id="242" name="Shape 242"/>
          <p:cNvSpPr txBox="1"/>
          <p:nvPr>
            <p:ph idx="4294967295" type="body"/>
          </p:nvPr>
        </p:nvSpPr>
        <p:spPr>
          <a:xfrm>
            <a:off x="4283843" y="4171908"/>
            <a:ext cx="2177400" cy="3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https://twitter.com/nayeem_ahmad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>
            <p:ph idx="4294967295" type="body"/>
          </p:nvPr>
        </p:nvSpPr>
        <p:spPr>
          <a:xfrm>
            <a:off x="3210708" y="4569100"/>
            <a:ext cx="1166400" cy="43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Facebook</a:t>
            </a:r>
          </a:p>
        </p:txBody>
      </p:sp>
      <p:sp>
        <p:nvSpPr>
          <p:cNvPr id="244" name="Shape 244"/>
          <p:cNvSpPr txBox="1"/>
          <p:nvPr>
            <p:ph idx="4294967295" type="body"/>
          </p:nvPr>
        </p:nvSpPr>
        <p:spPr>
          <a:xfrm>
            <a:off x="4283843" y="4647100"/>
            <a:ext cx="4092600" cy="3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https://www.facebook.com/nayeem.ahmad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4283843" y="3355507"/>
            <a:ext cx="24861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nayeem.ahmad@gmail.com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3382" y="3269793"/>
            <a:ext cx="250400" cy="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9610" y="2809494"/>
            <a:ext cx="117924" cy="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5114" y="3783535"/>
            <a:ext cx="184175" cy="1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13359" y="4684939"/>
            <a:ext cx="250400" cy="2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13371" y="4201114"/>
            <a:ext cx="250400" cy="2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3201632" y="3308738"/>
            <a:ext cx="88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2125" y="3053475"/>
            <a:ext cx="1469775" cy="14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58" name="Shape 258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Thanks</a:t>
            </a:r>
          </a:p>
        </p:txBody>
      </p:sp>
      <p:sp>
        <p:nvSpPr>
          <p:cNvPr id="264" name="Shape 26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650" y="3749076"/>
            <a:ext cx="1323125" cy="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8863" y="1075262"/>
            <a:ext cx="1042400" cy="10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113" y="1074800"/>
            <a:ext cx="933450" cy="104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6">
            <a:alphaModFix/>
          </a:blip>
          <a:srcRect b="0" l="0" r="0" t="65401"/>
          <a:stretch/>
        </p:blipFill>
        <p:spPr>
          <a:xfrm>
            <a:off x="872200" y="2672500"/>
            <a:ext cx="16552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700" y="2667637"/>
            <a:ext cx="2303025" cy="6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8">
            <a:alphaModFix/>
          </a:blip>
          <a:srcRect b="26600" l="0" r="0" t="27114"/>
          <a:stretch/>
        </p:blipFill>
        <p:spPr>
          <a:xfrm>
            <a:off x="6145976" y="2592850"/>
            <a:ext cx="1581499" cy="7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Me - Agile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902" y="1684350"/>
            <a:ext cx="1532422" cy="13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750" y="1645175"/>
            <a:ext cx="1466125" cy="14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9538" y="1684351"/>
            <a:ext cx="1574000" cy="13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History of Agile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1986, Takeuchi and Nonaka published an article in </a:t>
            </a:r>
            <a:r>
              <a:rPr b="1" lang="en"/>
              <a:t>Harvard Business Review</a:t>
            </a:r>
            <a:r>
              <a:rPr lang="en"/>
              <a:t> called “The New New Product Development Game.”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Rather than following conventional “relay race” methods of product development — in which one group of functional specialists hands off its completed phase to the next functional stage — these companies were using what Takeuchi and Nonaka called a “rugby” approach, “where a team tries to go the whole distance as a unit, passing the ball back and forth.”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Shape 88"/>
          <p:cNvGraphicFramePr/>
          <p:nvPr/>
        </p:nvGraphicFramePr>
        <p:xfrm>
          <a:off x="484113" y="12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{6318BD7F-7A70-4679-A4C4-293939257451}</a:tableStyleId>
              </a:tblPr>
              <a:tblGrid>
                <a:gridCol w="1165650"/>
                <a:gridCol w="1165650"/>
                <a:gridCol w="1165650"/>
                <a:gridCol w="1165650"/>
                <a:gridCol w="1165650"/>
                <a:gridCol w="1165650"/>
                <a:gridCol w="1165650"/>
              </a:tblGrid>
              <a:tr h="369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1960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1970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1980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1990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0B5394"/>
                    </a:solidFill>
                  </a:tcPr>
                </a:tc>
              </a:tr>
              <a:tr h="2904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9" name="Shape 89"/>
          <p:cNvSpPr/>
          <p:nvPr/>
        </p:nvSpPr>
        <p:spPr>
          <a:xfrm>
            <a:off x="484125" y="1814100"/>
            <a:ext cx="2331300" cy="3831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Iterative Development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History of Agile</a:t>
            </a:r>
            <a:r>
              <a:rPr lang="en"/>
              <a:t> - Timeline</a:t>
            </a:r>
          </a:p>
        </p:txBody>
      </p:sp>
      <p:sp>
        <p:nvSpPr>
          <p:cNvPr id="91" name="Shape 91"/>
          <p:cNvSpPr/>
          <p:nvPr/>
        </p:nvSpPr>
        <p:spPr>
          <a:xfrm>
            <a:off x="1649775" y="2380200"/>
            <a:ext cx="3497100" cy="3831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Evolutionary/Adaptive</a:t>
            </a:r>
          </a:p>
        </p:txBody>
      </p:sp>
      <p:sp>
        <p:nvSpPr>
          <p:cNvPr id="92" name="Shape 92"/>
          <p:cNvSpPr/>
          <p:nvPr/>
        </p:nvSpPr>
        <p:spPr>
          <a:xfrm>
            <a:off x="3981075" y="2932625"/>
            <a:ext cx="4662600" cy="3831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RAD / DSDM / XP</a:t>
            </a:r>
          </a:p>
        </p:txBody>
      </p:sp>
      <p:sp>
        <p:nvSpPr>
          <p:cNvPr id="93" name="Shape 93"/>
          <p:cNvSpPr/>
          <p:nvPr/>
        </p:nvSpPr>
        <p:spPr>
          <a:xfrm>
            <a:off x="5146725" y="3485050"/>
            <a:ext cx="3497100" cy="3831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Agile Manifesto</a:t>
            </a:r>
          </a:p>
        </p:txBody>
      </p:sp>
      <p:sp>
        <p:nvSpPr>
          <p:cNvPr id="94" name="Shape 94"/>
          <p:cNvSpPr/>
          <p:nvPr/>
        </p:nvSpPr>
        <p:spPr>
          <a:xfrm>
            <a:off x="5595000" y="4037475"/>
            <a:ext cx="3048600" cy="3831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S/W Craftsmanship Manifesto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Agile?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Ken Schwaber</a:t>
            </a:r>
            <a:r>
              <a:rPr lang="en"/>
              <a:t> defines Agile as a</a:t>
            </a:r>
            <a:r>
              <a:rPr lang="en"/>
              <a:t> set of values and principles.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 Manifesto items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12 Principles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In simple terms:</a:t>
            </a:r>
            <a:r>
              <a:rPr lang="en"/>
              <a:t> It’s a way of doing work in an iterative/step-by-step fashion where each iteration/step delivers something usable and also improves the way of work.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Agile Manifesto</a:t>
            </a:r>
          </a:p>
        </p:txBody>
      </p:sp>
      <p:sp>
        <p:nvSpPr>
          <p:cNvPr id="106" name="Shape 106"/>
          <p:cNvSpPr/>
          <p:nvPr/>
        </p:nvSpPr>
        <p:spPr>
          <a:xfrm>
            <a:off x="1608925" y="1253900"/>
            <a:ext cx="7110000" cy="79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Individuals and Interactions </a:t>
            </a:r>
            <a:r>
              <a:rPr b="1" i="1" lang="en" sz="1800">
                <a:solidFill>
                  <a:srgbClr val="FFFFFF"/>
                </a:solidFill>
              </a:rPr>
              <a:t>over</a:t>
            </a:r>
            <a:r>
              <a:rPr b="1" lang="en" sz="1800">
                <a:solidFill>
                  <a:srgbClr val="FFFFFF"/>
                </a:solidFill>
              </a:rPr>
              <a:t> processes and tools</a:t>
            </a:r>
          </a:p>
        </p:txBody>
      </p:sp>
      <p:sp>
        <p:nvSpPr>
          <p:cNvPr id="107" name="Shape 107"/>
          <p:cNvSpPr/>
          <p:nvPr/>
        </p:nvSpPr>
        <p:spPr>
          <a:xfrm>
            <a:off x="424833" y="1253900"/>
            <a:ext cx="1184100" cy="799500"/>
          </a:xfrm>
          <a:prstGeom prst="homePlate">
            <a:avLst>
              <a:gd fmla="val 2671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539675" y="1254200"/>
            <a:ext cx="8010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2900049" y="-195875"/>
            <a:ext cx="69231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</a:p>
        </p:txBody>
      </p:sp>
      <p:sp>
        <p:nvSpPr>
          <p:cNvPr id="110" name="Shape 110"/>
          <p:cNvSpPr/>
          <p:nvPr/>
        </p:nvSpPr>
        <p:spPr>
          <a:xfrm>
            <a:off x="1609050" y="2172000"/>
            <a:ext cx="7110000" cy="79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Working Software </a:t>
            </a:r>
            <a:r>
              <a:rPr b="1" i="1" lang="en" sz="1800">
                <a:solidFill>
                  <a:srgbClr val="FFFFFF"/>
                </a:solidFill>
              </a:rPr>
              <a:t>over</a:t>
            </a:r>
            <a:r>
              <a:rPr b="1" lang="en" sz="1800">
                <a:solidFill>
                  <a:srgbClr val="FFFFFF"/>
                </a:solidFill>
              </a:rPr>
              <a:t> comprehensive documentation</a:t>
            </a:r>
          </a:p>
        </p:txBody>
      </p:sp>
      <p:sp>
        <p:nvSpPr>
          <p:cNvPr id="111" name="Shape 111"/>
          <p:cNvSpPr/>
          <p:nvPr/>
        </p:nvSpPr>
        <p:spPr>
          <a:xfrm>
            <a:off x="424958" y="2172000"/>
            <a:ext cx="1184100" cy="799500"/>
          </a:xfrm>
          <a:prstGeom prst="homePlate">
            <a:avLst>
              <a:gd fmla="val 2671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609050" y="3090100"/>
            <a:ext cx="7110000" cy="79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Customer Collaboration </a:t>
            </a:r>
            <a:r>
              <a:rPr b="1" i="1" lang="en" sz="1800">
                <a:solidFill>
                  <a:srgbClr val="FFFFFF"/>
                </a:solidFill>
              </a:rPr>
              <a:t>over</a:t>
            </a:r>
            <a:r>
              <a:rPr b="1" lang="en" sz="1800">
                <a:solidFill>
                  <a:srgbClr val="FFFFFF"/>
                </a:solidFill>
              </a:rPr>
              <a:t> contract negotiation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424958" y="3090100"/>
            <a:ext cx="1184100" cy="799500"/>
          </a:xfrm>
          <a:prstGeom prst="homePlate">
            <a:avLst>
              <a:gd fmla="val 2671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609050" y="4008200"/>
            <a:ext cx="7110000" cy="79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Responding to Change </a:t>
            </a:r>
            <a:r>
              <a:rPr b="1" i="1" lang="en" sz="1800">
                <a:solidFill>
                  <a:srgbClr val="FFFFFF"/>
                </a:solidFill>
              </a:rPr>
              <a:t>over</a:t>
            </a:r>
            <a:r>
              <a:rPr b="1" lang="en" sz="1800">
                <a:solidFill>
                  <a:srgbClr val="FFFFFF"/>
                </a:solidFill>
              </a:rPr>
              <a:t> following a plan</a:t>
            </a:r>
          </a:p>
        </p:txBody>
      </p:sp>
      <p:sp>
        <p:nvSpPr>
          <p:cNvPr id="115" name="Shape 115"/>
          <p:cNvSpPr/>
          <p:nvPr/>
        </p:nvSpPr>
        <p:spPr>
          <a:xfrm>
            <a:off x="424958" y="4008200"/>
            <a:ext cx="1184100" cy="799500"/>
          </a:xfrm>
          <a:prstGeom prst="homePlate">
            <a:avLst>
              <a:gd fmla="val 2671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539675" y="2172150"/>
            <a:ext cx="8010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539675" y="3090250"/>
            <a:ext cx="8010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</a:p>
        </p:txBody>
      </p: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539675" y="4008200"/>
            <a:ext cx="801000" cy="79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Agile Principles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5" name="Shape 1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 </a:t>
            </a:r>
            <a:r>
              <a:rPr lang="en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508325" y="1850300"/>
            <a:ext cx="2478600" cy="167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Customer satisfaction by early and continuous delivery of valuable software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0" name="Shape 13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 2</a:t>
            </a:r>
          </a:p>
        </p:txBody>
      </p: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Welcome changing requirements, even in late development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35" name="Shape 13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 3</a:t>
            </a: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Working software is delivered frequently (weeks rather than months)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Agile Principles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5" name="Shape 14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Shape 14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 4</a:t>
            </a:r>
          </a:p>
        </p:txBody>
      </p: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Close, daily cooperation between business people and developers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50" name="Shape 15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 5</a:t>
            </a:r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Projects are built around motivated individuals, who should be trusted</a:t>
            </a:r>
          </a:p>
        </p:txBody>
      </p:sp>
      <p:grpSp>
        <p:nvGrpSpPr>
          <p:cNvPr id="154" name="Shape 15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55" name="Shape 15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Principle 6</a:t>
            </a:r>
          </a:p>
        </p:txBody>
      </p:sp>
      <p:sp>
        <p:nvSpPr>
          <p:cNvPr id="158" name="Shape 15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Face-to-face conversation is the best form of communication (co-location)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