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34" r:id="rId2"/>
    <p:sldId id="416" r:id="rId3"/>
    <p:sldId id="415" r:id="rId4"/>
    <p:sldId id="435" r:id="rId5"/>
    <p:sldId id="437" r:id="rId6"/>
    <p:sldId id="438" r:id="rId7"/>
    <p:sldId id="436"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32" r:id="rId23"/>
    <p:sldId id="433" r:id="rId2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29" autoAdjust="0"/>
  </p:normalViewPr>
  <p:slideViewPr>
    <p:cSldViewPr>
      <p:cViewPr>
        <p:scale>
          <a:sx n="100" d="100"/>
          <a:sy n="100" d="100"/>
        </p:scale>
        <p:origin x="-1944" y="-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C7274D1-02D7-49BE-A65F-E64BD93CA3A1}" type="datetimeFigureOut">
              <a:rPr lang="en-US" smtClean="0"/>
              <a:t>11/8/2017</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8263FFB9-48EA-4416-B713-68BA67E7121C}" type="slidenum">
              <a:rPr lang="en-US" smtClean="0"/>
              <a:t>‹#›</a:t>
            </a:fld>
            <a:endParaRPr lang="en-US"/>
          </a:p>
        </p:txBody>
      </p:sp>
    </p:spTree>
    <p:extLst>
      <p:ext uri="{BB962C8B-B14F-4D97-AF65-F5344CB8AC3E}">
        <p14:creationId xmlns:p14="http://schemas.microsoft.com/office/powerpoint/2010/main" val="414462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r>
              <a:rPr lang="en-US" sz="1200" b="0" i="0" kern="1200" dirty="0" smtClean="0">
                <a:solidFill>
                  <a:schemeClr val="tx1"/>
                </a:solidFill>
                <a:effectLst/>
                <a:latin typeface="+mn-lt"/>
                <a:ea typeface="+mn-ea"/>
                <a:cs typeface="+mn-cs"/>
              </a:rPr>
              <a:t>To solve this mystery we need a detective: Ask a few question. But those will also tell me whether you attend your college or bunked those days.</a:t>
            </a:r>
          </a:p>
          <a:p>
            <a:pPr algn="l" eaLnBrk="1" hangingPunct="1"/>
            <a:r>
              <a:rPr lang="en-US" sz="1200" b="0" i="0" kern="1200" dirty="0" smtClean="0">
                <a:solidFill>
                  <a:schemeClr val="tx1"/>
                </a:solidFill>
                <a:effectLst/>
                <a:latin typeface="+mn-lt"/>
                <a:ea typeface="+mn-ea"/>
                <a:cs typeface="+mn-cs"/>
              </a:rPr>
              <a:t>Q1: What is a process? (5 marks)</a:t>
            </a:r>
          </a:p>
          <a:p>
            <a:pPr algn="l" eaLnBrk="1" hangingPunct="1"/>
            <a:r>
              <a:rPr lang="en-US" sz="1200" b="0" i="0" kern="1200" dirty="0" smtClean="0">
                <a:solidFill>
                  <a:schemeClr val="tx1"/>
                </a:solidFill>
                <a:effectLst/>
                <a:latin typeface="+mn-lt"/>
                <a:ea typeface="+mn-ea"/>
                <a:cs typeface="+mn-cs"/>
              </a:rPr>
              <a:t>Q2: Empirical process? (10 marks): Not in </a:t>
            </a:r>
            <a:r>
              <a:rPr lang="en-US" sz="1200" b="0" i="0" kern="1200" dirty="0" err="1" smtClean="0">
                <a:solidFill>
                  <a:schemeClr val="tx1"/>
                </a:solidFill>
                <a:effectLst/>
                <a:latin typeface="+mn-lt"/>
                <a:ea typeface="+mn-ea"/>
                <a:cs typeface="+mn-cs"/>
              </a:rPr>
              <a:t>english</a:t>
            </a:r>
            <a:r>
              <a:rPr lang="en-US" sz="1200" b="0" i="0" kern="1200" dirty="0" smtClean="0">
                <a:solidFill>
                  <a:schemeClr val="tx1"/>
                </a:solidFill>
                <a:effectLst/>
                <a:latin typeface="+mn-lt"/>
                <a:ea typeface="+mn-ea"/>
                <a:cs typeface="+mn-cs"/>
              </a:rPr>
              <a:t>, can you translate it for me? </a:t>
            </a:r>
            <a:r>
              <a:rPr lang="en-US" sz="1200" b="0" i="0" kern="1200" dirty="0" err="1" smtClean="0">
                <a:solidFill>
                  <a:schemeClr val="tx1"/>
                </a:solidFill>
                <a:effectLst/>
                <a:latin typeface="+mn-lt"/>
                <a:ea typeface="+mn-ea"/>
                <a:cs typeface="+mn-cs"/>
              </a:rPr>
              <a:t>Ans</a:t>
            </a:r>
            <a:r>
              <a:rPr lang="en-US" sz="1200" b="0" i="0" kern="1200" dirty="0" smtClean="0">
                <a:solidFill>
                  <a:schemeClr val="tx1"/>
                </a:solidFill>
                <a:effectLst/>
                <a:latin typeface="+mn-lt"/>
                <a:ea typeface="+mn-ea"/>
                <a:cs typeface="+mn-cs"/>
              </a:rPr>
              <a:t>: Inspect &amp; Adapt</a:t>
            </a:r>
          </a:p>
          <a:p>
            <a:pPr algn="l" eaLnBrk="1" hangingPunct="1"/>
            <a:r>
              <a:rPr lang="en-US" sz="1200" b="0" i="0" kern="1200" dirty="0" smtClean="0">
                <a:solidFill>
                  <a:schemeClr val="tx1"/>
                </a:solidFill>
                <a:effectLst/>
                <a:latin typeface="+mn-lt"/>
                <a:ea typeface="+mn-ea"/>
                <a:cs typeface="+mn-cs"/>
              </a:rPr>
              <a:t>Q3: What is a process framework? (15 marks) </a:t>
            </a:r>
            <a:r>
              <a:rPr lang="en-US" sz="1200" b="0" i="0" kern="1200" dirty="0" err="1" smtClean="0">
                <a:solidFill>
                  <a:schemeClr val="tx1"/>
                </a:solidFill>
                <a:effectLst/>
                <a:latin typeface="+mn-lt"/>
                <a:ea typeface="+mn-ea"/>
                <a:cs typeface="+mn-cs"/>
              </a:rPr>
              <a:t>Thats</a:t>
            </a:r>
            <a:r>
              <a:rPr lang="en-US" sz="1200" b="0" i="0" kern="1200" dirty="0" smtClean="0">
                <a:solidFill>
                  <a:schemeClr val="tx1"/>
                </a:solidFill>
                <a:effectLst/>
                <a:latin typeface="+mn-lt"/>
                <a:ea typeface="+mn-ea"/>
                <a:cs typeface="+mn-cs"/>
              </a:rPr>
              <a:t> still a process. But </a:t>
            </a:r>
            <a:r>
              <a:rPr lang="en-US" sz="1200" b="0" i="0" kern="1200" dirty="0" err="1" smtClean="0">
                <a:solidFill>
                  <a:schemeClr val="tx1"/>
                </a:solidFill>
                <a:effectLst/>
                <a:latin typeface="+mn-lt"/>
                <a:ea typeface="+mn-ea"/>
                <a:cs typeface="+mn-cs"/>
              </a:rPr>
              <a:t>whats</a:t>
            </a:r>
            <a:r>
              <a:rPr lang="en-US" sz="1200" b="0" i="0" kern="1200" dirty="0" smtClean="0">
                <a:solidFill>
                  <a:schemeClr val="tx1"/>
                </a:solidFill>
                <a:effectLst/>
                <a:latin typeface="+mn-lt"/>
                <a:ea typeface="+mn-ea"/>
                <a:cs typeface="+mn-cs"/>
              </a:rPr>
              <a:t> the difference between a process and process framework? Every framework is a collection of best practices. Where did these best practices come from? Did some one just dream off? It comes from some success stories.</a:t>
            </a:r>
          </a:p>
          <a:p>
            <a:pPr algn="l" eaLnBrk="1" hangingPunct="1"/>
            <a:r>
              <a:rPr lang="en-US" sz="1200" b="0" i="0" kern="1200" dirty="0" smtClean="0">
                <a:solidFill>
                  <a:schemeClr val="tx1"/>
                </a:solidFill>
                <a:effectLst/>
                <a:latin typeface="+mn-lt"/>
                <a:ea typeface="+mn-ea"/>
                <a:cs typeface="+mn-cs"/>
              </a:rPr>
              <a:t>Q4: Out of syllabus question: What is philosophy? (25 marks). For religion main principles and values are same in all countries but festival, the way of maintaining is totally different.</a:t>
            </a:r>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4</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13</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14</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15</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16</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17</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18</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19</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20</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r>
              <a:rPr lang="en-US" dirty="0" smtClean="0"/>
              <a:t>This is one of the toughest changes to achieve. I believe the culture of a region plays vital role in how smoothly this transition can be achieved. Traditionally, in our part of the world, there is some sort of social status attached while identifying oneself as a Project Manager as against Scrum Master. People feel more comfortable and less risky while they try to manage situations than letting it done by team members. Putting trust on team is a major deterrence towards achieving servant leadership role, not to forget that there are many team members who feel more comfortable in taking orders than exhibiting courage to take decisions.</a:t>
            </a:r>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21</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r>
              <a:rPr lang="en-US" sz="1200" b="0" i="0" kern="1200" dirty="0" smtClean="0">
                <a:solidFill>
                  <a:schemeClr val="tx1"/>
                </a:solidFill>
                <a:effectLst/>
                <a:latin typeface="+mn-lt"/>
                <a:ea typeface="+mn-ea"/>
                <a:cs typeface="+mn-cs"/>
              </a:rPr>
              <a:t>To solve this mystery we need a detective: Ask a few question. But those will also tell me whether you attend your college or bunked those days.</a:t>
            </a:r>
          </a:p>
          <a:p>
            <a:pPr algn="l" eaLnBrk="1" hangingPunct="1"/>
            <a:r>
              <a:rPr lang="en-US" sz="1200" b="0" i="0" kern="1200" dirty="0" smtClean="0">
                <a:solidFill>
                  <a:schemeClr val="tx1"/>
                </a:solidFill>
                <a:effectLst/>
                <a:latin typeface="+mn-lt"/>
                <a:ea typeface="+mn-ea"/>
                <a:cs typeface="+mn-cs"/>
              </a:rPr>
              <a:t>Q1: What is a process? (5 marks)</a:t>
            </a:r>
          </a:p>
          <a:p>
            <a:pPr algn="l" eaLnBrk="1" hangingPunct="1"/>
            <a:r>
              <a:rPr lang="en-US" sz="1200" b="0" i="0" kern="1200" dirty="0" smtClean="0">
                <a:solidFill>
                  <a:schemeClr val="tx1"/>
                </a:solidFill>
                <a:effectLst/>
                <a:latin typeface="+mn-lt"/>
                <a:ea typeface="+mn-ea"/>
                <a:cs typeface="+mn-cs"/>
              </a:rPr>
              <a:t>Q2: Empirical process? (10 marks): Not in </a:t>
            </a:r>
            <a:r>
              <a:rPr lang="en-US" sz="1200" b="0" i="0" kern="1200" dirty="0" err="1" smtClean="0">
                <a:solidFill>
                  <a:schemeClr val="tx1"/>
                </a:solidFill>
                <a:effectLst/>
                <a:latin typeface="+mn-lt"/>
                <a:ea typeface="+mn-ea"/>
                <a:cs typeface="+mn-cs"/>
              </a:rPr>
              <a:t>english</a:t>
            </a:r>
            <a:r>
              <a:rPr lang="en-US" sz="1200" b="0" i="0" kern="1200" dirty="0" smtClean="0">
                <a:solidFill>
                  <a:schemeClr val="tx1"/>
                </a:solidFill>
                <a:effectLst/>
                <a:latin typeface="+mn-lt"/>
                <a:ea typeface="+mn-ea"/>
                <a:cs typeface="+mn-cs"/>
              </a:rPr>
              <a:t>, can you translate it for me? </a:t>
            </a:r>
            <a:r>
              <a:rPr lang="en-US" sz="1200" b="0" i="0" kern="1200" dirty="0" err="1" smtClean="0">
                <a:solidFill>
                  <a:schemeClr val="tx1"/>
                </a:solidFill>
                <a:effectLst/>
                <a:latin typeface="+mn-lt"/>
                <a:ea typeface="+mn-ea"/>
                <a:cs typeface="+mn-cs"/>
              </a:rPr>
              <a:t>Ans</a:t>
            </a:r>
            <a:r>
              <a:rPr lang="en-US" sz="1200" b="0" i="0" kern="1200" dirty="0" smtClean="0">
                <a:solidFill>
                  <a:schemeClr val="tx1"/>
                </a:solidFill>
                <a:effectLst/>
                <a:latin typeface="+mn-lt"/>
                <a:ea typeface="+mn-ea"/>
                <a:cs typeface="+mn-cs"/>
              </a:rPr>
              <a:t>: Inspect &amp; Adapt</a:t>
            </a:r>
          </a:p>
          <a:p>
            <a:pPr algn="l" eaLnBrk="1" hangingPunct="1"/>
            <a:r>
              <a:rPr lang="en-US" sz="1200" b="0" i="0" kern="1200" dirty="0" smtClean="0">
                <a:solidFill>
                  <a:schemeClr val="tx1"/>
                </a:solidFill>
                <a:effectLst/>
                <a:latin typeface="+mn-lt"/>
                <a:ea typeface="+mn-ea"/>
                <a:cs typeface="+mn-cs"/>
              </a:rPr>
              <a:t>Q3: What is a process framework? (15 marks) </a:t>
            </a:r>
            <a:r>
              <a:rPr lang="en-US" sz="1200" b="0" i="0" kern="1200" dirty="0" err="1" smtClean="0">
                <a:solidFill>
                  <a:schemeClr val="tx1"/>
                </a:solidFill>
                <a:effectLst/>
                <a:latin typeface="+mn-lt"/>
                <a:ea typeface="+mn-ea"/>
                <a:cs typeface="+mn-cs"/>
              </a:rPr>
              <a:t>Thats</a:t>
            </a:r>
            <a:r>
              <a:rPr lang="en-US" sz="1200" b="0" i="0" kern="1200" dirty="0" smtClean="0">
                <a:solidFill>
                  <a:schemeClr val="tx1"/>
                </a:solidFill>
                <a:effectLst/>
                <a:latin typeface="+mn-lt"/>
                <a:ea typeface="+mn-ea"/>
                <a:cs typeface="+mn-cs"/>
              </a:rPr>
              <a:t> still a process. But </a:t>
            </a:r>
            <a:r>
              <a:rPr lang="en-US" sz="1200" b="0" i="0" kern="1200" dirty="0" err="1" smtClean="0">
                <a:solidFill>
                  <a:schemeClr val="tx1"/>
                </a:solidFill>
                <a:effectLst/>
                <a:latin typeface="+mn-lt"/>
                <a:ea typeface="+mn-ea"/>
                <a:cs typeface="+mn-cs"/>
              </a:rPr>
              <a:t>whats</a:t>
            </a:r>
            <a:r>
              <a:rPr lang="en-US" sz="1200" b="0" i="0" kern="1200" dirty="0" smtClean="0">
                <a:solidFill>
                  <a:schemeClr val="tx1"/>
                </a:solidFill>
                <a:effectLst/>
                <a:latin typeface="+mn-lt"/>
                <a:ea typeface="+mn-ea"/>
                <a:cs typeface="+mn-cs"/>
              </a:rPr>
              <a:t> the difference between a process and process framework? Every framework is a collection of best practices. Where did these best practices come from? Did some one just dream off? It comes from some success stories.</a:t>
            </a:r>
          </a:p>
          <a:p>
            <a:pPr algn="l" eaLnBrk="1" hangingPunct="1"/>
            <a:r>
              <a:rPr lang="en-US" sz="1200" b="0" i="0" kern="1200" dirty="0" smtClean="0">
                <a:solidFill>
                  <a:schemeClr val="tx1"/>
                </a:solidFill>
                <a:effectLst/>
                <a:latin typeface="+mn-lt"/>
                <a:ea typeface="+mn-ea"/>
                <a:cs typeface="+mn-cs"/>
              </a:rPr>
              <a:t>Q4: Out of syllabus question: What is philosophy? (25 marks). For religion main principles and values are same in all countries but festival, the way of maintaining is totally different.</a:t>
            </a:r>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5</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r>
              <a:rPr lang="en-US" sz="1200" b="0" i="0" kern="1200" dirty="0" smtClean="0">
                <a:solidFill>
                  <a:schemeClr val="tx1"/>
                </a:solidFill>
                <a:effectLst/>
                <a:latin typeface="+mn-lt"/>
                <a:ea typeface="+mn-ea"/>
                <a:cs typeface="+mn-cs"/>
              </a:rPr>
              <a:t>To solve this mystery we need a detective: Ask a few question. But those will also tell me whether you attend your college or bunked those days.</a:t>
            </a:r>
          </a:p>
          <a:p>
            <a:pPr algn="l" eaLnBrk="1" hangingPunct="1"/>
            <a:r>
              <a:rPr lang="en-US" sz="1200" b="0" i="0" kern="1200" dirty="0" smtClean="0">
                <a:solidFill>
                  <a:schemeClr val="tx1"/>
                </a:solidFill>
                <a:effectLst/>
                <a:latin typeface="+mn-lt"/>
                <a:ea typeface="+mn-ea"/>
                <a:cs typeface="+mn-cs"/>
              </a:rPr>
              <a:t>Q1: What is a process? (5 marks)</a:t>
            </a:r>
          </a:p>
          <a:p>
            <a:pPr algn="l" eaLnBrk="1" hangingPunct="1"/>
            <a:r>
              <a:rPr lang="en-US" sz="1200" b="0" i="0" kern="1200" dirty="0" smtClean="0">
                <a:solidFill>
                  <a:schemeClr val="tx1"/>
                </a:solidFill>
                <a:effectLst/>
                <a:latin typeface="+mn-lt"/>
                <a:ea typeface="+mn-ea"/>
                <a:cs typeface="+mn-cs"/>
              </a:rPr>
              <a:t>Q2: Empirical process? (10 marks): Not in </a:t>
            </a:r>
            <a:r>
              <a:rPr lang="en-US" sz="1200" b="0" i="0" kern="1200" dirty="0" err="1" smtClean="0">
                <a:solidFill>
                  <a:schemeClr val="tx1"/>
                </a:solidFill>
                <a:effectLst/>
                <a:latin typeface="+mn-lt"/>
                <a:ea typeface="+mn-ea"/>
                <a:cs typeface="+mn-cs"/>
              </a:rPr>
              <a:t>english</a:t>
            </a:r>
            <a:r>
              <a:rPr lang="en-US" sz="1200" b="0" i="0" kern="1200" dirty="0" smtClean="0">
                <a:solidFill>
                  <a:schemeClr val="tx1"/>
                </a:solidFill>
                <a:effectLst/>
                <a:latin typeface="+mn-lt"/>
                <a:ea typeface="+mn-ea"/>
                <a:cs typeface="+mn-cs"/>
              </a:rPr>
              <a:t>, can you translate it for me? </a:t>
            </a:r>
            <a:r>
              <a:rPr lang="en-US" sz="1200" b="0" i="0" kern="1200" dirty="0" err="1" smtClean="0">
                <a:solidFill>
                  <a:schemeClr val="tx1"/>
                </a:solidFill>
                <a:effectLst/>
                <a:latin typeface="+mn-lt"/>
                <a:ea typeface="+mn-ea"/>
                <a:cs typeface="+mn-cs"/>
              </a:rPr>
              <a:t>Ans</a:t>
            </a:r>
            <a:r>
              <a:rPr lang="en-US" sz="1200" b="0" i="0" kern="1200" dirty="0" smtClean="0">
                <a:solidFill>
                  <a:schemeClr val="tx1"/>
                </a:solidFill>
                <a:effectLst/>
                <a:latin typeface="+mn-lt"/>
                <a:ea typeface="+mn-ea"/>
                <a:cs typeface="+mn-cs"/>
              </a:rPr>
              <a:t>: Inspect &amp; Adapt</a:t>
            </a:r>
          </a:p>
          <a:p>
            <a:pPr algn="l" eaLnBrk="1" hangingPunct="1"/>
            <a:r>
              <a:rPr lang="en-US" sz="1200" b="0" i="0" kern="1200" dirty="0" smtClean="0">
                <a:solidFill>
                  <a:schemeClr val="tx1"/>
                </a:solidFill>
                <a:effectLst/>
                <a:latin typeface="+mn-lt"/>
                <a:ea typeface="+mn-ea"/>
                <a:cs typeface="+mn-cs"/>
              </a:rPr>
              <a:t>Q3: What is a process framework? (15 marks) </a:t>
            </a:r>
            <a:r>
              <a:rPr lang="en-US" sz="1200" b="0" i="0" kern="1200" dirty="0" err="1" smtClean="0">
                <a:solidFill>
                  <a:schemeClr val="tx1"/>
                </a:solidFill>
                <a:effectLst/>
                <a:latin typeface="+mn-lt"/>
                <a:ea typeface="+mn-ea"/>
                <a:cs typeface="+mn-cs"/>
              </a:rPr>
              <a:t>Thats</a:t>
            </a:r>
            <a:r>
              <a:rPr lang="en-US" sz="1200" b="0" i="0" kern="1200" dirty="0" smtClean="0">
                <a:solidFill>
                  <a:schemeClr val="tx1"/>
                </a:solidFill>
                <a:effectLst/>
                <a:latin typeface="+mn-lt"/>
                <a:ea typeface="+mn-ea"/>
                <a:cs typeface="+mn-cs"/>
              </a:rPr>
              <a:t> still a process. But </a:t>
            </a:r>
            <a:r>
              <a:rPr lang="en-US" sz="1200" b="0" i="0" kern="1200" dirty="0" err="1" smtClean="0">
                <a:solidFill>
                  <a:schemeClr val="tx1"/>
                </a:solidFill>
                <a:effectLst/>
                <a:latin typeface="+mn-lt"/>
                <a:ea typeface="+mn-ea"/>
                <a:cs typeface="+mn-cs"/>
              </a:rPr>
              <a:t>whats</a:t>
            </a:r>
            <a:r>
              <a:rPr lang="en-US" sz="1200" b="0" i="0" kern="1200" dirty="0" smtClean="0">
                <a:solidFill>
                  <a:schemeClr val="tx1"/>
                </a:solidFill>
                <a:effectLst/>
                <a:latin typeface="+mn-lt"/>
                <a:ea typeface="+mn-ea"/>
                <a:cs typeface="+mn-cs"/>
              </a:rPr>
              <a:t> the difference between a process and process framework? Every framework is a collection of best practices. Where did these best practices come from? Did some one just dream off? It comes from some success stories.</a:t>
            </a:r>
          </a:p>
          <a:p>
            <a:pPr algn="l" eaLnBrk="1" hangingPunct="1"/>
            <a:r>
              <a:rPr lang="en-US" sz="1200" b="0" i="0" kern="1200" dirty="0" smtClean="0">
                <a:solidFill>
                  <a:schemeClr val="tx1"/>
                </a:solidFill>
                <a:effectLst/>
                <a:latin typeface="+mn-lt"/>
                <a:ea typeface="+mn-ea"/>
                <a:cs typeface="+mn-cs"/>
              </a:rPr>
              <a:t>Q4: Out of syllabus question: What is philosophy? (25 marks). For religion main principles and values are same in all countries but festival, the way of maintaining is totally different.</a:t>
            </a:r>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6</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7</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r>
              <a:rPr lang="en-US" sz="1200" b="0" i="0" kern="1200" dirty="0" smtClean="0">
                <a:solidFill>
                  <a:schemeClr val="tx1"/>
                </a:solidFill>
                <a:effectLst/>
                <a:latin typeface="+mn-lt"/>
                <a:ea typeface="+mn-ea"/>
                <a:cs typeface="+mn-cs"/>
              </a:rPr>
              <a:t>Agile is not a process, not a empirical process, not a framework. It is a philosophy. Every religion has a holy book. So agile also has one. Agile Manifesto.</a:t>
            </a:r>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8</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r>
              <a:rPr lang="en-US" sz="1200" b="0" i="0" kern="1200" dirty="0" smtClean="0">
                <a:solidFill>
                  <a:schemeClr val="tx1"/>
                </a:solidFill>
                <a:effectLst/>
                <a:latin typeface="+mn-lt"/>
                <a:ea typeface="+mn-ea"/>
                <a:cs typeface="+mn-cs"/>
              </a:rPr>
              <a:t>When you are trying to introduce Agile Project Development into your company or to a new team, it is important that you know how to make it work. More than the terms, practices, meetings and user stories, the Agile Mindset keeps the team on point and helps them self-manage even if they are not too familiar with the terms used in Agile.</a:t>
            </a:r>
          </a:p>
          <a:p>
            <a:pPr algn="l" eaLnBrk="1" hangingPunct="1"/>
            <a:r>
              <a:rPr lang="en-US" sz="1200" b="0" i="0" kern="1200" dirty="0" smtClean="0">
                <a:solidFill>
                  <a:schemeClr val="tx1"/>
                </a:solidFill>
                <a:effectLst/>
                <a:latin typeface="+mn-lt"/>
                <a:ea typeface="+mn-ea"/>
                <a:cs typeface="+mn-cs"/>
              </a:rPr>
              <a:t>During one of my recent conversations with few teams who were going through agile transition, I asked them what they understood by “Agile is about mindset change” which is a highly spoken tag line in the agile world. To my surprise, their faces looked blank.</a:t>
            </a:r>
          </a:p>
          <a:p>
            <a:pPr algn="l" eaLnBrk="1" hangingPunct="1"/>
            <a:r>
              <a:rPr lang="en-US" sz="1200" b="0" i="0" kern="1200" dirty="0" smtClean="0">
                <a:solidFill>
                  <a:schemeClr val="tx1"/>
                </a:solidFill>
                <a:effectLst/>
                <a:latin typeface="+mn-lt"/>
                <a:ea typeface="+mn-ea"/>
                <a:cs typeface="+mn-cs"/>
              </a:rPr>
              <a:t>We discuss and debate a lot on this. What behavioral and procedural changes will get us to a different mindset change? Do not we have a right mindset today? What is a Mindset? Why is this more important than the terms and practices of Agile on the habitual and personal level? Essentially a mindset is a culture that you implement with the incentive to accept or adopt the cultural norms. If you want to truly implement Agile, it has to become a part of your company’s culture. There could be many changes that need to be brought in at the team level, management level and overall organization level.</a:t>
            </a:r>
          </a:p>
          <a:p>
            <a:pPr algn="l" eaLnBrk="1" hangingPunct="1"/>
            <a:r>
              <a:rPr lang="en-US" sz="1200" b="0" i="0" kern="1200" dirty="0" smtClean="0">
                <a:solidFill>
                  <a:schemeClr val="tx1"/>
                </a:solidFill>
                <a:effectLst/>
                <a:latin typeface="+mn-lt"/>
                <a:ea typeface="+mn-ea"/>
                <a:cs typeface="+mn-cs"/>
              </a:rPr>
              <a:t>Let me mention here some of the mindset changes need to be achieved both in personal and team level.</a:t>
            </a:r>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9</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10</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11</a:t>
            </a:fld>
            <a:endParaRPr lang="en-US"/>
          </a:p>
        </p:txBody>
      </p:sp>
    </p:spTree>
    <p:extLst>
      <p:ext uri="{BB962C8B-B14F-4D97-AF65-F5344CB8AC3E}">
        <p14:creationId xmlns:p14="http://schemas.microsoft.com/office/powerpoint/2010/main" val="223438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Driven Development is one of those difficult practices for developers to pick up. Adoption of TDD or ATDD is easier said than done.  Traditionally developers have written unit test cases that will comply with the code. How many times have they written unit test cases after the code was shipped? If you go by their words, there was never enough time for writing unit test cases. Asking them to think about different test scenarios (something that they can find very difficult to do), write test cases, then write code, keep refactoring (not just the code but the test cases as well) simply does not go well with them. ‘Am I now also supposed to do QA too?’ is the question they have on their minds. Who is going to give me that additional time to write those many test cases? Change is never easy.</a:t>
            </a:r>
          </a:p>
          <a:p>
            <a:pPr algn="l" eaLnBrk="1" hangingPunct="1"/>
            <a:endParaRPr lang="en-US" dirty="0"/>
          </a:p>
        </p:txBody>
      </p:sp>
      <p:sp>
        <p:nvSpPr>
          <p:cNvPr id="4" name="Slide Number Placeholder 3"/>
          <p:cNvSpPr>
            <a:spLocks noGrp="1"/>
          </p:cNvSpPr>
          <p:nvPr>
            <p:ph type="sldNum" sz="quarter" idx="10"/>
          </p:nvPr>
        </p:nvSpPr>
        <p:spPr/>
        <p:txBody>
          <a:bodyPr/>
          <a:lstStyle/>
          <a:p>
            <a:fld id="{8263FFB9-48EA-4416-B713-68BA67E7121C}" type="slidenum">
              <a:rPr lang="en-US" smtClean="0"/>
              <a:t>12</a:t>
            </a:fld>
            <a:endParaRPr lang="en-US"/>
          </a:p>
        </p:txBody>
      </p:sp>
    </p:spTree>
    <p:extLst>
      <p:ext uri="{BB962C8B-B14F-4D97-AF65-F5344CB8AC3E}">
        <p14:creationId xmlns:p14="http://schemas.microsoft.com/office/powerpoint/2010/main" val="223438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100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bd.linkedin.com/in/syedur-rahman-6689b713" TargetMode="External"/><Relationship Id="rId2" Type="http://schemas.openxmlformats.org/officeDocument/2006/relationships/hyperlink" Target="https://twitter.com/syedur1733" TargetMode="External"/><Relationship Id="rId1" Type="http://schemas.openxmlformats.org/officeDocument/2006/relationships/slideLayout" Target="../slideLayouts/slideLayout1.xml"/><Relationship Id="rId5" Type="http://schemas.openxmlformats.org/officeDocument/2006/relationships/hyperlink" Target="mailto:syedur84@gmail.com" TargetMode="External"/><Relationship Id="rId4" Type="http://schemas.openxmlformats.org/officeDocument/2006/relationships/hyperlink" Target="https://www.facebook.com/syedur.rahman.syedur"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527304" marR="551078" algn="ctr">
              <a:lnSpc>
                <a:spcPts val="2650"/>
              </a:lnSpc>
              <a:spcBef>
                <a:spcPts val="132"/>
              </a:spcBef>
            </a:pPr>
            <a:endParaRPr lang="en-US" sz="5400" b="1" dirty="0" smtClean="0"/>
          </a:p>
          <a:p>
            <a:pPr marL="527304" marR="551078" algn="ctr">
              <a:lnSpc>
                <a:spcPts val="2650"/>
              </a:lnSpc>
              <a:spcBef>
                <a:spcPts val="132"/>
              </a:spcBef>
            </a:pPr>
            <a:endParaRPr lang="en-US" sz="5400" b="1" dirty="0" smtClean="0"/>
          </a:p>
          <a:p>
            <a:pPr marL="527304" marR="551078" algn="ctr">
              <a:lnSpc>
                <a:spcPts val="2650"/>
              </a:lnSpc>
              <a:spcBef>
                <a:spcPts val="132"/>
              </a:spcBef>
            </a:pPr>
            <a:endParaRPr lang="en-US" sz="5400" b="1" dirty="0"/>
          </a:p>
          <a:p>
            <a:pPr marL="527304" marR="551078" algn="ctr">
              <a:lnSpc>
                <a:spcPts val="2650"/>
              </a:lnSpc>
              <a:spcBef>
                <a:spcPts val="132"/>
              </a:spcBef>
            </a:pPr>
            <a:r>
              <a:rPr lang="en-US" sz="5400" b="1" dirty="0" smtClean="0"/>
              <a:t>  Agile Mindset Shifting</a:t>
            </a:r>
          </a:p>
        </p:txBody>
      </p:sp>
    </p:spTree>
    <p:extLst>
      <p:ext uri="{BB962C8B-B14F-4D97-AF65-F5344CB8AC3E}">
        <p14:creationId xmlns:p14="http://schemas.microsoft.com/office/powerpoint/2010/main" val="454441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200" b="1" spc="-100" dirty="0">
                <a:solidFill>
                  <a:srgbClr val="FFFFFF"/>
                </a:solidFill>
                <a:latin typeface="Calibri" panose="020F0502020204030204" pitchFamily="34" charset="0"/>
                <a:cs typeface="Calibri" panose="020F0502020204030204" pitchFamily="34" charset="0"/>
              </a:rPr>
              <a:t>Team looks at failure as a learning opportunity</a:t>
            </a:r>
            <a:endParaRPr lang="en-US" sz="3600" b="1" spc="-100" dirty="0" smtClean="0">
              <a:solidFill>
                <a:srgbClr val="FFFFFF"/>
              </a:solidFill>
              <a:latin typeface="Calibri" panose="020F0502020204030204" pitchFamily="34" charset="0"/>
              <a:cs typeface="Calibri" panose="020F0502020204030204" pitchFamily="34" charset="0"/>
            </a:endParaRP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One of the main concepts of Agile is that your working product evolves, improves and develops as time goes on.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This </a:t>
            </a:r>
            <a:r>
              <a:rPr lang="en-US" dirty="0"/>
              <a:t>means when a sprint fails, this simply means that there are more improvements to be made.</a:t>
            </a:r>
          </a:p>
        </p:txBody>
      </p:sp>
    </p:spTree>
    <p:extLst>
      <p:ext uri="{BB962C8B-B14F-4D97-AF65-F5344CB8AC3E}">
        <p14:creationId xmlns:p14="http://schemas.microsoft.com/office/powerpoint/2010/main" val="2587023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2400" b="1" spc="-100" dirty="0">
                <a:solidFill>
                  <a:srgbClr val="FFFFFF"/>
                </a:solidFill>
                <a:latin typeface="Calibri" panose="020F0502020204030204" pitchFamily="34" charset="0"/>
                <a:cs typeface="Calibri" panose="020F0502020204030204" pitchFamily="34" charset="0"/>
              </a:rPr>
              <a:t>Team welcomes different perspectives and diversity of thought</a:t>
            </a: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r>
              <a:rPr lang="en-US" dirty="0"/>
              <a:t>The reason why you want a cross-functional team made up of senior developers and other experts is because you want them to have intense Daily Scrum Meeting discussions and self-manage.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If </a:t>
            </a:r>
            <a:r>
              <a:rPr lang="en-US" dirty="0"/>
              <a:t>they are all coders, all they will know is how to code. Putting in QA testers, analysts and other experts can produce wonderful results and add value to everything in the project.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The </a:t>
            </a:r>
            <a:r>
              <a:rPr lang="en-US" dirty="0"/>
              <a:t>industry is moving towards a T-shaped model. Developing T-shaped skilled engineers does not only mean technical skills but also soft skills and domain skills. Bringing the attitude to broaden an individual’s capability takes some effort.</a:t>
            </a:r>
          </a:p>
        </p:txBody>
      </p:sp>
    </p:spTree>
    <p:extLst>
      <p:ext uri="{BB962C8B-B14F-4D97-AF65-F5344CB8AC3E}">
        <p14:creationId xmlns:p14="http://schemas.microsoft.com/office/powerpoint/2010/main" val="2814822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Test First attitude</a:t>
            </a: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r>
              <a:rPr lang="en-US" dirty="0"/>
              <a:t>Test Driven Development is one of those difficult practices for developers to pick up.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Adoption </a:t>
            </a:r>
            <a:r>
              <a:rPr lang="en-US" dirty="0"/>
              <a:t>of TDD or ATDD is easier said than done.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Traditionally </a:t>
            </a:r>
            <a:r>
              <a:rPr lang="en-US" dirty="0"/>
              <a:t>developers have written unit test cases that will comply with the code.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Asking </a:t>
            </a:r>
            <a:r>
              <a:rPr lang="en-US" dirty="0"/>
              <a:t>them to think about different test </a:t>
            </a:r>
            <a:r>
              <a:rPr lang="en-US" dirty="0" smtClean="0"/>
              <a:t>scenarios, </a:t>
            </a:r>
            <a:r>
              <a:rPr lang="en-US" dirty="0"/>
              <a:t>write test cases, then write code, keep </a:t>
            </a:r>
            <a:r>
              <a:rPr lang="en-US" dirty="0" smtClean="0"/>
              <a:t>refactoring </a:t>
            </a:r>
            <a:r>
              <a:rPr lang="en-US" dirty="0"/>
              <a:t>simply does not go well with them</a:t>
            </a:r>
            <a:r>
              <a:rPr lang="en-US" dirty="0" smtClean="0"/>
              <a:t>.</a:t>
            </a:r>
          </a:p>
          <a:p>
            <a:pPr marL="984504" marR="551078" indent="-457200">
              <a:lnSpc>
                <a:spcPts val="2650"/>
              </a:lnSpc>
              <a:spcBef>
                <a:spcPts val="132"/>
              </a:spcBef>
              <a:buFont typeface="Wingdings" panose="05000000000000000000" pitchFamily="2" charset="2"/>
              <a:buChar char="Ø"/>
            </a:pPr>
            <a:r>
              <a:rPr lang="en-US" dirty="0" smtClean="0"/>
              <a:t>‘</a:t>
            </a:r>
            <a:r>
              <a:rPr lang="en-US" dirty="0"/>
              <a:t>Am I now also supposed to do QA too</a:t>
            </a:r>
            <a:r>
              <a:rPr lang="en-US" dirty="0" smtClean="0"/>
              <a:t>?’</a:t>
            </a:r>
          </a:p>
          <a:p>
            <a:pPr marL="984504" marR="551078" indent="-457200">
              <a:lnSpc>
                <a:spcPts val="2650"/>
              </a:lnSpc>
              <a:spcBef>
                <a:spcPts val="132"/>
              </a:spcBef>
              <a:buFont typeface="Wingdings" panose="05000000000000000000" pitchFamily="2" charset="2"/>
              <a:buChar char="Ø"/>
            </a:pPr>
            <a:r>
              <a:rPr lang="en-US" dirty="0" smtClean="0"/>
              <a:t>Change </a:t>
            </a:r>
            <a:r>
              <a:rPr lang="en-US" dirty="0"/>
              <a:t>is never easy.</a:t>
            </a:r>
          </a:p>
        </p:txBody>
      </p:sp>
    </p:spTree>
    <p:extLst>
      <p:ext uri="{BB962C8B-B14F-4D97-AF65-F5344CB8AC3E}">
        <p14:creationId xmlns:p14="http://schemas.microsoft.com/office/powerpoint/2010/main" val="2721979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People are having fun</a:t>
            </a: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Now, the definition of fun can be subjective but it is easy to measure and observe.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When </a:t>
            </a:r>
            <a:r>
              <a:rPr lang="en-US" dirty="0"/>
              <a:t>energy is high, people are motivated and they spend time with each other outside the Scrum or the office, you know that they are having fun with each other.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If </a:t>
            </a:r>
            <a:r>
              <a:rPr lang="en-US" dirty="0"/>
              <a:t>you chose a good team, the learning experience should also give them a lot to be happy about</a:t>
            </a:r>
            <a:r>
              <a:rPr lang="en-US" dirty="0" smtClean="0"/>
              <a:t>.</a:t>
            </a:r>
          </a:p>
          <a:p>
            <a:pPr marL="984504" marR="551078" indent="-457200">
              <a:lnSpc>
                <a:spcPts val="2650"/>
              </a:lnSpc>
              <a:spcBef>
                <a:spcPts val="132"/>
              </a:spcBef>
              <a:buFont typeface="Wingdings" panose="05000000000000000000" pitchFamily="2" charset="2"/>
              <a:buChar char="Ø"/>
            </a:pPr>
            <a:r>
              <a:rPr lang="en-US" dirty="0" smtClean="0"/>
              <a:t>We want to make such a team that everyone wants to join.</a:t>
            </a:r>
            <a:endParaRPr lang="en-US" dirty="0"/>
          </a:p>
        </p:txBody>
      </p:sp>
    </p:spTree>
    <p:extLst>
      <p:ext uri="{BB962C8B-B14F-4D97-AF65-F5344CB8AC3E}">
        <p14:creationId xmlns:p14="http://schemas.microsoft.com/office/powerpoint/2010/main" val="3408412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Collective ownership</a:t>
            </a: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r>
              <a:rPr lang="en-US" dirty="0" smtClean="0"/>
              <a:t>Collective </a:t>
            </a:r>
            <a:r>
              <a:rPr lang="en-US" dirty="0"/>
              <a:t>ownership not only in terms of code but for the overall quality is to be owned by the entire team.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A </a:t>
            </a:r>
            <a:r>
              <a:rPr lang="en-US" dirty="0"/>
              <a:t>developer should be ready to look beyond his code, and, when required, be able to contribute to other parts of the code base.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He </a:t>
            </a:r>
            <a:r>
              <a:rPr lang="en-US" dirty="0"/>
              <a:t>should be fearless in making changes in any part of the </a:t>
            </a:r>
            <a:r>
              <a:rPr lang="en-US" dirty="0" smtClean="0"/>
              <a:t>code.</a:t>
            </a:r>
          </a:p>
          <a:p>
            <a:pPr marL="984504" marR="551078" indent="-457200">
              <a:lnSpc>
                <a:spcPts val="2650"/>
              </a:lnSpc>
              <a:spcBef>
                <a:spcPts val="132"/>
              </a:spcBef>
              <a:buFont typeface="Wingdings" panose="05000000000000000000" pitchFamily="2" charset="2"/>
              <a:buChar char="Ø"/>
            </a:pPr>
            <a:r>
              <a:rPr lang="en-US" dirty="0" smtClean="0"/>
              <a:t>QA </a:t>
            </a:r>
            <a:r>
              <a:rPr lang="en-US" dirty="0"/>
              <a:t>should not be looked as only tester’s responsibility but as a team responsibility.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QA </a:t>
            </a:r>
            <a:r>
              <a:rPr lang="en-US" dirty="0"/>
              <a:t>is not to be left for later part of the release but needs to be integrated in the lifecycle right from the beginning</a:t>
            </a:r>
            <a:r>
              <a:rPr lang="en-US" dirty="0" smtClean="0"/>
              <a:t>.</a:t>
            </a:r>
            <a:endParaRPr lang="en-US" dirty="0"/>
          </a:p>
        </p:txBody>
      </p:sp>
    </p:spTree>
    <p:extLst>
      <p:ext uri="{BB962C8B-B14F-4D97-AF65-F5344CB8AC3E}">
        <p14:creationId xmlns:p14="http://schemas.microsoft.com/office/powerpoint/2010/main" val="3393368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Individual heroism vs. team collaboration</a:t>
            </a:r>
            <a:endParaRPr lang="en-US" sz="3600" b="1" spc="-100" dirty="0" smtClean="0">
              <a:solidFill>
                <a:srgbClr val="FFFFFF"/>
              </a:solidFill>
              <a:latin typeface="Calibri" panose="020F0502020204030204" pitchFamily="34" charset="0"/>
              <a:cs typeface="Calibri" panose="020F0502020204030204" pitchFamily="34" charset="0"/>
            </a:endParaRP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Agile is a team game and there is no place for individual heroism.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Team </a:t>
            </a:r>
            <a:r>
              <a:rPr lang="en-US" dirty="0"/>
              <a:t>collaborates on all aspects of software development.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Pair </a:t>
            </a:r>
            <a:r>
              <a:rPr lang="en-US" dirty="0"/>
              <a:t>programming, cross functional teams, frequent communication between stakeholders encourages team collaboration.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It </a:t>
            </a:r>
            <a:r>
              <a:rPr lang="en-US" dirty="0"/>
              <a:t>is the team that succeeds or fails and not an individual.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Know </a:t>
            </a:r>
            <a:r>
              <a:rPr lang="en-US" dirty="0"/>
              <a:t>it all and letting the secrets go away kind of mindset is expected to be exhibited by an agile team.</a:t>
            </a:r>
          </a:p>
        </p:txBody>
      </p:sp>
    </p:spTree>
    <p:extLst>
      <p:ext uri="{BB962C8B-B14F-4D97-AF65-F5344CB8AC3E}">
        <p14:creationId xmlns:p14="http://schemas.microsoft.com/office/powerpoint/2010/main" val="2280840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Work pace is sustainable</a:t>
            </a:r>
            <a:endParaRPr lang="en-US" sz="3600" b="1" spc="-100" dirty="0" smtClean="0">
              <a:solidFill>
                <a:srgbClr val="FFFFFF"/>
              </a:solidFill>
              <a:latin typeface="Calibri" panose="020F0502020204030204" pitchFamily="34" charset="0"/>
              <a:cs typeface="Calibri" panose="020F0502020204030204" pitchFamily="34" charset="0"/>
            </a:endParaRP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The </a:t>
            </a:r>
            <a:r>
              <a:rPr lang="en-US" dirty="0" smtClean="0"/>
              <a:t>Burn </a:t>
            </a:r>
            <a:r>
              <a:rPr lang="en-US" dirty="0" smtClean="0"/>
              <a:t>down </a:t>
            </a:r>
            <a:r>
              <a:rPr lang="en-US" dirty="0"/>
              <a:t>Chart is a great way to see if the pace you have set for your Sprints is right for the team.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Late </a:t>
            </a:r>
            <a:r>
              <a:rPr lang="en-US" dirty="0"/>
              <a:t>turnovers and unfinished items are indications that the pace is too fast or there are too many items.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Early </a:t>
            </a:r>
            <a:r>
              <a:rPr lang="en-US" dirty="0"/>
              <a:t>finishes means the pace is too slow or people are capable of more and are not challenged.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The </a:t>
            </a:r>
            <a:r>
              <a:rPr lang="en-US" dirty="0"/>
              <a:t>sustainable pace keeps people on their toes but at healthy stress levels.</a:t>
            </a:r>
          </a:p>
        </p:txBody>
      </p:sp>
    </p:spTree>
    <p:extLst>
      <p:ext uri="{BB962C8B-B14F-4D97-AF65-F5344CB8AC3E}">
        <p14:creationId xmlns:p14="http://schemas.microsoft.com/office/powerpoint/2010/main" val="2280840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2800" b="1" spc="-100" dirty="0">
                <a:solidFill>
                  <a:srgbClr val="FFFFFF"/>
                </a:solidFill>
                <a:latin typeface="Calibri" panose="020F0502020204030204" pitchFamily="34" charset="0"/>
                <a:cs typeface="Calibri" panose="020F0502020204030204" pitchFamily="34" charset="0"/>
              </a:rPr>
              <a:t>Team members can accept change and adapt quickly</a:t>
            </a:r>
            <a:endParaRPr lang="en-US" sz="3600" b="1" spc="-100" dirty="0" smtClean="0">
              <a:solidFill>
                <a:srgbClr val="FFFFFF"/>
              </a:solidFill>
              <a:latin typeface="Calibri" panose="020F0502020204030204" pitchFamily="34" charset="0"/>
              <a:cs typeface="Calibri" panose="020F0502020204030204" pitchFamily="34" charset="0"/>
            </a:endParaRP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It is easy to spot the members who are going to have trouble keeping an Agile Mindset.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These </a:t>
            </a:r>
            <a:r>
              <a:rPr lang="en-US" dirty="0"/>
              <a:t>are the people who do not like changes or cannot handle evolving conditions well.</a:t>
            </a:r>
          </a:p>
        </p:txBody>
      </p:sp>
    </p:spTree>
    <p:extLst>
      <p:ext uri="{BB962C8B-B14F-4D97-AF65-F5344CB8AC3E}">
        <p14:creationId xmlns:p14="http://schemas.microsoft.com/office/powerpoint/2010/main" val="2280840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Team is brutally transparent</a:t>
            </a:r>
            <a:endParaRPr lang="en-US" sz="3600" b="1" spc="-100" dirty="0" smtClean="0">
              <a:solidFill>
                <a:srgbClr val="FFFFFF"/>
              </a:solidFill>
              <a:latin typeface="Calibri" panose="020F0502020204030204" pitchFamily="34" charset="0"/>
              <a:cs typeface="Calibri" panose="020F0502020204030204" pitchFamily="34" charset="0"/>
            </a:endParaRP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The Agile Mindset calls for team members to be transparent with their work—including failures.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When </a:t>
            </a:r>
            <a:r>
              <a:rPr lang="en-US" dirty="0"/>
              <a:t>a member is struggling, they have to admit it.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Mistakes </a:t>
            </a:r>
            <a:r>
              <a:rPr lang="en-US" dirty="0"/>
              <a:t>should be brought up in Daily Scrums to learn lessons and avoid it in the future.</a:t>
            </a:r>
          </a:p>
        </p:txBody>
      </p:sp>
    </p:spTree>
    <p:extLst>
      <p:ext uri="{BB962C8B-B14F-4D97-AF65-F5344CB8AC3E}">
        <p14:creationId xmlns:p14="http://schemas.microsoft.com/office/powerpoint/2010/main" val="2280840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2800" b="1" spc="-100" dirty="0">
                <a:solidFill>
                  <a:srgbClr val="FFFFFF"/>
                </a:solidFill>
                <a:latin typeface="Calibri" panose="020F0502020204030204" pitchFamily="34" charset="0"/>
                <a:cs typeface="Calibri" panose="020F0502020204030204" pitchFamily="34" charset="0"/>
              </a:rPr>
              <a:t>People want and need to collaborate and communicate</a:t>
            </a:r>
            <a:endParaRPr lang="en-US" sz="2800" b="1" spc="-100" dirty="0" smtClean="0">
              <a:solidFill>
                <a:srgbClr val="FFFFFF"/>
              </a:solidFill>
              <a:latin typeface="Calibri" panose="020F0502020204030204" pitchFamily="34" charset="0"/>
              <a:cs typeface="Calibri" panose="020F0502020204030204" pitchFamily="34" charset="0"/>
            </a:endParaRP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Scrum Masters are simply facilitators.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The </a:t>
            </a:r>
            <a:r>
              <a:rPr lang="en-US" dirty="0"/>
              <a:t>members who have an Agile Mindset have the urge to interact with the team and self-manage.</a:t>
            </a:r>
          </a:p>
        </p:txBody>
      </p:sp>
    </p:spTree>
    <p:extLst>
      <p:ext uri="{BB962C8B-B14F-4D97-AF65-F5344CB8AC3E}">
        <p14:creationId xmlns:p14="http://schemas.microsoft.com/office/powerpoint/2010/main" val="884945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575383" y="0"/>
            <a:ext cx="4568616" cy="4443790"/>
          </a:xfrm>
          <a:prstGeom prst="rect">
            <a:avLst/>
          </a:prstGeom>
        </p:spPr>
        <p:txBody>
          <a:bodyPr wrap="square" lIns="0" tIns="0" rIns="0" bIns="0" rtlCol="0">
            <a:noAutofit/>
          </a:bodyPr>
          <a:lstStyle/>
          <a:p>
            <a:pPr>
              <a:lnSpc>
                <a:spcPts val="650"/>
              </a:lnSpc>
              <a:spcBef>
                <a:spcPts val="2"/>
              </a:spcBef>
            </a:pPr>
            <a:endParaRPr sz="1200" dirty="0">
              <a:latin typeface="Segoe UI Light"/>
              <a:cs typeface="Segoe UI Light"/>
            </a:endParaRPr>
          </a:p>
        </p:txBody>
      </p:sp>
      <p:sp>
        <p:nvSpPr>
          <p:cNvPr id="7" name="object 7"/>
          <p:cNvSpPr/>
          <p:nvPr/>
        </p:nvSpPr>
        <p:spPr>
          <a:xfrm>
            <a:off x="-14379" y="0"/>
            <a:ext cx="9158379"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p:spPr>
        <p:style>
          <a:lnRef idx="1">
            <a:schemeClr val="accent1"/>
          </a:lnRef>
          <a:fillRef idx="3">
            <a:schemeClr val="accent1"/>
          </a:fillRef>
          <a:effectRef idx="2">
            <a:schemeClr val="accent1"/>
          </a:effectRef>
          <a:fontRef idx="minor">
            <a:schemeClr val="lt1"/>
          </a:fontRef>
        </p:style>
        <p:txBody>
          <a:bodyPr wrap="square" lIns="0" tIns="0" rIns="0" bIns="0" rtlCol="0">
            <a:noAutofit/>
          </a:bodyPr>
          <a:lstStyle/>
          <a:p>
            <a:endParaRPr lang="en-US" b="1" dirty="0"/>
          </a:p>
        </p:txBody>
      </p:sp>
      <p:sp>
        <p:nvSpPr>
          <p:cNvPr id="5" name="object 5"/>
          <p:cNvSpPr txBox="1"/>
          <p:nvPr/>
        </p:nvSpPr>
        <p:spPr>
          <a:xfrm>
            <a:off x="304800" y="645392"/>
            <a:ext cx="4191000" cy="2328071"/>
          </a:xfrm>
          <a:prstGeom prst="rect">
            <a:avLst/>
          </a:prstGeom>
        </p:spPr>
        <p:txBody>
          <a:bodyPr wrap="square" lIns="0" tIns="0" rIns="0" bIns="0" rtlCol="0">
            <a:noAutofit/>
          </a:bodyPr>
          <a:lstStyle/>
          <a:p>
            <a:pPr marL="12700">
              <a:lnSpc>
                <a:spcPts val="5852"/>
              </a:lnSpc>
              <a:spcBef>
                <a:spcPts val="244"/>
              </a:spcBef>
            </a:pPr>
            <a:endParaRPr lang="en-US" sz="2400" b="1" spc="-204" dirty="0" smtClean="0">
              <a:solidFill>
                <a:srgbClr val="FFFFFF"/>
              </a:solidFill>
              <a:latin typeface="+mj-lt"/>
              <a:cs typeface="Segoe UI Light"/>
            </a:endParaRPr>
          </a:p>
        </p:txBody>
      </p:sp>
      <p:sp>
        <p:nvSpPr>
          <p:cNvPr id="4" name="object 4"/>
          <p:cNvSpPr txBox="1"/>
          <p:nvPr/>
        </p:nvSpPr>
        <p:spPr>
          <a:xfrm>
            <a:off x="3499426" y="645392"/>
            <a:ext cx="482844" cy="584707"/>
          </a:xfrm>
          <a:prstGeom prst="rect">
            <a:avLst/>
          </a:prstGeom>
        </p:spPr>
        <p:txBody>
          <a:bodyPr wrap="square" lIns="0" tIns="0" rIns="0" bIns="0" rtlCol="0">
            <a:noAutofit/>
          </a:bodyPr>
          <a:lstStyle/>
          <a:p>
            <a:pPr marL="12700">
              <a:lnSpc>
                <a:spcPts val="4605"/>
              </a:lnSpc>
              <a:spcBef>
                <a:spcPts val="230"/>
              </a:spcBef>
            </a:pPr>
            <a:endParaRPr sz="4400" dirty="0">
              <a:latin typeface="Segoe UI Light"/>
              <a:cs typeface="Segoe UI Light"/>
            </a:endParaRPr>
          </a:p>
        </p:txBody>
      </p:sp>
      <p:sp>
        <p:nvSpPr>
          <p:cNvPr id="3" name="object 3"/>
          <p:cNvSpPr txBox="1"/>
          <p:nvPr/>
        </p:nvSpPr>
        <p:spPr>
          <a:xfrm>
            <a:off x="762000" y="3361925"/>
            <a:ext cx="3220270" cy="933913"/>
          </a:xfrm>
          <a:prstGeom prst="rect">
            <a:avLst/>
          </a:prstGeom>
        </p:spPr>
        <p:txBody>
          <a:bodyPr wrap="square" lIns="0" tIns="0" rIns="0" bIns="0" rtlCol="0">
            <a:noAutofit/>
          </a:bodyPr>
          <a:lstStyle/>
          <a:p>
            <a:pPr marL="13055">
              <a:lnSpc>
                <a:spcPts val="3070"/>
              </a:lnSpc>
              <a:spcBef>
                <a:spcPts val="153"/>
              </a:spcBef>
            </a:pPr>
            <a:endParaRPr sz="4400" b="1" dirty="0">
              <a:latin typeface="+mj-lt"/>
              <a:cs typeface="Segoe UI Light"/>
            </a:endParaRPr>
          </a:p>
        </p:txBody>
      </p:sp>
      <p:sp>
        <p:nvSpPr>
          <p:cNvPr id="2" name="object 2"/>
          <p:cNvSpPr txBox="1"/>
          <p:nvPr/>
        </p:nvSpPr>
        <p:spPr>
          <a:xfrm>
            <a:off x="2335215" y="2981433"/>
            <a:ext cx="1739268" cy="380492"/>
          </a:xfrm>
          <a:prstGeom prst="rect">
            <a:avLst/>
          </a:prstGeom>
        </p:spPr>
        <p:txBody>
          <a:bodyPr wrap="square" lIns="0" tIns="0" rIns="0" bIns="0" rtlCol="0">
            <a:noAutofit/>
          </a:bodyPr>
          <a:lstStyle/>
          <a:p>
            <a:pPr marL="12700">
              <a:lnSpc>
                <a:spcPts val="2995"/>
              </a:lnSpc>
              <a:spcBef>
                <a:spcPts val="149"/>
              </a:spcBef>
            </a:pPr>
            <a:endParaRPr sz="2800" dirty="0">
              <a:latin typeface="Segoe UI Light"/>
              <a:cs typeface="Segoe UI Light"/>
            </a:endParaRPr>
          </a:p>
        </p:txBody>
      </p:sp>
      <p:pic>
        <p:nvPicPr>
          <p:cNvPr id="12" name="Picture 11" descr="C:\Users\syedur.rahman\AppData\Local\Microsoft\Windows\INetCache\Content.Word\CSP.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438150"/>
            <a:ext cx="2139374" cy="1524000"/>
          </a:xfrm>
          <a:prstGeom prst="rect">
            <a:avLst/>
          </a:prstGeom>
          <a:noFill/>
          <a:ln>
            <a:noFill/>
          </a:ln>
        </p:spPr>
      </p:pic>
      <p:pic>
        <p:nvPicPr>
          <p:cNvPr id="14" name="Picture 2" descr="C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92" y="2343150"/>
            <a:ext cx="1887985" cy="135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C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336" y="2343150"/>
            <a:ext cx="1893097" cy="135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SP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0891" y="2343150"/>
            <a:ext cx="1828800" cy="132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descr="SAFeCertific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2190750"/>
            <a:ext cx="1589603" cy="154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14400" y="4171950"/>
            <a:ext cx="3650410" cy="646331"/>
          </a:xfrm>
          <a:prstGeom prst="rect">
            <a:avLst/>
          </a:prstGeom>
          <a:noFill/>
        </p:spPr>
        <p:txBody>
          <a:bodyPr wrap="square" rtlCol="0">
            <a:spAutoFit/>
          </a:bodyPr>
          <a:lstStyle/>
          <a:p>
            <a:r>
              <a:rPr lang="en-US" sz="3600" b="1" spc="-64" baseline="1790" dirty="0" smtClean="0">
                <a:solidFill>
                  <a:srgbClr val="FFFFFF"/>
                </a:solidFill>
                <a:cs typeface="Segoe UI Light"/>
              </a:rPr>
              <a:t>Co-Learner: Syedur </a:t>
            </a:r>
            <a:r>
              <a:rPr lang="en-US" sz="3600" b="1" spc="-64" baseline="1790" dirty="0">
                <a:solidFill>
                  <a:srgbClr val="FFFFFF"/>
                </a:solidFill>
                <a:cs typeface="Segoe UI Light"/>
              </a:rPr>
              <a:t>Rahman</a:t>
            </a:r>
            <a:endParaRPr lang="en-US" sz="3600" b="1" dirty="0"/>
          </a:p>
        </p:txBody>
      </p:sp>
      <p:sp>
        <p:nvSpPr>
          <p:cNvPr id="19" name="TextBox 18"/>
          <p:cNvSpPr txBox="1"/>
          <p:nvPr/>
        </p:nvSpPr>
        <p:spPr>
          <a:xfrm>
            <a:off x="5820693" y="3966736"/>
            <a:ext cx="3018507" cy="748923"/>
          </a:xfrm>
          <a:prstGeom prst="rect">
            <a:avLst/>
          </a:prstGeom>
          <a:noFill/>
        </p:spPr>
        <p:txBody>
          <a:bodyPr wrap="square" rtlCol="0">
            <a:spAutoFit/>
          </a:bodyPr>
          <a:lstStyle/>
          <a:p>
            <a:r>
              <a:rPr lang="en-US" sz="3200" b="1" spc="-64" baseline="1790" dirty="0" smtClean="0">
                <a:solidFill>
                  <a:srgbClr val="FFFFFF"/>
                </a:solidFill>
                <a:cs typeface="Segoe UI Light"/>
              </a:rPr>
              <a:t>Software Architect</a:t>
            </a:r>
          </a:p>
          <a:p>
            <a:r>
              <a:rPr lang="en-US" sz="3200" b="1" spc="-64" baseline="1790" dirty="0" smtClean="0">
                <a:solidFill>
                  <a:srgbClr val="FFFFFF"/>
                </a:solidFill>
                <a:cs typeface="Segoe UI Light"/>
              </a:rPr>
              <a:t>Lead DevOps Engineer</a:t>
            </a:r>
          </a:p>
        </p:txBody>
      </p:sp>
      <p:pic>
        <p:nvPicPr>
          <p:cNvPr id="1028" name="Picture 4" descr="C:\Users\syedur.rahman\Dropbox\Pdf\Scrum\DevOps\Picture\3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551" y="438150"/>
            <a:ext cx="3194449"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yedur.rahman\Dropbox\Pdf\Scrum\DevOps\Picture\38.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12354"/>
            <a:ext cx="2995004" cy="154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593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200" b="1" spc="-100" dirty="0">
                <a:solidFill>
                  <a:srgbClr val="FFFFFF"/>
                </a:solidFill>
                <a:latin typeface="Calibri" panose="020F0502020204030204" pitchFamily="34" charset="0"/>
                <a:cs typeface="Calibri" panose="020F0502020204030204" pitchFamily="34" charset="0"/>
              </a:rPr>
              <a:t>Knowledge sharing is done willingly and freely</a:t>
            </a:r>
            <a:endParaRPr lang="en-US" sz="3200" b="1" spc="-100" dirty="0" smtClean="0">
              <a:solidFill>
                <a:srgbClr val="FFFFFF"/>
              </a:solidFill>
              <a:latin typeface="Calibri" panose="020F0502020204030204" pitchFamily="34" charset="0"/>
              <a:cs typeface="Calibri" panose="020F0502020204030204" pitchFamily="34" charset="0"/>
            </a:endParaRP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A truly Agile team wants everyone equipped to deal with problems and tasks.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This </a:t>
            </a:r>
            <a:r>
              <a:rPr lang="en-US" dirty="0"/>
              <a:t>is why knowledge sharing is a great indicator that the Agile Mindset is alive and well in the team.</a:t>
            </a:r>
          </a:p>
        </p:txBody>
      </p:sp>
    </p:spTree>
    <p:extLst>
      <p:ext uri="{BB962C8B-B14F-4D97-AF65-F5344CB8AC3E}">
        <p14:creationId xmlns:p14="http://schemas.microsoft.com/office/powerpoint/2010/main" val="884945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Manager to Servant leadership transition</a:t>
            </a:r>
            <a:endParaRPr lang="en-US" sz="3600" b="1" spc="-100" dirty="0" smtClean="0">
              <a:solidFill>
                <a:srgbClr val="FFFFFF"/>
              </a:solidFill>
              <a:latin typeface="Calibri" panose="020F0502020204030204" pitchFamily="34" charset="0"/>
              <a:cs typeface="Calibri" panose="020F0502020204030204" pitchFamily="34" charset="0"/>
            </a:endParaRP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r>
              <a:rPr lang="en-US" dirty="0"/>
              <a:t>This is one of the toughest changes to achieve.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I </a:t>
            </a:r>
            <a:r>
              <a:rPr lang="en-US" dirty="0"/>
              <a:t>believe the culture of a region plays vital role in how smoothly this transition can be achieved.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Traditionally</a:t>
            </a:r>
            <a:r>
              <a:rPr lang="en-US" dirty="0"/>
              <a:t>, in our part of the world, there is some sort of social status attached while identifying oneself as a Project Manager as against Scrum Master.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People </a:t>
            </a:r>
            <a:r>
              <a:rPr lang="en-US" dirty="0"/>
              <a:t>feel more comfortable and less risky while they try to manage situations than letting it done by team members.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Putting </a:t>
            </a:r>
            <a:r>
              <a:rPr lang="en-US" dirty="0"/>
              <a:t>trust on team is a major deterrence towards achieving servant leadership </a:t>
            </a:r>
            <a:r>
              <a:rPr lang="en-US" dirty="0" smtClean="0"/>
              <a:t>role.</a:t>
            </a:r>
            <a:endParaRPr lang="en-US" dirty="0"/>
          </a:p>
        </p:txBody>
      </p:sp>
    </p:spTree>
    <p:extLst>
      <p:ext uri="{BB962C8B-B14F-4D97-AF65-F5344CB8AC3E}">
        <p14:creationId xmlns:p14="http://schemas.microsoft.com/office/powerpoint/2010/main" val="1222747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dirty="0"/>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smtClean="0">
                <a:solidFill>
                  <a:srgbClr val="FFFFFF"/>
                </a:solidFill>
                <a:latin typeface="Calibri" panose="020F0502020204030204" pitchFamily="34" charset="0"/>
                <a:cs typeface="Calibri" panose="020F0502020204030204" pitchFamily="34" charset="0"/>
              </a:rPr>
              <a:t>Connect With Me</a:t>
            </a: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Arial" panose="020B0604020202020204" pitchFamily="34" charset="0"/>
              <a:buChar char="•"/>
            </a:pPr>
            <a:endParaRPr lang="en-US" dirty="0" smtClean="0"/>
          </a:p>
          <a:p>
            <a:pPr marL="984504" marR="551078" indent="-457200">
              <a:lnSpc>
                <a:spcPts val="2650"/>
              </a:lnSpc>
              <a:spcBef>
                <a:spcPts val="132"/>
              </a:spcBef>
              <a:buFont typeface="Wingdings" panose="05000000000000000000" pitchFamily="2" charset="2"/>
              <a:buChar char="Ø"/>
            </a:pPr>
            <a:r>
              <a:rPr lang="en-US" dirty="0" smtClean="0"/>
              <a:t>Syedur Rahman</a:t>
            </a:r>
          </a:p>
          <a:p>
            <a:pPr marL="984504" marR="551078" indent="-457200">
              <a:lnSpc>
                <a:spcPts val="2650"/>
              </a:lnSpc>
              <a:spcBef>
                <a:spcPts val="132"/>
              </a:spcBef>
              <a:buFont typeface="Wingdings" panose="05000000000000000000" pitchFamily="2" charset="2"/>
              <a:buChar char="Ø"/>
            </a:pPr>
            <a:r>
              <a:rPr lang="en-US" dirty="0"/>
              <a:t>Twitter: </a:t>
            </a:r>
            <a:r>
              <a:rPr lang="en-US" dirty="0">
                <a:hlinkClick r:id="rId2"/>
              </a:rPr>
              <a:t>https://</a:t>
            </a:r>
            <a:r>
              <a:rPr lang="en-US" dirty="0" smtClean="0">
                <a:hlinkClick r:id="rId2"/>
              </a:rPr>
              <a:t>twitter.com/syedur1733</a:t>
            </a:r>
            <a:endParaRPr lang="en-US" dirty="0"/>
          </a:p>
          <a:p>
            <a:pPr marL="984504" marR="551078" indent="-457200">
              <a:lnSpc>
                <a:spcPts val="2650"/>
              </a:lnSpc>
              <a:spcBef>
                <a:spcPts val="132"/>
              </a:spcBef>
              <a:buFont typeface="Wingdings" panose="05000000000000000000" pitchFamily="2" charset="2"/>
              <a:buChar char="Ø"/>
            </a:pPr>
            <a:r>
              <a:rPr lang="en-US" dirty="0" smtClean="0"/>
              <a:t>LinkedIn: </a:t>
            </a:r>
            <a:r>
              <a:rPr lang="en-US" dirty="0">
                <a:hlinkClick r:id="rId3"/>
              </a:rPr>
              <a:t>https://</a:t>
            </a:r>
            <a:r>
              <a:rPr lang="en-US" dirty="0" smtClean="0">
                <a:hlinkClick r:id="rId3"/>
              </a:rPr>
              <a:t>bd.linkedin.com/in/syedur-rahman-6689b713</a:t>
            </a:r>
            <a:endParaRPr lang="en-US" dirty="0" smtClean="0"/>
          </a:p>
          <a:p>
            <a:pPr marL="984504" marR="551078" indent="-457200">
              <a:lnSpc>
                <a:spcPts val="2650"/>
              </a:lnSpc>
              <a:spcBef>
                <a:spcPts val="132"/>
              </a:spcBef>
              <a:buFont typeface="Wingdings" panose="05000000000000000000" pitchFamily="2" charset="2"/>
              <a:buChar char="Ø"/>
            </a:pPr>
            <a:r>
              <a:rPr lang="en-US" dirty="0"/>
              <a:t>Facebook: </a:t>
            </a:r>
            <a:r>
              <a:rPr lang="en-US" dirty="0">
                <a:hlinkClick r:id="rId4"/>
              </a:rPr>
              <a:t>https://</a:t>
            </a:r>
            <a:r>
              <a:rPr lang="en-US" dirty="0" smtClean="0">
                <a:hlinkClick r:id="rId4"/>
              </a:rPr>
              <a:t>www.facebook.com/syedur.rahman.syedur</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Email: </a:t>
            </a:r>
            <a:r>
              <a:rPr lang="en-US" dirty="0" smtClean="0">
                <a:hlinkClick r:id="rId5"/>
              </a:rPr>
              <a:t>syedur84@gmail.com</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Skype: syedur1733</a:t>
            </a:r>
          </a:p>
          <a:p>
            <a:pPr marL="527304" marR="551078">
              <a:lnSpc>
                <a:spcPts val="2650"/>
              </a:lnSpc>
              <a:spcBef>
                <a:spcPts val="132"/>
              </a:spcBef>
            </a:pPr>
            <a:endParaRPr lang="en-US" dirty="0" smtClean="0"/>
          </a:p>
          <a:p>
            <a:pPr marL="527304" marR="551078">
              <a:lnSpc>
                <a:spcPts val="2650"/>
              </a:lnSpc>
              <a:spcBef>
                <a:spcPts val="132"/>
              </a:spcBef>
            </a:pPr>
            <a:endParaRPr lang="en-US" dirty="0" smtClean="0"/>
          </a:p>
        </p:txBody>
      </p:sp>
    </p:spTree>
    <p:extLst>
      <p:ext uri="{BB962C8B-B14F-4D97-AF65-F5344CB8AC3E}">
        <p14:creationId xmlns:p14="http://schemas.microsoft.com/office/powerpoint/2010/main" val="4151049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b="1" dirty="0" smtClean="0"/>
          </a:p>
        </p:txBody>
      </p:sp>
      <p:pic>
        <p:nvPicPr>
          <p:cNvPr id="7170" name="Picture 2" descr="C:\Users\syedur.rahman\Dropbox\Pdf\Scrum\CSM\Pictur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55" y="235166"/>
            <a:ext cx="8940301" cy="469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0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575383" y="0"/>
            <a:ext cx="3273217" cy="4443790"/>
          </a:xfrm>
          <a:prstGeom prst="rect">
            <a:avLst/>
          </a:prstGeom>
        </p:spPr>
        <p:txBody>
          <a:bodyPr wrap="square" lIns="0" tIns="0" rIns="0" bIns="0" rtlCol="0">
            <a:noAutofit/>
          </a:bodyPr>
          <a:lstStyle/>
          <a:p>
            <a:pPr>
              <a:lnSpc>
                <a:spcPts val="650"/>
              </a:lnSpc>
              <a:spcBef>
                <a:spcPts val="2"/>
              </a:spcBef>
            </a:pPr>
            <a:endParaRPr sz="650" dirty="0"/>
          </a:p>
        </p:txBody>
      </p:sp>
      <p:sp>
        <p:nvSpPr>
          <p:cNvPr id="5" name="object 5"/>
          <p:cNvSpPr txBox="1"/>
          <p:nvPr/>
        </p:nvSpPr>
        <p:spPr>
          <a:xfrm>
            <a:off x="304800" y="645392"/>
            <a:ext cx="4191000" cy="2328071"/>
          </a:xfrm>
          <a:prstGeom prst="rect">
            <a:avLst/>
          </a:prstGeom>
        </p:spPr>
        <p:txBody>
          <a:bodyPr wrap="square" lIns="0" tIns="0" rIns="0" bIns="0" rtlCol="0">
            <a:noAutofit/>
          </a:bodyPr>
          <a:lstStyle/>
          <a:p>
            <a:pPr marL="12700">
              <a:lnSpc>
                <a:spcPts val="5852"/>
              </a:lnSpc>
              <a:spcBef>
                <a:spcPts val="244"/>
              </a:spcBef>
            </a:pPr>
            <a:endParaRPr lang="en-US" sz="2400" b="1" spc="-204" dirty="0" smtClean="0">
              <a:solidFill>
                <a:srgbClr val="FFFFFF"/>
              </a:solidFill>
              <a:latin typeface="+mj-lt"/>
              <a:cs typeface="Segoe UI Light"/>
            </a:endParaRPr>
          </a:p>
        </p:txBody>
      </p:sp>
      <p:sp>
        <p:nvSpPr>
          <p:cNvPr id="4" name="object 4"/>
          <p:cNvSpPr txBox="1"/>
          <p:nvPr/>
        </p:nvSpPr>
        <p:spPr>
          <a:xfrm>
            <a:off x="3499426" y="645392"/>
            <a:ext cx="482844" cy="584707"/>
          </a:xfrm>
          <a:prstGeom prst="rect">
            <a:avLst/>
          </a:prstGeom>
        </p:spPr>
        <p:txBody>
          <a:bodyPr wrap="square" lIns="0" tIns="0" rIns="0" bIns="0" rtlCol="0">
            <a:noAutofit/>
          </a:bodyPr>
          <a:lstStyle/>
          <a:p>
            <a:pPr marL="12700">
              <a:lnSpc>
                <a:spcPts val="4605"/>
              </a:lnSpc>
              <a:spcBef>
                <a:spcPts val="230"/>
              </a:spcBef>
            </a:pPr>
            <a:endParaRPr sz="4400" dirty="0">
              <a:latin typeface="Segoe UI Light"/>
              <a:cs typeface="Segoe UI Light"/>
            </a:endParaRPr>
          </a:p>
        </p:txBody>
      </p:sp>
      <p:sp>
        <p:nvSpPr>
          <p:cNvPr id="3" name="object 3"/>
          <p:cNvSpPr txBox="1"/>
          <p:nvPr/>
        </p:nvSpPr>
        <p:spPr>
          <a:xfrm>
            <a:off x="762000" y="3361925"/>
            <a:ext cx="3220270" cy="933913"/>
          </a:xfrm>
          <a:prstGeom prst="rect">
            <a:avLst/>
          </a:prstGeom>
        </p:spPr>
        <p:txBody>
          <a:bodyPr wrap="square" lIns="0" tIns="0" rIns="0" bIns="0" rtlCol="0">
            <a:noAutofit/>
          </a:bodyPr>
          <a:lstStyle/>
          <a:p>
            <a:pPr marL="13055">
              <a:lnSpc>
                <a:spcPts val="3070"/>
              </a:lnSpc>
              <a:spcBef>
                <a:spcPts val="153"/>
              </a:spcBef>
            </a:pPr>
            <a:endParaRPr sz="4400" b="1" dirty="0">
              <a:latin typeface="+mj-lt"/>
              <a:cs typeface="Segoe UI Light"/>
            </a:endParaRPr>
          </a:p>
        </p:txBody>
      </p:sp>
      <p:sp>
        <p:nvSpPr>
          <p:cNvPr id="2" name="object 2"/>
          <p:cNvSpPr txBox="1"/>
          <p:nvPr/>
        </p:nvSpPr>
        <p:spPr>
          <a:xfrm>
            <a:off x="2335215" y="2981433"/>
            <a:ext cx="1739268" cy="380492"/>
          </a:xfrm>
          <a:prstGeom prst="rect">
            <a:avLst/>
          </a:prstGeom>
        </p:spPr>
        <p:txBody>
          <a:bodyPr wrap="square" lIns="0" tIns="0" rIns="0" bIns="0" rtlCol="0">
            <a:noAutofit/>
          </a:bodyPr>
          <a:lstStyle/>
          <a:p>
            <a:pPr marL="12700">
              <a:lnSpc>
                <a:spcPts val="2995"/>
              </a:lnSpc>
              <a:spcBef>
                <a:spcPts val="149"/>
              </a:spcBef>
            </a:pPr>
            <a:endParaRPr sz="2800" dirty="0">
              <a:latin typeface="Segoe UI Light"/>
              <a:cs typeface="Segoe UI Light"/>
            </a:endParaRPr>
          </a:p>
        </p:txBody>
      </p:sp>
      <p:pic>
        <p:nvPicPr>
          <p:cNvPr id="1026" name="Picture 2" descr="C:\Users\syedur.rahman\Dropbox\Pdf\Scrum\BEACON 2017\Slid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
            <a:ext cx="69342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5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smtClean="0">
                <a:solidFill>
                  <a:srgbClr val="FFFFFF"/>
                </a:solidFill>
                <a:latin typeface="Calibri" panose="020F0502020204030204" pitchFamily="34" charset="0"/>
                <a:cs typeface="Calibri" panose="020F0502020204030204" pitchFamily="34" charset="0"/>
              </a:rPr>
              <a:t>Agile</a:t>
            </a: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smtClean="0"/>
              <a:t>Process?</a:t>
            </a:r>
          </a:p>
          <a:p>
            <a:pPr marL="984504" marR="551078" indent="-457200">
              <a:lnSpc>
                <a:spcPts val="2650"/>
              </a:lnSpc>
              <a:spcBef>
                <a:spcPts val="132"/>
              </a:spcBef>
              <a:buFont typeface="Wingdings" panose="05000000000000000000" pitchFamily="2" charset="2"/>
              <a:buChar char="Ø"/>
            </a:pPr>
            <a:r>
              <a:rPr lang="en-US" dirty="0" smtClean="0"/>
              <a:t>Process Framework?</a:t>
            </a:r>
          </a:p>
          <a:p>
            <a:pPr marL="984504" marR="551078" indent="-457200">
              <a:lnSpc>
                <a:spcPts val="2650"/>
              </a:lnSpc>
              <a:spcBef>
                <a:spcPts val="132"/>
              </a:spcBef>
              <a:buFont typeface="Wingdings" panose="05000000000000000000" pitchFamily="2" charset="2"/>
              <a:buChar char="Ø"/>
            </a:pPr>
            <a:r>
              <a:rPr lang="en-US" dirty="0" smtClean="0"/>
              <a:t>Empirical Process?</a:t>
            </a:r>
            <a:endParaRPr lang="en-US" dirty="0"/>
          </a:p>
        </p:txBody>
      </p:sp>
    </p:spTree>
    <p:extLst>
      <p:ext uri="{BB962C8B-B14F-4D97-AF65-F5344CB8AC3E}">
        <p14:creationId xmlns:p14="http://schemas.microsoft.com/office/powerpoint/2010/main" val="347404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smtClean="0">
                <a:solidFill>
                  <a:srgbClr val="FFFFFF"/>
                </a:solidFill>
                <a:latin typeface="Calibri" panose="020F0502020204030204" pitchFamily="34" charset="0"/>
                <a:cs typeface="Calibri" panose="020F0502020204030204" pitchFamily="34" charset="0"/>
              </a:rPr>
              <a:t>Process</a:t>
            </a: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A set of interdependent tasks transforming input elements into products</a:t>
            </a:r>
          </a:p>
        </p:txBody>
      </p:sp>
    </p:spTree>
    <p:extLst>
      <p:ext uri="{BB962C8B-B14F-4D97-AF65-F5344CB8AC3E}">
        <p14:creationId xmlns:p14="http://schemas.microsoft.com/office/powerpoint/2010/main" val="4202054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smtClean="0">
                <a:solidFill>
                  <a:srgbClr val="FFFFFF"/>
                </a:solidFill>
                <a:latin typeface="Calibri" panose="020F0502020204030204" pitchFamily="34" charset="0"/>
                <a:cs typeface="Calibri" panose="020F0502020204030204" pitchFamily="34" charset="0"/>
              </a:rPr>
              <a:t>Process Framework</a:t>
            </a: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smtClean="0"/>
              <a:t>That is </a:t>
            </a:r>
            <a:r>
              <a:rPr lang="en-US" dirty="0"/>
              <a:t>still a </a:t>
            </a:r>
            <a:r>
              <a:rPr lang="en-US" dirty="0" smtClean="0"/>
              <a:t>process.</a:t>
            </a:r>
          </a:p>
          <a:p>
            <a:pPr marL="984504" marR="551078" indent="-457200">
              <a:lnSpc>
                <a:spcPts val="2650"/>
              </a:lnSpc>
              <a:spcBef>
                <a:spcPts val="132"/>
              </a:spcBef>
              <a:buFont typeface="Wingdings" panose="05000000000000000000" pitchFamily="2" charset="2"/>
              <a:buChar char="Ø"/>
            </a:pPr>
            <a:r>
              <a:rPr lang="en-US" dirty="0"/>
              <a:t>But </a:t>
            </a:r>
            <a:r>
              <a:rPr lang="en-US" dirty="0" smtClean="0"/>
              <a:t>what is </a:t>
            </a:r>
            <a:r>
              <a:rPr lang="en-US" dirty="0"/>
              <a:t>the difference between a process and process </a:t>
            </a:r>
            <a:r>
              <a:rPr lang="en-US" dirty="0" smtClean="0"/>
              <a:t>framework?</a:t>
            </a:r>
          </a:p>
          <a:p>
            <a:pPr marL="984504" marR="551078" indent="-457200">
              <a:lnSpc>
                <a:spcPts val="2650"/>
              </a:lnSpc>
              <a:spcBef>
                <a:spcPts val="132"/>
              </a:spcBef>
              <a:buFont typeface="Wingdings" panose="05000000000000000000" pitchFamily="2" charset="2"/>
              <a:buChar char="Ø"/>
            </a:pPr>
            <a:r>
              <a:rPr lang="en-US" dirty="0" smtClean="0"/>
              <a:t>Every </a:t>
            </a:r>
            <a:r>
              <a:rPr lang="en-US" dirty="0"/>
              <a:t>framework is a collection of best practices.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Where </a:t>
            </a:r>
            <a:r>
              <a:rPr lang="en-US" dirty="0"/>
              <a:t>did these best practices come from? Did some one just dream off? It comes from some success stories.</a:t>
            </a:r>
            <a:r>
              <a:rPr lang="en-US" dirty="0" smtClean="0"/>
              <a:t> </a:t>
            </a:r>
            <a:endParaRPr lang="en-US" dirty="0"/>
          </a:p>
        </p:txBody>
      </p:sp>
    </p:spTree>
    <p:extLst>
      <p:ext uri="{BB962C8B-B14F-4D97-AF65-F5344CB8AC3E}">
        <p14:creationId xmlns:p14="http://schemas.microsoft.com/office/powerpoint/2010/main" val="3845596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Empirical Processes</a:t>
            </a: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It is typical to adopt the defined (theoretical) modeling approach when the underlying mechanisms by which a process operates are reasonably well understood. When the process is too complicated for the defined approach, the empirical approach is the appropriate </a:t>
            </a:r>
            <a:r>
              <a:rPr lang="en-US" dirty="0" smtClean="0"/>
              <a:t>choice.</a:t>
            </a:r>
          </a:p>
          <a:p>
            <a:pPr marL="984504" marR="551078" indent="-457200">
              <a:lnSpc>
                <a:spcPts val="2650"/>
              </a:lnSpc>
              <a:spcBef>
                <a:spcPts val="132"/>
              </a:spcBef>
              <a:buFont typeface="Wingdings" panose="05000000000000000000" pitchFamily="2" charset="2"/>
              <a:buChar char="Ø"/>
            </a:pPr>
            <a:r>
              <a:rPr lang="en-US" dirty="0"/>
              <a:t>Translation into English: Inspect and Adapt</a:t>
            </a:r>
          </a:p>
        </p:txBody>
      </p:sp>
    </p:spTree>
    <p:extLst>
      <p:ext uri="{BB962C8B-B14F-4D97-AF65-F5344CB8AC3E}">
        <p14:creationId xmlns:p14="http://schemas.microsoft.com/office/powerpoint/2010/main" val="118438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a:solidFill>
                  <a:srgbClr val="FFFFFF"/>
                </a:solidFill>
                <a:latin typeface="Calibri" panose="020F0502020204030204" pitchFamily="34" charset="0"/>
                <a:cs typeface="Calibri" panose="020F0502020204030204" pitchFamily="34" charset="0"/>
              </a:rPr>
              <a:t>The Agile Manifesto</a:t>
            </a: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Agile is not a process, not a empirical process, not a framework. It is a philosophy. </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Every </a:t>
            </a:r>
            <a:r>
              <a:rPr lang="en-US" dirty="0"/>
              <a:t>religion has a holy book. So agile also has </a:t>
            </a:r>
            <a:r>
              <a:rPr lang="en-US" dirty="0" smtClean="0"/>
              <a:t>one: </a:t>
            </a:r>
            <a:r>
              <a:rPr lang="en-US" b="1" dirty="0"/>
              <a:t>Agile Manifesto</a:t>
            </a:r>
            <a:r>
              <a:rPr lang="en-US" dirty="0"/>
              <a:t>.</a:t>
            </a:r>
            <a:endParaRPr lang="en-US" dirty="0" smtClean="0"/>
          </a:p>
          <a:p>
            <a:pPr marL="984504" marR="551078" indent="-457200">
              <a:lnSpc>
                <a:spcPts val="2650"/>
              </a:lnSpc>
              <a:spcBef>
                <a:spcPts val="132"/>
              </a:spcBef>
              <a:buFont typeface="Wingdings" panose="05000000000000000000" pitchFamily="2" charset="2"/>
              <a:buChar char="Ø"/>
            </a:pPr>
            <a:r>
              <a:rPr lang="en-US" dirty="0" smtClean="0"/>
              <a:t>We </a:t>
            </a:r>
            <a:r>
              <a:rPr lang="en-US" dirty="0"/>
              <a:t>are uncovering better ways of developing software by doing it and helping others do it. Through this work we have come to </a:t>
            </a:r>
            <a:r>
              <a:rPr lang="en-US" dirty="0" smtClean="0"/>
              <a:t>value.</a:t>
            </a:r>
            <a:endParaRPr lang="en-US" dirty="0"/>
          </a:p>
        </p:txBody>
      </p:sp>
    </p:spTree>
    <p:extLst>
      <p:ext uri="{BB962C8B-B14F-4D97-AF65-F5344CB8AC3E}">
        <p14:creationId xmlns:p14="http://schemas.microsoft.com/office/powerpoint/2010/main" val="3965996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2412" cy="868679"/>
          </a:xfrm>
          <a:custGeom>
            <a:avLst/>
            <a:gdLst/>
            <a:ahLst/>
            <a:cxnLst/>
            <a:rect l="l" t="t" r="r" b="b"/>
            <a:pathLst>
              <a:path w="9142412" h="868679">
                <a:moveTo>
                  <a:pt x="0" y="868679"/>
                </a:moveTo>
                <a:lnTo>
                  <a:pt x="9142412" y="868679"/>
                </a:lnTo>
                <a:lnTo>
                  <a:pt x="9142412" y="0"/>
                </a:lnTo>
                <a:lnTo>
                  <a:pt x="0" y="0"/>
                </a:lnTo>
                <a:lnTo>
                  <a:pt x="0" y="868679"/>
                </a:lnTo>
                <a:close/>
              </a:path>
            </a:pathLst>
          </a:custGeom>
          <a:solidFill>
            <a:srgbClr val="0071C5"/>
          </a:solidFill>
        </p:spPr>
        <p:txBody>
          <a:bodyPr wrap="square" lIns="0" tIns="0" rIns="0" bIns="0" rtlCol="0">
            <a:noAutofit/>
          </a:bodyPr>
          <a:lstStyle/>
          <a:p>
            <a:endParaRPr/>
          </a:p>
        </p:txBody>
      </p:sp>
      <p:sp>
        <p:nvSpPr>
          <p:cNvPr id="14" name="object 14"/>
          <p:cNvSpPr txBox="1"/>
          <p:nvPr/>
        </p:nvSpPr>
        <p:spPr>
          <a:xfrm>
            <a:off x="295455" y="241002"/>
            <a:ext cx="7879705" cy="482600"/>
          </a:xfrm>
          <a:prstGeom prst="rect">
            <a:avLst/>
          </a:prstGeom>
        </p:spPr>
        <p:txBody>
          <a:bodyPr wrap="square" lIns="0" tIns="0" rIns="0" bIns="0" rtlCol="0">
            <a:noAutofit/>
          </a:bodyPr>
          <a:lstStyle/>
          <a:p>
            <a:pPr marL="12700">
              <a:lnSpc>
                <a:spcPts val="3800"/>
              </a:lnSpc>
              <a:spcBef>
                <a:spcPts val="190"/>
              </a:spcBef>
            </a:pPr>
            <a:r>
              <a:rPr lang="en-US" sz="3600" b="1" spc="-100" dirty="0" smtClean="0">
                <a:solidFill>
                  <a:srgbClr val="FFFFFF"/>
                </a:solidFill>
                <a:latin typeface="Calibri" panose="020F0502020204030204" pitchFamily="34" charset="0"/>
                <a:cs typeface="Calibri" panose="020F0502020204030204" pitchFamily="34" charset="0"/>
              </a:rPr>
              <a:t>Agile Mindset</a:t>
            </a:r>
          </a:p>
          <a:p>
            <a:pPr marL="12700">
              <a:lnSpc>
                <a:spcPts val="3800"/>
              </a:lnSpc>
              <a:spcBef>
                <a:spcPts val="190"/>
              </a:spcBef>
            </a:pPr>
            <a:endParaRPr sz="3600" b="1" dirty="0">
              <a:latin typeface="Calibri" panose="020F0502020204030204" pitchFamily="34" charset="0"/>
              <a:cs typeface="Calibri" panose="020F0502020204030204" pitchFamily="34" charset="0"/>
            </a:endParaRPr>
          </a:p>
        </p:txBody>
      </p:sp>
      <p:sp>
        <p:nvSpPr>
          <p:cNvPr id="13" name="object 13"/>
          <p:cNvSpPr txBox="1"/>
          <p:nvPr/>
        </p:nvSpPr>
        <p:spPr>
          <a:xfrm>
            <a:off x="975313" y="241002"/>
            <a:ext cx="163589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2" name="object 12"/>
          <p:cNvSpPr txBox="1"/>
          <p:nvPr/>
        </p:nvSpPr>
        <p:spPr>
          <a:xfrm>
            <a:off x="2444753" y="241002"/>
            <a:ext cx="130322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1" name="object 11"/>
          <p:cNvSpPr txBox="1"/>
          <p:nvPr/>
        </p:nvSpPr>
        <p:spPr>
          <a:xfrm>
            <a:off x="3749602" y="241002"/>
            <a:ext cx="728143"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10" name="object 10"/>
          <p:cNvSpPr txBox="1"/>
          <p:nvPr/>
        </p:nvSpPr>
        <p:spPr>
          <a:xfrm>
            <a:off x="4481883" y="241002"/>
            <a:ext cx="680980"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9" name="object 9"/>
          <p:cNvSpPr txBox="1"/>
          <p:nvPr/>
        </p:nvSpPr>
        <p:spPr>
          <a:xfrm>
            <a:off x="5193591" y="241002"/>
            <a:ext cx="630277"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8" name="object 8"/>
          <p:cNvSpPr txBox="1"/>
          <p:nvPr/>
        </p:nvSpPr>
        <p:spPr>
          <a:xfrm>
            <a:off x="5842815" y="241002"/>
            <a:ext cx="1538812" cy="482600"/>
          </a:xfrm>
          <a:prstGeom prst="rect">
            <a:avLst/>
          </a:prstGeom>
        </p:spPr>
        <p:txBody>
          <a:bodyPr wrap="square" lIns="0" tIns="0" rIns="0" bIns="0" rtlCol="0">
            <a:noAutofit/>
          </a:bodyPr>
          <a:lstStyle/>
          <a:p>
            <a:pPr marL="12700">
              <a:lnSpc>
                <a:spcPts val="3800"/>
              </a:lnSpc>
              <a:spcBef>
                <a:spcPts val="190"/>
              </a:spcBef>
            </a:pPr>
            <a:endParaRPr sz="3600" dirty="0">
              <a:latin typeface="+mj-lt"/>
              <a:cs typeface="Segoe UI Light"/>
            </a:endParaRPr>
          </a:p>
        </p:txBody>
      </p:sp>
      <p:sp>
        <p:nvSpPr>
          <p:cNvPr id="7" name="object 7"/>
          <p:cNvSpPr txBox="1"/>
          <p:nvPr/>
        </p:nvSpPr>
        <p:spPr>
          <a:xfrm>
            <a:off x="7055497" y="1685802"/>
            <a:ext cx="29451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6" name="object 6"/>
          <p:cNvSpPr txBox="1"/>
          <p:nvPr/>
        </p:nvSpPr>
        <p:spPr>
          <a:xfrm>
            <a:off x="7363345" y="1685802"/>
            <a:ext cx="619084"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5" name="object 5"/>
          <p:cNvSpPr txBox="1"/>
          <p:nvPr/>
        </p:nvSpPr>
        <p:spPr>
          <a:xfrm>
            <a:off x="6861949" y="2051562"/>
            <a:ext cx="1313212"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4" name="object 4"/>
          <p:cNvSpPr txBox="1"/>
          <p:nvPr/>
        </p:nvSpPr>
        <p:spPr>
          <a:xfrm>
            <a:off x="6394081" y="2417322"/>
            <a:ext cx="861241"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3" name="object 3"/>
          <p:cNvSpPr txBox="1"/>
          <p:nvPr/>
        </p:nvSpPr>
        <p:spPr>
          <a:xfrm>
            <a:off x="7273429" y="2417322"/>
            <a:ext cx="1370115" cy="330200"/>
          </a:xfrm>
          <a:prstGeom prst="rect">
            <a:avLst/>
          </a:prstGeom>
        </p:spPr>
        <p:txBody>
          <a:bodyPr wrap="square" lIns="0" tIns="0" rIns="0" bIns="0" rtlCol="0">
            <a:noAutofit/>
          </a:bodyPr>
          <a:lstStyle/>
          <a:p>
            <a:pPr marL="12700">
              <a:lnSpc>
                <a:spcPts val="2600"/>
              </a:lnSpc>
              <a:spcBef>
                <a:spcPts val="130"/>
              </a:spcBef>
            </a:pPr>
            <a:endParaRPr sz="2400" dirty="0">
              <a:latin typeface="Segoe UI"/>
              <a:cs typeface="Segoe UI"/>
            </a:endParaRPr>
          </a:p>
        </p:txBody>
      </p:sp>
      <p:sp>
        <p:nvSpPr>
          <p:cNvPr id="2" name="object 2"/>
          <p:cNvSpPr txBox="1"/>
          <p:nvPr/>
        </p:nvSpPr>
        <p:spPr>
          <a:xfrm>
            <a:off x="295456" y="1146047"/>
            <a:ext cx="8162744" cy="3225144"/>
          </a:xfrm>
          <a:prstGeom prst="rect">
            <a:avLst/>
          </a:prstGeom>
        </p:spPr>
        <p:txBody>
          <a:bodyPr wrap="square" lIns="0" tIns="0" rIns="0" bIns="0" rtlCol="0">
            <a:noAutofit/>
          </a:bodyPr>
          <a:lstStyle/>
          <a:p>
            <a:pPr marL="984504" marR="551078" indent="-457200">
              <a:lnSpc>
                <a:spcPts val="2650"/>
              </a:lnSpc>
              <a:spcBef>
                <a:spcPts val="132"/>
              </a:spcBef>
              <a:buFont typeface="Wingdings" panose="05000000000000000000" pitchFamily="2" charset="2"/>
              <a:buChar char="Ø"/>
            </a:pPr>
            <a:endParaRPr lang="en-US" dirty="0" smtClean="0"/>
          </a:p>
          <a:p>
            <a:pPr marL="984504" marR="551078" indent="-457200">
              <a:lnSpc>
                <a:spcPts val="2650"/>
              </a:lnSpc>
              <a:spcBef>
                <a:spcPts val="132"/>
              </a:spcBef>
              <a:buFont typeface="Wingdings" panose="05000000000000000000" pitchFamily="2" charset="2"/>
              <a:buChar char="Ø"/>
            </a:pPr>
            <a:r>
              <a:rPr lang="en-US" dirty="0"/>
              <a:t>Attitude to accept change is the foremost change that needs to be brought in for any change to survive</a:t>
            </a:r>
            <a:r>
              <a:rPr lang="en-US" dirty="0" smtClean="0"/>
              <a:t>.</a:t>
            </a:r>
          </a:p>
          <a:p>
            <a:pPr marL="984504" marR="551078" indent="-457200">
              <a:lnSpc>
                <a:spcPts val="2650"/>
              </a:lnSpc>
              <a:spcBef>
                <a:spcPts val="132"/>
              </a:spcBef>
              <a:buFont typeface="Wingdings" panose="05000000000000000000" pitchFamily="2" charset="2"/>
              <a:buChar char="Ø"/>
            </a:pPr>
            <a:r>
              <a:rPr lang="en-US" dirty="0" smtClean="0"/>
              <a:t>Agile Mindset is way more important than the terms, practices, meetings and user stories.</a:t>
            </a:r>
            <a:endParaRPr lang="en-US" dirty="0"/>
          </a:p>
          <a:p>
            <a:pPr marL="984504" marR="551078" indent="-457200">
              <a:lnSpc>
                <a:spcPts val="2650"/>
              </a:lnSpc>
              <a:spcBef>
                <a:spcPts val="132"/>
              </a:spcBef>
              <a:buFont typeface="Wingdings" panose="05000000000000000000" pitchFamily="2" charset="2"/>
              <a:buChar char="Ø"/>
            </a:pPr>
            <a:r>
              <a:rPr lang="en-US" dirty="0" smtClean="0"/>
              <a:t>Agile is actually about mindset change.</a:t>
            </a:r>
          </a:p>
          <a:p>
            <a:pPr marL="984504" marR="551078" indent="-457200">
              <a:lnSpc>
                <a:spcPts val="2650"/>
              </a:lnSpc>
              <a:spcBef>
                <a:spcPts val="132"/>
              </a:spcBef>
              <a:buFont typeface="Wingdings" panose="05000000000000000000" pitchFamily="2" charset="2"/>
              <a:buChar char="Ø"/>
            </a:pPr>
            <a:r>
              <a:rPr lang="en-US" dirty="0" smtClean="0"/>
              <a:t>A </a:t>
            </a:r>
            <a:r>
              <a:rPr lang="en-US" dirty="0"/>
              <a:t>mindset is a culture that you implement with the incentive to accept or adopt the cultural norms.</a:t>
            </a:r>
          </a:p>
        </p:txBody>
      </p:sp>
    </p:spTree>
    <p:extLst>
      <p:ext uri="{BB962C8B-B14F-4D97-AF65-F5344CB8AC3E}">
        <p14:creationId xmlns:p14="http://schemas.microsoft.com/office/powerpoint/2010/main" val="1658719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6179</TotalTime>
  <Words>2239</Words>
  <Application>Microsoft Office PowerPoint</Application>
  <PresentationFormat>On-screen Show (16:9)</PresentationFormat>
  <Paragraphs>147</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Syedur Rahman</dc:creator>
  <cp:lastModifiedBy>Syedur Rahman</cp:lastModifiedBy>
  <cp:revision>440</cp:revision>
  <dcterms:modified xsi:type="dcterms:W3CDTF">2017-11-08T09:36:31Z</dcterms:modified>
</cp:coreProperties>
</file>