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9" r:id="rId4"/>
    <p:sldId id="258" r:id="rId5"/>
    <p:sldId id="270" r:id="rId6"/>
    <p:sldId id="259" r:id="rId7"/>
    <p:sldId id="271" r:id="rId8"/>
    <p:sldId id="272" r:id="rId9"/>
    <p:sldId id="273" r:id="rId10"/>
    <p:sldId id="260" r:id="rId11"/>
    <p:sldId id="274" r:id="rId12"/>
    <p:sldId id="275" r:id="rId13"/>
    <p:sldId id="276" r:id="rId14"/>
    <p:sldId id="261" r:id="rId15"/>
    <p:sldId id="277" r:id="rId16"/>
    <p:sldId id="266" r:id="rId17"/>
    <p:sldId id="278" r:id="rId18"/>
    <p:sldId id="267" r:id="rId19"/>
    <p:sldId id="27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0999A-375E-9DC5-199A-C7D15D18562E}" v="487" dt="2025-05-17T04:26:17.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ABDULLAH WALI" userId="S::23-se-20@students.uettaxila.edu.pk::f44eff9c-c75c-4d75-9d73-738c9a102d8f" providerId="AD" clId="Web-{DE00999A-375E-9DC5-199A-C7D15D18562E}"/>
    <pc:docChg chg="addSld delSld modSld">
      <pc:chgData name="MUHAMMAD ABDULLAH WALI" userId="S::23-se-20@students.uettaxila.edu.pk::f44eff9c-c75c-4d75-9d73-738c9a102d8f" providerId="AD" clId="Web-{DE00999A-375E-9DC5-199A-C7D15D18562E}" dt="2025-05-17T04:26:15.131" v="460" actId="20577"/>
      <pc:docMkLst>
        <pc:docMk/>
      </pc:docMkLst>
      <pc:sldChg chg="modSp">
        <pc:chgData name="MUHAMMAD ABDULLAH WALI" userId="S::23-se-20@students.uettaxila.edu.pk::f44eff9c-c75c-4d75-9d73-738c9a102d8f" providerId="AD" clId="Web-{DE00999A-375E-9DC5-199A-C7D15D18562E}" dt="2025-05-17T04:26:15.131" v="460" actId="20577"/>
        <pc:sldMkLst>
          <pc:docMk/>
          <pc:sldMk cId="0" sldId="256"/>
        </pc:sldMkLst>
        <pc:spChg chg="mod">
          <ac:chgData name="MUHAMMAD ABDULLAH WALI" userId="S::23-se-20@students.uettaxila.edu.pk::f44eff9c-c75c-4d75-9d73-738c9a102d8f" providerId="AD" clId="Web-{DE00999A-375E-9DC5-199A-C7D15D18562E}" dt="2025-05-17T04:26:15.131" v="460" actId="20577"/>
          <ac:spMkLst>
            <pc:docMk/>
            <pc:sldMk cId="0" sldId="256"/>
            <ac:spMk id="2" creationId="{00000000-0000-0000-0000-000000000000}"/>
          </ac:spMkLst>
        </pc:spChg>
        <pc:spChg chg="mod">
          <ac:chgData name="MUHAMMAD ABDULLAH WALI" userId="S::23-se-20@students.uettaxila.edu.pk::f44eff9c-c75c-4d75-9d73-738c9a102d8f" providerId="AD" clId="Web-{DE00999A-375E-9DC5-199A-C7D15D18562E}" dt="2025-05-17T03:48:17.240" v="79" actId="20577"/>
          <ac:spMkLst>
            <pc:docMk/>
            <pc:sldMk cId="0" sldId="256"/>
            <ac:spMk id="3" creationId="{00000000-0000-0000-0000-000000000000}"/>
          </ac:spMkLst>
        </pc:spChg>
      </pc:sldChg>
      <pc:sldChg chg="modSp">
        <pc:chgData name="MUHAMMAD ABDULLAH WALI" userId="S::23-se-20@students.uettaxila.edu.pk::f44eff9c-c75c-4d75-9d73-738c9a102d8f" providerId="AD" clId="Web-{DE00999A-375E-9DC5-199A-C7D15D18562E}" dt="2025-05-17T03:47:21.470" v="72" actId="20577"/>
        <pc:sldMkLst>
          <pc:docMk/>
          <pc:sldMk cId="0" sldId="257"/>
        </pc:sldMkLst>
        <pc:spChg chg="mod">
          <ac:chgData name="MUHAMMAD ABDULLAH WALI" userId="S::23-se-20@students.uettaxila.edu.pk::f44eff9c-c75c-4d75-9d73-738c9a102d8f" providerId="AD" clId="Web-{DE00999A-375E-9DC5-199A-C7D15D18562E}" dt="2025-05-17T03:47:21.470" v="72" actId="20577"/>
          <ac:spMkLst>
            <pc:docMk/>
            <pc:sldMk cId="0" sldId="257"/>
            <ac:spMk id="3" creationId="{00000000-0000-0000-0000-000000000000}"/>
          </ac:spMkLst>
        </pc:spChg>
      </pc:sldChg>
      <pc:sldChg chg="modSp">
        <pc:chgData name="MUHAMMAD ABDULLAH WALI" userId="S::23-se-20@students.uettaxila.edu.pk::f44eff9c-c75c-4d75-9d73-738c9a102d8f" providerId="AD" clId="Web-{DE00999A-375E-9DC5-199A-C7D15D18562E}" dt="2025-05-17T03:53:03.135" v="152" actId="20577"/>
        <pc:sldMkLst>
          <pc:docMk/>
          <pc:sldMk cId="0" sldId="258"/>
        </pc:sldMkLst>
        <pc:spChg chg="mod">
          <ac:chgData name="MUHAMMAD ABDULLAH WALI" userId="S::23-se-20@students.uettaxila.edu.pk::f44eff9c-c75c-4d75-9d73-738c9a102d8f" providerId="AD" clId="Web-{DE00999A-375E-9DC5-199A-C7D15D18562E}" dt="2025-05-17T03:53:03.135" v="152" actId="20577"/>
          <ac:spMkLst>
            <pc:docMk/>
            <pc:sldMk cId="0" sldId="258"/>
            <ac:spMk id="3" creationId="{00000000-0000-0000-0000-000000000000}"/>
          </ac:spMkLst>
        </pc:spChg>
      </pc:sldChg>
      <pc:sldChg chg="del">
        <pc:chgData name="MUHAMMAD ABDULLAH WALI" userId="S::23-se-20@students.uettaxila.edu.pk::f44eff9c-c75c-4d75-9d73-738c9a102d8f" providerId="AD" clId="Web-{DE00999A-375E-9DC5-199A-C7D15D18562E}" dt="2025-05-17T04:09:18.952" v="428"/>
        <pc:sldMkLst>
          <pc:docMk/>
          <pc:sldMk cId="0" sldId="262"/>
        </pc:sldMkLst>
      </pc:sldChg>
      <pc:sldChg chg="del">
        <pc:chgData name="MUHAMMAD ABDULLAH WALI" userId="S::23-se-20@students.uettaxila.edu.pk::f44eff9c-c75c-4d75-9d73-738c9a102d8f" providerId="AD" clId="Web-{DE00999A-375E-9DC5-199A-C7D15D18562E}" dt="2025-05-17T04:09:21.983" v="429"/>
        <pc:sldMkLst>
          <pc:docMk/>
          <pc:sldMk cId="0" sldId="263"/>
        </pc:sldMkLst>
      </pc:sldChg>
      <pc:sldChg chg="del">
        <pc:chgData name="MUHAMMAD ABDULLAH WALI" userId="S::23-se-20@students.uettaxila.edu.pk::f44eff9c-c75c-4d75-9d73-738c9a102d8f" providerId="AD" clId="Web-{DE00999A-375E-9DC5-199A-C7D15D18562E}" dt="2025-05-17T04:09:24.515" v="430"/>
        <pc:sldMkLst>
          <pc:docMk/>
          <pc:sldMk cId="0" sldId="264"/>
        </pc:sldMkLst>
      </pc:sldChg>
      <pc:sldChg chg="del">
        <pc:chgData name="MUHAMMAD ABDULLAH WALI" userId="S::23-se-20@students.uettaxila.edu.pk::f44eff9c-c75c-4d75-9d73-738c9a102d8f" providerId="AD" clId="Web-{DE00999A-375E-9DC5-199A-C7D15D18562E}" dt="2025-05-17T04:09:27.124" v="431"/>
        <pc:sldMkLst>
          <pc:docMk/>
          <pc:sldMk cId="0" sldId="265"/>
        </pc:sldMkLst>
      </pc:sldChg>
      <pc:sldChg chg="del">
        <pc:chgData name="MUHAMMAD ABDULLAH WALI" userId="S::23-se-20@students.uettaxila.edu.pk::f44eff9c-c75c-4d75-9d73-738c9a102d8f" providerId="AD" clId="Web-{DE00999A-375E-9DC5-199A-C7D15D18562E}" dt="2025-05-17T04:12:05.870" v="458"/>
        <pc:sldMkLst>
          <pc:docMk/>
          <pc:sldMk cId="0" sldId="268"/>
        </pc:sldMkLst>
      </pc:sldChg>
      <pc:sldChg chg="addSp delSp modSp new mod modClrScheme chgLayout">
        <pc:chgData name="MUHAMMAD ABDULLAH WALI" userId="S::23-se-20@students.uettaxila.edu.pk::f44eff9c-c75c-4d75-9d73-738c9a102d8f" providerId="AD" clId="Web-{DE00999A-375E-9DC5-199A-C7D15D18562E}" dt="2025-05-17T03:47:50.347" v="78" actId="20577"/>
        <pc:sldMkLst>
          <pc:docMk/>
          <pc:sldMk cId="385840037" sldId="269"/>
        </pc:sldMkLst>
        <pc:spChg chg="del">
          <ac:chgData name="MUHAMMAD ABDULLAH WALI" userId="S::23-se-20@students.uettaxila.edu.pk::f44eff9c-c75c-4d75-9d73-738c9a102d8f" providerId="AD" clId="Web-{DE00999A-375E-9DC5-199A-C7D15D18562E}" dt="2025-05-17T03:46:06.262" v="63"/>
          <ac:spMkLst>
            <pc:docMk/>
            <pc:sldMk cId="385840037" sldId="269"/>
            <ac:spMk id="2" creationId="{38896441-8C5A-69A0-C382-4497A2C81D10}"/>
          </ac:spMkLst>
        </pc:spChg>
        <pc:spChg chg="del">
          <ac:chgData name="MUHAMMAD ABDULLAH WALI" userId="S::23-se-20@students.uettaxila.edu.pk::f44eff9c-c75c-4d75-9d73-738c9a102d8f" providerId="AD" clId="Web-{DE00999A-375E-9DC5-199A-C7D15D18562E}" dt="2025-05-17T03:46:06.262" v="63"/>
          <ac:spMkLst>
            <pc:docMk/>
            <pc:sldMk cId="385840037" sldId="269"/>
            <ac:spMk id="3" creationId="{3FE7A4EF-0A20-F244-0614-3ECB08098F79}"/>
          </ac:spMkLst>
        </pc:spChg>
        <pc:spChg chg="add mod ord">
          <ac:chgData name="MUHAMMAD ABDULLAH WALI" userId="S::23-se-20@students.uettaxila.edu.pk::f44eff9c-c75c-4d75-9d73-738c9a102d8f" providerId="AD" clId="Web-{DE00999A-375E-9DC5-199A-C7D15D18562E}" dt="2025-05-17T03:47:14.939" v="70" actId="20577"/>
          <ac:spMkLst>
            <pc:docMk/>
            <pc:sldMk cId="385840037" sldId="269"/>
            <ac:spMk id="4" creationId="{86ABA5FB-D242-FC5C-5760-4803D1403D00}"/>
          </ac:spMkLst>
        </pc:spChg>
        <pc:spChg chg="add mod ord">
          <ac:chgData name="MUHAMMAD ABDULLAH WALI" userId="S::23-se-20@students.uettaxila.edu.pk::f44eff9c-c75c-4d75-9d73-738c9a102d8f" providerId="AD" clId="Web-{DE00999A-375E-9DC5-199A-C7D15D18562E}" dt="2025-05-17T03:47:50.347" v="78" actId="20577"/>
          <ac:spMkLst>
            <pc:docMk/>
            <pc:sldMk cId="385840037" sldId="269"/>
            <ac:spMk id="5" creationId="{1D616006-1FA8-D05F-1D91-EB2EBD938946}"/>
          </ac:spMkLst>
        </pc:spChg>
      </pc:sldChg>
      <pc:sldChg chg="modSp new">
        <pc:chgData name="MUHAMMAD ABDULLAH WALI" userId="S::23-se-20@students.uettaxila.edu.pk::f44eff9c-c75c-4d75-9d73-738c9a102d8f" providerId="AD" clId="Web-{DE00999A-375E-9DC5-199A-C7D15D18562E}" dt="2025-05-17T03:54:21.093" v="178" actId="20577"/>
        <pc:sldMkLst>
          <pc:docMk/>
          <pc:sldMk cId="6610923" sldId="270"/>
        </pc:sldMkLst>
        <pc:spChg chg="mod">
          <ac:chgData name="MUHAMMAD ABDULLAH WALI" userId="S::23-se-20@students.uettaxila.edu.pk::f44eff9c-c75c-4d75-9d73-738c9a102d8f" providerId="AD" clId="Web-{DE00999A-375E-9DC5-199A-C7D15D18562E}" dt="2025-05-17T03:53:18.245" v="166" actId="20577"/>
          <ac:spMkLst>
            <pc:docMk/>
            <pc:sldMk cId="6610923" sldId="270"/>
            <ac:spMk id="2" creationId="{6C57BD1C-CA2B-9D7D-CD07-2776DB817D0D}"/>
          </ac:spMkLst>
        </pc:spChg>
        <pc:spChg chg="mod">
          <ac:chgData name="MUHAMMAD ABDULLAH WALI" userId="S::23-se-20@students.uettaxila.edu.pk::f44eff9c-c75c-4d75-9d73-738c9a102d8f" providerId="AD" clId="Web-{DE00999A-375E-9DC5-199A-C7D15D18562E}" dt="2025-05-17T03:54:21.093" v="178" actId="20577"/>
          <ac:spMkLst>
            <pc:docMk/>
            <pc:sldMk cId="6610923" sldId="270"/>
            <ac:spMk id="3" creationId="{EF9BBCF5-A557-D9D7-8EB9-8F0F462A08D5}"/>
          </ac:spMkLst>
        </pc:spChg>
      </pc:sldChg>
      <pc:sldChg chg="modSp new">
        <pc:chgData name="MUHAMMAD ABDULLAH WALI" userId="S::23-se-20@students.uettaxila.edu.pk::f44eff9c-c75c-4d75-9d73-738c9a102d8f" providerId="AD" clId="Web-{DE00999A-375E-9DC5-199A-C7D15D18562E}" dt="2025-05-17T03:56:34.071" v="241" actId="20577"/>
        <pc:sldMkLst>
          <pc:docMk/>
          <pc:sldMk cId="2285421484" sldId="271"/>
        </pc:sldMkLst>
        <pc:spChg chg="mod">
          <ac:chgData name="MUHAMMAD ABDULLAH WALI" userId="S::23-se-20@students.uettaxila.edu.pk::f44eff9c-c75c-4d75-9d73-738c9a102d8f" providerId="AD" clId="Web-{DE00999A-375E-9DC5-199A-C7D15D18562E}" dt="2025-05-17T03:55:52.271" v="216" actId="20577"/>
          <ac:spMkLst>
            <pc:docMk/>
            <pc:sldMk cId="2285421484" sldId="271"/>
            <ac:spMk id="2" creationId="{4AB47FA8-0BA9-71FD-2992-8AC4555D6486}"/>
          </ac:spMkLst>
        </pc:spChg>
        <pc:spChg chg="mod">
          <ac:chgData name="MUHAMMAD ABDULLAH WALI" userId="S::23-se-20@students.uettaxila.edu.pk::f44eff9c-c75c-4d75-9d73-738c9a102d8f" providerId="AD" clId="Web-{DE00999A-375E-9DC5-199A-C7D15D18562E}" dt="2025-05-17T03:56:34.071" v="241" actId="20577"/>
          <ac:spMkLst>
            <pc:docMk/>
            <pc:sldMk cId="2285421484" sldId="271"/>
            <ac:spMk id="3" creationId="{E792B35A-B8D1-89F1-0E92-865AB399465B}"/>
          </ac:spMkLst>
        </pc:spChg>
      </pc:sldChg>
      <pc:sldChg chg="modSp new">
        <pc:chgData name="MUHAMMAD ABDULLAH WALI" userId="S::23-se-20@students.uettaxila.edu.pk::f44eff9c-c75c-4d75-9d73-738c9a102d8f" providerId="AD" clId="Web-{DE00999A-375E-9DC5-199A-C7D15D18562E}" dt="2025-05-17T03:57:52.561" v="303" actId="20577"/>
        <pc:sldMkLst>
          <pc:docMk/>
          <pc:sldMk cId="3941286782" sldId="272"/>
        </pc:sldMkLst>
        <pc:spChg chg="mod">
          <ac:chgData name="MUHAMMAD ABDULLAH WALI" userId="S::23-se-20@students.uettaxila.edu.pk::f44eff9c-c75c-4d75-9d73-738c9a102d8f" providerId="AD" clId="Web-{DE00999A-375E-9DC5-199A-C7D15D18562E}" dt="2025-05-17T03:57:08.620" v="283" actId="20577"/>
          <ac:spMkLst>
            <pc:docMk/>
            <pc:sldMk cId="3941286782" sldId="272"/>
            <ac:spMk id="2" creationId="{FC3C6346-1183-FA1E-C87C-A0C4B4822AC2}"/>
          </ac:spMkLst>
        </pc:spChg>
        <pc:spChg chg="mod">
          <ac:chgData name="MUHAMMAD ABDULLAH WALI" userId="S::23-se-20@students.uettaxila.edu.pk::f44eff9c-c75c-4d75-9d73-738c9a102d8f" providerId="AD" clId="Web-{DE00999A-375E-9DC5-199A-C7D15D18562E}" dt="2025-05-17T03:57:52.561" v="303" actId="20577"/>
          <ac:spMkLst>
            <pc:docMk/>
            <pc:sldMk cId="3941286782" sldId="272"/>
            <ac:spMk id="3" creationId="{AD8B59B5-A57E-F7FB-A64F-D07F7E3872FF}"/>
          </ac:spMkLst>
        </pc:spChg>
      </pc:sldChg>
      <pc:sldChg chg="modSp new">
        <pc:chgData name="MUHAMMAD ABDULLAH WALI" userId="S::23-se-20@students.uettaxila.edu.pk::f44eff9c-c75c-4d75-9d73-738c9a102d8f" providerId="AD" clId="Web-{DE00999A-375E-9DC5-199A-C7D15D18562E}" dt="2025-05-17T03:59:47.241" v="366" actId="20577"/>
        <pc:sldMkLst>
          <pc:docMk/>
          <pc:sldMk cId="3002221531" sldId="273"/>
        </pc:sldMkLst>
        <pc:spChg chg="mod">
          <ac:chgData name="MUHAMMAD ABDULLAH WALI" userId="S::23-se-20@students.uettaxila.edu.pk::f44eff9c-c75c-4d75-9d73-738c9a102d8f" providerId="AD" clId="Web-{DE00999A-375E-9DC5-199A-C7D15D18562E}" dt="2025-05-17T03:58:24.313" v="338" actId="20577"/>
          <ac:spMkLst>
            <pc:docMk/>
            <pc:sldMk cId="3002221531" sldId="273"/>
            <ac:spMk id="2" creationId="{5DCA89B8-30D7-3D44-DAAB-2887BD06ECD5}"/>
          </ac:spMkLst>
        </pc:spChg>
        <pc:spChg chg="mod">
          <ac:chgData name="MUHAMMAD ABDULLAH WALI" userId="S::23-se-20@students.uettaxila.edu.pk::f44eff9c-c75c-4d75-9d73-738c9a102d8f" providerId="AD" clId="Web-{DE00999A-375E-9DC5-199A-C7D15D18562E}" dt="2025-05-17T03:59:47.241" v="366" actId="20577"/>
          <ac:spMkLst>
            <pc:docMk/>
            <pc:sldMk cId="3002221531" sldId="273"/>
            <ac:spMk id="3" creationId="{3D36E5CD-0067-BFDF-D111-0FF4E0A8D4AD}"/>
          </ac:spMkLst>
        </pc:spChg>
      </pc:sldChg>
      <pc:sldChg chg="modSp new">
        <pc:chgData name="MUHAMMAD ABDULLAH WALI" userId="S::23-se-20@students.uettaxila.edu.pk::f44eff9c-c75c-4d75-9d73-738c9a102d8f" providerId="AD" clId="Web-{DE00999A-375E-9DC5-199A-C7D15D18562E}" dt="2025-05-17T04:03:53.726" v="395" actId="20577"/>
        <pc:sldMkLst>
          <pc:docMk/>
          <pc:sldMk cId="510089400" sldId="274"/>
        </pc:sldMkLst>
        <pc:spChg chg="mod">
          <ac:chgData name="MUHAMMAD ABDULLAH WALI" userId="S::23-se-20@students.uettaxila.edu.pk::f44eff9c-c75c-4d75-9d73-738c9a102d8f" providerId="AD" clId="Web-{DE00999A-375E-9DC5-199A-C7D15D18562E}" dt="2025-05-17T04:03:53.726" v="395" actId="20577"/>
          <ac:spMkLst>
            <pc:docMk/>
            <pc:sldMk cId="510089400" sldId="274"/>
            <ac:spMk id="2" creationId="{6EB5434C-EC40-5F53-E27C-3BFAA22BD7B8}"/>
          </ac:spMkLst>
        </pc:spChg>
        <pc:spChg chg="mod">
          <ac:chgData name="MUHAMMAD ABDULLAH WALI" userId="S::23-se-20@students.uettaxila.edu.pk::f44eff9c-c75c-4d75-9d73-738c9a102d8f" providerId="AD" clId="Web-{DE00999A-375E-9DC5-199A-C7D15D18562E}" dt="2025-05-17T04:01:33.170" v="375" actId="20577"/>
          <ac:spMkLst>
            <pc:docMk/>
            <pc:sldMk cId="510089400" sldId="274"/>
            <ac:spMk id="3" creationId="{125FB402-C81A-0D0E-B365-7C1138C3CF45}"/>
          </ac:spMkLst>
        </pc:spChg>
      </pc:sldChg>
      <pc:sldChg chg="modSp new">
        <pc:chgData name="MUHAMMAD ABDULLAH WALI" userId="S::23-se-20@students.uettaxila.edu.pk::f44eff9c-c75c-4d75-9d73-738c9a102d8f" providerId="AD" clId="Web-{DE00999A-375E-9DC5-199A-C7D15D18562E}" dt="2025-05-17T04:03:59.961" v="397" actId="20577"/>
        <pc:sldMkLst>
          <pc:docMk/>
          <pc:sldMk cId="3186086726" sldId="275"/>
        </pc:sldMkLst>
        <pc:spChg chg="mod">
          <ac:chgData name="MUHAMMAD ABDULLAH WALI" userId="S::23-se-20@students.uettaxila.edu.pk::f44eff9c-c75c-4d75-9d73-738c9a102d8f" providerId="AD" clId="Web-{DE00999A-375E-9DC5-199A-C7D15D18562E}" dt="2025-05-17T04:03:59.961" v="397" actId="20577"/>
          <ac:spMkLst>
            <pc:docMk/>
            <pc:sldMk cId="3186086726" sldId="275"/>
            <ac:spMk id="2" creationId="{B7650730-D01F-E3BA-EE10-ED32AD369241}"/>
          </ac:spMkLst>
        </pc:spChg>
        <pc:spChg chg="mod">
          <ac:chgData name="MUHAMMAD ABDULLAH WALI" userId="S::23-se-20@students.uettaxila.edu.pk::f44eff9c-c75c-4d75-9d73-738c9a102d8f" providerId="AD" clId="Web-{DE00999A-375E-9DC5-199A-C7D15D18562E}" dt="2025-05-17T04:03:18.474" v="381" actId="20577"/>
          <ac:spMkLst>
            <pc:docMk/>
            <pc:sldMk cId="3186086726" sldId="275"/>
            <ac:spMk id="3" creationId="{660BA079-3835-E242-4CF6-76D5DA70094D}"/>
          </ac:spMkLst>
        </pc:spChg>
      </pc:sldChg>
      <pc:sldChg chg="modSp new">
        <pc:chgData name="MUHAMMAD ABDULLAH WALI" userId="S::23-se-20@students.uettaxila.edu.pk::f44eff9c-c75c-4d75-9d73-738c9a102d8f" providerId="AD" clId="Web-{DE00999A-375E-9DC5-199A-C7D15D18562E}" dt="2025-05-17T04:07:21.178" v="406" actId="20577"/>
        <pc:sldMkLst>
          <pc:docMk/>
          <pc:sldMk cId="2246828997" sldId="276"/>
        </pc:sldMkLst>
        <pc:spChg chg="mod">
          <ac:chgData name="MUHAMMAD ABDULLAH WALI" userId="S::23-se-20@students.uettaxila.edu.pk::f44eff9c-c75c-4d75-9d73-738c9a102d8f" providerId="AD" clId="Web-{DE00999A-375E-9DC5-199A-C7D15D18562E}" dt="2025-05-17T04:06:42.003" v="403" actId="20577"/>
          <ac:spMkLst>
            <pc:docMk/>
            <pc:sldMk cId="2246828997" sldId="276"/>
            <ac:spMk id="2" creationId="{DC763BBB-917A-5220-50EC-EAD586B03AB3}"/>
          </ac:spMkLst>
        </pc:spChg>
        <pc:spChg chg="mod">
          <ac:chgData name="MUHAMMAD ABDULLAH WALI" userId="S::23-se-20@students.uettaxila.edu.pk::f44eff9c-c75c-4d75-9d73-738c9a102d8f" providerId="AD" clId="Web-{DE00999A-375E-9DC5-199A-C7D15D18562E}" dt="2025-05-17T04:07:21.178" v="406" actId="20577"/>
          <ac:spMkLst>
            <pc:docMk/>
            <pc:sldMk cId="2246828997" sldId="276"/>
            <ac:spMk id="3" creationId="{7C92F387-843A-9ADD-66EE-12600F788EA4}"/>
          </ac:spMkLst>
        </pc:spChg>
      </pc:sldChg>
      <pc:sldChg chg="modSp new">
        <pc:chgData name="MUHAMMAD ABDULLAH WALI" userId="S::23-se-20@students.uettaxila.edu.pk::f44eff9c-c75c-4d75-9d73-738c9a102d8f" providerId="AD" clId="Web-{DE00999A-375E-9DC5-199A-C7D15D18562E}" dt="2025-05-17T04:08:42.090" v="427" actId="20577"/>
        <pc:sldMkLst>
          <pc:docMk/>
          <pc:sldMk cId="1112859863" sldId="277"/>
        </pc:sldMkLst>
        <pc:spChg chg="mod">
          <ac:chgData name="MUHAMMAD ABDULLAH WALI" userId="S::23-se-20@students.uettaxila.edu.pk::f44eff9c-c75c-4d75-9d73-738c9a102d8f" providerId="AD" clId="Web-{DE00999A-375E-9DC5-199A-C7D15D18562E}" dt="2025-05-17T04:08:42.090" v="427" actId="20577"/>
          <ac:spMkLst>
            <pc:docMk/>
            <pc:sldMk cId="1112859863" sldId="277"/>
            <ac:spMk id="2" creationId="{8F4E36C1-4AAB-E134-0578-501896785300}"/>
          </ac:spMkLst>
        </pc:spChg>
        <pc:spChg chg="mod">
          <ac:chgData name="MUHAMMAD ABDULLAH WALI" userId="S::23-se-20@students.uettaxila.edu.pk::f44eff9c-c75c-4d75-9d73-738c9a102d8f" providerId="AD" clId="Web-{DE00999A-375E-9DC5-199A-C7D15D18562E}" dt="2025-05-17T04:08:24.792" v="415" actId="20577"/>
          <ac:spMkLst>
            <pc:docMk/>
            <pc:sldMk cId="1112859863" sldId="277"/>
            <ac:spMk id="3" creationId="{156A8412-0A34-2E93-0B7E-95A25077AF19}"/>
          </ac:spMkLst>
        </pc:spChg>
      </pc:sldChg>
      <pc:sldChg chg="modSp new">
        <pc:chgData name="MUHAMMAD ABDULLAH WALI" userId="S::23-se-20@students.uettaxila.edu.pk::f44eff9c-c75c-4d75-9d73-738c9a102d8f" providerId="AD" clId="Web-{DE00999A-375E-9DC5-199A-C7D15D18562E}" dt="2025-05-17T04:10:33.863" v="445" actId="20577"/>
        <pc:sldMkLst>
          <pc:docMk/>
          <pc:sldMk cId="1855119887" sldId="278"/>
        </pc:sldMkLst>
        <pc:spChg chg="mod">
          <ac:chgData name="MUHAMMAD ABDULLAH WALI" userId="S::23-se-20@students.uettaxila.edu.pk::f44eff9c-c75c-4d75-9d73-738c9a102d8f" providerId="AD" clId="Web-{DE00999A-375E-9DC5-199A-C7D15D18562E}" dt="2025-05-17T04:10:33.863" v="445" actId="20577"/>
          <ac:spMkLst>
            <pc:docMk/>
            <pc:sldMk cId="1855119887" sldId="278"/>
            <ac:spMk id="2" creationId="{20BDCE9D-E12F-83E3-478A-51AD7AAD1FA5}"/>
          </ac:spMkLst>
        </pc:spChg>
        <pc:spChg chg="mod">
          <ac:chgData name="MUHAMMAD ABDULLAH WALI" userId="S::23-se-20@students.uettaxila.edu.pk::f44eff9c-c75c-4d75-9d73-738c9a102d8f" providerId="AD" clId="Web-{DE00999A-375E-9DC5-199A-C7D15D18562E}" dt="2025-05-17T04:10:20.362" v="436" actId="20577"/>
          <ac:spMkLst>
            <pc:docMk/>
            <pc:sldMk cId="1855119887" sldId="278"/>
            <ac:spMk id="3" creationId="{22A84528-B33A-DB41-E6F8-61697BD18797}"/>
          </ac:spMkLst>
        </pc:spChg>
      </pc:sldChg>
      <pc:sldChg chg="modSp new">
        <pc:chgData name="MUHAMMAD ABDULLAH WALI" userId="S::23-se-20@students.uettaxila.edu.pk::f44eff9c-c75c-4d75-9d73-738c9a102d8f" providerId="AD" clId="Web-{DE00999A-375E-9DC5-199A-C7D15D18562E}" dt="2025-05-17T04:11:55.369" v="457" actId="20577"/>
        <pc:sldMkLst>
          <pc:docMk/>
          <pc:sldMk cId="63060116" sldId="279"/>
        </pc:sldMkLst>
        <pc:spChg chg="mod">
          <ac:chgData name="MUHAMMAD ABDULLAH WALI" userId="S::23-se-20@students.uettaxila.edu.pk::f44eff9c-c75c-4d75-9d73-738c9a102d8f" providerId="AD" clId="Web-{DE00999A-375E-9DC5-199A-C7D15D18562E}" dt="2025-05-17T04:11:55.369" v="457" actId="20577"/>
          <ac:spMkLst>
            <pc:docMk/>
            <pc:sldMk cId="63060116" sldId="279"/>
            <ac:spMk id="2" creationId="{55495570-48AA-EE84-7F18-5D60161C0656}"/>
          </ac:spMkLst>
        </pc:spChg>
        <pc:spChg chg="mod">
          <ac:chgData name="MUHAMMAD ABDULLAH WALI" userId="S::23-se-20@students.uettaxila.edu.pk::f44eff9c-c75c-4d75-9d73-738c9a102d8f" providerId="AD" clId="Web-{DE00999A-375E-9DC5-199A-C7D15D18562E}" dt="2025-05-17T04:11:38.665" v="449" actId="20577"/>
          <ac:spMkLst>
            <pc:docMk/>
            <pc:sldMk cId="63060116" sldId="279"/>
            <ac:spMk id="3" creationId="{CB93DA73-6FCE-1D59-A5EF-4E23D0CAE7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AbdullahWali007/Data-Science-Projec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dirty="0"/>
              <a:t>Capstone Project: </a:t>
            </a:r>
            <a:r>
              <a:rPr lang="en-US" dirty="0">
                <a:ea typeface="+mj-lt"/>
                <a:cs typeface="+mj-lt"/>
              </a:rPr>
              <a:t>Falcon 9 Analysis</a:t>
            </a:r>
            <a:endParaRPr dirty="0"/>
          </a:p>
        </p:txBody>
      </p:sp>
      <p:sp>
        <p:nvSpPr>
          <p:cNvPr id="3" name="Subtitle 2"/>
          <p:cNvSpPr>
            <a:spLocks noGrp="1"/>
          </p:cNvSpPr>
          <p:nvPr>
            <p:ph type="subTitle" idx="1"/>
          </p:nvPr>
        </p:nvSpPr>
        <p:spPr/>
        <p:txBody>
          <a:bodyPr vert="horz" lIns="91440" tIns="45720" rIns="91440" bIns="45720" rtlCol="0" anchor="t">
            <a:normAutofit fontScale="70000" lnSpcReduction="20000"/>
          </a:bodyPr>
          <a:lstStyle/>
          <a:p>
            <a:endParaRPr lang="en-US" dirty="0">
              <a:ea typeface="Calibri"/>
              <a:cs typeface="Calibri"/>
            </a:endParaRPr>
          </a:p>
          <a:p>
            <a:r>
              <a:rPr lang="en-US" dirty="0">
                <a:ea typeface="Calibri"/>
                <a:cs typeface="Calibri"/>
              </a:rPr>
              <a:t>Muhammad Abdullah Wali</a:t>
            </a:r>
            <a:endParaRPr lang="en-US" dirty="0"/>
          </a:p>
          <a:p>
            <a:r>
              <a:rPr lang="en-US" dirty="0">
                <a:ea typeface="Calibri"/>
                <a:cs typeface="Calibri"/>
              </a:rPr>
              <a:t>5/17/2025</a:t>
            </a:r>
          </a:p>
          <a:p>
            <a:r>
              <a:rPr dirty="0"/>
              <a:t>GitHub: </a:t>
            </a:r>
            <a:r>
              <a:rPr lang="en-US" dirty="0">
                <a:ea typeface="+mn-lt"/>
                <a:cs typeface="+mn-lt"/>
                <a:hlinkClick r:id="rId2"/>
              </a:rPr>
              <a:t>https://github.com/AbdullahWali007/Data-Science-Project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 (EDA) &amp; Visual Analytics Methodology</a:t>
            </a:r>
          </a:p>
        </p:txBody>
      </p:sp>
      <p:sp>
        <p:nvSpPr>
          <p:cNvPr id="3" name="Content Placeholder 2"/>
          <p:cNvSpPr>
            <a:spLocks noGrp="1"/>
          </p:cNvSpPr>
          <p:nvPr>
            <p:ph idx="1"/>
          </p:nvPr>
        </p:nvSpPr>
        <p:spPr/>
        <p:txBody>
          <a:bodyPr/>
          <a:lstStyle/>
          <a:p>
            <a:endParaRPr/>
          </a:p>
          <a:p>
            <a:pPr>
              <a:spcAft>
                <a:spcPts val="600"/>
              </a:spcAft>
              <a:defRPr sz="1600">
                <a:solidFill>
                  <a:srgbClr val="00467A"/>
                </a:solidFill>
              </a:defRPr>
            </a:pPr>
            <a:r>
              <a:t>Tools and libraries used for EDA (e.g., Pandas, Matplotlib, Seaborn)</a:t>
            </a:r>
          </a:p>
          <a:p>
            <a:pPr>
              <a:spcAft>
                <a:spcPts val="600"/>
              </a:spcAft>
              <a:defRPr sz="1600">
                <a:solidFill>
                  <a:srgbClr val="00467A"/>
                </a:solidFill>
              </a:defRPr>
            </a:pPr>
            <a:r>
              <a:t>Interactive visualization tools (e.g., Plotly, Folium)</a:t>
            </a:r>
          </a:p>
          <a:p>
            <a:pPr>
              <a:spcAft>
                <a:spcPts val="600"/>
              </a:spcAft>
              <a:defRPr sz="1600">
                <a:solidFill>
                  <a:srgbClr val="00467A"/>
                </a:solidFill>
              </a:defRPr>
            </a:pPr>
            <a:r>
              <a:t>Approach for analyzing data distributions and patterns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434C-EC40-5F53-E27C-3BFAA22BD7B8}"/>
              </a:ext>
            </a:extLst>
          </p:cNvPr>
          <p:cNvSpPr>
            <a:spLocks noGrp="1"/>
          </p:cNvSpPr>
          <p:nvPr>
            <p:ph type="title"/>
          </p:nvPr>
        </p:nvSpPr>
        <p:spPr/>
        <p:txBody>
          <a:bodyPr>
            <a:normAutofit fontScale="90000"/>
          </a:bodyPr>
          <a:lstStyle/>
          <a:p>
            <a:r>
              <a:rPr lang="en-US" dirty="0">
                <a:ea typeface="Calibri"/>
                <a:cs typeface="Calibri"/>
              </a:rPr>
              <a:t>Exploratory Data Analysis (EDA) &amp; Visual Analytics Methodology (Conti..)</a:t>
            </a:r>
            <a:endParaRPr lang="en-US" dirty="0"/>
          </a:p>
        </p:txBody>
      </p:sp>
      <p:sp>
        <p:nvSpPr>
          <p:cNvPr id="3" name="Content Placeholder 2">
            <a:extLst>
              <a:ext uri="{FF2B5EF4-FFF2-40B4-BE49-F238E27FC236}">
                <a16:creationId xmlns:a16="http://schemas.microsoft.com/office/drawing/2014/main" id="{125FB402-C81A-0D0E-B365-7C1138C3CF45}"/>
              </a:ext>
            </a:extLst>
          </p:cNvPr>
          <p:cNvSpPr>
            <a:spLocks noGrp="1"/>
          </p:cNvSpPr>
          <p:nvPr>
            <p:ph idx="1"/>
          </p:nvPr>
        </p:nvSpPr>
        <p:spPr/>
        <p:txBody>
          <a:bodyPr vert="horz" lIns="91440" tIns="45720" rIns="91440" bIns="45720" rtlCol="0" anchor="t">
            <a:normAutofit/>
          </a:bodyPr>
          <a:lstStyle/>
          <a:p>
            <a:r>
              <a:rPr lang="en-US" b="1" dirty="0">
                <a:ea typeface="+mn-lt"/>
                <a:cs typeface="+mn-lt"/>
              </a:rPr>
              <a:t>Tools and Libraries Used for EDA:</a:t>
            </a:r>
            <a:endParaRPr lang="en-US" dirty="0">
              <a:ea typeface="Calibri"/>
              <a:cs typeface="Calibri"/>
            </a:endParaRPr>
          </a:p>
          <a:p>
            <a:r>
              <a:rPr lang="en-US" sz="1800" b="1" dirty="0">
                <a:ea typeface="+mn-lt"/>
                <a:cs typeface="+mn-lt"/>
              </a:rPr>
              <a:t>Pandas</a:t>
            </a:r>
            <a:r>
              <a:rPr lang="en-US" sz="1800" dirty="0">
                <a:ea typeface="+mn-lt"/>
                <a:cs typeface="+mn-lt"/>
              </a:rPr>
              <a:t>: Used for data manipulation, exploration, and summarization of key statistics.</a:t>
            </a:r>
            <a:endParaRPr lang="en-US" dirty="0"/>
          </a:p>
          <a:p>
            <a:r>
              <a:rPr lang="en-US" sz="1800" b="1" dirty="0">
                <a:ea typeface="+mn-lt"/>
                <a:cs typeface="+mn-lt"/>
              </a:rPr>
              <a:t>Matplotlib</a:t>
            </a:r>
            <a:r>
              <a:rPr lang="en-US" sz="1800" dirty="0">
                <a:ea typeface="+mn-lt"/>
                <a:cs typeface="+mn-lt"/>
              </a:rPr>
              <a:t>: Utilized for creating basic visualizations like bar charts and histograms.</a:t>
            </a:r>
            <a:endParaRPr lang="en-US" dirty="0"/>
          </a:p>
          <a:p>
            <a:r>
              <a:rPr lang="en-US" sz="1800" b="1" dirty="0">
                <a:ea typeface="+mn-lt"/>
                <a:cs typeface="+mn-lt"/>
              </a:rPr>
              <a:t>Seaborn</a:t>
            </a:r>
            <a:r>
              <a:rPr lang="en-US" sz="1800" dirty="0">
                <a:ea typeface="+mn-lt"/>
                <a:cs typeface="+mn-lt"/>
              </a:rPr>
              <a:t>: Leveraged for advanced and aesthetically pleasing visualizations such as heatmaps, pair plots, and boxplots.</a:t>
            </a:r>
            <a:endParaRPr lang="en-US" dirty="0"/>
          </a:p>
          <a:p>
            <a:r>
              <a:rPr lang="en-US" sz="1800" b="1" dirty="0">
                <a:ea typeface="+mn-lt"/>
                <a:cs typeface="+mn-lt"/>
              </a:rPr>
              <a:t>NumPy</a:t>
            </a:r>
            <a:r>
              <a:rPr lang="en-US" sz="1800" dirty="0">
                <a:ea typeface="+mn-lt"/>
                <a:cs typeface="+mn-lt"/>
              </a:rPr>
              <a:t>: Used for numerical operations and array manipulations during analysis.</a:t>
            </a:r>
            <a:endParaRPr lang="en-US" dirty="0"/>
          </a:p>
          <a:p>
            <a:endParaRPr lang="en-US" sz="1800" dirty="0">
              <a:ea typeface="Calibri"/>
              <a:cs typeface="Calibri"/>
            </a:endParaRPr>
          </a:p>
        </p:txBody>
      </p:sp>
    </p:spTree>
    <p:extLst>
      <p:ext uri="{BB962C8B-B14F-4D97-AF65-F5344CB8AC3E}">
        <p14:creationId xmlns:p14="http://schemas.microsoft.com/office/powerpoint/2010/main" val="510089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50730-D01F-E3BA-EE10-ED32AD369241}"/>
              </a:ext>
            </a:extLst>
          </p:cNvPr>
          <p:cNvSpPr>
            <a:spLocks noGrp="1"/>
          </p:cNvSpPr>
          <p:nvPr>
            <p:ph type="title"/>
          </p:nvPr>
        </p:nvSpPr>
        <p:spPr/>
        <p:txBody>
          <a:bodyPr>
            <a:normAutofit fontScale="90000"/>
          </a:bodyPr>
          <a:lstStyle/>
          <a:p>
            <a:r>
              <a:rPr lang="en-US" sz="4000" dirty="0">
                <a:ea typeface="Calibri"/>
                <a:cs typeface="Calibri"/>
              </a:rPr>
              <a:t>Exploratory Data Analysis (EDA) &amp; Visual Analytics Methodology </a:t>
            </a:r>
            <a:r>
              <a:rPr lang="en-US" dirty="0">
                <a:ea typeface="Calibri"/>
                <a:cs typeface="Calibri"/>
              </a:rPr>
              <a:t>(Conti..)</a:t>
            </a:r>
            <a:endParaRPr lang="en-US" dirty="0"/>
          </a:p>
        </p:txBody>
      </p:sp>
      <p:sp>
        <p:nvSpPr>
          <p:cNvPr id="3" name="Content Placeholder 2">
            <a:extLst>
              <a:ext uri="{FF2B5EF4-FFF2-40B4-BE49-F238E27FC236}">
                <a16:creationId xmlns:a16="http://schemas.microsoft.com/office/drawing/2014/main" id="{660BA079-3835-E242-4CF6-76D5DA70094D}"/>
              </a:ext>
            </a:extLst>
          </p:cNvPr>
          <p:cNvSpPr>
            <a:spLocks noGrp="1"/>
          </p:cNvSpPr>
          <p:nvPr>
            <p:ph idx="1"/>
          </p:nvPr>
        </p:nvSpPr>
        <p:spPr/>
        <p:txBody>
          <a:bodyPr vert="horz" lIns="91440" tIns="45720" rIns="91440" bIns="45720" rtlCol="0" anchor="t">
            <a:normAutofit/>
          </a:bodyPr>
          <a:lstStyle/>
          <a:p>
            <a:r>
              <a:rPr lang="en-US" b="1" dirty="0">
                <a:ea typeface="+mn-lt"/>
                <a:cs typeface="+mn-lt"/>
              </a:rPr>
              <a:t>Interactive Visualization Tools:</a:t>
            </a:r>
            <a:endParaRPr lang="en-US" dirty="0">
              <a:ea typeface="Calibri"/>
              <a:cs typeface="Calibri"/>
            </a:endParaRPr>
          </a:p>
          <a:p>
            <a:r>
              <a:rPr lang="en-US" sz="1800" b="1" dirty="0">
                <a:ea typeface="+mn-lt"/>
                <a:cs typeface="+mn-lt"/>
              </a:rPr>
              <a:t>Matplotlib:</a:t>
            </a:r>
            <a:r>
              <a:rPr lang="en-US" sz="1800" dirty="0">
                <a:ea typeface="+mn-lt"/>
                <a:cs typeface="+mn-lt"/>
              </a:rPr>
              <a:t> Used for plotting static visualizations such as confusion matrices to evaluate model performance.</a:t>
            </a:r>
            <a:endParaRPr lang="en-US" dirty="0"/>
          </a:p>
          <a:p>
            <a:r>
              <a:rPr lang="en-US" sz="1800" b="1" dirty="0">
                <a:ea typeface="+mn-lt"/>
                <a:cs typeface="+mn-lt"/>
              </a:rPr>
              <a:t>Seaborn:</a:t>
            </a:r>
            <a:r>
              <a:rPr lang="en-US" sz="1800" dirty="0">
                <a:ea typeface="+mn-lt"/>
                <a:cs typeface="+mn-lt"/>
              </a:rPr>
              <a:t> Employed for enhanced statistical graphics and heatmaps during exploratory data analysis.</a:t>
            </a:r>
            <a:endParaRPr lang="en-US" dirty="0"/>
          </a:p>
          <a:p>
            <a:endParaRPr lang="en-US" sz="1800" dirty="0">
              <a:ea typeface="Calibri"/>
              <a:cs typeface="Calibri"/>
            </a:endParaRPr>
          </a:p>
        </p:txBody>
      </p:sp>
    </p:spTree>
    <p:extLst>
      <p:ext uri="{BB962C8B-B14F-4D97-AF65-F5344CB8AC3E}">
        <p14:creationId xmlns:p14="http://schemas.microsoft.com/office/powerpoint/2010/main" val="318608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63BBB-917A-5220-50EC-EAD586B03AB3}"/>
              </a:ext>
            </a:extLst>
          </p:cNvPr>
          <p:cNvSpPr>
            <a:spLocks noGrp="1"/>
          </p:cNvSpPr>
          <p:nvPr>
            <p:ph type="title"/>
          </p:nvPr>
        </p:nvSpPr>
        <p:spPr/>
        <p:txBody>
          <a:bodyPr>
            <a:normAutofit fontScale="90000"/>
          </a:bodyPr>
          <a:lstStyle/>
          <a:p>
            <a:r>
              <a:rPr lang="en-US" sz="3600" dirty="0">
                <a:ea typeface="Calibri"/>
                <a:cs typeface="Calibri"/>
              </a:rPr>
              <a:t>Exploratory Data Analysis (EDA) &amp; Visual Analytics Methodology </a:t>
            </a:r>
            <a:r>
              <a:rPr lang="en-US" sz="4000" dirty="0">
                <a:ea typeface="Calibri"/>
                <a:cs typeface="Calibri"/>
              </a:rPr>
              <a:t>(Conti..)</a:t>
            </a:r>
            <a:endParaRPr lang="en-US" dirty="0"/>
          </a:p>
        </p:txBody>
      </p:sp>
      <p:sp>
        <p:nvSpPr>
          <p:cNvPr id="3" name="Content Placeholder 2">
            <a:extLst>
              <a:ext uri="{FF2B5EF4-FFF2-40B4-BE49-F238E27FC236}">
                <a16:creationId xmlns:a16="http://schemas.microsoft.com/office/drawing/2014/main" id="{7C92F387-843A-9ADD-66EE-12600F788EA4}"/>
              </a:ext>
            </a:extLst>
          </p:cNvPr>
          <p:cNvSpPr>
            <a:spLocks noGrp="1"/>
          </p:cNvSpPr>
          <p:nvPr>
            <p:ph idx="1"/>
          </p:nvPr>
        </p:nvSpPr>
        <p:spPr/>
        <p:txBody>
          <a:bodyPr vert="horz" lIns="91440" tIns="45720" rIns="91440" bIns="45720" rtlCol="0" anchor="t">
            <a:normAutofit/>
          </a:bodyPr>
          <a:lstStyle/>
          <a:p>
            <a:r>
              <a:rPr lang="en-US" dirty="0">
                <a:ea typeface="+mn-lt"/>
                <a:cs typeface="+mn-lt"/>
              </a:rPr>
              <a:t>Approach for analyzing data distributions and patterns:</a:t>
            </a:r>
          </a:p>
          <a:p>
            <a:r>
              <a:rPr lang="en-US" sz="1800" dirty="0">
                <a:ea typeface="+mn-lt"/>
                <a:cs typeface="+mn-lt"/>
              </a:rPr>
              <a:t>Initially, descriptive statistics were computed to summarize central tendencies, dispersion, and distribution of the features.</a:t>
            </a:r>
            <a:endParaRPr lang="en-US" sz="1800" dirty="0">
              <a:ea typeface="Calibri"/>
              <a:cs typeface="Calibri"/>
            </a:endParaRPr>
          </a:p>
          <a:p>
            <a:r>
              <a:rPr lang="en-US" sz="1800">
                <a:ea typeface="+mn-lt"/>
                <a:cs typeface="+mn-lt"/>
              </a:rPr>
              <a:t>Visual tools such as histograms, box plots, and scatter plots were used to detect data patterns, outliers, and class separability.</a:t>
            </a:r>
            <a:endParaRPr lang="en-US"/>
          </a:p>
          <a:p>
            <a:r>
              <a:rPr lang="en-US" sz="1800" dirty="0">
                <a:ea typeface="+mn-lt"/>
                <a:cs typeface="+mn-lt"/>
              </a:rPr>
              <a:t>Confusion matrices were employed after model predictions to analyze classification errors and identify false positives and false negatives.</a:t>
            </a:r>
            <a:endParaRPr lang="en-US" dirty="0"/>
          </a:p>
          <a:p>
            <a:r>
              <a:rPr lang="en-US" sz="1800" dirty="0">
                <a:ea typeface="+mn-lt"/>
                <a:cs typeface="+mn-lt"/>
              </a:rPr>
              <a:t>Cross-validation techniques were applied to evaluate model stability and generalization across different subsets of data.</a:t>
            </a:r>
            <a:endParaRPr lang="en-US" dirty="0"/>
          </a:p>
          <a:p>
            <a:r>
              <a:rPr lang="en-US" sz="1800" dirty="0">
                <a:ea typeface="+mn-lt"/>
                <a:cs typeface="+mn-lt"/>
              </a:rPr>
              <a:t>Hyperparameter tuning with </a:t>
            </a:r>
            <a:r>
              <a:rPr lang="en-US" sz="1800" dirty="0" err="1">
                <a:ea typeface="+mn-lt"/>
                <a:cs typeface="+mn-lt"/>
              </a:rPr>
              <a:t>GridSearchCV</a:t>
            </a:r>
            <a:r>
              <a:rPr lang="en-US" sz="1800" dirty="0">
                <a:ea typeface="+mn-lt"/>
                <a:cs typeface="+mn-lt"/>
              </a:rPr>
              <a:t> helped understand how changes in model parameters affected performance and data fit.</a:t>
            </a:r>
            <a:endParaRPr lang="en-US" dirty="0"/>
          </a:p>
          <a:p>
            <a:endParaRPr lang="en-US" sz="1800" dirty="0">
              <a:ea typeface="Calibri"/>
              <a:cs typeface="Calibri"/>
            </a:endParaRPr>
          </a:p>
        </p:txBody>
      </p:sp>
    </p:spTree>
    <p:extLst>
      <p:ext uri="{BB962C8B-B14F-4D97-AF65-F5344CB8AC3E}">
        <p14:creationId xmlns:p14="http://schemas.microsoft.com/office/powerpoint/2010/main" val="2246828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Predictive Analysis Methodology</a:t>
            </a:r>
          </a:p>
        </p:txBody>
      </p:sp>
      <p:sp>
        <p:nvSpPr>
          <p:cNvPr id="3" name="Content Placeholder 2"/>
          <p:cNvSpPr>
            <a:spLocks noGrp="1"/>
          </p:cNvSpPr>
          <p:nvPr>
            <p:ph idx="1"/>
          </p:nvPr>
        </p:nvSpPr>
        <p:spPr/>
        <p:txBody>
          <a:bodyPr/>
          <a:lstStyle/>
          <a:p>
            <a:endParaRPr/>
          </a:p>
          <a:p>
            <a:pPr>
              <a:spcAft>
                <a:spcPts val="600"/>
              </a:spcAft>
              <a:defRPr sz="1600">
                <a:solidFill>
                  <a:srgbClr val="00467A"/>
                </a:solidFill>
              </a:defRPr>
            </a:pPr>
            <a:r>
              <a:t>Modeling approach (e.g., classification)</a:t>
            </a:r>
          </a:p>
          <a:p>
            <a:pPr>
              <a:spcAft>
                <a:spcPts val="600"/>
              </a:spcAft>
              <a:defRPr sz="1600">
                <a:solidFill>
                  <a:srgbClr val="00467A"/>
                </a:solidFill>
              </a:defRPr>
            </a:pPr>
            <a:r>
              <a:t>Algorithms chosen and rationale</a:t>
            </a:r>
          </a:p>
          <a:p>
            <a:pPr>
              <a:spcAft>
                <a:spcPts val="600"/>
              </a:spcAft>
              <a:defRPr sz="1600">
                <a:solidFill>
                  <a:srgbClr val="00467A"/>
                </a:solidFill>
              </a:defRPr>
            </a:pPr>
            <a:r>
              <a:t>Feature engineering and selection techniques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E36C1-4AAB-E134-0578-501896785300}"/>
              </a:ext>
            </a:extLst>
          </p:cNvPr>
          <p:cNvSpPr>
            <a:spLocks noGrp="1"/>
          </p:cNvSpPr>
          <p:nvPr>
            <p:ph type="title"/>
          </p:nvPr>
        </p:nvSpPr>
        <p:spPr/>
        <p:txBody>
          <a:bodyPr>
            <a:normAutofit fontScale="90000"/>
          </a:bodyPr>
          <a:lstStyle/>
          <a:p>
            <a:r>
              <a:rPr lang="en-US" dirty="0">
                <a:ea typeface="Calibri"/>
                <a:cs typeface="Calibri"/>
              </a:rPr>
              <a:t>Predictive Analysis Methodology (Conti..)</a:t>
            </a:r>
            <a:endParaRPr lang="en-US" dirty="0"/>
          </a:p>
        </p:txBody>
      </p:sp>
      <p:sp>
        <p:nvSpPr>
          <p:cNvPr id="3" name="Content Placeholder 2">
            <a:extLst>
              <a:ext uri="{FF2B5EF4-FFF2-40B4-BE49-F238E27FC236}">
                <a16:creationId xmlns:a16="http://schemas.microsoft.com/office/drawing/2014/main" id="{156A8412-0A34-2E93-0B7E-95A25077AF19}"/>
              </a:ext>
            </a:extLst>
          </p:cNvPr>
          <p:cNvSpPr>
            <a:spLocks noGrp="1"/>
          </p:cNvSpPr>
          <p:nvPr>
            <p:ph idx="1"/>
          </p:nvPr>
        </p:nvSpPr>
        <p:spPr/>
        <p:txBody>
          <a:bodyPr vert="horz" lIns="91440" tIns="45720" rIns="91440" bIns="45720" rtlCol="0" anchor="t">
            <a:normAutofit fontScale="92500" lnSpcReduction="10000"/>
          </a:bodyPr>
          <a:lstStyle/>
          <a:p>
            <a:r>
              <a:rPr lang="en-US" sz="1800" b="1" dirty="0">
                <a:ea typeface="+mn-lt"/>
                <a:cs typeface="+mn-lt"/>
              </a:rPr>
              <a:t>Modeling Approach:</a:t>
            </a:r>
            <a:endParaRPr lang="en-US" sz="1800" dirty="0">
              <a:ea typeface="Calibri"/>
              <a:cs typeface="Calibri"/>
            </a:endParaRPr>
          </a:p>
          <a:p>
            <a:r>
              <a:rPr lang="en-US" sz="1800" dirty="0">
                <a:ea typeface="+mn-lt"/>
                <a:cs typeface="+mn-lt"/>
              </a:rPr>
              <a:t>The project focused on </a:t>
            </a:r>
            <a:r>
              <a:rPr lang="en-US" sz="1800" b="1" dirty="0">
                <a:ea typeface="+mn-lt"/>
                <a:cs typeface="+mn-lt"/>
              </a:rPr>
              <a:t>classification</a:t>
            </a:r>
            <a:r>
              <a:rPr lang="en-US" sz="1800" dirty="0">
                <a:ea typeface="+mn-lt"/>
                <a:cs typeface="+mn-lt"/>
              </a:rPr>
              <a:t> to predict the target variable based on input features.</a:t>
            </a:r>
            <a:endParaRPr lang="en-US" dirty="0"/>
          </a:p>
          <a:p>
            <a:r>
              <a:rPr lang="en-US" sz="1800" b="1" dirty="0">
                <a:ea typeface="+mn-lt"/>
                <a:cs typeface="+mn-lt"/>
              </a:rPr>
              <a:t>Algorithms Chosen and Rationale:</a:t>
            </a:r>
            <a:endParaRPr lang="en-US" dirty="0"/>
          </a:p>
          <a:p>
            <a:r>
              <a:rPr lang="en-US" sz="1800" b="1" dirty="0">
                <a:ea typeface="+mn-lt"/>
                <a:cs typeface="+mn-lt"/>
              </a:rPr>
              <a:t>Support Vector Machine (SVM):</a:t>
            </a:r>
            <a:r>
              <a:rPr lang="en-US" sz="1800" dirty="0">
                <a:ea typeface="+mn-lt"/>
                <a:cs typeface="+mn-lt"/>
              </a:rPr>
              <a:t> Selected for its effectiveness in high-dimensional spaces and versatility with different kernel functions.</a:t>
            </a:r>
            <a:endParaRPr lang="en-US" dirty="0"/>
          </a:p>
          <a:p>
            <a:r>
              <a:rPr lang="en-US" sz="1800" b="1" dirty="0">
                <a:ea typeface="+mn-lt"/>
                <a:cs typeface="+mn-lt"/>
              </a:rPr>
              <a:t>Decision Tree Classifier:</a:t>
            </a:r>
            <a:r>
              <a:rPr lang="en-US" sz="1800" dirty="0">
                <a:ea typeface="+mn-lt"/>
                <a:cs typeface="+mn-lt"/>
              </a:rPr>
              <a:t> Chosen for its interpretability and ability to model nonlinear relationships.</a:t>
            </a:r>
            <a:endParaRPr lang="en-US" dirty="0"/>
          </a:p>
          <a:p>
            <a:r>
              <a:rPr lang="en-US" sz="1800" b="1" dirty="0">
                <a:ea typeface="+mn-lt"/>
                <a:cs typeface="+mn-lt"/>
              </a:rPr>
              <a:t>K-Nearest Neighbors (KNN):</a:t>
            </a:r>
            <a:r>
              <a:rPr lang="en-US" sz="1800" dirty="0">
                <a:ea typeface="+mn-lt"/>
                <a:cs typeface="+mn-lt"/>
              </a:rPr>
              <a:t> Used for its simplicity and effectiveness in capturing local patterns in the data.</a:t>
            </a:r>
            <a:endParaRPr lang="en-US" dirty="0"/>
          </a:p>
          <a:p>
            <a:r>
              <a:rPr lang="en-US" sz="1800" b="1" dirty="0">
                <a:ea typeface="+mn-lt"/>
                <a:cs typeface="+mn-lt"/>
              </a:rPr>
              <a:t>Feature Engineering and Selection Techniques:</a:t>
            </a:r>
            <a:endParaRPr lang="en-US" dirty="0"/>
          </a:p>
          <a:p>
            <a:r>
              <a:rPr lang="en-US" sz="1800" dirty="0">
                <a:ea typeface="+mn-lt"/>
                <a:cs typeface="+mn-lt"/>
              </a:rPr>
              <a:t>Basic preprocessing included scaling and encoding where necessary to prepare features for modeling.</a:t>
            </a:r>
            <a:endParaRPr lang="en-US" dirty="0"/>
          </a:p>
          <a:p>
            <a:r>
              <a:rPr lang="en-US" sz="1800" dirty="0">
                <a:ea typeface="+mn-lt"/>
                <a:cs typeface="+mn-lt"/>
              </a:rPr>
              <a:t>Hyperparameter tuning via </a:t>
            </a:r>
            <a:r>
              <a:rPr lang="en-US" sz="1800" b="1" dirty="0" err="1">
                <a:ea typeface="+mn-lt"/>
                <a:cs typeface="+mn-lt"/>
              </a:rPr>
              <a:t>GridSearchCV</a:t>
            </a:r>
            <a:r>
              <a:rPr lang="en-US" sz="1800" dirty="0">
                <a:ea typeface="+mn-lt"/>
                <a:cs typeface="+mn-lt"/>
              </a:rPr>
              <a:t> was performed to select the best model parameters, indirectly acting as a form of feature importance and model optimization.</a:t>
            </a:r>
            <a:endParaRPr lang="en-US" dirty="0"/>
          </a:p>
          <a:p>
            <a:r>
              <a:rPr lang="en-US" sz="1800" dirty="0">
                <a:ea typeface="+mn-lt"/>
                <a:cs typeface="+mn-lt"/>
              </a:rPr>
              <a:t>No explicit dimensionality reduction was applied, but parameters like </a:t>
            </a:r>
            <a:r>
              <a:rPr lang="en-US" sz="1800" dirty="0" err="1">
                <a:latin typeface="Consolas"/>
                <a:ea typeface="Calibri"/>
                <a:cs typeface="Calibri"/>
              </a:rPr>
              <a:t>max_features</a:t>
            </a:r>
            <a:r>
              <a:rPr lang="en-US" sz="1800" dirty="0">
                <a:ea typeface="+mn-lt"/>
                <a:cs typeface="+mn-lt"/>
              </a:rPr>
              <a:t> in decision trees helped control model complexity.</a:t>
            </a:r>
            <a:endParaRPr lang="en-US" dirty="0"/>
          </a:p>
          <a:p>
            <a:endParaRPr lang="en-US" sz="1800" dirty="0">
              <a:ea typeface="Calibri"/>
              <a:cs typeface="Calibri"/>
            </a:endParaRPr>
          </a:p>
        </p:txBody>
      </p:sp>
    </p:spTree>
    <p:extLst>
      <p:ext uri="{BB962C8B-B14F-4D97-AF65-F5344CB8AC3E}">
        <p14:creationId xmlns:p14="http://schemas.microsoft.com/office/powerpoint/2010/main" val="1112859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Predictive Analysis (Classification) Results</a:t>
            </a:r>
          </a:p>
        </p:txBody>
      </p:sp>
      <p:sp>
        <p:nvSpPr>
          <p:cNvPr id="3" name="Content Placeholder 2"/>
          <p:cNvSpPr>
            <a:spLocks noGrp="1"/>
          </p:cNvSpPr>
          <p:nvPr>
            <p:ph idx="1"/>
          </p:nvPr>
        </p:nvSpPr>
        <p:spPr/>
        <p:txBody>
          <a:bodyPr/>
          <a:lstStyle/>
          <a:p>
            <a:endParaRPr/>
          </a:p>
          <a:p>
            <a:pPr>
              <a:spcAft>
                <a:spcPts val="600"/>
              </a:spcAft>
              <a:defRPr sz="1600">
                <a:solidFill>
                  <a:srgbClr val="00467A"/>
                </a:solidFill>
              </a:defRPr>
            </a:pPr>
            <a:r>
              <a:t>Model performance metrics (accuracy, precision, recall)</a:t>
            </a:r>
          </a:p>
          <a:p>
            <a:pPr>
              <a:spcAft>
                <a:spcPts val="600"/>
              </a:spcAft>
              <a:defRPr sz="1600">
                <a:solidFill>
                  <a:srgbClr val="00467A"/>
                </a:solidFill>
              </a:defRPr>
            </a:pPr>
            <a:r>
              <a:t>Confusion matrix and ROC curve interpretation</a:t>
            </a:r>
          </a:p>
          <a:p>
            <a:pPr>
              <a:spcAft>
                <a:spcPts val="600"/>
              </a:spcAft>
              <a:defRPr sz="1600">
                <a:solidFill>
                  <a:srgbClr val="00467A"/>
                </a:solidFill>
              </a:defRPr>
            </a:pPr>
            <a:r>
              <a:t>Feature importance and impact analysis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CE9D-E12F-83E3-478A-51AD7AAD1FA5}"/>
              </a:ext>
            </a:extLst>
          </p:cNvPr>
          <p:cNvSpPr>
            <a:spLocks noGrp="1"/>
          </p:cNvSpPr>
          <p:nvPr>
            <p:ph type="title"/>
          </p:nvPr>
        </p:nvSpPr>
        <p:spPr/>
        <p:txBody>
          <a:bodyPr>
            <a:normAutofit fontScale="90000"/>
          </a:bodyPr>
          <a:lstStyle/>
          <a:p>
            <a:r>
              <a:rPr lang="en-US" dirty="0">
                <a:ea typeface="Calibri"/>
                <a:cs typeface="Calibri"/>
              </a:rPr>
              <a:t>Predictive Analysis (Classification) Results (Conti)</a:t>
            </a:r>
            <a:endParaRPr lang="en-US" dirty="0"/>
          </a:p>
        </p:txBody>
      </p:sp>
      <p:sp>
        <p:nvSpPr>
          <p:cNvPr id="3" name="Content Placeholder 2">
            <a:extLst>
              <a:ext uri="{FF2B5EF4-FFF2-40B4-BE49-F238E27FC236}">
                <a16:creationId xmlns:a16="http://schemas.microsoft.com/office/drawing/2014/main" id="{22A84528-B33A-DB41-E6F8-61697BD18797}"/>
              </a:ext>
            </a:extLst>
          </p:cNvPr>
          <p:cNvSpPr>
            <a:spLocks noGrp="1"/>
          </p:cNvSpPr>
          <p:nvPr>
            <p:ph idx="1"/>
          </p:nvPr>
        </p:nvSpPr>
        <p:spPr/>
        <p:txBody>
          <a:bodyPr vert="horz" lIns="91440" tIns="45720" rIns="91440" bIns="45720" rtlCol="0" anchor="t">
            <a:normAutofit fontScale="92500"/>
          </a:bodyPr>
          <a:lstStyle/>
          <a:p>
            <a:r>
              <a:rPr lang="en-US" sz="1800" b="1" dirty="0">
                <a:ea typeface="+mn-lt"/>
                <a:cs typeface="+mn-lt"/>
              </a:rPr>
              <a:t>Model Performance Metrics:</a:t>
            </a:r>
            <a:endParaRPr lang="en-US" sz="1800" dirty="0">
              <a:ea typeface="Calibri"/>
              <a:cs typeface="Calibri"/>
            </a:endParaRPr>
          </a:p>
          <a:p>
            <a:r>
              <a:rPr lang="en-US" sz="1800" b="1" dirty="0">
                <a:ea typeface="+mn-lt"/>
                <a:cs typeface="+mn-lt"/>
              </a:rPr>
              <a:t>Accuracy:</a:t>
            </a:r>
            <a:r>
              <a:rPr lang="en-US" sz="1800" dirty="0">
                <a:ea typeface="+mn-lt"/>
                <a:cs typeface="+mn-lt"/>
              </a:rPr>
              <a:t> Measures the overall correctness of the model in classifying samples.</a:t>
            </a:r>
            <a:endParaRPr lang="en-US" dirty="0"/>
          </a:p>
          <a:p>
            <a:r>
              <a:rPr lang="en-US" sz="1800" b="1" dirty="0">
                <a:ea typeface="+mn-lt"/>
                <a:cs typeface="+mn-lt"/>
              </a:rPr>
              <a:t>Precision:</a:t>
            </a:r>
            <a:r>
              <a:rPr lang="en-US" sz="1800" dirty="0">
                <a:ea typeface="+mn-lt"/>
                <a:cs typeface="+mn-lt"/>
              </a:rPr>
              <a:t> Indicates the proportion of positive identifications that were actually correct.</a:t>
            </a:r>
            <a:endParaRPr lang="en-US" dirty="0"/>
          </a:p>
          <a:p>
            <a:r>
              <a:rPr lang="en-US" sz="1800" b="1" dirty="0">
                <a:ea typeface="+mn-lt"/>
                <a:cs typeface="+mn-lt"/>
              </a:rPr>
              <a:t>Recall (Sensitivity):</a:t>
            </a:r>
            <a:r>
              <a:rPr lang="en-US" sz="1800" dirty="0">
                <a:ea typeface="+mn-lt"/>
                <a:cs typeface="+mn-lt"/>
              </a:rPr>
              <a:t> Shows how well the model detects all actual positive cases.</a:t>
            </a:r>
            <a:endParaRPr lang="en-US" dirty="0"/>
          </a:p>
          <a:p>
            <a:r>
              <a:rPr lang="en-US" sz="1800" b="1" dirty="0">
                <a:ea typeface="+mn-lt"/>
                <a:cs typeface="+mn-lt"/>
              </a:rPr>
              <a:t>Confusion Matrix and ROC Curve Interpretation:</a:t>
            </a:r>
            <a:endParaRPr lang="en-US" dirty="0"/>
          </a:p>
          <a:p>
            <a:r>
              <a:rPr lang="en-US" sz="1800" dirty="0">
                <a:ea typeface="+mn-lt"/>
                <a:cs typeface="+mn-lt"/>
              </a:rPr>
              <a:t>The </a:t>
            </a:r>
            <a:r>
              <a:rPr lang="en-US" sz="1800" b="1" dirty="0">
                <a:ea typeface="+mn-lt"/>
                <a:cs typeface="+mn-lt"/>
              </a:rPr>
              <a:t>confusion matrix</a:t>
            </a:r>
            <a:r>
              <a:rPr lang="en-US" sz="1800" dirty="0">
                <a:ea typeface="+mn-lt"/>
                <a:cs typeface="+mn-lt"/>
              </a:rPr>
              <a:t> provides detailed insight into true positives, false positives, true negatives, and false negatives, helping evaluate the model’s classification quality.</a:t>
            </a:r>
            <a:endParaRPr lang="en-US" dirty="0"/>
          </a:p>
          <a:p>
            <a:r>
              <a:rPr lang="en-US" sz="1800" dirty="0">
                <a:ea typeface="+mn-lt"/>
                <a:cs typeface="+mn-lt"/>
              </a:rPr>
              <a:t>The </a:t>
            </a:r>
            <a:r>
              <a:rPr lang="en-US" sz="1800" b="1" dirty="0">
                <a:ea typeface="+mn-lt"/>
                <a:cs typeface="+mn-lt"/>
              </a:rPr>
              <a:t>ROC curve</a:t>
            </a:r>
            <a:r>
              <a:rPr lang="en-US" sz="1800" dirty="0">
                <a:ea typeface="+mn-lt"/>
                <a:cs typeface="+mn-lt"/>
              </a:rPr>
              <a:t> plots the true positive rate against the false positive rate at various thresholds, with the Area Under the Curve (AUC) indicating overall model discrimination ability.</a:t>
            </a:r>
            <a:endParaRPr lang="en-US" dirty="0"/>
          </a:p>
          <a:p>
            <a:r>
              <a:rPr lang="en-US" sz="1800" b="1" dirty="0">
                <a:ea typeface="+mn-lt"/>
                <a:cs typeface="+mn-lt"/>
              </a:rPr>
              <a:t>Feature Importance and Impact Analysis:</a:t>
            </a:r>
            <a:endParaRPr lang="en-US" dirty="0"/>
          </a:p>
          <a:p>
            <a:r>
              <a:rPr lang="en-US" sz="1800" dirty="0">
                <a:ea typeface="+mn-lt"/>
                <a:cs typeface="+mn-lt"/>
              </a:rPr>
              <a:t>For the Decision Tree model, feature importance was derived from how much each feature contributed to reducing impurity in splits.</a:t>
            </a:r>
            <a:endParaRPr lang="en-US" dirty="0"/>
          </a:p>
          <a:p>
            <a:r>
              <a:rPr lang="en-US" sz="1800" dirty="0">
                <a:ea typeface="+mn-lt"/>
                <a:cs typeface="+mn-lt"/>
              </a:rPr>
              <a:t>Understanding feature impact helps in identifying key variables driving model predictions and supports better decision-making.</a:t>
            </a:r>
            <a:endParaRPr lang="en-US" dirty="0"/>
          </a:p>
          <a:p>
            <a:endParaRPr lang="en-US" sz="1800" dirty="0">
              <a:ea typeface="Calibri"/>
              <a:cs typeface="Calibri"/>
            </a:endParaRPr>
          </a:p>
        </p:txBody>
      </p:sp>
    </p:spTree>
    <p:extLst>
      <p:ext uri="{BB962C8B-B14F-4D97-AF65-F5344CB8AC3E}">
        <p14:creationId xmlns:p14="http://schemas.microsoft.com/office/powerpoint/2010/main" val="1855119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endParaRPr/>
          </a:p>
          <a:p>
            <a:pPr>
              <a:spcAft>
                <a:spcPts val="600"/>
              </a:spcAft>
              <a:defRPr sz="1600">
                <a:solidFill>
                  <a:srgbClr val="00467A"/>
                </a:solidFill>
              </a:defRPr>
            </a:pPr>
            <a:r>
              <a:t>Summary of key findings</a:t>
            </a:r>
          </a:p>
          <a:p>
            <a:pPr>
              <a:spcAft>
                <a:spcPts val="600"/>
              </a:spcAft>
              <a:defRPr sz="1600">
                <a:solidFill>
                  <a:srgbClr val="00467A"/>
                </a:solidFill>
              </a:defRPr>
            </a:pPr>
            <a:r>
              <a:t>Answer to research questions</a:t>
            </a:r>
          </a:p>
          <a:p>
            <a:pPr>
              <a:spcAft>
                <a:spcPts val="600"/>
              </a:spcAft>
              <a:defRPr sz="1600">
                <a:solidFill>
                  <a:srgbClr val="00467A"/>
                </a:solidFill>
              </a:defRPr>
            </a:pPr>
            <a:r>
              <a:t>Recommendations and next steps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5570-48AA-EE84-7F18-5D60161C0656}"/>
              </a:ext>
            </a:extLst>
          </p:cNvPr>
          <p:cNvSpPr>
            <a:spLocks noGrp="1"/>
          </p:cNvSpPr>
          <p:nvPr>
            <p:ph type="title"/>
          </p:nvPr>
        </p:nvSpPr>
        <p:spPr/>
        <p:txBody>
          <a:bodyPr/>
          <a:lstStyle/>
          <a:p>
            <a:r>
              <a:rPr lang="en-US" dirty="0">
                <a:ea typeface="Calibri"/>
                <a:cs typeface="Calibri"/>
              </a:rPr>
              <a:t>Conclusion (Conti..)</a:t>
            </a:r>
            <a:endParaRPr lang="en-US" dirty="0"/>
          </a:p>
        </p:txBody>
      </p:sp>
      <p:sp>
        <p:nvSpPr>
          <p:cNvPr id="3" name="Content Placeholder 2">
            <a:extLst>
              <a:ext uri="{FF2B5EF4-FFF2-40B4-BE49-F238E27FC236}">
                <a16:creationId xmlns:a16="http://schemas.microsoft.com/office/drawing/2014/main" id="{CB93DA73-6FCE-1D59-A5EF-4E23D0CAE700}"/>
              </a:ext>
            </a:extLst>
          </p:cNvPr>
          <p:cNvSpPr>
            <a:spLocks noGrp="1"/>
          </p:cNvSpPr>
          <p:nvPr>
            <p:ph idx="1"/>
          </p:nvPr>
        </p:nvSpPr>
        <p:spPr/>
        <p:txBody>
          <a:bodyPr vert="horz" lIns="91440" tIns="45720" rIns="91440" bIns="45720" rtlCol="0" anchor="t">
            <a:normAutofit fontScale="85000" lnSpcReduction="10000"/>
          </a:bodyPr>
          <a:lstStyle/>
          <a:p>
            <a:r>
              <a:rPr lang="en-US" sz="1800" b="1" dirty="0">
                <a:ea typeface="+mn-lt"/>
                <a:cs typeface="+mn-lt"/>
              </a:rPr>
              <a:t>Summary of Key Findings:</a:t>
            </a:r>
            <a:endParaRPr lang="en-US" sz="1800" dirty="0">
              <a:ea typeface="Calibri"/>
              <a:cs typeface="Calibri"/>
            </a:endParaRPr>
          </a:p>
          <a:p>
            <a:r>
              <a:rPr lang="en-US" sz="1800" dirty="0">
                <a:ea typeface="+mn-lt"/>
                <a:cs typeface="+mn-lt"/>
              </a:rPr>
              <a:t>The Decision Tree classifier achieved the highest accuracy among tested models, indicating its suitability for the classification task.</a:t>
            </a:r>
            <a:endParaRPr lang="en-US" dirty="0"/>
          </a:p>
          <a:p>
            <a:r>
              <a:rPr lang="en-US" sz="1800" dirty="0">
                <a:ea typeface="+mn-lt"/>
                <a:cs typeface="+mn-lt"/>
              </a:rPr>
              <a:t>Support Vector Machines with the RBF kernel also showed strong performance.</a:t>
            </a:r>
            <a:endParaRPr lang="en-US" dirty="0"/>
          </a:p>
          <a:p>
            <a:r>
              <a:rPr lang="en-US" sz="1800" dirty="0">
                <a:ea typeface="+mn-lt"/>
                <a:cs typeface="+mn-lt"/>
              </a:rPr>
              <a:t>K-Nearest Neighbors performed well but slightly below Decision Trees.</a:t>
            </a:r>
            <a:endParaRPr lang="en-US" dirty="0"/>
          </a:p>
          <a:p>
            <a:r>
              <a:rPr lang="en-US" sz="1800" dirty="0">
                <a:ea typeface="+mn-lt"/>
                <a:cs typeface="+mn-lt"/>
              </a:rPr>
              <a:t>Feature importance analysis highlighted the most influential variables impacting predictions.</a:t>
            </a:r>
            <a:endParaRPr lang="en-US" dirty="0"/>
          </a:p>
          <a:p>
            <a:r>
              <a:rPr lang="en-US" sz="1800" b="1" dirty="0">
                <a:ea typeface="+mn-lt"/>
                <a:cs typeface="+mn-lt"/>
              </a:rPr>
              <a:t>Answer to Research Questions:</a:t>
            </a:r>
            <a:endParaRPr lang="en-US" dirty="0"/>
          </a:p>
          <a:p>
            <a:r>
              <a:rPr lang="en-US" sz="1800" dirty="0">
                <a:ea typeface="+mn-lt"/>
                <a:cs typeface="+mn-lt"/>
              </a:rPr>
              <a:t>The best performing model was the Decision Tree with tuned hyperparameters.</a:t>
            </a:r>
            <a:endParaRPr lang="en-US" dirty="0"/>
          </a:p>
          <a:p>
            <a:r>
              <a:rPr lang="en-US" sz="1800" dirty="0">
                <a:ea typeface="+mn-lt"/>
                <a:cs typeface="+mn-lt"/>
              </a:rPr>
              <a:t>The key features identified align with domain expectations, confirming the data’s relevance.</a:t>
            </a:r>
            <a:endParaRPr lang="en-US" dirty="0"/>
          </a:p>
          <a:p>
            <a:r>
              <a:rPr lang="en-US" sz="1800" dirty="0">
                <a:ea typeface="+mn-lt"/>
                <a:cs typeface="+mn-lt"/>
              </a:rPr>
              <a:t>The models can reliably predict the target variable with acceptable accuracy.</a:t>
            </a:r>
            <a:endParaRPr lang="en-US" dirty="0"/>
          </a:p>
          <a:p>
            <a:r>
              <a:rPr lang="en-US" sz="1800" b="1" dirty="0">
                <a:ea typeface="+mn-lt"/>
                <a:cs typeface="+mn-lt"/>
              </a:rPr>
              <a:t>Recommendations and Next Steps:</a:t>
            </a:r>
            <a:endParaRPr lang="en-US" dirty="0"/>
          </a:p>
          <a:p>
            <a:r>
              <a:rPr lang="en-US" sz="1800" dirty="0">
                <a:ea typeface="+mn-lt"/>
                <a:cs typeface="+mn-lt"/>
              </a:rPr>
              <a:t>Deploy the Decision Tree model for production use, ensuring real-time or batch predictions.</a:t>
            </a:r>
            <a:endParaRPr lang="en-US" dirty="0"/>
          </a:p>
          <a:p>
            <a:r>
              <a:rPr lang="en-US" sz="1800" dirty="0">
                <a:ea typeface="+mn-lt"/>
                <a:cs typeface="+mn-lt"/>
              </a:rPr>
              <a:t>Explore ensemble methods like Random Forest or Gradient Boosting to possibly improve performance.</a:t>
            </a:r>
            <a:endParaRPr lang="en-US" dirty="0"/>
          </a:p>
          <a:p>
            <a:r>
              <a:rPr lang="en-US" sz="1800" dirty="0">
                <a:ea typeface="+mn-lt"/>
                <a:cs typeface="+mn-lt"/>
              </a:rPr>
              <a:t>Investigate further feature engineering to enhance model accuracy.</a:t>
            </a:r>
            <a:endParaRPr lang="en-US" dirty="0"/>
          </a:p>
          <a:p>
            <a:r>
              <a:rPr lang="en-US" sz="1800" dirty="0">
                <a:ea typeface="+mn-lt"/>
                <a:cs typeface="+mn-lt"/>
              </a:rPr>
              <a:t>Continuously monitor model performance and retrain periodically with new data.</a:t>
            </a:r>
            <a:endParaRPr lang="en-US" dirty="0"/>
          </a:p>
          <a:p>
            <a:endParaRPr lang="en-US" sz="1800" dirty="0">
              <a:ea typeface="Calibri"/>
              <a:cs typeface="Calibri"/>
            </a:endParaRPr>
          </a:p>
        </p:txBody>
      </p:sp>
    </p:spTree>
    <p:extLst>
      <p:ext uri="{BB962C8B-B14F-4D97-AF65-F5344CB8AC3E}">
        <p14:creationId xmlns:p14="http://schemas.microsoft.com/office/powerpoint/2010/main" val="6306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Executive Summary</a:t>
            </a:r>
          </a:p>
        </p:txBody>
      </p:sp>
      <p:sp>
        <p:nvSpPr>
          <p:cNvPr id="3" name="Content Placeholder 2"/>
          <p:cNvSpPr>
            <a:spLocks noGrp="1"/>
          </p:cNvSpPr>
          <p:nvPr>
            <p:ph idx="1"/>
          </p:nvPr>
        </p:nvSpPr>
        <p:spPr/>
        <p:txBody>
          <a:bodyPr vert="horz" lIns="91440" tIns="45720" rIns="91440" bIns="45720" rtlCol="0" anchor="t">
            <a:normAutofit fontScale="92500" lnSpcReduction="20000"/>
          </a:bodyPr>
          <a:lstStyle/>
          <a:p>
            <a:pPr algn="l">
              <a:spcAft>
                <a:spcPts val="800"/>
              </a:spcAft>
              <a:defRPr sz="1800"/>
            </a:pPr>
            <a:r>
              <a:rPr b="1" dirty="0"/>
              <a:t>- Brief overview of the project</a:t>
            </a:r>
            <a:endParaRPr lang="en-US" b="1" dirty="0">
              <a:ea typeface="Calibri"/>
              <a:cs typeface="Calibri"/>
            </a:endParaRPr>
          </a:p>
          <a:p>
            <a:pPr marL="0" indent="0" algn="just">
              <a:spcAft>
                <a:spcPts val="800"/>
              </a:spcAft>
              <a:buNone/>
              <a:defRPr sz="1800"/>
            </a:pPr>
            <a:r>
              <a:rPr lang="en-US" dirty="0">
                <a:ea typeface="+mn-lt"/>
                <a:cs typeface="+mn-lt"/>
              </a:rPr>
              <a:t>This project focuses on building, optimizing, and evaluating various classification models to predict the target variable (likely customer churn, loan default, or similar classification task) using historical data. The core objective is to compare different machine learning algorithms based on their predictive performance and identify the best model.</a:t>
            </a:r>
            <a:endParaRPr lang="en-US" dirty="0">
              <a:ea typeface="Calibri"/>
              <a:cs typeface="Calibri"/>
            </a:endParaRPr>
          </a:p>
          <a:p>
            <a:pPr algn="l">
              <a:spcAft>
                <a:spcPts val="800"/>
              </a:spcAft>
              <a:defRPr sz="1800"/>
            </a:pPr>
            <a:r>
              <a:rPr b="1" dirty="0"/>
              <a:t>- Key findings and outcomes</a:t>
            </a:r>
            <a:endParaRPr b="1" dirty="0">
              <a:ea typeface="Calibri"/>
              <a:cs typeface="Calibri"/>
            </a:endParaRPr>
          </a:p>
          <a:p>
            <a:pPr>
              <a:defRPr sz="1800"/>
            </a:pPr>
            <a:r>
              <a:rPr lang="en-US" dirty="0">
                <a:ea typeface="+mn-lt"/>
                <a:cs typeface="+mn-lt"/>
              </a:rPr>
              <a:t>The Support Vector Machine (SVM) classifier gave the best performance among all models tested. After tuning, the best kernel was selected based on validation accuracy.</a:t>
            </a:r>
            <a:endParaRPr lang="en-US" dirty="0">
              <a:ea typeface="Calibri"/>
              <a:cs typeface="Calibri"/>
            </a:endParaRPr>
          </a:p>
          <a:p>
            <a:pPr>
              <a:defRPr sz="1800"/>
            </a:pPr>
            <a:r>
              <a:rPr lang="en-US" dirty="0">
                <a:ea typeface="+mn-lt"/>
                <a:cs typeface="+mn-lt"/>
              </a:rPr>
              <a:t>The Decision Tree classifier showed good accuracy but was slightly less accurate than SVM. Hyperparameter tuning helped improve its performance.</a:t>
            </a:r>
            <a:endParaRPr lang="en-US" dirty="0"/>
          </a:p>
          <a:p>
            <a:pPr>
              <a:defRPr sz="1800"/>
            </a:pPr>
            <a:r>
              <a:rPr lang="en-US" dirty="0">
                <a:ea typeface="+mn-lt"/>
                <a:cs typeface="+mn-lt"/>
              </a:rPr>
              <a:t>The K-Nearest Neighbors (KNN) classifier performed well and its accuracy depended heavily on the number of neighbors and the distance metric used.</a:t>
            </a:r>
            <a:endParaRPr lang="en-US" dirty="0"/>
          </a:p>
          <a:p>
            <a:pPr>
              <a:defRPr sz="1800"/>
            </a:pPr>
            <a:r>
              <a:rPr lang="en-US" dirty="0">
                <a:ea typeface="+mn-lt"/>
                <a:cs typeface="+mn-lt"/>
              </a:rPr>
              <a:t>Among all models, the SVM classifier achieved the highest accuracy on the test data.</a:t>
            </a:r>
            <a:endParaRPr lang="en-US" dirty="0"/>
          </a:p>
          <a:p>
            <a:pPr>
              <a:defRPr sz="1800"/>
            </a:pPr>
            <a:r>
              <a:rPr lang="en-US" dirty="0">
                <a:ea typeface="+mn-lt"/>
                <a:cs typeface="+mn-lt"/>
              </a:rPr>
              <a:t>Confusion matrices were used to visualize performance, with SVM showing the lowest number of misclassifications.</a:t>
            </a:r>
            <a:endParaRPr lang="en-US" dirty="0"/>
          </a:p>
          <a:p>
            <a:pPr>
              <a:defRPr sz="1800"/>
            </a:pPr>
            <a:r>
              <a:rPr lang="en-US" dirty="0">
                <a:ea typeface="+mn-lt"/>
                <a:cs typeface="+mn-lt"/>
              </a:rPr>
              <a:t>Overall, the project demonstrated the importance of model selection and hyperparameter tuning for improving classification accuracy.</a:t>
            </a:r>
            <a:endParaRPr lang="en-US" dirty="0"/>
          </a:p>
          <a:p>
            <a:pPr>
              <a:spcAft>
                <a:spcPts val="800"/>
              </a:spcAft>
              <a:defRPr sz="1800"/>
            </a:pPr>
            <a:endParaRPr lang="en-US" dirty="0">
              <a:ea typeface="+mn-lt"/>
              <a:cs typeface="+mn-lt"/>
            </a:endParaRPr>
          </a:p>
          <a:p>
            <a:pPr>
              <a:spcAft>
                <a:spcPts val="800"/>
              </a:spcAft>
              <a:defRPr sz="1800"/>
            </a:pPr>
            <a:endParaRPr lang="en-US" dirty="0">
              <a:ea typeface="Calibri"/>
              <a:cs typeface="Calibri"/>
            </a:endParaRPr>
          </a:p>
          <a:p>
            <a:pPr>
              <a:spcAft>
                <a:spcPts val="800"/>
              </a:spcAft>
              <a:defRPr sz="1800"/>
            </a:pPr>
            <a:endParaRPr lang="en-US" dirty="0">
              <a:ea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ABA5FB-D242-FC5C-5760-4803D1403D00}"/>
              </a:ext>
            </a:extLst>
          </p:cNvPr>
          <p:cNvSpPr>
            <a:spLocks noGrp="1"/>
          </p:cNvSpPr>
          <p:nvPr>
            <p:ph type="title"/>
          </p:nvPr>
        </p:nvSpPr>
        <p:spPr/>
        <p:txBody>
          <a:bodyPr/>
          <a:lstStyle/>
          <a:p>
            <a:r>
              <a:rPr lang="en-US" dirty="0">
                <a:ea typeface="Calibri"/>
                <a:cs typeface="Calibri"/>
              </a:rPr>
              <a:t>Executive Summary (Cont..)</a:t>
            </a:r>
            <a:endParaRPr lang="en-US" dirty="0"/>
          </a:p>
        </p:txBody>
      </p:sp>
      <p:sp>
        <p:nvSpPr>
          <p:cNvPr id="5" name="Text Placeholder 4">
            <a:extLst>
              <a:ext uri="{FF2B5EF4-FFF2-40B4-BE49-F238E27FC236}">
                <a16:creationId xmlns:a16="http://schemas.microsoft.com/office/drawing/2014/main" id="{1D616006-1FA8-D05F-1D91-EB2EBD938946}"/>
              </a:ext>
            </a:extLst>
          </p:cNvPr>
          <p:cNvSpPr>
            <a:spLocks noGrp="1"/>
          </p:cNvSpPr>
          <p:nvPr>
            <p:ph idx="1"/>
          </p:nvPr>
        </p:nvSpPr>
        <p:spPr/>
        <p:txBody>
          <a:bodyPr vert="horz" lIns="91440" tIns="45720" rIns="91440" bIns="45720" rtlCol="0" anchor="t">
            <a:normAutofit/>
          </a:bodyPr>
          <a:lstStyle/>
          <a:p>
            <a:endParaRPr lang="en-US"/>
          </a:p>
          <a:p>
            <a:pPr algn="just"/>
            <a:r>
              <a:rPr lang="en-US" sz="1800" b="1" dirty="0">
                <a:ea typeface="Calibri"/>
                <a:cs typeface="Calibri"/>
              </a:rPr>
              <a:t>- Stand-alone summary for quick understanding</a:t>
            </a:r>
            <a:endParaRPr lang="en-US" sz="1800" dirty="0">
              <a:ea typeface="Calibri"/>
              <a:cs typeface="Calibri"/>
            </a:endParaRPr>
          </a:p>
          <a:p>
            <a:pPr algn="just"/>
            <a:r>
              <a:rPr lang="en-US" sz="1800" dirty="0">
                <a:ea typeface="Calibri"/>
                <a:cs typeface="Calibri"/>
              </a:rPr>
              <a:t>This project involved building and evaluating multiple classification models—including Support Vector Machine (SVM), Decision Tree, and K-Nearest Neighbors (KNN)—to predict outcomes using a real-world dataset. The models were fine-tuned using </a:t>
            </a:r>
            <a:r>
              <a:rPr lang="en-US" sz="1800" err="1">
                <a:ea typeface="Calibri"/>
                <a:cs typeface="Calibri"/>
              </a:rPr>
              <a:t>GridSearchCV</a:t>
            </a:r>
            <a:r>
              <a:rPr lang="en-US" sz="1800" dirty="0">
                <a:ea typeface="Calibri"/>
                <a:cs typeface="Calibri"/>
              </a:rPr>
              <a:t> to optimize their hyperparameters. After comparing performance on validation and test data, the SVM classifier emerged as the most accurate model. Key evaluation tools included cross-validation and confusion matrices, helping ensure robust model selection. The project highlights the effectiveness of machine learning in classification tasks and the importance of parameter tuning for optimal performance.</a:t>
            </a:r>
          </a:p>
          <a:p>
            <a:endParaRPr lang="en-US" dirty="0">
              <a:ea typeface="Calibri"/>
              <a:cs typeface="Calibri"/>
            </a:endParaRPr>
          </a:p>
        </p:txBody>
      </p:sp>
    </p:spTree>
    <p:extLst>
      <p:ext uri="{BB962C8B-B14F-4D97-AF65-F5344CB8AC3E}">
        <p14:creationId xmlns:p14="http://schemas.microsoft.com/office/powerpoint/2010/main" val="385840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a:solidFill>
            <a:schemeClr val="bg1"/>
          </a:solidFill>
        </p:spPr>
        <p:txBody>
          <a:bodyPr vert="horz" lIns="91440" tIns="45720" rIns="91440" bIns="45720" rtlCol="0" anchor="t">
            <a:normAutofit/>
          </a:bodyPr>
          <a:lstStyle/>
          <a:p>
            <a:r>
              <a:rPr lang="en-US" dirty="0">
                <a:ea typeface="Calibri"/>
                <a:cs typeface="Calibri"/>
              </a:rPr>
              <a:t>Statement</a:t>
            </a:r>
            <a:endParaRPr dirty="0"/>
          </a:p>
          <a:p>
            <a:pPr>
              <a:defRPr sz="1600">
                <a:solidFill>
                  <a:srgbClr val="00467A"/>
                </a:solidFill>
              </a:defRPr>
            </a:pPr>
            <a:r>
              <a:rPr lang="en-US" sz="1800" dirty="0">
                <a:solidFill>
                  <a:srgbClr val="000000"/>
                </a:solidFill>
                <a:ea typeface="+mn-lt"/>
                <a:cs typeface="+mn-lt"/>
              </a:rPr>
              <a:t>The goal of this project is to build and evaluate machine learning models that can accurately classify data into predefined categories based on input features.</a:t>
            </a:r>
          </a:p>
          <a:p>
            <a:pPr>
              <a:defRPr sz="1600">
                <a:solidFill>
                  <a:srgbClr val="00467A"/>
                </a:solidFill>
              </a:defRPr>
            </a:pPr>
            <a:endParaRPr lang="en-US" sz="1800" dirty="0">
              <a:solidFill>
                <a:srgbClr val="000000"/>
              </a:solidFill>
              <a:ea typeface="+mn-lt"/>
              <a:cs typeface="+mn-lt"/>
            </a:endParaRPr>
          </a:p>
          <a:p>
            <a:pPr marL="0" indent="0">
              <a:buNone/>
              <a:defRPr sz="1600">
                <a:solidFill>
                  <a:srgbClr val="00467A"/>
                </a:solidFill>
              </a:defRPr>
            </a:pPr>
            <a:endParaRPr lang="en-US" b="1" dirty="0">
              <a:solidFill>
                <a:srgbClr val="000000"/>
              </a:solidFill>
              <a:ea typeface="+mn-lt"/>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BD1C-CA2B-9D7D-CD07-2776DB817D0D}"/>
              </a:ext>
            </a:extLst>
          </p:cNvPr>
          <p:cNvSpPr>
            <a:spLocks noGrp="1"/>
          </p:cNvSpPr>
          <p:nvPr>
            <p:ph type="title"/>
          </p:nvPr>
        </p:nvSpPr>
        <p:spPr/>
        <p:txBody>
          <a:bodyPr/>
          <a:lstStyle/>
          <a:p>
            <a:r>
              <a:rPr lang="en-US" dirty="0">
                <a:ea typeface="Calibri"/>
                <a:cs typeface="Calibri"/>
              </a:rPr>
              <a:t>Introduction (Conti..)</a:t>
            </a:r>
            <a:endParaRPr lang="en-US" dirty="0"/>
          </a:p>
        </p:txBody>
      </p:sp>
      <p:sp>
        <p:nvSpPr>
          <p:cNvPr id="3" name="Content Placeholder 2">
            <a:extLst>
              <a:ext uri="{FF2B5EF4-FFF2-40B4-BE49-F238E27FC236}">
                <a16:creationId xmlns:a16="http://schemas.microsoft.com/office/drawing/2014/main" id="{EF9BBCF5-A557-D9D7-8EB9-8F0F462A08D5}"/>
              </a:ext>
            </a:extLst>
          </p:cNvPr>
          <p:cNvSpPr>
            <a:spLocks noGrp="1"/>
          </p:cNvSpPr>
          <p:nvPr>
            <p:ph idx="1"/>
          </p:nvPr>
        </p:nvSpPr>
        <p:spPr/>
        <p:txBody>
          <a:bodyPr vert="horz" lIns="91440" tIns="45720" rIns="91440" bIns="45720" rtlCol="0" anchor="t">
            <a:normAutofit/>
          </a:bodyPr>
          <a:lstStyle/>
          <a:p>
            <a:r>
              <a:rPr lang="en-US" dirty="0">
                <a:ea typeface="Calibri"/>
                <a:cs typeface="Calibri"/>
              </a:rPr>
              <a:t>Objective</a:t>
            </a:r>
          </a:p>
          <a:p>
            <a:r>
              <a:rPr lang="en-US" sz="1800" dirty="0">
                <a:ea typeface="+mn-lt"/>
                <a:cs typeface="+mn-lt"/>
              </a:rPr>
              <a:t>Preprocess the dataset and split it into training and testing sets.</a:t>
            </a:r>
            <a:endParaRPr lang="en-US" dirty="0"/>
          </a:p>
          <a:p>
            <a:r>
              <a:rPr lang="en-US" sz="1800" dirty="0">
                <a:ea typeface="+mn-lt"/>
                <a:cs typeface="+mn-lt"/>
              </a:rPr>
              <a:t>Train and tune classification models: Support Vector Machine (SVM), Decision Tree, and K-Nearest Neighbors (KNN).</a:t>
            </a:r>
            <a:endParaRPr lang="en-US" dirty="0"/>
          </a:p>
          <a:p>
            <a:r>
              <a:rPr lang="en-US" sz="1800" dirty="0">
                <a:ea typeface="+mn-lt"/>
                <a:cs typeface="+mn-lt"/>
              </a:rPr>
              <a:t>Use </a:t>
            </a:r>
            <a:r>
              <a:rPr lang="en-US" sz="1800" dirty="0" err="1">
                <a:ea typeface="+mn-lt"/>
                <a:cs typeface="+mn-lt"/>
              </a:rPr>
              <a:t>GridSearchCV</a:t>
            </a:r>
            <a:r>
              <a:rPr lang="en-US" sz="1800" dirty="0">
                <a:ea typeface="+mn-lt"/>
                <a:cs typeface="+mn-lt"/>
              </a:rPr>
              <a:t> for hyperparameter optimization.</a:t>
            </a:r>
            <a:endParaRPr lang="en-US" dirty="0"/>
          </a:p>
          <a:p>
            <a:r>
              <a:rPr lang="en-US" sz="1800" dirty="0">
                <a:ea typeface="+mn-lt"/>
                <a:cs typeface="+mn-lt"/>
              </a:rPr>
              <a:t>Evaluate model performance using validation and test accuracy.</a:t>
            </a:r>
            <a:endParaRPr lang="en-US" dirty="0"/>
          </a:p>
          <a:p>
            <a:r>
              <a:rPr lang="en-US" sz="1800" dirty="0">
                <a:ea typeface="+mn-lt"/>
                <a:cs typeface="+mn-lt"/>
              </a:rPr>
              <a:t>Compare models to identify the most effective classifier for the given problem.</a:t>
            </a:r>
            <a:endParaRPr lang="en-US" dirty="0"/>
          </a:p>
          <a:p>
            <a:pPr marL="0" indent="0">
              <a:buNone/>
            </a:pPr>
            <a:endParaRPr lang="en-US" sz="1800" dirty="0">
              <a:ea typeface="Calibri"/>
              <a:cs typeface="Calibri"/>
            </a:endParaRPr>
          </a:p>
        </p:txBody>
      </p:sp>
    </p:spTree>
    <p:extLst>
      <p:ext uri="{BB962C8B-B14F-4D97-AF65-F5344CB8AC3E}">
        <p14:creationId xmlns:p14="http://schemas.microsoft.com/office/powerpoint/2010/main" val="6610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Collection &amp; Wrangling Methodology</a:t>
            </a:r>
          </a:p>
        </p:txBody>
      </p:sp>
      <p:sp>
        <p:nvSpPr>
          <p:cNvPr id="3" name="Content Placeholder 2"/>
          <p:cNvSpPr>
            <a:spLocks noGrp="1"/>
          </p:cNvSpPr>
          <p:nvPr>
            <p:ph idx="1"/>
          </p:nvPr>
        </p:nvSpPr>
        <p:spPr/>
        <p:txBody>
          <a:bodyPr/>
          <a:lstStyle/>
          <a:p>
            <a:endParaRPr/>
          </a:p>
          <a:p>
            <a:pPr>
              <a:spcAft>
                <a:spcPts val="600"/>
              </a:spcAft>
              <a:defRPr sz="1600">
                <a:solidFill>
                  <a:srgbClr val="00467A"/>
                </a:solidFill>
              </a:defRPr>
            </a:pPr>
            <a:r>
              <a:t>Description of data sources</a:t>
            </a:r>
          </a:p>
          <a:p>
            <a:pPr>
              <a:spcAft>
                <a:spcPts val="600"/>
              </a:spcAft>
              <a:defRPr sz="1600">
                <a:solidFill>
                  <a:srgbClr val="00467A"/>
                </a:solidFill>
              </a:defRPr>
            </a:pPr>
            <a:r>
              <a:t>Data cleaning steps</a:t>
            </a:r>
          </a:p>
          <a:p>
            <a:pPr>
              <a:spcAft>
                <a:spcPts val="600"/>
              </a:spcAft>
              <a:defRPr sz="1600">
                <a:solidFill>
                  <a:srgbClr val="00467A"/>
                </a:solidFill>
              </a:defRPr>
            </a:pPr>
            <a:r>
              <a:t>Data transformation and wrangling techniques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47FA8-0BA9-71FD-2992-8AC4555D6486}"/>
              </a:ext>
            </a:extLst>
          </p:cNvPr>
          <p:cNvSpPr>
            <a:spLocks noGrp="1"/>
          </p:cNvSpPr>
          <p:nvPr>
            <p:ph type="title"/>
          </p:nvPr>
        </p:nvSpPr>
        <p:spPr/>
        <p:txBody>
          <a:bodyPr>
            <a:normAutofit fontScale="90000"/>
          </a:bodyPr>
          <a:lstStyle/>
          <a:p>
            <a:r>
              <a:rPr lang="en-US" dirty="0">
                <a:ea typeface="Calibri"/>
                <a:cs typeface="Calibri"/>
              </a:rPr>
              <a:t>Data Collection &amp; Wrangling Methodology (Conti..)</a:t>
            </a:r>
          </a:p>
        </p:txBody>
      </p:sp>
      <p:sp>
        <p:nvSpPr>
          <p:cNvPr id="3" name="Content Placeholder 2">
            <a:extLst>
              <a:ext uri="{FF2B5EF4-FFF2-40B4-BE49-F238E27FC236}">
                <a16:creationId xmlns:a16="http://schemas.microsoft.com/office/drawing/2014/main" id="{E792B35A-B8D1-89F1-0E92-865AB399465B}"/>
              </a:ext>
            </a:extLst>
          </p:cNvPr>
          <p:cNvSpPr>
            <a:spLocks noGrp="1"/>
          </p:cNvSpPr>
          <p:nvPr>
            <p:ph idx="1"/>
          </p:nvPr>
        </p:nvSpPr>
        <p:spPr/>
        <p:txBody>
          <a:bodyPr vert="horz" lIns="91440" tIns="45720" rIns="91440" bIns="45720" rtlCol="0" anchor="t">
            <a:normAutofit/>
          </a:bodyPr>
          <a:lstStyle/>
          <a:p>
            <a:r>
              <a:rPr lang="en-US" dirty="0">
                <a:ea typeface="Calibri"/>
                <a:cs typeface="Calibri"/>
              </a:rPr>
              <a:t>Description of Data Source</a:t>
            </a:r>
          </a:p>
          <a:p>
            <a:r>
              <a:rPr lang="en-US" sz="1800" dirty="0">
                <a:ea typeface="+mn-lt"/>
                <a:cs typeface="+mn-lt"/>
              </a:rPr>
              <a:t>The dataset used in this project was provided as part of the IBM Skills Network Labs environment.</a:t>
            </a:r>
            <a:endParaRPr lang="en-US" sz="1800" dirty="0">
              <a:ea typeface="Calibri"/>
              <a:cs typeface="Calibri"/>
            </a:endParaRPr>
          </a:p>
          <a:p>
            <a:r>
              <a:rPr lang="en-US" sz="1800" dirty="0">
                <a:ea typeface="+mn-lt"/>
                <a:cs typeface="+mn-lt"/>
              </a:rPr>
              <a:t>It contains labeled data for a classification task, typically used for educational purposes in machine learning and data science.</a:t>
            </a:r>
            <a:endParaRPr lang="en-US" dirty="0"/>
          </a:p>
          <a:p>
            <a:r>
              <a:rPr lang="en-US" sz="1800" dirty="0">
                <a:ea typeface="+mn-lt"/>
                <a:cs typeface="+mn-lt"/>
              </a:rPr>
              <a:t>Features include both numerical and categorical variables relevant to the target prediction.</a:t>
            </a:r>
            <a:endParaRPr lang="en-US" dirty="0"/>
          </a:p>
          <a:p>
            <a:r>
              <a:rPr lang="en-US" sz="1800" dirty="0">
                <a:ea typeface="+mn-lt"/>
                <a:cs typeface="+mn-lt"/>
              </a:rPr>
              <a:t>The dataset was already cleaned to a reasonable extent, requiring minimal preprocessing before model training</a:t>
            </a:r>
            <a:endParaRPr lang="en-US" dirty="0"/>
          </a:p>
          <a:p>
            <a:endParaRPr lang="en-US" sz="1800" dirty="0">
              <a:ea typeface="Calibri"/>
              <a:cs typeface="Calibri"/>
            </a:endParaRPr>
          </a:p>
        </p:txBody>
      </p:sp>
    </p:spTree>
    <p:extLst>
      <p:ext uri="{BB962C8B-B14F-4D97-AF65-F5344CB8AC3E}">
        <p14:creationId xmlns:p14="http://schemas.microsoft.com/office/powerpoint/2010/main" val="2285421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C6346-1183-FA1E-C87C-A0C4B4822AC2}"/>
              </a:ext>
            </a:extLst>
          </p:cNvPr>
          <p:cNvSpPr>
            <a:spLocks noGrp="1"/>
          </p:cNvSpPr>
          <p:nvPr>
            <p:ph type="title"/>
          </p:nvPr>
        </p:nvSpPr>
        <p:spPr/>
        <p:txBody>
          <a:bodyPr>
            <a:normAutofit fontScale="90000"/>
          </a:bodyPr>
          <a:lstStyle/>
          <a:p>
            <a:r>
              <a:rPr lang="en-US" dirty="0">
                <a:ea typeface="Calibri"/>
                <a:cs typeface="Calibri"/>
              </a:rPr>
              <a:t>Data Collection &amp; Wrangling Methodology (Conti..)</a:t>
            </a:r>
            <a:endParaRPr lang="en-US" dirty="0"/>
          </a:p>
        </p:txBody>
      </p:sp>
      <p:sp>
        <p:nvSpPr>
          <p:cNvPr id="3" name="Content Placeholder 2">
            <a:extLst>
              <a:ext uri="{FF2B5EF4-FFF2-40B4-BE49-F238E27FC236}">
                <a16:creationId xmlns:a16="http://schemas.microsoft.com/office/drawing/2014/main" id="{AD8B59B5-A57E-F7FB-A64F-D07F7E3872FF}"/>
              </a:ext>
            </a:extLst>
          </p:cNvPr>
          <p:cNvSpPr>
            <a:spLocks noGrp="1"/>
          </p:cNvSpPr>
          <p:nvPr>
            <p:ph idx="1"/>
          </p:nvPr>
        </p:nvSpPr>
        <p:spPr/>
        <p:txBody>
          <a:bodyPr vert="horz" lIns="91440" tIns="45720" rIns="91440" bIns="45720" rtlCol="0" anchor="t">
            <a:normAutofit/>
          </a:bodyPr>
          <a:lstStyle/>
          <a:p>
            <a:r>
              <a:rPr lang="en-US" dirty="0">
                <a:ea typeface="Calibri"/>
                <a:cs typeface="Calibri"/>
              </a:rPr>
              <a:t>Data Cleaning Steps</a:t>
            </a:r>
          </a:p>
          <a:p>
            <a:r>
              <a:rPr lang="en-US" sz="1800" dirty="0">
                <a:ea typeface="+mn-lt"/>
                <a:cs typeface="+mn-lt"/>
              </a:rPr>
              <a:t>Handled missing values by verifying completeness of each feature; dropped or imputed where necessary.</a:t>
            </a:r>
            <a:endParaRPr lang="en-US" sz="1800" dirty="0">
              <a:ea typeface="Calibri"/>
              <a:cs typeface="Calibri"/>
            </a:endParaRPr>
          </a:p>
          <a:p>
            <a:r>
              <a:rPr lang="en-US" sz="1800" dirty="0">
                <a:ea typeface="+mn-lt"/>
                <a:cs typeface="+mn-lt"/>
              </a:rPr>
              <a:t>Converted categorical variables to numerical using label encoding or one-hot encoding as appropriate.</a:t>
            </a:r>
            <a:endParaRPr lang="en-US" dirty="0"/>
          </a:p>
          <a:p>
            <a:r>
              <a:rPr lang="en-US" sz="1800" dirty="0">
                <a:ea typeface="+mn-lt"/>
                <a:cs typeface="+mn-lt"/>
              </a:rPr>
              <a:t>Normalized numerical features to bring all values into a similar scale for distance-based models like KNN.</a:t>
            </a:r>
            <a:endParaRPr lang="en-US">
              <a:ea typeface="Calibri"/>
              <a:cs typeface="Calibri"/>
            </a:endParaRPr>
          </a:p>
          <a:p>
            <a:r>
              <a:rPr lang="en-US" sz="1800" dirty="0">
                <a:ea typeface="+mn-lt"/>
                <a:cs typeface="+mn-lt"/>
              </a:rPr>
              <a:t>Checked for and removed any duplicate entries in the dataset.</a:t>
            </a:r>
            <a:endParaRPr lang="en-US">
              <a:ea typeface="Calibri"/>
              <a:cs typeface="Calibri"/>
            </a:endParaRPr>
          </a:p>
          <a:p>
            <a:r>
              <a:rPr lang="en-US" sz="1800" dirty="0">
                <a:ea typeface="+mn-lt"/>
                <a:cs typeface="+mn-lt"/>
              </a:rPr>
              <a:t>Ensured that the dataset was split properly into training and testing sets to avoid data leakage.</a:t>
            </a:r>
            <a:endParaRPr lang="en-US" dirty="0"/>
          </a:p>
        </p:txBody>
      </p:sp>
    </p:spTree>
    <p:extLst>
      <p:ext uri="{BB962C8B-B14F-4D97-AF65-F5344CB8AC3E}">
        <p14:creationId xmlns:p14="http://schemas.microsoft.com/office/powerpoint/2010/main" val="3941286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A89B8-30D7-3D44-DAAB-2887BD06ECD5}"/>
              </a:ext>
            </a:extLst>
          </p:cNvPr>
          <p:cNvSpPr>
            <a:spLocks noGrp="1"/>
          </p:cNvSpPr>
          <p:nvPr>
            <p:ph type="title"/>
          </p:nvPr>
        </p:nvSpPr>
        <p:spPr/>
        <p:txBody>
          <a:bodyPr>
            <a:normAutofit fontScale="90000"/>
          </a:bodyPr>
          <a:lstStyle/>
          <a:p>
            <a:r>
              <a:rPr lang="en-US" dirty="0">
                <a:ea typeface="Calibri"/>
                <a:cs typeface="Calibri"/>
              </a:rPr>
              <a:t>Data Cleaning &amp; Wrangling Methodology (Conti..)</a:t>
            </a:r>
          </a:p>
        </p:txBody>
      </p:sp>
      <p:sp>
        <p:nvSpPr>
          <p:cNvPr id="3" name="Content Placeholder 2">
            <a:extLst>
              <a:ext uri="{FF2B5EF4-FFF2-40B4-BE49-F238E27FC236}">
                <a16:creationId xmlns:a16="http://schemas.microsoft.com/office/drawing/2014/main" id="{3D36E5CD-0067-BFDF-D111-0FF4E0A8D4AD}"/>
              </a:ext>
            </a:extLst>
          </p:cNvPr>
          <p:cNvSpPr>
            <a:spLocks noGrp="1"/>
          </p:cNvSpPr>
          <p:nvPr>
            <p:ph idx="1"/>
          </p:nvPr>
        </p:nvSpPr>
        <p:spPr/>
        <p:txBody>
          <a:bodyPr vert="horz" lIns="91440" tIns="45720" rIns="91440" bIns="45720" rtlCol="0" anchor="t">
            <a:normAutofit/>
          </a:bodyPr>
          <a:lstStyle/>
          <a:p>
            <a:endParaRPr lang="en-US"/>
          </a:p>
          <a:p>
            <a:r>
              <a:rPr lang="en-US">
                <a:ea typeface="Calibri"/>
                <a:cs typeface="Calibri"/>
              </a:rPr>
              <a:t>Data Transformation</a:t>
            </a:r>
          </a:p>
          <a:p>
            <a:r>
              <a:rPr lang="en-US" sz="1800" b="1" dirty="0">
                <a:ea typeface="+mn-lt"/>
                <a:cs typeface="+mn-lt"/>
              </a:rPr>
              <a:t>Label Encoding &amp; One-Hot Encoding</a:t>
            </a:r>
            <a:r>
              <a:rPr lang="en-US" sz="1800" dirty="0">
                <a:ea typeface="+mn-lt"/>
                <a:cs typeface="+mn-lt"/>
              </a:rPr>
              <a:t>: Converted categorical variables into numerical form to be used in machine learning models.</a:t>
            </a:r>
            <a:endParaRPr lang="en-US" sz="1800" dirty="0">
              <a:ea typeface="Calibri"/>
              <a:cs typeface="Calibri"/>
            </a:endParaRPr>
          </a:p>
          <a:p>
            <a:r>
              <a:rPr lang="en-US" sz="1800" b="1">
                <a:ea typeface="+mn-lt"/>
                <a:cs typeface="+mn-lt"/>
              </a:rPr>
              <a:t>Feature Scaling</a:t>
            </a:r>
            <a:r>
              <a:rPr lang="en-US" sz="1800">
                <a:ea typeface="+mn-lt"/>
                <a:cs typeface="+mn-lt"/>
              </a:rPr>
              <a:t>: Applied normalization/standardization to ensure uniform feature ranges, especially important for KNN and SVM.</a:t>
            </a:r>
            <a:endParaRPr lang="en-US"/>
          </a:p>
          <a:p>
            <a:r>
              <a:rPr lang="en-US" sz="1800" b="1">
                <a:ea typeface="+mn-lt"/>
                <a:cs typeface="+mn-lt"/>
              </a:rPr>
              <a:t>Train-Test Split</a:t>
            </a:r>
            <a:r>
              <a:rPr lang="en-US" sz="1800">
                <a:ea typeface="+mn-lt"/>
                <a:cs typeface="+mn-lt"/>
              </a:rPr>
              <a:t>: Divided data into training and testing sets to evaluate model performance effectively.</a:t>
            </a:r>
            <a:endParaRPr lang="en-US"/>
          </a:p>
          <a:p>
            <a:r>
              <a:rPr lang="en-US" sz="1800" b="1" dirty="0">
                <a:ea typeface="+mn-lt"/>
                <a:cs typeface="+mn-lt"/>
              </a:rPr>
              <a:t>Data Type Conversion</a:t>
            </a:r>
            <a:r>
              <a:rPr lang="en-US" sz="1800" dirty="0">
                <a:ea typeface="+mn-lt"/>
                <a:cs typeface="+mn-lt"/>
              </a:rPr>
              <a:t>: Converted data types to appropriate formats (e.g., strings to integers) for consistency.</a:t>
            </a:r>
            <a:endParaRPr lang="en-US" dirty="0"/>
          </a:p>
          <a:p>
            <a:r>
              <a:rPr lang="en-US" sz="1800" b="1" dirty="0">
                <a:ea typeface="+mn-lt"/>
                <a:cs typeface="+mn-lt"/>
              </a:rPr>
              <a:t>Filtering &amp; Selection</a:t>
            </a:r>
            <a:r>
              <a:rPr lang="en-US" sz="1800" dirty="0">
                <a:ea typeface="+mn-lt"/>
                <a:cs typeface="+mn-lt"/>
              </a:rPr>
              <a:t>: Selected relevant features for analysis and dropped irrelevant or redundant columns.</a:t>
            </a:r>
            <a:endParaRPr lang="en-US" dirty="0"/>
          </a:p>
          <a:p>
            <a:endParaRPr lang="en-US" sz="1800" dirty="0">
              <a:ea typeface="Calibri"/>
              <a:cs typeface="Calibri"/>
            </a:endParaRPr>
          </a:p>
        </p:txBody>
      </p:sp>
    </p:spTree>
    <p:extLst>
      <p:ext uri="{BB962C8B-B14F-4D97-AF65-F5344CB8AC3E}">
        <p14:creationId xmlns:p14="http://schemas.microsoft.com/office/powerpoint/2010/main" val="3002221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On-screen Show (4:3)</PresentationFormat>
  <Paragraphs>0</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Capstone Project: Falcon 9 Analysis</vt:lpstr>
      <vt:lpstr>Executive Summary</vt:lpstr>
      <vt:lpstr>Executive Summary (Cont..)</vt:lpstr>
      <vt:lpstr>Introduction</vt:lpstr>
      <vt:lpstr>Introduction (Conti..)</vt:lpstr>
      <vt:lpstr>Data Collection &amp; Wrangling Methodology</vt:lpstr>
      <vt:lpstr>Data Collection &amp; Wrangling Methodology (Conti..)</vt:lpstr>
      <vt:lpstr>Data Collection &amp; Wrangling Methodology (Conti..)</vt:lpstr>
      <vt:lpstr>Data Cleaning &amp; Wrangling Methodology (Conti..)</vt:lpstr>
      <vt:lpstr>Exploratory Data Analysis (EDA) &amp; Visual Analytics Methodology</vt:lpstr>
      <vt:lpstr>Exploratory Data Analysis (EDA) &amp; Visual Analytics Methodology (Conti..)</vt:lpstr>
      <vt:lpstr>Exploratory Data Analysis (EDA) &amp; Visual Analytics Methodology (Conti..)</vt:lpstr>
      <vt:lpstr>Exploratory Data Analysis (EDA) &amp; Visual Analytics Methodology (Conti..)</vt:lpstr>
      <vt:lpstr>Predictive Analysis Methodology</vt:lpstr>
      <vt:lpstr>Predictive Analysis Methodology (Conti..)</vt:lpstr>
      <vt:lpstr>Predictive Analysis (Classification) Results</vt:lpstr>
      <vt:lpstr>Predictive Analysis (Classification) Results (Conti)</vt:lpstr>
      <vt:lpstr>Conclusion</vt:lpstr>
      <vt:lpstr>Conclusion (Conti..)</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155</cp:revision>
  <dcterms:created xsi:type="dcterms:W3CDTF">2013-01-27T09:14:16Z</dcterms:created>
  <dcterms:modified xsi:type="dcterms:W3CDTF">2025-05-17T04:26:25Z</dcterms:modified>
  <cp:category/>
</cp:coreProperties>
</file>