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9" r:id="rId17"/>
    <p:sldId id="271" r:id="rId18"/>
    <p:sldId id="273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3F79-54A8-4693-BB74-890387487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Studying Explain-ability and Comparing GNN models for the task of link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0E6A-5D23-4693-AC53-09D4A3D66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 Abdullah Khan</a:t>
            </a:r>
          </a:p>
        </p:txBody>
      </p:sp>
    </p:spTree>
    <p:extLst>
      <p:ext uri="{BB962C8B-B14F-4D97-AF65-F5344CB8AC3E}">
        <p14:creationId xmlns:p14="http://schemas.microsoft.com/office/powerpoint/2010/main" val="371595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2628-E1B4-47C7-BC9B-2C72F467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mid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FA7E-3052-45BF-A62A-68728CBA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of Parameterized Decoders</a:t>
            </a:r>
          </a:p>
          <a:p>
            <a:pPr lvl="1"/>
            <a:r>
              <a:rPr lang="en-US" dirty="0"/>
              <a:t>Inner Product*</a:t>
            </a:r>
          </a:p>
          <a:p>
            <a:pPr lvl="1"/>
            <a:r>
              <a:rPr lang="en-US" dirty="0" err="1"/>
              <a:t>Rescal</a:t>
            </a:r>
            <a:endParaRPr lang="en-US" dirty="0"/>
          </a:p>
          <a:p>
            <a:pPr lvl="1"/>
            <a:r>
              <a:rPr lang="en-US" dirty="0" err="1"/>
              <a:t>Dedicom</a:t>
            </a:r>
            <a:endParaRPr lang="en-US" dirty="0"/>
          </a:p>
          <a:p>
            <a:pPr lvl="1"/>
            <a:r>
              <a:rPr lang="en-US" dirty="0"/>
              <a:t>Directed </a:t>
            </a:r>
            <a:r>
              <a:rPr lang="en-US" dirty="0" err="1"/>
              <a:t>Dedicom</a:t>
            </a:r>
            <a:endParaRPr lang="en-US" dirty="0"/>
          </a:p>
          <a:p>
            <a:r>
              <a:rPr lang="en-US" dirty="0"/>
              <a:t>Explanations for certain link predictions</a:t>
            </a:r>
          </a:p>
          <a:p>
            <a:pPr lvl="1"/>
            <a:r>
              <a:rPr lang="en-US" dirty="0"/>
              <a:t>Computationally important Subgraph</a:t>
            </a:r>
          </a:p>
          <a:p>
            <a:pPr lvl="1"/>
            <a:r>
              <a:rPr lang="en-US" dirty="0"/>
              <a:t>Most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13572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90E9-3FF5-4240-8427-BCA1D2ED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6CBB9-0BF2-43D2-83F1-FB2A62A97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Inner Product: link representation is formed by taking dot product of the node embeddings of the end points.</a:t>
                </a:r>
              </a:p>
              <a:p>
                <a:pPr lvl="1"/>
                <a:r>
                  <a:rPr lang="en-US" dirty="0"/>
                  <a:t>Commonly used</a:t>
                </a:r>
              </a:p>
              <a:p>
                <a:pPr lvl="1"/>
                <a:r>
                  <a:rPr lang="en-US" dirty="0"/>
                  <a:t>Performs poorly in case of relational data</a:t>
                </a:r>
              </a:p>
              <a:p>
                <a:r>
                  <a:rPr lang="en-US" dirty="0" err="1"/>
                  <a:t>Rescal</a:t>
                </a:r>
                <a:r>
                  <a:rPr lang="en-US" dirty="0"/>
                  <a:t>: introduces a matrix to capture individual interactions between nodes</a:t>
                </a:r>
              </a:p>
              <a:p>
                <a:pPr lvl="1"/>
                <a:r>
                  <a:rPr lang="en-US" dirty="0"/>
                  <a:t>Mathematically: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;  ‘</a:t>
                </a:r>
                <a:r>
                  <a:rPr lang="en-US" i="1" dirty="0"/>
                  <a:t>z’</a:t>
                </a:r>
                <a:r>
                  <a:rPr lang="en-US" dirty="0"/>
                  <a:t>  represents  node embedding, M represents interaction matrix</a:t>
                </a:r>
              </a:p>
              <a:p>
                <a:pPr lvl="1"/>
                <a:r>
                  <a:rPr lang="en-US" dirty="0"/>
                  <a:t>Shown to outperform Inner Product decoder in case of relational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6CBB9-0BF2-43D2-83F1-FB2A62A97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00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AD32-393D-473D-89DC-93922862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Dedicom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B4F65-C895-4DE6-9E63-BF6BFD631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Dedicom: Introduces a global interaction component while also including a component to model the effect of nodes with regards to a particular relation.</a:t>
                </a:r>
              </a:p>
              <a:p>
                <a:pPr lvl="1"/>
                <a:r>
                  <a:rPr lang="en-US" dirty="0"/>
                  <a:t>Mathematically;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 ; where ‘z’ represents node embeddings Dr represents the relation of node </a:t>
                </a:r>
                <a:r>
                  <a:rPr lang="en-US" dirty="0" err="1"/>
                  <a:t>i</a:t>
                </a:r>
                <a:r>
                  <a:rPr lang="en-US" dirty="0"/>
                  <a:t> w.r.t relation r. R represents the global interaction of nodes with each other.</a:t>
                </a:r>
              </a:p>
              <a:p>
                <a:r>
                  <a:rPr lang="en-US" dirty="0"/>
                  <a:t>We propose a modification to this decoder to apply it on directed edges and taking advantage of the directional component of such relations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B4F65-C895-4DE6-9E63-BF6BFD631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28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462D-4869-4FD5-BD93-20E337B8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FCE0-96CF-47F7-92BC-C042A108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preliminary testing on the same datasets used before, these parameterized decoders perform equally well as Inner Product</a:t>
            </a:r>
          </a:p>
          <a:p>
            <a:r>
              <a:rPr lang="en-US" dirty="0"/>
              <a:t>This was expected since those datasets do not have a relational component. </a:t>
            </a:r>
          </a:p>
          <a:p>
            <a:endParaRPr lang="en-US" dirty="0"/>
          </a:p>
          <a:p>
            <a:r>
              <a:rPr lang="en-US" dirty="0"/>
              <a:t>The performance of these parametrized decoders depend upon the size of node embeddings being produced. Since a lower dimension embedding will have lost most of its information already.</a:t>
            </a:r>
          </a:p>
          <a:p>
            <a:r>
              <a:rPr lang="en-US" dirty="0"/>
              <a:t>Lower dimensionality of node embeddings do not affect Inner Product decoders in a significant manner.</a:t>
            </a:r>
          </a:p>
        </p:txBody>
      </p:sp>
    </p:spTree>
    <p:extLst>
      <p:ext uri="{BB962C8B-B14F-4D97-AF65-F5344CB8AC3E}">
        <p14:creationId xmlns:p14="http://schemas.microsoft.com/office/powerpoint/2010/main" val="258970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7243-56ED-43D8-94A2-BA4D4B02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parametrized decoders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1E3C-7408-4391-9EC0-2F6232D2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medical datasets have multiples types of node representing different types of entities. </a:t>
            </a:r>
          </a:p>
          <a:p>
            <a:endParaRPr lang="en-US" dirty="0"/>
          </a:p>
          <a:p>
            <a:r>
              <a:rPr lang="en-US" dirty="0"/>
              <a:t>Knowledge graphs usually have multiple relations. </a:t>
            </a:r>
          </a:p>
        </p:txBody>
      </p:sp>
    </p:spTree>
    <p:extLst>
      <p:ext uri="{BB962C8B-B14F-4D97-AF65-F5344CB8AC3E}">
        <p14:creationId xmlns:p14="http://schemas.microsoft.com/office/powerpoint/2010/main" val="364087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1614-E0B2-454D-9021-7FF0CE90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045A-1AB6-48AB-9EE7-C575A40C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minimal subgraph in the computation graph, that minimizes the difference in the prediction scores using the whole computation graph and the minimal graph.</a:t>
            </a:r>
          </a:p>
          <a:p>
            <a:r>
              <a:rPr lang="en-US" dirty="0"/>
              <a:t>Subset of node features that were most influential in the decision process.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Finds edge mask and feature mask based on the above loss function.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871B6-5BBD-4CAA-8FE0-9AB024FB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033" y="4040542"/>
            <a:ext cx="6111770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0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A33A-5465-4772-B50E-617AE780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minimal subgraph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BD1105-8B96-4350-B046-101DB7ED4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373" y="1734360"/>
            <a:ext cx="6863254" cy="5123640"/>
          </a:xfrm>
        </p:spPr>
      </p:pic>
    </p:spTree>
    <p:extLst>
      <p:ext uri="{BB962C8B-B14F-4D97-AF65-F5344CB8AC3E}">
        <p14:creationId xmlns:p14="http://schemas.microsoft.com/office/powerpoint/2010/main" val="326320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2B81-FACE-45C5-83B0-0BF2A2A5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of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8F44D3-D248-4618-897A-6834BE1F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presence of these important features in both the nodes are responsible for presence of a link between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0B09F72-7D7C-46AE-9CF8-5C175FDA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13" y="3176365"/>
            <a:ext cx="4330973" cy="32344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28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1291-F2F0-41B3-B38E-4F850655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58B5-6D9D-4559-9523-5851E7E34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of this information in a more interpretable manner</a:t>
            </a:r>
          </a:p>
          <a:p>
            <a:r>
              <a:rPr lang="en-US" dirty="0"/>
              <a:t>The subgraph is only for 1-hop neighborhood for illustration purposes. However the model usually takes 2-hops to form the computation graph</a:t>
            </a:r>
          </a:p>
          <a:p>
            <a:r>
              <a:rPr lang="en-US" dirty="0"/>
              <a:t>Evaluating the accuracy of these explanations</a:t>
            </a:r>
          </a:p>
        </p:txBody>
      </p:sp>
    </p:spTree>
    <p:extLst>
      <p:ext uri="{BB962C8B-B14F-4D97-AF65-F5344CB8AC3E}">
        <p14:creationId xmlns:p14="http://schemas.microsoft.com/office/powerpoint/2010/main" val="51311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5B00-3CCF-4A9D-89E5-62C1CFC1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1AB8-E069-4CDD-AE6B-F671D9CE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Explaining anomalous links in the input graph. </a:t>
            </a:r>
          </a:p>
          <a:p>
            <a:endParaRPr lang="en-US" sz="2000" dirty="0"/>
          </a:p>
          <a:p>
            <a:r>
              <a:rPr lang="en-US" sz="2000" dirty="0"/>
              <a:t>Potentially, Removal of noisy features from the nodes for better performance in downstream tasks</a:t>
            </a:r>
          </a:p>
        </p:txBody>
      </p:sp>
    </p:spTree>
    <p:extLst>
      <p:ext uri="{BB962C8B-B14F-4D97-AF65-F5344CB8AC3E}">
        <p14:creationId xmlns:p14="http://schemas.microsoft.com/office/powerpoint/2010/main" val="25933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4709-A3EC-48E1-988D-F9075D16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96EAD-14EC-4423-8C00-86B4A42EE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036" y="1992842"/>
            <a:ext cx="8751879" cy="4417970"/>
          </a:xfrm>
        </p:spPr>
      </p:pic>
    </p:spTree>
    <p:extLst>
      <p:ext uri="{BB962C8B-B14F-4D97-AF65-F5344CB8AC3E}">
        <p14:creationId xmlns:p14="http://schemas.microsoft.com/office/powerpoint/2010/main" val="268588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74CE-57C8-468E-B8FC-8278B1D5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B6EC-11C2-46EF-AA7B-525CE7F9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Any Queries?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607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319B-E1EF-4FBC-9FF3-2E4E696C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C2C1A-A88E-40BB-AD01-FC0449C4E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756" y="2026625"/>
            <a:ext cx="6914488" cy="4384187"/>
          </a:xfrm>
        </p:spPr>
      </p:pic>
    </p:spTree>
    <p:extLst>
      <p:ext uri="{BB962C8B-B14F-4D97-AF65-F5344CB8AC3E}">
        <p14:creationId xmlns:p14="http://schemas.microsoft.com/office/powerpoint/2010/main" val="89560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0ABE-8E52-4F11-8476-9A8A2314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9075C7-E927-454C-8983-7B16A10C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Convolution Network (GCN)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Graph Attention Network (GAT)</a:t>
            </a:r>
          </a:p>
          <a:p>
            <a:pPr lvl="1"/>
            <a:r>
              <a:rPr lang="en-US" dirty="0"/>
              <a:t>Trainable Attention Weights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188D29-A0B5-43A6-AD47-63530A66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4" y="2222287"/>
            <a:ext cx="2608119" cy="1294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8C555D-E5D9-4195-B137-34B56510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518" y="4040542"/>
            <a:ext cx="5029636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6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761C-3AAC-419D-9BD2-C6886B6B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models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4D14-C8E3-41DE-A3D8-C7930EE0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SAGE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Concatenation of self embedding</a:t>
            </a:r>
          </a:p>
          <a:p>
            <a:pPr lvl="1"/>
            <a:r>
              <a:rPr lang="en-US" dirty="0"/>
              <a:t>Normalization after each step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E6DEB-AA8D-4E64-B777-CF044B047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56" y="3304268"/>
            <a:ext cx="820745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8A4-D399-453E-ADBA-78FF3F3C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2165-4494-4505-BEE8-F5E88243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Comparative Analysis of various GNN models</a:t>
            </a:r>
          </a:p>
          <a:p>
            <a:r>
              <a:rPr lang="en-US" dirty="0"/>
              <a:t>Performance measure: AUC ROC, AP, Recall</a:t>
            </a:r>
          </a:p>
          <a:p>
            <a:r>
              <a:rPr lang="en-US" dirty="0"/>
              <a:t>Datasets </a:t>
            </a:r>
          </a:p>
          <a:p>
            <a:pPr lvl="1"/>
            <a:r>
              <a:rPr lang="en-US" dirty="0"/>
              <a:t>Cora: 2708 nodes, 5429 links, sparse, low avg. node degree, larger diameter</a:t>
            </a:r>
          </a:p>
          <a:p>
            <a:pPr lvl="1"/>
            <a:r>
              <a:rPr lang="en-US" dirty="0"/>
              <a:t>PubMed: 19k nodes, 44k links, dense, higher avg. node degree, smaller diameter</a:t>
            </a:r>
          </a:p>
        </p:txBody>
      </p:sp>
    </p:spTree>
    <p:extLst>
      <p:ext uri="{BB962C8B-B14F-4D97-AF65-F5344CB8AC3E}">
        <p14:creationId xmlns:p14="http://schemas.microsoft.com/office/powerpoint/2010/main" val="75894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B8A4-B312-4997-918D-2D0CFEDE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42C5E2-354D-4945-B502-994E4C33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 ROC &amp; Precision </a:t>
            </a:r>
          </a:p>
          <a:p>
            <a:pPr marL="0" indent="0">
              <a:buNone/>
            </a:pPr>
            <a:r>
              <a:rPr lang="en-US" dirty="0"/>
              <a:t>	score are similar</a:t>
            </a:r>
          </a:p>
          <a:p>
            <a:r>
              <a:rPr lang="en-US" dirty="0"/>
              <a:t>Recall shows that </a:t>
            </a:r>
            <a:r>
              <a:rPr lang="en-US" dirty="0" err="1"/>
              <a:t>GraphSAGE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performs better.</a:t>
            </a:r>
          </a:p>
          <a:p>
            <a:r>
              <a:rPr lang="en-US" dirty="0" err="1"/>
              <a:t>GraphSAGE</a:t>
            </a:r>
            <a:r>
              <a:rPr lang="en-US" dirty="0"/>
              <a:t> is better at predicting </a:t>
            </a:r>
          </a:p>
          <a:p>
            <a:pPr marL="0" indent="0">
              <a:buNone/>
            </a:pPr>
            <a:r>
              <a:rPr lang="en-US" dirty="0"/>
              <a:t>	actual links.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CEDAF3-6667-4509-B9F3-36988086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24" y="2149069"/>
            <a:ext cx="6447079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EA9C-4305-4C0B-80C2-89B74E87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65DC-8B89-468D-AD8B-C4852D4D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graphs tend to be computationally more intensive</a:t>
            </a:r>
          </a:p>
          <a:p>
            <a:r>
              <a:rPr lang="en-US" dirty="0"/>
              <a:t>GCN : least taxing model performs well.</a:t>
            </a:r>
          </a:p>
          <a:p>
            <a:r>
              <a:rPr lang="en-US" dirty="0" err="1"/>
              <a:t>GraphSAGE</a:t>
            </a:r>
            <a:r>
              <a:rPr lang="en-US" dirty="0"/>
              <a:t> again performs better in predicting actual links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B7B07-BFBA-4EB7-9D82-56651663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09" y="3429000"/>
            <a:ext cx="6630182" cy="26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BCC1-1646-4527-B07F-D4CE2250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039C6-22F0-41FE-B5CF-E1FDC1F8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the datasets are relatively small. Need to experiment the same for larger graphs</a:t>
            </a:r>
          </a:p>
          <a:p>
            <a:r>
              <a:rPr lang="en-US" dirty="0"/>
              <a:t>There exists relations between nodes based on edge types. </a:t>
            </a:r>
          </a:p>
          <a:p>
            <a:endParaRPr lang="en-US" dirty="0"/>
          </a:p>
          <a:p>
            <a:r>
              <a:rPr lang="en-US" dirty="0"/>
              <a:t>Dense graphs are computationally intensive. We intend to apply some scaling techniques to reaffirm our results.</a:t>
            </a:r>
          </a:p>
        </p:txBody>
      </p:sp>
    </p:spTree>
    <p:extLst>
      <p:ext uri="{BB962C8B-B14F-4D97-AF65-F5344CB8AC3E}">
        <p14:creationId xmlns:p14="http://schemas.microsoft.com/office/powerpoint/2010/main" val="2632489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304</TotalTime>
  <Words>645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Cambria Math</vt:lpstr>
      <vt:lpstr>Century Gothic</vt:lpstr>
      <vt:lpstr>Wingdings 2</vt:lpstr>
      <vt:lpstr>Quotable</vt:lpstr>
      <vt:lpstr>Studying Explain-ability and Comparing GNN models for the task of link prediction</vt:lpstr>
      <vt:lpstr>Link Prediction</vt:lpstr>
      <vt:lpstr>Message Passing</vt:lpstr>
      <vt:lpstr>GNN Models</vt:lpstr>
      <vt:lpstr>GNN models Contd.</vt:lpstr>
      <vt:lpstr>Comparative Analysis</vt:lpstr>
      <vt:lpstr>Results</vt:lpstr>
      <vt:lpstr>Results contd.</vt:lpstr>
      <vt:lpstr>Future Work</vt:lpstr>
      <vt:lpstr>Progress since mid term</vt:lpstr>
      <vt:lpstr>Decoders</vt:lpstr>
      <vt:lpstr>Dedicom</vt:lpstr>
      <vt:lpstr>Observations</vt:lpstr>
      <vt:lpstr>Need for parametrized decoders</vt:lpstr>
      <vt:lpstr>Explanations</vt:lpstr>
      <vt:lpstr>Example of minimal subgraph</vt:lpstr>
      <vt:lpstr>Subset of features</vt:lpstr>
      <vt:lpstr>Future Work</vt:lpstr>
      <vt:lpstr>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Explainability and Comparing GNN models for the task of link prediction</dc:title>
  <dc:creator>abdullah khan</dc:creator>
  <cp:lastModifiedBy>abdullah khan</cp:lastModifiedBy>
  <cp:revision>19</cp:revision>
  <dcterms:created xsi:type="dcterms:W3CDTF">2021-04-30T07:01:42Z</dcterms:created>
  <dcterms:modified xsi:type="dcterms:W3CDTF">2021-04-30T12:06:17Z</dcterms:modified>
</cp:coreProperties>
</file>