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4.jpg" ContentType="image/jpeg"/>
  <Override PartName="/ppt/media/image5.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6" r:id="rId2"/>
    <p:sldId id="256" r:id="rId3"/>
    <p:sldId id="257" r:id="rId4"/>
    <p:sldId id="258" r:id="rId5"/>
    <p:sldId id="259" r:id="rId6"/>
    <p:sldId id="260" r:id="rId7"/>
    <p:sldId id="261" r:id="rId8"/>
    <p:sldId id="264" r:id="rId9"/>
    <p:sldId id="263" r:id="rId10"/>
    <p:sldId id="267" r:id="rId11"/>
    <p:sldId id="268" r:id="rId12"/>
    <p:sldId id="269" r:id="rId13"/>
    <p:sldId id="270" r:id="rId14"/>
    <p:sldId id="271" r:id="rId15"/>
    <p:sldId id="265" r:id="rId16"/>
  </p:sldIdLst>
  <p:sldSz cx="11442700" cy="6686550"/>
  <p:notesSz cx="11442700" cy="66865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1BBB"/>
    <a:srgbClr val="5D0BCB"/>
    <a:srgbClr val="E6E6E6"/>
    <a:srgbClr val="0047D6"/>
    <a:srgbClr val="511C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87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58202" y="1998027"/>
            <a:ext cx="9726295" cy="1353502"/>
          </a:xfrm>
          <a:prstGeom prst="rect">
            <a:avLst/>
          </a:prstGeom>
        </p:spPr>
        <p:txBody>
          <a:bodyPr wrap="square" lIns="0" tIns="0" rIns="0" bIns="0">
            <a:spAutoFit/>
          </a:bodyPr>
          <a:lstStyle>
            <a:lvl1pPr>
              <a:defRPr sz="3750" b="0" i="0">
                <a:solidFill>
                  <a:srgbClr val="591CE6"/>
                </a:solidFill>
                <a:latin typeface="Verdana"/>
                <a:cs typeface="Verdana"/>
              </a:defRPr>
            </a:lvl1pPr>
          </a:lstStyle>
          <a:p>
            <a:endParaRPr/>
          </a:p>
        </p:txBody>
      </p:sp>
      <p:sp>
        <p:nvSpPr>
          <p:cNvPr id="3" name="Holder 3"/>
          <p:cNvSpPr>
            <a:spLocks noGrp="1"/>
          </p:cNvSpPr>
          <p:nvPr>
            <p:ph type="subTitle" idx="4"/>
          </p:nvPr>
        </p:nvSpPr>
        <p:spPr>
          <a:xfrm>
            <a:off x="1716405" y="3609340"/>
            <a:ext cx="8009890" cy="16113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50" b="0" i="0">
                <a:solidFill>
                  <a:srgbClr val="591CE6"/>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1430000" cy="6477000"/>
          </a:xfrm>
          <a:custGeom>
            <a:avLst/>
            <a:gdLst/>
            <a:ahLst/>
            <a:cxnLst/>
            <a:rect l="l" t="t" r="r" b="b"/>
            <a:pathLst>
              <a:path w="11430000" h="6477000">
                <a:moveTo>
                  <a:pt x="11429999" y="0"/>
                </a:moveTo>
                <a:lnTo>
                  <a:pt x="0" y="0"/>
                </a:lnTo>
                <a:lnTo>
                  <a:pt x="0" y="6476999"/>
                </a:lnTo>
                <a:lnTo>
                  <a:pt x="11429999" y="6476999"/>
                </a:lnTo>
                <a:lnTo>
                  <a:pt x="11429999" y="0"/>
                </a:lnTo>
                <a:close/>
              </a:path>
            </a:pathLst>
          </a:custGeom>
          <a:solidFill>
            <a:srgbClr val="FDFAF7"/>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750" b="0" i="0">
                <a:solidFill>
                  <a:srgbClr val="591CE6"/>
                </a:solidFill>
                <a:latin typeface="Verdana"/>
                <a:cs typeface="Verdana"/>
              </a:defRPr>
            </a:lvl1pPr>
          </a:lstStyle>
          <a:p>
            <a:endParaRPr/>
          </a:p>
        </p:txBody>
      </p:sp>
      <p:sp>
        <p:nvSpPr>
          <p:cNvPr id="3" name="Holder 3"/>
          <p:cNvSpPr>
            <a:spLocks noGrp="1"/>
          </p:cNvSpPr>
          <p:nvPr>
            <p:ph sz="half" idx="2"/>
          </p:nvPr>
        </p:nvSpPr>
        <p:spPr>
          <a:xfrm>
            <a:off x="572135" y="1482407"/>
            <a:ext cx="4977574" cy="425386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973533" y="2031940"/>
            <a:ext cx="3597909" cy="3754120"/>
          </a:xfrm>
          <a:prstGeom prst="rect">
            <a:avLst/>
          </a:prstGeom>
        </p:spPr>
        <p:txBody>
          <a:bodyPr wrap="square" lIns="0" tIns="0" rIns="0" bIns="0">
            <a:spAutoFit/>
          </a:bodyPr>
          <a:lstStyle>
            <a:lvl1pPr>
              <a:defRPr sz="1850" b="0" i="0">
                <a:solidFill>
                  <a:srgbClr val="272525"/>
                </a:solidFill>
                <a:latin typeface="Verdana"/>
                <a:cs typeface="Verdana"/>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50" b="0" i="0">
                <a:solidFill>
                  <a:srgbClr val="591CE6"/>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1430000" cy="6440805"/>
          </a:xfrm>
          <a:custGeom>
            <a:avLst/>
            <a:gdLst/>
            <a:ahLst/>
            <a:cxnLst/>
            <a:rect l="l" t="t" r="r" b="b"/>
            <a:pathLst>
              <a:path w="11430000" h="6440805">
                <a:moveTo>
                  <a:pt x="11429999" y="0"/>
                </a:moveTo>
                <a:lnTo>
                  <a:pt x="0" y="0"/>
                </a:lnTo>
                <a:lnTo>
                  <a:pt x="0" y="6440423"/>
                </a:lnTo>
                <a:lnTo>
                  <a:pt x="11429999" y="6440423"/>
                </a:lnTo>
                <a:lnTo>
                  <a:pt x="11429999" y="0"/>
                </a:lnTo>
                <a:close/>
              </a:path>
            </a:pathLst>
          </a:custGeom>
          <a:solidFill>
            <a:srgbClr val="FDFAF7"/>
          </a:solidFill>
        </p:spPr>
        <p:txBody>
          <a:bodyPr wrap="square" lIns="0" tIns="0" rIns="0" bIns="0" rtlCol="0"/>
          <a:lstStyle/>
          <a:p>
            <a:endParaRPr/>
          </a:p>
        </p:txBody>
      </p:sp>
      <p:sp>
        <p:nvSpPr>
          <p:cNvPr id="2" name="Holder 2"/>
          <p:cNvSpPr>
            <a:spLocks noGrp="1"/>
          </p:cNvSpPr>
          <p:nvPr>
            <p:ph type="title"/>
          </p:nvPr>
        </p:nvSpPr>
        <p:spPr>
          <a:xfrm>
            <a:off x="1638515" y="1126292"/>
            <a:ext cx="6398259" cy="1133475"/>
          </a:xfrm>
          <a:prstGeom prst="rect">
            <a:avLst/>
          </a:prstGeom>
        </p:spPr>
        <p:txBody>
          <a:bodyPr wrap="square" lIns="0" tIns="0" rIns="0" bIns="0">
            <a:spAutoFit/>
          </a:bodyPr>
          <a:lstStyle>
            <a:lvl1pPr>
              <a:defRPr sz="3750" b="0" i="0">
                <a:solidFill>
                  <a:srgbClr val="591CE6"/>
                </a:solidFill>
                <a:latin typeface="Verdana"/>
                <a:cs typeface="Verdana"/>
              </a:defRPr>
            </a:lvl1pPr>
          </a:lstStyle>
          <a:p>
            <a:endParaRPr/>
          </a:p>
        </p:txBody>
      </p:sp>
      <p:sp>
        <p:nvSpPr>
          <p:cNvPr id="3" name="Holder 3"/>
          <p:cNvSpPr>
            <a:spLocks noGrp="1"/>
          </p:cNvSpPr>
          <p:nvPr>
            <p:ph type="body" idx="1"/>
          </p:nvPr>
        </p:nvSpPr>
        <p:spPr>
          <a:xfrm>
            <a:off x="572135" y="1482407"/>
            <a:ext cx="10298430" cy="425386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890518" y="5994082"/>
            <a:ext cx="3661664" cy="32226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72135" y="5994082"/>
            <a:ext cx="2631821" cy="32226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5/11/2024</a:t>
            </a:fld>
            <a:endParaRPr lang="en-US"/>
          </a:p>
        </p:txBody>
      </p:sp>
      <p:sp>
        <p:nvSpPr>
          <p:cNvPr id="6" name="Holder 6"/>
          <p:cNvSpPr>
            <a:spLocks noGrp="1"/>
          </p:cNvSpPr>
          <p:nvPr>
            <p:ph type="sldNum" sz="quarter" idx="7"/>
          </p:nvPr>
        </p:nvSpPr>
        <p:spPr>
          <a:xfrm>
            <a:off x="8238744" y="5994082"/>
            <a:ext cx="2631821" cy="32226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177" y="1057275"/>
            <a:ext cx="4419600" cy="1477328"/>
          </a:xfrm>
        </p:spPr>
        <p:txBody>
          <a:bodyPr/>
          <a:lstStyle/>
          <a:p>
            <a:pPr algn="ctr"/>
            <a:r>
              <a:rPr lang="en-US" sz="3200" dirty="0">
                <a:solidFill>
                  <a:srgbClr val="5D0BCB"/>
                </a:solidFill>
                <a:latin typeface="Bahnschrift Condensed" panose="020B0502040204020203" pitchFamily="34" charset="0"/>
                <a:cs typeface="Arabic Typesetting" panose="03020402040406030203" pitchFamily="66" charset="-78"/>
              </a:rPr>
              <a:t>Adaptive Hybrid Optimization Technique Combining Newton-Raphson and Gradient </a:t>
            </a:r>
            <a:r>
              <a:rPr lang="en-US" sz="3200" dirty="0" smtClean="0">
                <a:solidFill>
                  <a:srgbClr val="5D0BCB"/>
                </a:solidFill>
                <a:latin typeface="Bahnschrift Condensed" panose="020B0502040204020203" pitchFamily="34" charset="0"/>
                <a:cs typeface="Arabic Typesetting" panose="03020402040406030203" pitchFamily="66" charset="-78"/>
              </a:rPr>
              <a:t>Descent</a:t>
            </a:r>
            <a:endParaRPr lang="ar-YE" sz="3200" dirty="0">
              <a:solidFill>
                <a:srgbClr val="5D0BCB"/>
              </a:solidFill>
              <a:latin typeface="Bahnschrift Condensed" panose="020B0502040204020203" pitchFamily="34" charset="0"/>
              <a:cs typeface="Arabic Typesetting" panose="03020402040406030203" pitchFamily="66" charset="-78"/>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67094"/>
          <a:stretch/>
        </p:blipFill>
        <p:spPr>
          <a:xfrm>
            <a:off x="5264150" y="0"/>
            <a:ext cx="6178550" cy="6696075"/>
          </a:xfrm>
          <a:prstGeom prst="rect">
            <a:avLst/>
          </a:prstGeom>
        </p:spPr>
      </p:pic>
      <p:sp>
        <p:nvSpPr>
          <p:cNvPr id="5" name="TextBox 4"/>
          <p:cNvSpPr txBox="1"/>
          <p:nvPr/>
        </p:nvSpPr>
        <p:spPr>
          <a:xfrm>
            <a:off x="954206" y="4562475"/>
            <a:ext cx="3427541" cy="1015663"/>
          </a:xfrm>
          <a:prstGeom prst="rect">
            <a:avLst/>
          </a:prstGeom>
          <a:noFill/>
        </p:spPr>
        <p:txBody>
          <a:bodyPr wrap="none" rtlCol="1">
            <a:spAutoFit/>
          </a:bodyPr>
          <a:lstStyle/>
          <a:p>
            <a:r>
              <a:rPr lang="en-US" sz="2000" dirty="0" smtClean="0">
                <a:solidFill>
                  <a:schemeClr val="tx1"/>
                </a:solidFill>
                <a:latin typeface="+mn-lt"/>
                <a:cs typeface="+mj-cs"/>
              </a:rPr>
              <a:t>Students:</a:t>
            </a:r>
          </a:p>
          <a:p>
            <a:r>
              <a:rPr lang="en-US" sz="2000" dirty="0" smtClean="0">
                <a:solidFill>
                  <a:schemeClr val="tx1"/>
                </a:solidFill>
                <a:latin typeface="+mn-lt"/>
                <a:cs typeface="+mj-cs"/>
              </a:rPr>
              <a:t>Abdullah </a:t>
            </a:r>
            <a:r>
              <a:rPr lang="en-US" sz="2000" dirty="0" err="1" smtClean="0">
                <a:solidFill>
                  <a:schemeClr val="tx1"/>
                </a:solidFill>
                <a:latin typeface="+mn-lt"/>
                <a:cs typeface="+mj-cs"/>
              </a:rPr>
              <a:t>Alshami</a:t>
            </a:r>
            <a:r>
              <a:rPr lang="en-US" sz="2000" dirty="0">
                <a:solidFill>
                  <a:schemeClr val="tx1"/>
                </a:solidFill>
                <a:latin typeface="+mn-lt"/>
                <a:cs typeface="+mj-cs"/>
              </a:rPr>
              <a:t> </a:t>
            </a:r>
            <a:r>
              <a:rPr lang="en-US" sz="2000" dirty="0" smtClean="0">
                <a:solidFill>
                  <a:schemeClr val="tx1"/>
                </a:solidFill>
                <a:latin typeface="+mn-lt"/>
                <a:cs typeface="+mj-cs"/>
              </a:rPr>
              <a:t>- 412117701</a:t>
            </a:r>
            <a:endParaRPr lang="en-US" sz="2000" dirty="0">
              <a:solidFill>
                <a:schemeClr val="tx1"/>
              </a:solidFill>
              <a:latin typeface="+mn-lt"/>
              <a:cs typeface="+mj-cs"/>
            </a:endParaRPr>
          </a:p>
          <a:p>
            <a:r>
              <a:rPr lang="en-US" sz="2000" dirty="0" smtClean="0">
                <a:solidFill>
                  <a:schemeClr val="tx1"/>
                </a:solidFill>
                <a:latin typeface="+mn-lt"/>
                <a:cs typeface="+mj-cs"/>
              </a:rPr>
              <a:t>Kareem </a:t>
            </a:r>
            <a:r>
              <a:rPr lang="en-US" sz="2000" dirty="0" err="1" smtClean="0">
                <a:solidFill>
                  <a:schemeClr val="tx1"/>
                </a:solidFill>
                <a:latin typeface="+mn-lt"/>
                <a:cs typeface="+mj-cs"/>
              </a:rPr>
              <a:t>Maged</a:t>
            </a:r>
            <a:r>
              <a:rPr lang="en-US" sz="2000" dirty="0">
                <a:solidFill>
                  <a:schemeClr val="tx1"/>
                </a:solidFill>
                <a:latin typeface="+mn-lt"/>
                <a:cs typeface="+mj-cs"/>
              </a:rPr>
              <a:t> </a:t>
            </a:r>
            <a:r>
              <a:rPr lang="en-US" sz="2000" dirty="0" smtClean="0">
                <a:solidFill>
                  <a:schemeClr val="tx1"/>
                </a:solidFill>
                <a:latin typeface="+mn-lt"/>
                <a:cs typeface="+mj-cs"/>
              </a:rPr>
              <a:t>- 412117553</a:t>
            </a:r>
            <a:endParaRPr lang="ar-YE" sz="2000" dirty="0">
              <a:solidFill>
                <a:schemeClr val="tx1"/>
              </a:solidFill>
              <a:latin typeface="+mn-lt"/>
              <a:cs typeface="+mj-cs"/>
            </a:endParaRPr>
          </a:p>
        </p:txBody>
      </p:sp>
      <p:sp>
        <p:nvSpPr>
          <p:cNvPr id="6" name="TextBox 5"/>
          <p:cNvSpPr txBox="1"/>
          <p:nvPr/>
        </p:nvSpPr>
        <p:spPr>
          <a:xfrm>
            <a:off x="7543053" y="3654705"/>
            <a:ext cx="1620744" cy="646331"/>
          </a:xfrm>
          <a:prstGeom prst="rect">
            <a:avLst/>
          </a:prstGeom>
          <a:noFill/>
        </p:spPr>
        <p:txBody>
          <a:bodyPr wrap="square" rtlCol="1">
            <a:spAutoFit/>
          </a:bodyPr>
          <a:lstStyle/>
          <a:p>
            <a:r>
              <a:rPr lang="en-US" sz="3600" b="1" dirty="0" smtClean="0">
                <a:solidFill>
                  <a:srgbClr val="E6E6E6"/>
                </a:solidFill>
              </a:rPr>
              <a:t>CS348</a:t>
            </a:r>
            <a:endParaRPr lang="ar-YE" sz="2000" b="1" dirty="0">
              <a:solidFill>
                <a:srgbClr val="E6E6E6"/>
              </a:solidFill>
            </a:endParaRPr>
          </a:p>
        </p:txBody>
      </p:sp>
    </p:spTree>
    <p:extLst>
      <p:ext uri="{BB962C8B-B14F-4D97-AF65-F5344CB8AC3E}">
        <p14:creationId xmlns:p14="http://schemas.microsoft.com/office/powerpoint/2010/main" val="32893854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1150" y="523875"/>
            <a:ext cx="3344809" cy="577081"/>
          </a:xfrm>
        </p:spPr>
        <p:txBody>
          <a:bodyPr/>
          <a:lstStyle/>
          <a:p>
            <a:r>
              <a:rPr lang="en-US" dirty="0" smtClean="0"/>
              <a:t>Our program</a:t>
            </a:r>
            <a:endParaRPr lang="en-US" dirty="0"/>
          </a:p>
        </p:txBody>
      </p:sp>
      <p:pic>
        <p:nvPicPr>
          <p:cNvPr id="4" name="Picture 3"/>
          <p:cNvPicPr>
            <a:picLocks noChangeAspect="1"/>
          </p:cNvPicPr>
          <p:nvPr/>
        </p:nvPicPr>
        <p:blipFill>
          <a:blip r:embed="rId2"/>
          <a:stretch>
            <a:fillRect/>
          </a:stretch>
        </p:blipFill>
        <p:spPr>
          <a:xfrm>
            <a:off x="2107379" y="1666875"/>
            <a:ext cx="7372350" cy="4895850"/>
          </a:xfrm>
          <a:prstGeom prst="rect">
            <a:avLst/>
          </a:prstGeom>
        </p:spPr>
      </p:pic>
    </p:spTree>
    <p:extLst>
      <p:ext uri="{BB962C8B-B14F-4D97-AF65-F5344CB8AC3E}">
        <p14:creationId xmlns:p14="http://schemas.microsoft.com/office/powerpoint/2010/main" val="1359490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7985" y="315673"/>
            <a:ext cx="3046730" cy="577081"/>
          </a:xfrm>
        </p:spPr>
        <p:txBody>
          <a:bodyPr/>
          <a:lstStyle/>
          <a:p>
            <a:pPr algn="ctr"/>
            <a:r>
              <a:rPr lang="en-US" dirty="0" smtClean="0"/>
              <a:t>Result</a:t>
            </a:r>
            <a:endParaRPr lang="en-US" dirty="0"/>
          </a:p>
        </p:txBody>
      </p:sp>
      <p:pic>
        <p:nvPicPr>
          <p:cNvPr id="4" name="Picture 3"/>
          <p:cNvPicPr>
            <a:picLocks noChangeAspect="1"/>
          </p:cNvPicPr>
          <p:nvPr/>
        </p:nvPicPr>
        <p:blipFill>
          <a:blip r:embed="rId2"/>
          <a:stretch>
            <a:fillRect/>
          </a:stretch>
        </p:blipFill>
        <p:spPr>
          <a:xfrm>
            <a:off x="2211387" y="1780539"/>
            <a:ext cx="7019925" cy="3657600"/>
          </a:xfrm>
          <a:prstGeom prst="rect">
            <a:avLst/>
          </a:prstGeom>
        </p:spPr>
      </p:pic>
    </p:spTree>
    <p:extLst>
      <p:ext uri="{BB962C8B-B14F-4D97-AF65-F5344CB8AC3E}">
        <p14:creationId xmlns:p14="http://schemas.microsoft.com/office/powerpoint/2010/main" val="7077132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39950" y="1362075"/>
            <a:ext cx="7038975" cy="3638550"/>
          </a:xfrm>
          <a:prstGeom prst="rect">
            <a:avLst/>
          </a:prstGeom>
        </p:spPr>
      </p:pic>
    </p:spTree>
    <p:extLst>
      <p:ext uri="{BB962C8B-B14F-4D97-AF65-F5344CB8AC3E}">
        <p14:creationId xmlns:p14="http://schemas.microsoft.com/office/powerpoint/2010/main" val="1255717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7627" r="868"/>
          <a:stretch/>
        </p:blipFill>
        <p:spPr>
          <a:xfrm>
            <a:off x="2154237" y="1438275"/>
            <a:ext cx="7072313" cy="4152900"/>
          </a:xfrm>
          <a:prstGeom prst="rect">
            <a:avLst/>
          </a:prstGeom>
        </p:spPr>
      </p:pic>
    </p:spTree>
    <p:extLst>
      <p:ext uri="{BB962C8B-B14F-4D97-AF65-F5344CB8AC3E}">
        <p14:creationId xmlns:p14="http://schemas.microsoft.com/office/powerpoint/2010/main" val="26684827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548" t="9358"/>
          <a:stretch/>
        </p:blipFill>
        <p:spPr>
          <a:xfrm>
            <a:off x="2292350" y="1895474"/>
            <a:ext cx="6967537" cy="3228975"/>
          </a:xfrm>
          <a:prstGeom prst="rect">
            <a:avLst/>
          </a:prstGeom>
        </p:spPr>
      </p:pic>
    </p:spTree>
    <p:extLst>
      <p:ext uri="{BB962C8B-B14F-4D97-AF65-F5344CB8AC3E}">
        <p14:creationId xmlns:p14="http://schemas.microsoft.com/office/powerpoint/2010/main" val="478688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0750" y="1590675"/>
            <a:ext cx="9502922" cy="3154710"/>
          </a:xfrm>
          <a:prstGeom prst="rect">
            <a:avLst/>
          </a:prstGeom>
          <a:noFill/>
        </p:spPr>
        <p:txBody>
          <a:bodyPr wrap="none" rtlCol="1">
            <a:spAutoFit/>
          </a:bodyPr>
          <a:lstStyle/>
          <a:p>
            <a:r>
              <a:rPr lang="en-US" sz="19900" b="1" dirty="0" smtClean="0">
                <a:solidFill>
                  <a:srgbClr val="321BBB"/>
                </a:solidFill>
                <a:latin typeface="Edwardian Script ITC" panose="030303020407070D0804" pitchFamily="66" charset="0"/>
              </a:rPr>
              <a:t>Thank You</a:t>
            </a:r>
            <a:endParaRPr lang="ar-YE" sz="19900" b="1" dirty="0">
              <a:solidFill>
                <a:srgbClr val="321BBB"/>
              </a:solidFill>
              <a:latin typeface="Edwardian Script ITC" panose="030303020407070D0804" pitchFamily="66" charset="0"/>
            </a:endParaRPr>
          </a:p>
        </p:txBody>
      </p:sp>
    </p:spTree>
    <p:extLst>
      <p:ext uri="{BB962C8B-B14F-4D97-AF65-F5344CB8AC3E}">
        <p14:creationId xmlns:p14="http://schemas.microsoft.com/office/powerpoint/2010/main" val="3454639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b="14673"/>
          <a:stretch/>
        </p:blipFill>
        <p:spPr>
          <a:xfrm>
            <a:off x="5568950" y="0"/>
            <a:ext cx="5873750" cy="6686550"/>
          </a:xfrm>
          <a:prstGeom prst="rect">
            <a:avLst/>
          </a:prstGeom>
        </p:spPr>
      </p:pic>
      <p:sp>
        <p:nvSpPr>
          <p:cNvPr id="7" name="object 7"/>
          <p:cNvSpPr txBox="1"/>
          <p:nvPr/>
        </p:nvSpPr>
        <p:spPr>
          <a:xfrm>
            <a:off x="539750" y="1285875"/>
            <a:ext cx="4495800" cy="2899768"/>
          </a:xfrm>
          <a:prstGeom prst="rect">
            <a:avLst/>
          </a:prstGeom>
        </p:spPr>
        <p:txBody>
          <a:bodyPr vert="horz" wrap="square" lIns="0" tIns="12700" rIns="0" bIns="0" rtlCol="0">
            <a:spAutoFit/>
          </a:bodyPr>
          <a:lstStyle/>
          <a:p>
            <a:pPr marL="12700" marR="5080" indent="28575">
              <a:lnSpc>
                <a:spcPct val="134100"/>
              </a:lnSpc>
              <a:spcBef>
                <a:spcPts val="100"/>
              </a:spcBef>
            </a:pPr>
            <a:r>
              <a:rPr sz="2000" spc="-85" dirty="0" smtClean="0">
                <a:solidFill>
                  <a:schemeClr val="tx1"/>
                </a:solidFill>
                <a:latin typeface="Times New Roman" panose="02020603050405020304" pitchFamily="18" charset="0"/>
                <a:cs typeface="Times New Roman" panose="02020603050405020304" pitchFamily="18" charset="0"/>
              </a:rPr>
              <a:t>This</a:t>
            </a:r>
            <a:r>
              <a:rPr sz="2000" spc="-200" dirty="0" smtClean="0">
                <a:solidFill>
                  <a:schemeClr val="tx1"/>
                </a:solidFill>
                <a:latin typeface="Times New Roman" panose="02020603050405020304" pitchFamily="18" charset="0"/>
                <a:cs typeface="Times New Roman" panose="02020603050405020304" pitchFamily="18" charset="0"/>
              </a:rPr>
              <a:t> </a:t>
            </a:r>
            <a:r>
              <a:rPr sz="2000" spc="-35" dirty="0" smtClean="0">
                <a:solidFill>
                  <a:schemeClr val="tx1"/>
                </a:solidFill>
                <a:latin typeface="Times New Roman" panose="02020603050405020304" pitchFamily="18" charset="0"/>
                <a:cs typeface="Times New Roman" panose="02020603050405020304" pitchFamily="18" charset="0"/>
              </a:rPr>
              <a:t>presentation</a:t>
            </a:r>
            <a:r>
              <a:rPr sz="2000" spc="-200" dirty="0" smtClean="0">
                <a:solidFill>
                  <a:schemeClr val="tx1"/>
                </a:solidFill>
                <a:latin typeface="Times New Roman" panose="02020603050405020304" pitchFamily="18" charset="0"/>
                <a:cs typeface="Times New Roman" panose="02020603050405020304" pitchFamily="18" charset="0"/>
              </a:rPr>
              <a:t> </a:t>
            </a:r>
            <a:r>
              <a:rPr sz="2000" spc="-30" dirty="0" smtClean="0">
                <a:solidFill>
                  <a:schemeClr val="tx1"/>
                </a:solidFill>
                <a:latin typeface="Times New Roman" panose="02020603050405020304" pitchFamily="18" charset="0"/>
                <a:cs typeface="Times New Roman" panose="02020603050405020304" pitchFamily="18" charset="0"/>
              </a:rPr>
              <a:t>explores</a:t>
            </a:r>
            <a:r>
              <a:rPr sz="2000" spc="-200" dirty="0" smtClean="0">
                <a:solidFill>
                  <a:schemeClr val="tx1"/>
                </a:solidFill>
                <a:latin typeface="Times New Roman" panose="02020603050405020304" pitchFamily="18" charset="0"/>
                <a:cs typeface="Times New Roman" panose="02020603050405020304" pitchFamily="18" charset="0"/>
              </a:rPr>
              <a:t> </a:t>
            </a:r>
            <a:r>
              <a:rPr sz="2000" spc="-75" dirty="0" smtClean="0">
                <a:solidFill>
                  <a:schemeClr val="tx1"/>
                </a:solidFill>
                <a:latin typeface="Times New Roman" panose="02020603050405020304" pitchFamily="18" charset="0"/>
                <a:cs typeface="Times New Roman" panose="02020603050405020304" pitchFamily="18" charset="0"/>
              </a:rPr>
              <a:t>an</a:t>
            </a:r>
            <a:r>
              <a:rPr sz="2000" spc="-200" dirty="0" smtClean="0">
                <a:solidFill>
                  <a:schemeClr val="tx1"/>
                </a:solidFill>
                <a:latin typeface="Times New Roman" panose="02020603050405020304" pitchFamily="18" charset="0"/>
                <a:cs typeface="Times New Roman" panose="02020603050405020304" pitchFamily="18" charset="0"/>
              </a:rPr>
              <a:t> </a:t>
            </a:r>
            <a:r>
              <a:rPr sz="2000" spc="-65" dirty="0" smtClean="0">
                <a:solidFill>
                  <a:schemeClr val="tx1"/>
                </a:solidFill>
                <a:latin typeface="Times New Roman" panose="02020603050405020304" pitchFamily="18" charset="0"/>
                <a:cs typeface="Times New Roman" panose="02020603050405020304" pitchFamily="18" charset="0"/>
              </a:rPr>
              <a:t>innovative</a:t>
            </a:r>
            <a:r>
              <a:rPr sz="2000" spc="-200" dirty="0" smtClean="0">
                <a:solidFill>
                  <a:schemeClr val="tx1"/>
                </a:solidFill>
                <a:latin typeface="Times New Roman" panose="02020603050405020304" pitchFamily="18" charset="0"/>
                <a:cs typeface="Times New Roman" panose="02020603050405020304" pitchFamily="18" charset="0"/>
              </a:rPr>
              <a:t> </a:t>
            </a:r>
            <a:r>
              <a:rPr sz="2000" spc="-30" dirty="0" smtClean="0">
                <a:solidFill>
                  <a:schemeClr val="tx1"/>
                </a:solidFill>
                <a:latin typeface="Times New Roman" panose="02020603050405020304" pitchFamily="18" charset="0"/>
                <a:cs typeface="Times New Roman" panose="02020603050405020304" pitchFamily="18" charset="0"/>
              </a:rPr>
              <a:t>Adaptive</a:t>
            </a:r>
            <a:r>
              <a:rPr sz="2000" spc="-200" dirty="0" smtClean="0">
                <a:solidFill>
                  <a:schemeClr val="tx1"/>
                </a:solidFill>
                <a:latin typeface="Times New Roman" panose="02020603050405020304" pitchFamily="18" charset="0"/>
                <a:cs typeface="Times New Roman" panose="02020603050405020304" pitchFamily="18" charset="0"/>
              </a:rPr>
              <a:t> </a:t>
            </a:r>
            <a:r>
              <a:rPr sz="2000" spc="-35" dirty="0" smtClean="0">
                <a:solidFill>
                  <a:schemeClr val="tx1"/>
                </a:solidFill>
                <a:latin typeface="Times New Roman" panose="02020603050405020304" pitchFamily="18" charset="0"/>
                <a:cs typeface="Times New Roman" panose="02020603050405020304" pitchFamily="18" charset="0"/>
              </a:rPr>
              <a:t>Hybrid</a:t>
            </a:r>
            <a:r>
              <a:rPr sz="2000" spc="-200" dirty="0" smtClean="0">
                <a:solidFill>
                  <a:schemeClr val="tx1"/>
                </a:solidFill>
                <a:latin typeface="Times New Roman" panose="02020603050405020304" pitchFamily="18" charset="0"/>
                <a:cs typeface="Times New Roman" panose="02020603050405020304" pitchFamily="18" charset="0"/>
              </a:rPr>
              <a:t> </a:t>
            </a:r>
            <a:r>
              <a:rPr sz="2000" spc="-20" dirty="0" smtClean="0">
                <a:solidFill>
                  <a:schemeClr val="tx1"/>
                </a:solidFill>
                <a:latin typeface="Times New Roman" panose="02020603050405020304" pitchFamily="18" charset="0"/>
                <a:cs typeface="Times New Roman" panose="02020603050405020304" pitchFamily="18" charset="0"/>
              </a:rPr>
              <a:t>Optimization </a:t>
            </a:r>
            <a:r>
              <a:rPr sz="2000" spc="-50" dirty="0" smtClean="0">
                <a:solidFill>
                  <a:schemeClr val="tx1"/>
                </a:solidFill>
                <a:latin typeface="Times New Roman" panose="02020603050405020304" pitchFamily="18" charset="0"/>
                <a:cs typeface="Times New Roman" panose="02020603050405020304" pitchFamily="18" charset="0"/>
              </a:rPr>
              <a:t>Technique</a:t>
            </a:r>
            <a:r>
              <a:rPr sz="2000" spc="-200" dirty="0" smtClean="0">
                <a:solidFill>
                  <a:schemeClr val="tx1"/>
                </a:solidFill>
                <a:latin typeface="Times New Roman" panose="02020603050405020304" pitchFamily="18" charset="0"/>
                <a:cs typeface="Times New Roman" panose="02020603050405020304" pitchFamily="18" charset="0"/>
              </a:rPr>
              <a:t> </a:t>
            </a:r>
            <a:r>
              <a:rPr sz="2000" spc="-55" dirty="0" smtClean="0">
                <a:solidFill>
                  <a:schemeClr val="tx1"/>
                </a:solidFill>
                <a:latin typeface="Times New Roman" panose="02020603050405020304" pitchFamily="18" charset="0"/>
                <a:cs typeface="Times New Roman" panose="02020603050405020304" pitchFamily="18" charset="0"/>
              </a:rPr>
              <a:t>that</a:t>
            </a:r>
            <a:r>
              <a:rPr sz="2000" spc="-195" dirty="0" smtClean="0">
                <a:solidFill>
                  <a:schemeClr val="tx1"/>
                </a:solidFill>
                <a:latin typeface="Times New Roman" panose="02020603050405020304" pitchFamily="18" charset="0"/>
                <a:cs typeface="Times New Roman" panose="02020603050405020304" pitchFamily="18" charset="0"/>
              </a:rPr>
              <a:t> </a:t>
            </a:r>
            <a:r>
              <a:rPr sz="2000" dirty="0" smtClean="0">
                <a:solidFill>
                  <a:schemeClr val="tx1"/>
                </a:solidFill>
                <a:latin typeface="Times New Roman" panose="02020603050405020304" pitchFamily="18" charset="0"/>
                <a:cs typeface="Times New Roman" panose="02020603050405020304" pitchFamily="18" charset="0"/>
              </a:rPr>
              <a:t>combines</a:t>
            </a:r>
            <a:r>
              <a:rPr sz="2000" spc="-195" dirty="0" smtClean="0">
                <a:solidFill>
                  <a:schemeClr val="tx1"/>
                </a:solidFill>
                <a:latin typeface="Times New Roman" panose="02020603050405020304" pitchFamily="18" charset="0"/>
                <a:cs typeface="Times New Roman" panose="02020603050405020304" pitchFamily="18" charset="0"/>
              </a:rPr>
              <a:t> </a:t>
            </a:r>
            <a:r>
              <a:rPr sz="2000" spc="-30" dirty="0" smtClean="0">
                <a:solidFill>
                  <a:schemeClr val="tx1"/>
                </a:solidFill>
                <a:latin typeface="Times New Roman" panose="02020603050405020304" pitchFamily="18" charset="0"/>
                <a:cs typeface="Times New Roman" panose="02020603050405020304" pitchFamily="18" charset="0"/>
              </a:rPr>
              <a:t>the</a:t>
            </a:r>
            <a:r>
              <a:rPr sz="2000" spc="-195" dirty="0" smtClean="0">
                <a:solidFill>
                  <a:schemeClr val="tx1"/>
                </a:solidFill>
                <a:latin typeface="Times New Roman" panose="02020603050405020304" pitchFamily="18" charset="0"/>
                <a:cs typeface="Times New Roman" panose="02020603050405020304" pitchFamily="18" charset="0"/>
              </a:rPr>
              <a:t> </a:t>
            </a:r>
            <a:r>
              <a:rPr sz="2000" spc="-25" dirty="0" smtClean="0">
                <a:solidFill>
                  <a:schemeClr val="tx1"/>
                </a:solidFill>
                <a:latin typeface="Times New Roman" panose="02020603050405020304" pitchFamily="18" charset="0"/>
                <a:cs typeface="Times New Roman" panose="02020603050405020304" pitchFamily="18" charset="0"/>
              </a:rPr>
              <a:t>powerful</a:t>
            </a:r>
            <a:r>
              <a:rPr sz="2000" spc="-195" dirty="0" smtClean="0">
                <a:solidFill>
                  <a:schemeClr val="tx1"/>
                </a:solidFill>
                <a:latin typeface="Times New Roman" panose="02020603050405020304" pitchFamily="18" charset="0"/>
                <a:cs typeface="Times New Roman" panose="02020603050405020304" pitchFamily="18" charset="0"/>
              </a:rPr>
              <a:t> </a:t>
            </a:r>
            <a:r>
              <a:rPr sz="2000" spc="-25" dirty="0" smtClean="0">
                <a:solidFill>
                  <a:schemeClr val="tx1"/>
                </a:solidFill>
                <a:latin typeface="Times New Roman" panose="02020603050405020304" pitchFamily="18" charset="0"/>
                <a:cs typeface="Times New Roman" panose="02020603050405020304" pitchFamily="18" charset="0"/>
              </a:rPr>
              <a:t>capabilities</a:t>
            </a:r>
            <a:r>
              <a:rPr sz="2000" spc="-200" dirty="0" smtClean="0">
                <a:solidFill>
                  <a:schemeClr val="tx1"/>
                </a:solidFill>
                <a:latin typeface="Times New Roman" panose="02020603050405020304" pitchFamily="18" charset="0"/>
                <a:cs typeface="Times New Roman" panose="02020603050405020304" pitchFamily="18" charset="0"/>
              </a:rPr>
              <a:t> </a:t>
            </a:r>
            <a:r>
              <a:rPr sz="2000" dirty="0" smtClean="0">
                <a:solidFill>
                  <a:schemeClr val="tx1"/>
                </a:solidFill>
                <a:latin typeface="Times New Roman" panose="02020603050405020304" pitchFamily="18" charset="0"/>
                <a:cs typeface="Times New Roman" panose="02020603050405020304" pitchFamily="18" charset="0"/>
              </a:rPr>
              <a:t>of</a:t>
            </a:r>
            <a:r>
              <a:rPr sz="2000" spc="-195" dirty="0" smtClean="0">
                <a:solidFill>
                  <a:schemeClr val="tx1"/>
                </a:solidFill>
                <a:latin typeface="Times New Roman" panose="02020603050405020304" pitchFamily="18" charset="0"/>
                <a:cs typeface="Times New Roman" panose="02020603050405020304" pitchFamily="18" charset="0"/>
              </a:rPr>
              <a:t> </a:t>
            </a:r>
            <a:r>
              <a:rPr sz="2000" spc="-30" dirty="0" smtClean="0">
                <a:solidFill>
                  <a:schemeClr val="tx1"/>
                </a:solidFill>
                <a:latin typeface="Times New Roman" panose="02020603050405020304" pitchFamily="18" charset="0"/>
                <a:cs typeface="Times New Roman" panose="02020603050405020304" pitchFamily="18" charset="0"/>
              </a:rPr>
              <a:t>the</a:t>
            </a:r>
            <a:r>
              <a:rPr sz="2000" spc="-195" dirty="0" smtClean="0">
                <a:solidFill>
                  <a:schemeClr val="tx1"/>
                </a:solidFill>
                <a:latin typeface="Times New Roman" panose="02020603050405020304" pitchFamily="18" charset="0"/>
                <a:cs typeface="Times New Roman" panose="02020603050405020304" pitchFamily="18" charset="0"/>
              </a:rPr>
              <a:t> </a:t>
            </a:r>
            <a:r>
              <a:rPr sz="2000" spc="-10" dirty="0" smtClean="0">
                <a:solidFill>
                  <a:schemeClr val="tx1"/>
                </a:solidFill>
                <a:latin typeface="Times New Roman" panose="02020603050405020304" pitchFamily="18" charset="0"/>
                <a:cs typeface="Times New Roman" panose="02020603050405020304" pitchFamily="18" charset="0"/>
              </a:rPr>
              <a:t>Newton- </a:t>
            </a:r>
            <a:r>
              <a:rPr sz="2000" spc="-30" dirty="0" smtClean="0">
                <a:solidFill>
                  <a:schemeClr val="tx1"/>
                </a:solidFill>
                <a:latin typeface="Times New Roman" panose="02020603050405020304" pitchFamily="18" charset="0"/>
                <a:cs typeface="Times New Roman" panose="02020603050405020304" pitchFamily="18" charset="0"/>
              </a:rPr>
              <a:t>Raphson</a:t>
            </a:r>
            <a:r>
              <a:rPr sz="2000" spc="-215" dirty="0" smtClean="0">
                <a:solidFill>
                  <a:schemeClr val="tx1"/>
                </a:solidFill>
                <a:latin typeface="Times New Roman" panose="02020603050405020304" pitchFamily="18" charset="0"/>
                <a:cs typeface="Times New Roman" panose="02020603050405020304" pitchFamily="18" charset="0"/>
              </a:rPr>
              <a:t> </a:t>
            </a:r>
            <a:r>
              <a:rPr sz="2000" spc="-25" dirty="0" smtClean="0">
                <a:solidFill>
                  <a:schemeClr val="tx1"/>
                </a:solidFill>
                <a:latin typeface="Times New Roman" panose="02020603050405020304" pitchFamily="18" charset="0"/>
                <a:cs typeface="Times New Roman" panose="02020603050405020304" pitchFamily="18" charset="0"/>
              </a:rPr>
              <a:t>and</a:t>
            </a:r>
            <a:r>
              <a:rPr sz="2000" spc="-215" dirty="0" smtClean="0">
                <a:solidFill>
                  <a:schemeClr val="tx1"/>
                </a:solidFill>
                <a:latin typeface="Times New Roman" panose="02020603050405020304" pitchFamily="18" charset="0"/>
                <a:cs typeface="Times New Roman" panose="02020603050405020304" pitchFamily="18" charset="0"/>
              </a:rPr>
              <a:t> </a:t>
            </a:r>
            <a:r>
              <a:rPr sz="2000" spc="-30" dirty="0" smtClean="0">
                <a:solidFill>
                  <a:schemeClr val="tx1"/>
                </a:solidFill>
                <a:latin typeface="Times New Roman" panose="02020603050405020304" pitchFamily="18" charset="0"/>
                <a:cs typeface="Times New Roman" panose="02020603050405020304" pitchFamily="18" charset="0"/>
              </a:rPr>
              <a:t>Gradient</a:t>
            </a:r>
            <a:r>
              <a:rPr sz="2000" spc="-220" dirty="0" smtClean="0">
                <a:solidFill>
                  <a:schemeClr val="tx1"/>
                </a:solidFill>
                <a:latin typeface="Times New Roman" panose="02020603050405020304" pitchFamily="18" charset="0"/>
                <a:cs typeface="Times New Roman" panose="02020603050405020304" pitchFamily="18" charset="0"/>
              </a:rPr>
              <a:t> </a:t>
            </a:r>
            <a:r>
              <a:rPr sz="2000" dirty="0" smtClean="0">
                <a:solidFill>
                  <a:schemeClr val="tx1"/>
                </a:solidFill>
                <a:latin typeface="Times New Roman" panose="02020603050405020304" pitchFamily="18" charset="0"/>
                <a:cs typeface="Times New Roman" panose="02020603050405020304" pitchFamily="18" charset="0"/>
              </a:rPr>
              <a:t>Descent</a:t>
            </a:r>
            <a:r>
              <a:rPr sz="2000" spc="-215" dirty="0" smtClean="0">
                <a:solidFill>
                  <a:schemeClr val="tx1"/>
                </a:solidFill>
                <a:latin typeface="Times New Roman" panose="02020603050405020304" pitchFamily="18" charset="0"/>
                <a:cs typeface="Times New Roman" panose="02020603050405020304" pitchFamily="18" charset="0"/>
              </a:rPr>
              <a:t> </a:t>
            </a:r>
            <a:r>
              <a:rPr sz="2000" spc="-30" dirty="0" smtClean="0">
                <a:solidFill>
                  <a:schemeClr val="tx1"/>
                </a:solidFill>
                <a:latin typeface="Times New Roman" panose="02020603050405020304" pitchFamily="18" charset="0"/>
                <a:cs typeface="Times New Roman" panose="02020603050405020304" pitchFamily="18" charset="0"/>
              </a:rPr>
              <a:t>methods.</a:t>
            </a:r>
            <a:r>
              <a:rPr sz="2000" spc="-215" dirty="0" smtClean="0">
                <a:solidFill>
                  <a:schemeClr val="tx1"/>
                </a:solidFill>
                <a:latin typeface="Times New Roman" panose="02020603050405020304" pitchFamily="18" charset="0"/>
                <a:cs typeface="Times New Roman" panose="02020603050405020304" pitchFamily="18" charset="0"/>
              </a:rPr>
              <a:t> </a:t>
            </a:r>
            <a:r>
              <a:rPr sz="2000" spc="-85" dirty="0" smtClean="0">
                <a:solidFill>
                  <a:schemeClr val="tx1"/>
                </a:solidFill>
                <a:latin typeface="Times New Roman" panose="02020603050405020304" pitchFamily="18" charset="0"/>
                <a:cs typeface="Times New Roman" panose="02020603050405020304" pitchFamily="18" charset="0"/>
              </a:rPr>
              <a:t>This</a:t>
            </a:r>
            <a:r>
              <a:rPr sz="2000" spc="-215" dirty="0" smtClean="0">
                <a:solidFill>
                  <a:schemeClr val="tx1"/>
                </a:solidFill>
                <a:latin typeface="Times New Roman" panose="02020603050405020304" pitchFamily="18" charset="0"/>
                <a:cs typeface="Times New Roman" panose="02020603050405020304" pitchFamily="18" charset="0"/>
              </a:rPr>
              <a:t> </a:t>
            </a:r>
            <a:r>
              <a:rPr sz="2000" spc="-55" dirty="0" smtClean="0">
                <a:solidFill>
                  <a:schemeClr val="tx1"/>
                </a:solidFill>
                <a:latin typeface="Times New Roman" panose="02020603050405020304" pitchFamily="18" charset="0"/>
                <a:cs typeface="Times New Roman" panose="02020603050405020304" pitchFamily="18" charset="0"/>
              </a:rPr>
              <a:t>hybrid</a:t>
            </a:r>
            <a:r>
              <a:rPr sz="2000" spc="-215" dirty="0" smtClean="0">
                <a:solidFill>
                  <a:schemeClr val="tx1"/>
                </a:solidFill>
                <a:latin typeface="Times New Roman" panose="02020603050405020304" pitchFamily="18" charset="0"/>
                <a:cs typeface="Times New Roman" panose="02020603050405020304" pitchFamily="18" charset="0"/>
              </a:rPr>
              <a:t> </a:t>
            </a:r>
            <a:r>
              <a:rPr sz="2000" spc="-10" dirty="0" smtClean="0">
                <a:solidFill>
                  <a:schemeClr val="tx1"/>
                </a:solidFill>
                <a:latin typeface="Times New Roman" panose="02020603050405020304" pitchFamily="18" charset="0"/>
                <a:cs typeface="Times New Roman" panose="02020603050405020304" pitchFamily="18" charset="0"/>
              </a:rPr>
              <a:t>approach </a:t>
            </a:r>
            <a:r>
              <a:rPr sz="2000" spc="-45" dirty="0" smtClean="0">
                <a:solidFill>
                  <a:schemeClr val="tx1"/>
                </a:solidFill>
                <a:latin typeface="Times New Roman" panose="02020603050405020304" pitchFamily="18" charset="0"/>
                <a:cs typeface="Times New Roman" panose="02020603050405020304" pitchFamily="18" charset="0"/>
              </a:rPr>
              <a:t>harnesses</a:t>
            </a:r>
            <a:r>
              <a:rPr sz="2000" spc="-204" dirty="0" smtClean="0">
                <a:solidFill>
                  <a:schemeClr val="tx1"/>
                </a:solidFill>
                <a:latin typeface="Times New Roman" panose="02020603050405020304" pitchFamily="18" charset="0"/>
                <a:cs typeface="Times New Roman" panose="02020603050405020304" pitchFamily="18" charset="0"/>
              </a:rPr>
              <a:t> </a:t>
            </a:r>
            <a:r>
              <a:rPr sz="2000" spc="-30" dirty="0" smtClean="0">
                <a:solidFill>
                  <a:schemeClr val="tx1"/>
                </a:solidFill>
                <a:latin typeface="Times New Roman" panose="02020603050405020304" pitchFamily="18" charset="0"/>
                <a:cs typeface="Times New Roman" panose="02020603050405020304" pitchFamily="18" charset="0"/>
              </a:rPr>
              <a:t>the</a:t>
            </a:r>
            <a:r>
              <a:rPr sz="2000" spc="-204" dirty="0" smtClean="0">
                <a:solidFill>
                  <a:schemeClr val="tx1"/>
                </a:solidFill>
                <a:latin typeface="Times New Roman" panose="02020603050405020304" pitchFamily="18" charset="0"/>
                <a:cs typeface="Times New Roman" panose="02020603050405020304" pitchFamily="18" charset="0"/>
              </a:rPr>
              <a:t> </a:t>
            </a:r>
            <a:r>
              <a:rPr sz="2000" spc="-35" dirty="0" smtClean="0">
                <a:solidFill>
                  <a:schemeClr val="tx1"/>
                </a:solidFill>
                <a:latin typeface="Times New Roman" panose="02020603050405020304" pitchFamily="18" charset="0"/>
                <a:cs typeface="Times New Roman" panose="02020603050405020304" pitchFamily="18" charset="0"/>
              </a:rPr>
              <a:t>strengths</a:t>
            </a:r>
            <a:r>
              <a:rPr sz="2000" spc="-200" dirty="0" smtClean="0">
                <a:solidFill>
                  <a:schemeClr val="tx1"/>
                </a:solidFill>
                <a:latin typeface="Times New Roman" panose="02020603050405020304" pitchFamily="18" charset="0"/>
                <a:cs typeface="Times New Roman" panose="02020603050405020304" pitchFamily="18" charset="0"/>
              </a:rPr>
              <a:t> </a:t>
            </a:r>
            <a:r>
              <a:rPr sz="2000" dirty="0" smtClean="0">
                <a:solidFill>
                  <a:schemeClr val="tx1"/>
                </a:solidFill>
                <a:latin typeface="Times New Roman" panose="02020603050405020304" pitchFamily="18" charset="0"/>
                <a:cs typeface="Times New Roman" panose="02020603050405020304" pitchFamily="18" charset="0"/>
              </a:rPr>
              <a:t>of</a:t>
            </a:r>
            <a:r>
              <a:rPr sz="2000" spc="-204" dirty="0" smtClean="0">
                <a:solidFill>
                  <a:schemeClr val="tx1"/>
                </a:solidFill>
                <a:latin typeface="Times New Roman" panose="02020603050405020304" pitchFamily="18" charset="0"/>
                <a:cs typeface="Times New Roman" panose="02020603050405020304" pitchFamily="18" charset="0"/>
              </a:rPr>
              <a:t> </a:t>
            </a:r>
            <a:r>
              <a:rPr sz="2000" dirty="0" smtClean="0">
                <a:solidFill>
                  <a:schemeClr val="tx1"/>
                </a:solidFill>
                <a:latin typeface="Times New Roman" panose="02020603050405020304" pitchFamily="18" charset="0"/>
                <a:cs typeface="Times New Roman" panose="02020603050405020304" pitchFamily="18" charset="0"/>
              </a:rPr>
              <a:t>both</a:t>
            </a:r>
            <a:r>
              <a:rPr sz="2000" spc="-200" dirty="0" smtClean="0">
                <a:solidFill>
                  <a:schemeClr val="tx1"/>
                </a:solidFill>
                <a:latin typeface="Times New Roman" panose="02020603050405020304" pitchFamily="18" charset="0"/>
                <a:cs typeface="Times New Roman" panose="02020603050405020304" pitchFamily="18" charset="0"/>
              </a:rPr>
              <a:t> </a:t>
            </a:r>
            <a:r>
              <a:rPr sz="2000" spc="-25" dirty="0" smtClean="0">
                <a:solidFill>
                  <a:schemeClr val="tx1"/>
                </a:solidFill>
                <a:latin typeface="Times New Roman" panose="02020603050405020304" pitchFamily="18" charset="0"/>
                <a:cs typeface="Times New Roman" panose="02020603050405020304" pitchFamily="18" charset="0"/>
              </a:rPr>
              <a:t>techniques</a:t>
            </a:r>
            <a:r>
              <a:rPr sz="2000" spc="-204" dirty="0" smtClean="0">
                <a:solidFill>
                  <a:schemeClr val="tx1"/>
                </a:solidFill>
                <a:latin typeface="Times New Roman" panose="02020603050405020304" pitchFamily="18" charset="0"/>
                <a:cs typeface="Times New Roman" panose="02020603050405020304" pitchFamily="18" charset="0"/>
              </a:rPr>
              <a:t> </a:t>
            </a:r>
            <a:r>
              <a:rPr sz="2000" dirty="0" smtClean="0">
                <a:solidFill>
                  <a:schemeClr val="tx1"/>
                </a:solidFill>
                <a:latin typeface="Times New Roman" panose="02020603050405020304" pitchFamily="18" charset="0"/>
                <a:cs typeface="Times New Roman" panose="02020603050405020304" pitchFamily="18" charset="0"/>
              </a:rPr>
              <a:t>to</a:t>
            </a:r>
            <a:r>
              <a:rPr sz="2000" spc="-200" dirty="0" smtClean="0">
                <a:solidFill>
                  <a:schemeClr val="tx1"/>
                </a:solidFill>
                <a:latin typeface="Times New Roman" panose="02020603050405020304" pitchFamily="18" charset="0"/>
                <a:cs typeface="Times New Roman" panose="02020603050405020304" pitchFamily="18" charset="0"/>
              </a:rPr>
              <a:t> </a:t>
            </a:r>
            <a:r>
              <a:rPr sz="2000" spc="-35" dirty="0" smtClean="0">
                <a:solidFill>
                  <a:schemeClr val="tx1"/>
                </a:solidFill>
                <a:latin typeface="Times New Roman" panose="02020603050405020304" pitchFamily="18" charset="0"/>
                <a:cs typeface="Times New Roman" panose="02020603050405020304" pitchFamily="18" charset="0"/>
              </a:rPr>
              <a:t>achieve</a:t>
            </a:r>
            <a:r>
              <a:rPr sz="2000" spc="-204" dirty="0" smtClean="0">
                <a:solidFill>
                  <a:schemeClr val="tx1"/>
                </a:solidFill>
                <a:latin typeface="Times New Roman" panose="02020603050405020304" pitchFamily="18" charset="0"/>
                <a:cs typeface="Times New Roman" panose="02020603050405020304" pitchFamily="18" charset="0"/>
              </a:rPr>
              <a:t> </a:t>
            </a:r>
            <a:r>
              <a:rPr sz="2000" spc="-10" dirty="0" smtClean="0">
                <a:solidFill>
                  <a:schemeClr val="tx1"/>
                </a:solidFill>
                <a:latin typeface="Times New Roman" panose="02020603050405020304" pitchFamily="18" charset="0"/>
                <a:cs typeface="Times New Roman" panose="02020603050405020304" pitchFamily="18" charset="0"/>
              </a:rPr>
              <a:t>superior </a:t>
            </a:r>
            <a:r>
              <a:rPr sz="2000" spc="-45" dirty="0" smtClean="0">
                <a:solidFill>
                  <a:schemeClr val="tx1"/>
                </a:solidFill>
                <a:latin typeface="Times New Roman" panose="02020603050405020304" pitchFamily="18" charset="0"/>
                <a:cs typeface="Times New Roman" panose="02020603050405020304" pitchFamily="18" charset="0"/>
              </a:rPr>
              <a:t>optimization</a:t>
            </a:r>
            <a:r>
              <a:rPr sz="2000" spc="-140" dirty="0" smtClean="0">
                <a:solidFill>
                  <a:schemeClr val="tx1"/>
                </a:solidFill>
                <a:latin typeface="Times New Roman" panose="02020603050405020304" pitchFamily="18" charset="0"/>
                <a:cs typeface="Times New Roman" panose="02020603050405020304" pitchFamily="18" charset="0"/>
              </a:rPr>
              <a:t> </a:t>
            </a:r>
            <a:r>
              <a:rPr sz="2000" spc="-10" dirty="0" smtClean="0">
                <a:solidFill>
                  <a:schemeClr val="tx1"/>
                </a:solidFill>
                <a:latin typeface="Times New Roman" panose="02020603050405020304" pitchFamily="18" charset="0"/>
                <a:cs typeface="Times New Roman" panose="02020603050405020304" pitchFamily="18" charset="0"/>
              </a:rPr>
              <a:t>performance</a:t>
            </a:r>
            <a:r>
              <a:rPr lang="en-US" sz="2000" spc="-10" dirty="0">
                <a:solidFill>
                  <a:schemeClr val="tx1"/>
                </a:solidFill>
                <a:latin typeface="Times New Roman" panose="02020603050405020304" pitchFamily="18" charset="0"/>
                <a:cs typeface="Times New Roman" panose="02020603050405020304" pitchFamily="18" charset="0"/>
              </a:rPr>
              <a:t>.</a:t>
            </a:r>
            <a:endParaRPr sz="1100" dirty="0" smtClean="0">
              <a:solidFill>
                <a:schemeClr val="tx1"/>
              </a:solidFill>
              <a:latin typeface="Verdana"/>
              <a:cs typeface="Verdan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6"/>
          <p:cNvSpPr txBox="1">
            <a:spLocks/>
          </p:cNvSpPr>
          <p:nvPr/>
        </p:nvSpPr>
        <p:spPr>
          <a:xfrm>
            <a:off x="938834" y="886927"/>
            <a:ext cx="9525000" cy="524631"/>
          </a:xfrm>
          <a:prstGeom prst="rect">
            <a:avLst/>
          </a:prstGeom>
        </p:spPr>
        <p:txBody>
          <a:bodyPr vert="horz" wrap="square" lIns="0" tIns="66040" rIns="0" bIns="0" rtlCol="0">
            <a:spAutoFit/>
          </a:bodyPr>
          <a:lstStyle>
            <a:lvl1pPr>
              <a:defRPr sz="3750" b="0" i="0">
                <a:solidFill>
                  <a:srgbClr val="591CE6"/>
                </a:solidFill>
                <a:latin typeface="Verdana"/>
                <a:ea typeface="+mj-ea"/>
                <a:cs typeface="Verdana"/>
              </a:defRPr>
            </a:lvl1pPr>
          </a:lstStyle>
          <a:p>
            <a:pPr marL="12700" marR="5080" algn="ctr">
              <a:lnSpc>
                <a:spcPct val="93300"/>
              </a:lnSpc>
              <a:spcBef>
                <a:spcPts val="520"/>
              </a:spcBef>
            </a:pPr>
            <a:r>
              <a:rPr lang="en-US" sz="3200" dirty="0" smtClean="0">
                <a:latin typeface="Times New Roman" panose="02020603050405020304" pitchFamily="18" charset="0"/>
                <a:cs typeface="Times New Roman" panose="02020603050405020304" pitchFamily="18" charset="0"/>
              </a:rPr>
              <a:t>Introduction to Adaptive Hybrid Optimization Technique</a:t>
            </a:r>
            <a:endParaRPr lang="en-US" sz="3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938834" y="1895475"/>
            <a:ext cx="9525000" cy="3139321"/>
          </a:xfrm>
          <a:prstGeom prst="rect">
            <a:avLst/>
          </a:prstGeom>
          <a:noFill/>
        </p:spPr>
        <p:txBody>
          <a:bodyPr wrap="square" rtlCol="1">
            <a:spAutoFit/>
          </a:bodyPr>
          <a:lstStyle/>
          <a:p>
            <a:r>
              <a:rPr lang="en-US" sz="2000" dirty="0">
                <a:solidFill>
                  <a:schemeClr val="tx1"/>
                </a:solidFill>
                <a:latin typeface="Times New Roman" panose="02020603050405020304" pitchFamily="18" charset="0"/>
                <a:cs typeface="Times New Roman" panose="02020603050405020304" pitchFamily="18" charset="0"/>
              </a:rPr>
              <a:t>The field of optimization often encounters challenges, particularly when conventional methods face limitations due to issues like non-</a:t>
            </a:r>
            <a:r>
              <a:rPr lang="en-US" sz="2000" dirty="0" err="1">
                <a:solidFill>
                  <a:schemeClr val="tx1"/>
                </a:solidFill>
                <a:latin typeface="Times New Roman" panose="02020603050405020304" pitchFamily="18" charset="0"/>
                <a:cs typeface="Times New Roman" panose="02020603050405020304" pitchFamily="18" charset="0"/>
              </a:rPr>
              <a:t>invertibility</a:t>
            </a:r>
            <a:r>
              <a:rPr lang="en-US" sz="2000" dirty="0">
                <a:solidFill>
                  <a:schemeClr val="tx1"/>
                </a:solidFill>
                <a:latin typeface="Times New Roman" panose="02020603050405020304" pitchFamily="18" charset="0"/>
                <a:cs typeface="Times New Roman" panose="02020603050405020304" pitchFamily="18" charset="0"/>
              </a:rPr>
              <a:t> of the Hessian </a:t>
            </a:r>
            <a:r>
              <a:rPr lang="en-US" sz="2000" dirty="0" smtClean="0">
                <a:solidFill>
                  <a:schemeClr val="tx1"/>
                </a:solidFill>
                <a:latin typeface="Times New Roman" panose="02020603050405020304" pitchFamily="18" charset="0"/>
                <a:cs typeface="Times New Roman" panose="02020603050405020304" pitchFamily="18" charset="0"/>
              </a:rPr>
              <a:t>matrix.</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This </a:t>
            </a:r>
            <a:r>
              <a:rPr lang="en-US" sz="2000" dirty="0">
                <a:solidFill>
                  <a:schemeClr val="tx1"/>
                </a:solidFill>
                <a:latin typeface="Times New Roman" panose="02020603050405020304" pitchFamily="18" charset="0"/>
                <a:cs typeface="Times New Roman" panose="02020603050405020304" pitchFamily="18" charset="0"/>
              </a:rPr>
              <a:t>project develops an adaptive algorithm that merges the rapid convergence of Newton-Raphson with the reliability of gradient </a:t>
            </a:r>
            <a:r>
              <a:rPr lang="en-US" sz="2000" dirty="0" smtClean="0">
                <a:solidFill>
                  <a:schemeClr val="tx1"/>
                </a:solidFill>
                <a:latin typeface="Times New Roman" panose="02020603050405020304" pitchFamily="18" charset="0"/>
                <a:cs typeface="Times New Roman" panose="02020603050405020304" pitchFamily="18" charset="0"/>
              </a:rPr>
              <a:t>descent.</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This </a:t>
            </a:r>
            <a:r>
              <a:rPr lang="en-US" sz="2000" dirty="0">
                <a:solidFill>
                  <a:schemeClr val="tx1"/>
                </a:solidFill>
                <a:latin typeface="Times New Roman" panose="02020603050405020304" pitchFamily="18" charset="0"/>
                <a:cs typeface="Times New Roman" panose="02020603050405020304" pitchFamily="18" charset="0"/>
              </a:rPr>
              <a:t>hybrid approach proves especially effective when handling problematic Hessians, thereby enhancing the robustness and applicability of optimization techniques in complex scenarios.</a:t>
            </a:r>
          </a:p>
          <a:p>
            <a:endParaRPr lang="ar-YE"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2"/>
            <a:ext cx="11442700" cy="6686549"/>
          </a:xfrm>
          <a:custGeom>
            <a:avLst/>
            <a:gdLst/>
            <a:ahLst/>
            <a:cxnLst/>
            <a:rect l="l" t="t" r="r" b="b"/>
            <a:pathLst>
              <a:path w="11442700" h="6440805">
                <a:moveTo>
                  <a:pt x="11442191" y="0"/>
                </a:moveTo>
                <a:lnTo>
                  <a:pt x="0" y="0"/>
                </a:lnTo>
                <a:lnTo>
                  <a:pt x="0" y="6440423"/>
                </a:lnTo>
                <a:lnTo>
                  <a:pt x="11442191" y="6440423"/>
                </a:lnTo>
                <a:lnTo>
                  <a:pt x="11442191" y="0"/>
                </a:lnTo>
                <a:close/>
              </a:path>
            </a:pathLst>
          </a:custGeom>
          <a:solidFill>
            <a:srgbClr val="FDFAF7"/>
          </a:solidFill>
        </p:spPr>
        <p:txBody>
          <a:bodyPr wrap="square" lIns="0" tIns="0" rIns="0" bIns="0" rtlCol="0"/>
          <a:lstStyle/>
          <a:p>
            <a:endParaRPr/>
          </a:p>
        </p:txBody>
      </p:sp>
      <p:pic>
        <p:nvPicPr>
          <p:cNvPr id="4" name="object 4"/>
          <p:cNvPicPr/>
          <p:nvPr/>
        </p:nvPicPr>
        <p:blipFill>
          <a:blip r:embed="rId2" cstate="print"/>
          <a:stretch>
            <a:fillRect/>
          </a:stretch>
        </p:blipFill>
        <p:spPr>
          <a:xfrm>
            <a:off x="8592820" y="252"/>
            <a:ext cx="2849372" cy="6686297"/>
          </a:xfrm>
          <a:prstGeom prst="rect">
            <a:avLst/>
          </a:prstGeom>
        </p:spPr>
      </p:pic>
      <p:sp>
        <p:nvSpPr>
          <p:cNvPr id="6" name="object 6"/>
          <p:cNvSpPr txBox="1">
            <a:spLocks noGrp="1"/>
          </p:cNvSpPr>
          <p:nvPr>
            <p:ph type="title"/>
          </p:nvPr>
        </p:nvSpPr>
        <p:spPr>
          <a:xfrm>
            <a:off x="2306098" y="904875"/>
            <a:ext cx="3720049" cy="565538"/>
          </a:xfrm>
          <a:prstGeom prst="rect">
            <a:avLst/>
          </a:prstGeom>
        </p:spPr>
        <p:txBody>
          <a:bodyPr vert="horz" wrap="square" lIns="0" tIns="64769" rIns="0" bIns="0" rtlCol="0">
            <a:spAutoFit/>
          </a:bodyPr>
          <a:lstStyle/>
          <a:p>
            <a:pPr marL="12700" marR="5080">
              <a:lnSpc>
                <a:spcPts val="4200"/>
              </a:lnSpc>
              <a:spcBef>
                <a:spcPts val="509"/>
              </a:spcBef>
            </a:pPr>
            <a:r>
              <a:rPr lang="en-US" sz="3200" dirty="0" smtClean="0">
                <a:latin typeface="Times New Roman" panose="02020603050405020304" pitchFamily="18" charset="0"/>
                <a:cs typeface="Times New Roman" panose="02020603050405020304" pitchFamily="18" charset="0"/>
              </a:rPr>
              <a:t>Problem </a:t>
            </a:r>
            <a:r>
              <a:rPr lang="en-US" sz="3200" dirty="0">
                <a:latin typeface="Times New Roman" panose="02020603050405020304" pitchFamily="18" charset="0"/>
                <a:cs typeface="Times New Roman" panose="02020603050405020304" pitchFamily="18" charset="0"/>
              </a:rPr>
              <a:t>Identification</a:t>
            </a:r>
            <a:endParaRPr sz="3200" spc="-35" dirty="0">
              <a:latin typeface="Times New Roman" panose="02020603050405020304" pitchFamily="18" charset="0"/>
              <a:cs typeface="Times New Roman" panose="02020603050405020304" pitchFamily="18" charset="0"/>
            </a:endParaRPr>
          </a:p>
        </p:txBody>
      </p:sp>
      <p:sp>
        <p:nvSpPr>
          <p:cNvPr id="19" name="Text Placeholder 2"/>
          <p:cNvSpPr>
            <a:spLocks noGrp="1"/>
          </p:cNvSpPr>
          <p:nvPr>
            <p:ph type="body" idx="1"/>
          </p:nvPr>
        </p:nvSpPr>
        <p:spPr>
          <a:xfrm>
            <a:off x="844550" y="1895476"/>
            <a:ext cx="6857998" cy="3693319"/>
          </a:xfrm>
        </p:spPr>
        <p:txBody>
          <a:bodyPr/>
          <a:lstStyle/>
          <a:p>
            <a:pPr rtl="0"/>
            <a:r>
              <a:rPr lang="en-US" sz="2000" dirty="0">
                <a:solidFill>
                  <a:schemeClr val="tx1"/>
                </a:solidFill>
                <a:latin typeface="Times New Roman" panose="02020603050405020304" pitchFamily="18" charset="0"/>
                <a:cs typeface="Times New Roman" panose="02020603050405020304" pitchFamily="18" charset="0"/>
              </a:rPr>
              <a:t>In many optimization tasks, </a:t>
            </a:r>
            <a:r>
              <a:rPr lang="en-US" sz="2000" dirty="0" smtClean="0">
                <a:solidFill>
                  <a:schemeClr val="tx1"/>
                </a:solidFill>
                <a:latin typeface="Times New Roman" panose="02020603050405020304" pitchFamily="18" charset="0"/>
                <a:cs typeface="Times New Roman" panose="02020603050405020304" pitchFamily="18" charset="0"/>
              </a:rPr>
              <a:t>some times </a:t>
            </a:r>
            <a:r>
              <a:rPr lang="en-US" sz="2000" dirty="0">
                <a:solidFill>
                  <a:schemeClr val="tx1"/>
                </a:solidFill>
                <a:latin typeface="Times New Roman" panose="02020603050405020304" pitchFamily="18" charset="0"/>
                <a:cs typeface="Times New Roman" panose="02020603050405020304" pitchFamily="18" charset="0"/>
              </a:rPr>
              <a:t>the Hessian matrix </a:t>
            </a:r>
            <a:r>
              <a:rPr lang="en-US" sz="2000" dirty="0" smtClean="0">
                <a:solidFill>
                  <a:schemeClr val="tx1"/>
                </a:solidFill>
                <a:latin typeface="Times New Roman" panose="02020603050405020304" pitchFamily="18" charset="0"/>
                <a:cs typeface="Times New Roman" panose="02020603050405020304" pitchFamily="18" charset="0"/>
              </a:rPr>
              <a:t>become </a:t>
            </a:r>
            <a:r>
              <a:rPr lang="en-US" sz="2000" dirty="0">
                <a:solidFill>
                  <a:schemeClr val="tx1"/>
                </a:solidFill>
                <a:latin typeface="Times New Roman" panose="02020603050405020304" pitchFamily="18" charset="0"/>
                <a:cs typeface="Times New Roman" panose="02020603050405020304" pitchFamily="18" charset="0"/>
              </a:rPr>
              <a:t>non-invertible, posing significant challenges to applying Newton-Raphson's method effectively. Non-invertible Hessians, characterized by a zero determinant, make the update step in Newton-Raphson undefined and can halt the optimization process</a:t>
            </a:r>
            <a:r>
              <a:rPr lang="en-US" sz="2000" dirty="0" smtClean="0">
                <a:solidFill>
                  <a:schemeClr val="tx1"/>
                </a:solidFill>
                <a:latin typeface="Times New Roman" panose="02020603050405020304" pitchFamily="18" charset="0"/>
                <a:cs typeface="Times New Roman" panose="02020603050405020304" pitchFamily="18" charset="0"/>
              </a:rPr>
              <a:t>.</a:t>
            </a:r>
          </a:p>
          <a:p>
            <a:pPr rtl="0"/>
            <a:endParaRPr lang="en-US" sz="2000" dirty="0">
              <a:solidFill>
                <a:schemeClr val="tx1"/>
              </a:solidFill>
              <a:latin typeface="Times New Roman" panose="02020603050405020304" pitchFamily="18" charset="0"/>
              <a:cs typeface="Times New Roman" panose="02020603050405020304" pitchFamily="18" charset="0"/>
            </a:endParaRPr>
          </a:p>
          <a:p>
            <a:pPr rtl="0"/>
            <a:r>
              <a:rPr lang="en-US" sz="2000" dirty="0"/>
              <a:t/>
            </a:r>
            <a:br>
              <a:rPr lang="en-US" sz="2000" dirty="0"/>
            </a:br>
            <a:r>
              <a:rPr lang="en-US" sz="2000" dirty="0" smtClean="0"/>
              <a:t>			⎡1   2   3 </a:t>
            </a:r>
            <a:r>
              <a:rPr lang="en-US" sz="2000" dirty="0"/>
              <a:t>⎤</a:t>
            </a:r>
            <a:endParaRPr lang="en-US" sz="2000" dirty="0" smtClean="0"/>
          </a:p>
          <a:p>
            <a:pPr rtl="0"/>
            <a:r>
              <a:rPr lang="en-US" sz="2000" dirty="0" smtClean="0"/>
              <a:t>			⎣2   0   4</a:t>
            </a:r>
            <a:r>
              <a:rPr lang="en-US" sz="2000" dirty="0"/>
              <a:t> ⎤</a:t>
            </a:r>
            <a:r>
              <a:rPr lang="en-US" sz="2000" dirty="0" smtClean="0"/>
              <a:t> </a:t>
            </a:r>
          </a:p>
          <a:p>
            <a:pPr rtl="0"/>
            <a:r>
              <a:rPr lang="en-US" sz="2000" dirty="0" smtClean="0"/>
              <a:t>			⎣3   4   5 ⎦ ​​</a:t>
            </a:r>
            <a:br>
              <a:rPr lang="en-US" sz="2000" dirty="0" smtClean="0"/>
            </a:br>
            <a:r>
              <a:rPr lang="en-US" sz="2000" dirty="0" smtClean="0"/>
              <a:t>		           </a:t>
            </a:r>
          </a:p>
          <a:p>
            <a:pPr rtl="0"/>
            <a:r>
              <a:rPr lang="en-US" sz="2000" dirty="0"/>
              <a:t>	</a:t>
            </a:r>
            <a:r>
              <a:rPr lang="en-US" sz="2000" dirty="0" smtClean="0"/>
              <a:t>	            What is Q^-1 ? </a:t>
            </a:r>
            <a:endParaRPr lang="en-US"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216150" y="371475"/>
            <a:ext cx="6722072" cy="557844"/>
          </a:xfrm>
          <a:prstGeom prst="rect">
            <a:avLst/>
          </a:prstGeom>
        </p:spPr>
        <p:txBody>
          <a:bodyPr vert="horz" wrap="square" lIns="0" tIns="64769" rIns="0" bIns="0" rtlCol="0">
            <a:spAutoFit/>
          </a:bodyPr>
          <a:lstStyle/>
          <a:p>
            <a:r>
              <a:rPr lang="en-US" sz="3200" dirty="0">
                <a:latin typeface="Times New Roman" panose="02020603050405020304" pitchFamily="18" charset="0"/>
                <a:cs typeface="Times New Roman" panose="02020603050405020304" pitchFamily="18" charset="0"/>
              </a:rPr>
              <a:t>Mathematical Foundation of the Solution</a:t>
            </a:r>
          </a:p>
        </p:txBody>
      </p:sp>
      <p:sp>
        <p:nvSpPr>
          <p:cNvPr id="25" name="TextBox 24"/>
          <p:cNvSpPr txBox="1"/>
          <p:nvPr/>
        </p:nvSpPr>
        <p:spPr>
          <a:xfrm>
            <a:off x="2216150" y="1819275"/>
            <a:ext cx="6722072" cy="4708981"/>
          </a:xfrm>
          <a:prstGeom prst="rect">
            <a:avLst/>
          </a:prstGeom>
          <a:noFill/>
        </p:spPr>
        <p:txBody>
          <a:bodyPr wrap="square" rtlCol="1">
            <a:spAutoFit/>
          </a:bodyPr>
          <a:lstStyle/>
          <a:p>
            <a:r>
              <a:rPr lang="en-US" sz="2000" dirty="0">
                <a:solidFill>
                  <a:schemeClr val="tx1"/>
                </a:solidFill>
                <a:latin typeface="Arial" panose="020B0604020202020204" pitchFamily="34" charset="0"/>
                <a:cs typeface="+mj-cs"/>
              </a:rPr>
              <a:t>Our solution adapts the Newton-Raphson method to overcome the limitations posed by singular Hessians. The update rule is defined as follows:</a:t>
            </a:r>
          </a:p>
          <a:p>
            <a:endParaRPr lang="en-US" sz="2000" dirty="0" smtClean="0">
              <a:solidFill>
                <a:schemeClr val="tx1"/>
              </a:solidFill>
              <a:latin typeface="Arial" panose="020B0604020202020204" pitchFamily="34" charset="0"/>
              <a:cs typeface="+mj-cs"/>
            </a:endParaRPr>
          </a:p>
          <a:p>
            <a:r>
              <a:rPr lang="en-US" sz="2000" dirty="0">
                <a:solidFill>
                  <a:schemeClr val="tx1"/>
                </a:solidFill>
                <a:latin typeface="Arial" panose="020B0604020202020204" pitchFamily="34" charset="0"/>
                <a:cs typeface="+mj-cs"/>
              </a:rPr>
              <a:t>	</a:t>
            </a:r>
            <a:r>
              <a:rPr lang="en-US" sz="2000" dirty="0">
                <a:solidFill>
                  <a:schemeClr val="tx1">
                    <a:lumMod val="50000"/>
                    <a:lumOff val="50000"/>
                  </a:schemeClr>
                </a:solidFill>
                <a:latin typeface="Arial" panose="020B0604020202020204" pitchFamily="34" charset="0"/>
                <a:cs typeface="+mj-cs"/>
              </a:rPr>
              <a:t>xn_new = xn - np.linalg.inv(hessian).dot(grad</a:t>
            </a:r>
            <a:r>
              <a:rPr lang="en-US" sz="2000" dirty="0" smtClean="0">
                <a:solidFill>
                  <a:schemeClr val="tx1">
                    <a:lumMod val="50000"/>
                    <a:lumOff val="50000"/>
                  </a:schemeClr>
                </a:solidFill>
                <a:latin typeface="Arial" panose="020B0604020202020204" pitchFamily="34" charset="0"/>
                <a:cs typeface="+mj-cs"/>
              </a:rPr>
              <a:t>)</a:t>
            </a:r>
          </a:p>
          <a:p>
            <a:endParaRPr lang="en-US" sz="2000" dirty="0">
              <a:solidFill>
                <a:schemeClr val="tx1"/>
              </a:solidFill>
              <a:latin typeface="Arial" panose="020B0604020202020204" pitchFamily="34" charset="0"/>
              <a:cs typeface="+mj-cs"/>
            </a:endParaRPr>
          </a:p>
          <a:p>
            <a:r>
              <a:rPr lang="en-US" sz="2000" dirty="0">
                <a:solidFill>
                  <a:schemeClr val="tx1"/>
                </a:solidFill>
                <a:latin typeface="Arial" panose="020B0604020202020204" pitchFamily="34" charset="0"/>
                <a:cs typeface="+mj-cs"/>
              </a:rPr>
              <a:t>Where Q^-1 is the inverse of the Hessian matrix, computed as long as the determinant `</a:t>
            </a:r>
            <a:r>
              <a:rPr lang="en-US" sz="2000" dirty="0" err="1">
                <a:solidFill>
                  <a:schemeClr val="tx1"/>
                </a:solidFill>
                <a:latin typeface="Arial" panose="020B0604020202020204" pitchFamily="34" charset="0"/>
                <a:cs typeface="+mj-cs"/>
              </a:rPr>
              <a:t>det</a:t>
            </a:r>
            <a:r>
              <a:rPr lang="en-US" sz="2000" dirty="0">
                <a:solidFill>
                  <a:schemeClr val="tx1"/>
                </a:solidFill>
                <a:latin typeface="Arial" panose="020B0604020202020204" pitchFamily="34" charset="0"/>
                <a:cs typeface="+mj-cs"/>
              </a:rPr>
              <a:t>(Q)` is non-zero</a:t>
            </a:r>
            <a:r>
              <a:rPr lang="en-US" sz="2000" dirty="0" smtClean="0">
                <a:solidFill>
                  <a:schemeClr val="tx1"/>
                </a:solidFill>
                <a:latin typeface="Arial" panose="020B0604020202020204" pitchFamily="34" charset="0"/>
                <a:cs typeface="+mj-cs"/>
              </a:rPr>
              <a:t>. </a:t>
            </a:r>
            <a:br>
              <a:rPr lang="en-US" sz="2000" dirty="0" smtClean="0">
                <a:solidFill>
                  <a:schemeClr val="tx1"/>
                </a:solidFill>
                <a:latin typeface="Arial" panose="020B0604020202020204" pitchFamily="34" charset="0"/>
                <a:cs typeface="+mj-cs"/>
              </a:rPr>
            </a:br>
            <a:r>
              <a:rPr lang="en-US" sz="2000" dirty="0" smtClean="0">
                <a:solidFill>
                  <a:schemeClr val="tx1"/>
                </a:solidFill>
                <a:latin typeface="Arial" panose="020B0604020202020204" pitchFamily="34" charset="0"/>
                <a:cs typeface="+mj-cs"/>
              </a:rPr>
              <a:t>If </a:t>
            </a:r>
            <a:r>
              <a:rPr lang="en-US" sz="2000" dirty="0">
                <a:solidFill>
                  <a:schemeClr val="tx1"/>
                </a:solidFill>
                <a:latin typeface="Arial" panose="020B0604020202020204" pitchFamily="34" charset="0"/>
                <a:cs typeface="+mj-cs"/>
              </a:rPr>
              <a:t>`</a:t>
            </a:r>
            <a:r>
              <a:rPr lang="en-US" sz="2000" dirty="0" err="1">
                <a:solidFill>
                  <a:schemeClr val="tx1"/>
                </a:solidFill>
                <a:latin typeface="Arial" panose="020B0604020202020204" pitchFamily="34" charset="0"/>
                <a:cs typeface="+mj-cs"/>
              </a:rPr>
              <a:t>det</a:t>
            </a:r>
            <a:r>
              <a:rPr lang="en-US" sz="2000" dirty="0">
                <a:solidFill>
                  <a:schemeClr val="tx1"/>
                </a:solidFill>
                <a:latin typeface="Arial" panose="020B0604020202020204" pitchFamily="34" charset="0"/>
                <a:cs typeface="+mj-cs"/>
              </a:rPr>
              <a:t>(Q) = 0`, indicating non-</a:t>
            </a:r>
            <a:r>
              <a:rPr lang="en-US" sz="2000" dirty="0" err="1">
                <a:solidFill>
                  <a:schemeClr val="tx1"/>
                </a:solidFill>
                <a:latin typeface="Arial" panose="020B0604020202020204" pitchFamily="34" charset="0"/>
                <a:cs typeface="+mj-cs"/>
              </a:rPr>
              <a:t>invertibility</a:t>
            </a:r>
            <a:r>
              <a:rPr lang="en-US" sz="2000" dirty="0">
                <a:solidFill>
                  <a:schemeClr val="tx1"/>
                </a:solidFill>
                <a:latin typeface="Arial" panose="020B0604020202020204" pitchFamily="34" charset="0"/>
                <a:cs typeface="+mj-cs"/>
              </a:rPr>
              <a:t>, the algorithm switches to a gradient descent step</a:t>
            </a:r>
            <a:r>
              <a:rPr lang="en-US" sz="2000" dirty="0" smtClean="0">
                <a:solidFill>
                  <a:schemeClr val="tx1"/>
                </a:solidFill>
                <a:latin typeface="Arial" panose="020B0604020202020204" pitchFamily="34" charset="0"/>
                <a:cs typeface="+mj-cs"/>
              </a:rPr>
              <a:t>:</a:t>
            </a:r>
          </a:p>
          <a:p>
            <a:endParaRPr lang="en-US" sz="2000" dirty="0">
              <a:solidFill>
                <a:schemeClr val="tx1"/>
              </a:solidFill>
              <a:latin typeface="Arial" panose="020B0604020202020204" pitchFamily="34" charset="0"/>
              <a:cs typeface="+mj-cs"/>
            </a:endParaRPr>
          </a:p>
          <a:p>
            <a:r>
              <a:rPr lang="en-US" sz="2000" dirty="0">
                <a:solidFill>
                  <a:schemeClr val="tx1"/>
                </a:solidFill>
                <a:latin typeface="Arial" panose="020B0604020202020204" pitchFamily="34" charset="0"/>
                <a:cs typeface="+mj-cs"/>
              </a:rPr>
              <a:t>	</a:t>
            </a:r>
            <a:r>
              <a:rPr lang="en-US" sz="2000" dirty="0">
                <a:solidFill>
                  <a:schemeClr val="tx1">
                    <a:lumMod val="50000"/>
                    <a:lumOff val="50000"/>
                  </a:schemeClr>
                </a:solidFill>
                <a:latin typeface="Arial" panose="020B0604020202020204" pitchFamily="34" charset="0"/>
                <a:cs typeface="+mj-cs"/>
              </a:rPr>
              <a:t>xn_new = xn - learning_rate * </a:t>
            </a:r>
            <a:r>
              <a:rPr lang="en-US" sz="2000" dirty="0">
                <a:solidFill>
                  <a:schemeClr val="tx1">
                    <a:lumMod val="50000"/>
                    <a:lumOff val="50000"/>
                  </a:schemeClr>
                </a:solidFill>
                <a:latin typeface="Arial" panose="020B0604020202020204" pitchFamily="34" charset="0"/>
                <a:cs typeface="+mj-cs"/>
              </a:rPr>
              <a:t>grad</a:t>
            </a:r>
            <a:endParaRPr lang="ar-SA" sz="2000" dirty="0">
              <a:solidFill>
                <a:schemeClr val="tx1">
                  <a:lumMod val="50000"/>
                  <a:lumOff val="50000"/>
                </a:schemeClr>
              </a:solidFill>
              <a:latin typeface="Arial" panose="020B0604020202020204" pitchFamily="34" charset="0"/>
              <a:cs typeface="+mj-cs"/>
            </a:endParaRPr>
          </a:p>
          <a:p>
            <a:endParaRPr lang="en-US" sz="2000" dirty="0">
              <a:solidFill>
                <a:schemeClr val="tx1"/>
              </a:solidFill>
              <a:latin typeface="Arial" panose="020B0604020202020204" pitchFamily="34" charset="0"/>
              <a:cs typeface="+mj-cs"/>
            </a:endParaRPr>
          </a:p>
          <a:p>
            <a:r>
              <a:rPr lang="en-US" sz="2000" dirty="0">
                <a:solidFill>
                  <a:schemeClr val="tx1"/>
                </a:solidFill>
                <a:latin typeface="Arial" panose="020B0604020202020204" pitchFamily="34" charset="0"/>
                <a:cs typeface="+mj-cs"/>
              </a:rPr>
              <a:t>This adaptive mechanism ensures that the optimization continues smoothly without interruption</a:t>
            </a:r>
            <a:r>
              <a:rPr lang="en-US" sz="2000" dirty="0" smtClean="0">
                <a:solidFill>
                  <a:schemeClr val="tx1"/>
                </a:solidFill>
                <a:latin typeface="Arial" panose="020B0604020202020204" pitchFamily="34" charset="0"/>
                <a:cs typeface="+mj-cs"/>
              </a:rPr>
              <a:t>.</a:t>
            </a:r>
            <a:endParaRPr lang="en-US" sz="2000" dirty="0">
              <a:solidFill>
                <a:schemeClr val="tx1"/>
              </a:solidFill>
              <a:latin typeface="Arial" panose="020B0604020202020204" pitchFamily="34" charset="0"/>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1812" y="828675"/>
            <a:ext cx="2892425" cy="604010"/>
          </a:xfrm>
          <a:prstGeom prst="rect">
            <a:avLst/>
          </a:prstGeom>
        </p:spPr>
        <p:txBody>
          <a:bodyPr vert="horz" wrap="square" lIns="0" tIns="64769" rIns="0" bIns="0" rtlCol="0">
            <a:spAutoFit/>
          </a:bodyPr>
          <a:lstStyle/>
          <a:p>
            <a:pPr marL="12700" marR="5080">
              <a:lnSpc>
                <a:spcPts val="4200"/>
              </a:lnSpc>
              <a:spcBef>
                <a:spcPts val="509"/>
              </a:spcBef>
            </a:pPr>
            <a:r>
              <a:rPr lang="en-US" sz="3200" dirty="0">
                <a:latin typeface="Times New Roman" panose="02020603050405020304" pitchFamily="18" charset="0"/>
                <a:cs typeface="Times New Roman" panose="02020603050405020304" pitchFamily="18" charset="0"/>
              </a:rPr>
              <a:t>Solution Strategy</a:t>
            </a:r>
            <a:endParaRPr sz="3200" spc="-325" dirty="0">
              <a:latin typeface="Times New Roman" panose="02020603050405020304" pitchFamily="18" charset="0"/>
              <a:cs typeface="Times New Roman" panose="02020603050405020304" pitchFamily="18" charset="0"/>
            </a:endParaRP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0950" y="0"/>
            <a:ext cx="5111750" cy="6686550"/>
          </a:xfrm>
          <a:prstGeom prst="rect">
            <a:avLst/>
          </a:prstGeom>
        </p:spPr>
      </p:pic>
      <p:sp>
        <p:nvSpPr>
          <p:cNvPr id="3" name="Rectangle 2"/>
          <p:cNvSpPr/>
          <p:nvPr/>
        </p:nvSpPr>
        <p:spPr>
          <a:xfrm>
            <a:off x="692150" y="1819275"/>
            <a:ext cx="5111750" cy="2246769"/>
          </a:xfrm>
          <a:prstGeom prst="rect">
            <a:avLst/>
          </a:prstGeom>
        </p:spPr>
        <p:txBody>
          <a:bodyPr wrap="square">
            <a:spAutoFit/>
          </a:bodyPr>
          <a:lstStyle/>
          <a:p>
            <a:pPr algn="l"/>
            <a:r>
              <a:rPr lang="en-US" sz="2000" dirty="0" smtClean="0">
                <a:solidFill>
                  <a:schemeClr val="tx1"/>
                </a:solidFill>
                <a:latin typeface="Times New Roman" panose="02020603050405020304" pitchFamily="18" charset="0"/>
                <a:cs typeface="Times New Roman" panose="02020603050405020304" pitchFamily="18" charset="0"/>
              </a:rPr>
              <a:t>The strategy includes a real-time check for the </a:t>
            </a:r>
            <a:r>
              <a:rPr lang="en-US" sz="2000" dirty="0" err="1" smtClean="0">
                <a:solidFill>
                  <a:schemeClr val="tx1"/>
                </a:solidFill>
                <a:latin typeface="Times New Roman" panose="02020603050405020304" pitchFamily="18" charset="0"/>
                <a:cs typeface="Times New Roman" panose="02020603050405020304" pitchFamily="18" charset="0"/>
              </a:rPr>
              <a:t>invertibility</a:t>
            </a:r>
            <a:r>
              <a:rPr lang="en-US" sz="2000" dirty="0" smtClean="0">
                <a:solidFill>
                  <a:schemeClr val="tx1"/>
                </a:solidFill>
                <a:latin typeface="Times New Roman" panose="02020603050405020304" pitchFamily="18" charset="0"/>
                <a:cs typeface="Times New Roman" panose="02020603050405020304" pitchFamily="18" charset="0"/>
              </a:rPr>
              <a:t> of the Hessian matrix at each iteration of the optimization process. By calculating the determinant, the algorithm can quickly determine the condition of the Hessian and switch to gradient descent if necessary, thereby preventing potential failures.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38054" y="523875"/>
            <a:ext cx="2667000" cy="604010"/>
          </a:xfrm>
          <a:prstGeom prst="rect">
            <a:avLst/>
          </a:prstGeom>
        </p:spPr>
        <p:txBody>
          <a:bodyPr vert="horz" wrap="square" lIns="0" tIns="64769" rIns="0" bIns="0" rtlCol="0">
            <a:spAutoFit/>
          </a:bodyPr>
          <a:lstStyle/>
          <a:p>
            <a:pPr marL="12700" marR="5080">
              <a:lnSpc>
                <a:spcPts val="4200"/>
              </a:lnSpc>
              <a:spcBef>
                <a:spcPts val="509"/>
              </a:spcBef>
            </a:pPr>
            <a:r>
              <a:rPr lang="en-US" sz="3200" dirty="0">
                <a:latin typeface="Times New Roman" panose="02020603050405020304" pitchFamily="18" charset="0"/>
                <a:cs typeface="Times New Roman" panose="02020603050405020304" pitchFamily="18" charset="0"/>
              </a:rPr>
              <a:t>Implementation</a:t>
            </a:r>
            <a:endParaRPr spc="-1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844550" y="1438275"/>
            <a:ext cx="9854008" cy="4462760"/>
          </a:xfrm>
          <a:prstGeom prst="rect">
            <a:avLst/>
          </a:prstGeom>
          <a:noFill/>
        </p:spPr>
        <p:txBody>
          <a:bodyPr wrap="square" rtlCol="1">
            <a:spAutoFit/>
          </a:bodyPr>
          <a:lstStyle/>
          <a:p>
            <a:r>
              <a:rPr lang="en-US" sz="2000" dirty="0">
                <a:solidFill>
                  <a:schemeClr val="tx1"/>
                </a:solidFill>
                <a:latin typeface="Times New Roman" panose="02020603050405020304" pitchFamily="18" charset="0"/>
                <a:cs typeface="Times New Roman" panose="02020603050405020304" pitchFamily="18" charset="0"/>
              </a:rPr>
              <a:t>Implemented using Python’s sympy library for symbolic computation, the determinant of the Hessian is dynamically evaluated. If the determinant is non-zero, the Newton-Raphson step is executed. If zero, it defaults to a gradient descent step, with a small positive scalar parameter `α` as the learning rate. Below is a snippet of the implementation</a:t>
            </a:r>
            <a:r>
              <a:rPr lang="en-US" sz="2000" dirty="0" smtClean="0">
                <a:solidFill>
                  <a:schemeClr val="tx1"/>
                </a:solidFill>
                <a:latin typeface="Times New Roman" panose="02020603050405020304" pitchFamily="18" charset="0"/>
                <a:cs typeface="Times New Roman" panose="02020603050405020304" pitchFamily="18" charset="0"/>
              </a:rPr>
              <a:t>:</a:t>
            </a:r>
          </a:p>
          <a:p>
            <a:endParaRPr lang="en-US" sz="24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lumMod val="50000"/>
                    <a:lumOff val="50000"/>
                  </a:schemeClr>
                </a:solidFill>
              </a:rPr>
              <a:t>	</a:t>
            </a:r>
            <a:r>
              <a:rPr lang="en-US" sz="1800" dirty="0">
                <a:solidFill>
                  <a:schemeClr val="tx1">
                    <a:lumMod val="50000"/>
                    <a:lumOff val="50000"/>
                  </a:schemeClr>
                </a:solidFill>
                <a:latin typeface="Arial" panose="020B0604020202020204" pitchFamily="34" charset="0"/>
                <a:cs typeface="Arial" panose="020B0604020202020204" pitchFamily="34" charset="0"/>
              </a:rPr>
              <a:t>if  </a:t>
            </a:r>
            <a:r>
              <a:rPr lang="en-US" sz="1800" dirty="0" err="1">
                <a:solidFill>
                  <a:schemeClr val="tx1">
                    <a:lumMod val="50000"/>
                    <a:lumOff val="50000"/>
                  </a:schemeClr>
                </a:solidFill>
                <a:latin typeface="Arial" panose="020B0604020202020204" pitchFamily="34" charset="0"/>
                <a:cs typeface="Arial" panose="020B0604020202020204" pitchFamily="34" charset="0"/>
              </a:rPr>
              <a:t>is_positive_definite</a:t>
            </a:r>
            <a:r>
              <a:rPr lang="en-US" sz="1800" dirty="0">
                <a:solidFill>
                  <a:schemeClr val="tx1">
                    <a:lumMod val="50000"/>
                    <a:lumOff val="50000"/>
                  </a:schemeClr>
                </a:solidFill>
                <a:latin typeface="Arial" panose="020B0604020202020204" pitchFamily="34" charset="0"/>
                <a:cs typeface="Arial" panose="020B0604020202020204" pitchFamily="34" charset="0"/>
              </a:rPr>
              <a:t>(hessian):</a:t>
            </a:r>
          </a:p>
          <a:p>
            <a:r>
              <a:rPr lang="en-US" sz="1800" dirty="0">
                <a:solidFill>
                  <a:schemeClr val="tx1">
                    <a:lumMod val="50000"/>
                    <a:lumOff val="50000"/>
                  </a:schemeClr>
                </a:solidFill>
                <a:latin typeface="Arial" panose="020B0604020202020204" pitchFamily="34" charset="0"/>
                <a:cs typeface="Arial" panose="020B0604020202020204" pitchFamily="34" charset="0"/>
              </a:rPr>
              <a:t>		try:</a:t>
            </a:r>
          </a:p>
          <a:p>
            <a:r>
              <a:rPr lang="en-US" sz="1800" dirty="0">
                <a:solidFill>
                  <a:schemeClr val="tx1">
                    <a:lumMod val="50000"/>
                    <a:lumOff val="50000"/>
                  </a:schemeClr>
                </a:solidFill>
                <a:latin typeface="Arial" panose="020B0604020202020204" pitchFamily="34" charset="0"/>
                <a:cs typeface="Arial" panose="020B0604020202020204" pitchFamily="34" charset="0"/>
              </a:rPr>
              <a:t>			</a:t>
            </a:r>
            <a:r>
              <a:rPr lang="en-US" sz="1800" dirty="0" err="1">
                <a:solidFill>
                  <a:schemeClr val="tx1">
                    <a:lumMod val="50000"/>
                    <a:lumOff val="50000"/>
                  </a:schemeClr>
                </a:solidFill>
                <a:latin typeface="Arial" panose="020B0604020202020204" pitchFamily="34" charset="0"/>
                <a:cs typeface="Arial" panose="020B0604020202020204" pitchFamily="34" charset="0"/>
              </a:rPr>
              <a:t>hessian_inv</a:t>
            </a:r>
            <a:r>
              <a:rPr lang="en-US" sz="1800" dirty="0">
                <a:solidFill>
                  <a:schemeClr val="tx1">
                    <a:lumMod val="50000"/>
                    <a:lumOff val="50000"/>
                  </a:schemeClr>
                </a:solidFill>
                <a:latin typeface="Arial" panose="020B0604020202020204" pitchFamily="34" charset="0"/>
                <a:cs typeface="Arial" panose="020B0604020202020204" pitchFamily="34" charset="0"/>
              </a:rPr>
              <a:t>  =  </a:t>
            </a:r>
            <a:r>
              <a:rPr lang="en-US" sz="1800" dirty="0" err="1">
                <a:solidFill>
                  <a:schemeClr val="tx1">
                    <a:lumMod val="50000"/>
                    <a:lumOff val="50000"/>
                  </a:schemeClr>
                </a:solidFill>
                <a:latin typeface="Arial" panose="020B0604020202020204" pitchFamily="34" charset="0"/>
                <a:cs typeface="Arial" panose="020B0604020202020204" pitchFamily="34" charset="0"/>
              </a:rPr>
              <a:t>np.array</a:t>
            </a:r>
            <a:r>
              <a:rPr lang="en-US" sz="1800" dirty="0">
                <a:solidFill>
                  <a:schemeClr val="tx1">
                    <a:lumMod val="50000"/>
                    <a:lumOff val="50000"/>
                  </a:schemeClr>
                </a:solidFill>
                <a:latin typeface="Arial" panose="020B0604020202020204" pitchFamily="34" charset="0"/>
                <a:cs typeface="Arial" panose="020B0604020202020204" pitchFamily="34" charset="0"/>
              </a:rPr>
              <a:t>(</a:t>
            </a:r>
            <a:r>
              <a:rPr lang="en-US" sz="1800" dirty="0" err="1">
                <a:solidFill>
                  <a:schemeClr val="tx1">
                    <a:lumMod val="50000"/>
                    <a:lumOff val="50000"/>
                  </a:schemeClr>
                </a:solidFill>
                <a:latin typeface="Arial" panose="020B0604020202020204" pitchFamily="34" charset="0"/>
                <a:cs typeface="Arial" panose="020B0604020202020204" pitchFamily="34" charset="0"/>
              </a:rPr>
              <a:t>hessian.inv</a:t>
            </a:r>
            <a:r>
              <a:rPr lang="en-US" sz="1800" dirty="0">
                <a:solidFill>
                  <a:schemeClr val="tx1">
                    <a:lumMod val="50000"/>
                    <a:lumOff val="50000"/>
                  </a:schemeClr>
                </a:solidFill>
                <a:latin typeface="Arial" panose="020B0604020202020204" pitchFamily="34" charset="0"/>
                <a:cs typeface="Arial" panose="020B0604020202020204" pitchFamily="34" charset="0"/>
              </a:rPr>
              <a:t>()).</a:t>
            </a:r>
            <a:r>
              <a:rPr lang="en-US" sz="1800" dirty="0" err="1">
                <a:solidFill>
                  <a:schemeClr val="tx1">
                    <a:lumMod val="50000"/>
                    <a:lumOff val="50000"/>
                  </a:schemeClr>
                </a:solidFill>
                <a:latin typeface="Arial" panose="020B0604020202020204" pitchFamily="34" charset="0"/>
                <a:cs typeface="Arial" panose="020B0604020202020204" pitchFamily="34" charset="0"/>
              </a:rPr>
              <a:t>astype</a:t>
            </a:r>
            <a:r>
              <a:rPr lang="en-US" sz="1800" dirty="0">
                <a:solidFill>
                  <a:schemeClr val="tx1">
                    <a:lumMod val="50000"/>
                    <a:lumOff val="50000"/>
                  </a:schemeClr>
                </a:solidFill>
                <a:latin typeface="Arial" panose="020B0604020202020204" pitchFamily="34" charset="0"/>
                <a:cs typeface="Arial" panose="020B0604020202020204" pitchFamily="34" charset="0"/>
              </a:rPr>
              <a:t>(np.float64)</a:t>
            </a:r>
          </a:p>
          <a:p>
            <a:r>
              <a:rPr lang="en-US" sz="1800" dirty="0">
                <a:solidFill>
                  <a:schemeClr val="tx1">
                    <a:lumMod val="50000"/>
                    <a:lumOff val="50000"/>
                  </a:schemeClr>
                </a:solidFill>
                <a:latin typeface="Arial" panose="020B0604020202020204" pitchFamily="34" charset="0"/>
                <a:cs typeface="Arial" panose="020B0604020202020204" pitchFamily="34" charset="0"/>
              </a:rPr>
              <a:t>			xn_new  =  xn  -  hessian_inv.dot(grad)</a:t>
            </a:r>
          </a:p>
          <a:p>
            <a:r>
              <a:rPr lang="en-US" sz="1800" dirty="0">
                <a:solidFill>
                  <a:schemeClr val="tx1">
                    <a:lumMod val="50000"/>
                    <a:lumOff val="50000"/>
                  </a:schemeClr>
                </a:solidFill>
                <a:latin typeface="Arial" panose="020B0604020202020204" pitchFamily="34" charset="0"/>
                <a:cs typeface="Arial" panose="020B0604020202020204" pitchFamily="34" charset="0"/>
              </a:rPr>
              <a:t>		except (</a:t>
            </a:r>
            <a:r>
              <a:rPr lang="en-US" sz="1800" dirty="0" err="1">
                <a:solidFill>
                  <a:schemeClr val="tx1">
                    <a:lumMod val="50000"/>
                    <a:lumOff val="50000"/>
                  </a:schemeClr>
                </a:solidFill>
                <a:latin typeface="Arial" panose="020B0604020202020204" pitchFamily="34" charset="0"/>
                <a:cs typeface="Arial" panose="020B0604020202020204" pitchFamily="34" charset="0"/>
              </a:rPr>
              <a:t>np.linalg.LinAlgError</a:t>
            </a:r>
            <a:r>
              <a:rPr lang="en-US" sz="1800" dirty="0">
                <a:solidFill>
                  <a:schemeClr val="tx1">
                    <a:lumMod val="50000"/>
                    <a:lumOff val="50000"/>
                  </a:schemeClr>
                </a:solidFill>
                <a:latin typeface="Arial" panose="020B0604020202020204" pitchFamily="34" charset="0"/>
                <a:cs typeface="Arial" panose="020B0604020202020204" pitchFamily="34" charset="0"/>
              </a:rPr>
              <a:t>, </a:t>
            </a:r>
            <a:r>
              <a:rPr lang="en-US" sz="1800" dirty="0" err="1">
                <a:solidFill>
                  <a:schemeClr val="tx1">
                    <a:lumMod val="50000"/>
                    <a:lumOff val="50000"/>
                  </a:schemeClr>
                </a:solidFill>
                <a:latin typeface="Arial" panose="020B0604020202020204" pitchFamily="34" charset="0"/>
                <a:cs typeface="Arial" panose="020B0604020202020204" pitchFamily="34" charset="0"/>
              </a:rPr>
              <a:t>ValueError</a:t>
            </a:r>
            <a:r>
              <a:rPr lang="en-US" sz="1800" dirty="0">
                <a:solidFill>
                  <a:schemeClr val="tx1">
                    <a:lumMod val="50000"/>
                    <a:lumOff val="50000"/>
                  </a:schemeClr>
                </a:solidFill>
                <a:latin typeface="Arial" panose="020B0604020202020204" pitchFamily="34" charset="0"/>
                <a:cs typeface="Arial" panose="020B0604020202020204" pitchFamily="34" charset="0"/>
              </a:rPr>
              <a:t>):</a:t>
            </a:r>
          </a:p>
          <a:p>
            <a:r>
              <a:rPr lang="en-US" sz="1800" dirty="0">
                <a:solidFill>
                  <a:schemeClr val="tx1">
                    <a:lumMod val="50000"/>
                    <a:lumOff val="50000"/>
                  </a:schemeClr>
                </a:solidFill>
                <a:latin typeface="Arial" panose="020B0604020202020204" pitchFamily="34" charset="0"/>
                <a:cs typeface="Arial" panose="020B0604020202020204" pitchFamily="34" charset="0"/>
              </a:rPr>
              <a:t>			xn_new  =  </a:t>
            </a:r>
            <a:r>
              <a:rPr lang="en-US" sz="1800" dirty="0" err="1">
                <a:solidFill>
                  <a:schemeClr val="tx1">
                    <a:lumMod val="50000"/>
                    <a:lumOff val="50000"/>
                  </a:schemeClr>
                </a:solidFill>
                <a:latin typeface="Arial" panose="020B0604020202020204" pitchFamily="34" charset="0"/>
                <a:cs typeface="Arial" panose="020B0604020202020204" pitchFamily="34" charset="0"/>
              </a:rPr>
              <a:t>gradient_descent_step</a:t>
            </a:r>
            <a:r>
              <a:rPr lang="en-US" sz="1800" dirty="0">
                <a:solidFill>
                  <a:schemeClr val="tx1">
                    <a:lumMod val="50000"/>
                    <a:lumOff val="50000"/>
                  </a:schemeClr>
                </a:solidFill>
                <a:latin typeface="Arial" panose="020B0604020202020204" pitchFamily="34" charset="0"/>
                <a:cs typeface="Arial" panose="020B0604020202020204" pitchFamily="34" charset="0"/>
              </a:rPr>
              <a:t>(</a:t>
            </a:r>
            <a:r>
              <a:rPr lang="en-US" sz="1800" dirty="0" err="1">
                <a:solidFill>
                  <a:schemeClr val="tx1">
                    <a:lumMod val="50000"/>
                    <a:lumOff val="50000"/>
                  </a:schemeClr>
                </a:solidFill>
                <a:latin typeface="Arial" panose="020B0604020202020204" pitchFamily="34" charset="0"/>
                <a:cs typeface="Arial" panose="020B0604020202020204" pitchFamily="34" charset="0"/>
              </a:rPr>
              <a:t>xn</a:t>
            </a:r>
            <a:r>
              <a:rPr lang="en-US" sz="1800" dirty="0">
                <a:solidFill>
                  <a:schemeClr val="tx1">
                    <a:lumMod val="50000"/>
                    <a:lumOff val="50000"/>
                  </a:schemeClr>
                </a:solidFill>
                <a:latin typeface="Arial" panose="020B0604020202020204" pitchFamily="34" charset="0"/>
                <a:cs typeface="Arial" panose="020B0604020202020204" pitchFamily="34" charset="0"/>
              </a:rPr>
              <a:t>, grad) </a:t>
            </a:r>
          </a:p>
          <a:p>
            <a:r>
              <a:rPr lang="en-US" sz="1800" dirty="0">
                <a:solidFill>
                  <a:schemeClr val="tx1">
                    <a:lumMod val="50000"/>
                    <a:lumOff val="50000"/>
                  </a:schemeClr>
                </a:solidFill>
                <a:latin typeface="Arial" panose="020B0604020202020204" pitchFamily="34" charset="0"/>
                <a:cs typeface="Arial" panose="020B0604020202020204" pitchFamily="34" charset="0"/>
              </a:rPr>
              <a:t>	else:</a:t>
            </a:r>
          </a:p>
          <a:p>
            <a:r>
              <a:rPr lang="en-US" sz="1800" dirty="0">
                <a:solidFill>
                  <a:schemeClr val="tx1">
                    <a:lumMod val="50000"/>
                    <a:lumOff val="50000"/>
                  </a:schemeClr>
                </a:solidFill>
                <a:latin typeface="Arial" panose="020B0604020202020204" pitchFamily="34" charset="0"/>
                <a:cs typeface="Arial" panose="020B0604020202020204" pitchFamily="34" charset="0"/>
              </a:rPr>
              <a:t>		xn_new  =  </a:t>
            </a:r>
            <a:r>
              <a:rPr lang="en-US" sz="1800" dirty="0" err="1">
                <a:solidFill>
                  <a:schemeClr val="tx1">
                    <a:lumMod val="50000"/>
                    <a:lumOff val="50000"/>
                  </a:schemeClr>
                </a:solidFill>
                <a:latin typeface="Arial" panose="020B0604020202020204" pitchFamily="34" charset="0"/>
                <a:cs typeface="Arial" panose="020B0604020202020204" pitchFamily="34" charset="0"/>
              </a:rPr>
              <a:t>gradient_descent_step</a:t>
            </a:r>
            <a:r>
              <a:rPr lang="en-US" sz="1800" dirty="0">
                <a:solidFill>
                  <a:schemeClr val="tx1">
                    <a:lumMod val="50000"/>
                    <a:lumOff val="50000"/>
                  </a:schemeClr>
                </a:solidFill>
                <a:latin typeface="Arial" panose="020B0604020202020204" pitchFamily="34" charset="0"/>
                <a:cs typeface="Arial" panose="020B0604020202020204" pitchFamily="34" charset="0"/>
              </a:rPr>
              <a:t>(</a:t>
            </a:r>
            <a:r>
              <a:rPr lang="en-US" sz="1800" dirty="0" err="1">
                <a:solidFill>
                  <a:schemeClr val="tx1">
                    <a:lumMod val="50000"/>
                    <a:lumOff val="50000"/>
                  </a:schemeClr>
                </a:solidFill>
                <a:latin typeface="Arial" panose="020B0604020202020204" pitchFamily="34" charset="0"/>
                <a:cs typeface="Arial" panose="020B0604020202020204" pitchFamily="34" charset="0"/>
              </a:rPr>
              <a:t>xn</a:t>
            </a:r>
            <a:r>
              <a:rPr lang="en-US" sz="1800" dirty="0">
                <a:solidFill>
                  <a:schemeClr val="tx1">
                    <a:lumMod val="50000"/>
                    <a:lumOff val="50000"/>
                  </a:schemeClr>
                </a:solidFill>
                <a:latin typeface="Arial" panose="020B0604020202020204" pitchFamily="34" charset="0"/>
                <a:cs typeface="Arial" panose="020B0604020202020204" pitchFamily="34" charset="0"/>
              </a:rPr>
              <a:t>, grad)</a:t>
            </a:r>
          </a:p>
          <a:p>
            <a:r>
              <a:rPr lang="en-US" sz="1800" dirty="0" smtClean="0">
                <a:solidFill>
                  <a:schemeClr val="tx1">
                    <a:lumMod val="50000"/>
                    <a:lumOff val="50000"/>
                  </a:schemeClr>
                </a:solidFill>
                <a:latin typeface="Arial" panose="020B0604020202020204" pitchFamily="34" charset="0"/>
                <a:cs typeface="Arial" panose="020B0604020202020204" pitchFamily="34" charset="0"/>
              </a:rPr>
              <a:t>	xn  </a:t>
            </a:r>
            <a:r>
              <a:rPr lang="en-US" sz="1800" dirty="0">
                <a:solidFill>
                  <a:schemeClr val="tx1">
                    <a:lumMod val="50000"/>
                    <a:lumOff val="50000"/>
                  </a:schemeClr>
                </a:solidFill>
                <a:latin typeface="Arial" panose="020B0604020202020204" pitchFamily="34" charset="0"/>
                <a:cs typeface="Arial" panose="020B0604020202020204" pitchFamily="34" charset="0"/>
              </a:rPr>
              <a:t>=  xn_new</a:t>
            </a:r>
          </a:p>
          <a:p>
            <a:endParaRPr lang="ar-YE"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6034" y="752475"/>
            <a:ext cx="3853815" cy="492443"/>
          </a:xfrm>
        </p:spPr>
        <p:txBody>
          <a:bodyPr/>
          <a:lstStyle/>
          <a:p>
            <a:r>
              <a:rPr lang="en-US" sz="3200" dirty="0">
                <a:latin typeface="Times New Roman" panose="02020603050405020304" pitchFamily="18" charset="0"/>
                <a:cs typeface="Times New Roman" panose="02020603050405020304" pitchFamily="18" charset="0"/>
              </a:rPr>
              <a:t>Results and Discussion</a:t>
            </a:r>
            <a:endParaRPr lang="ar-YE" sz="3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72135" y="1666875"/>
            <a:ext cx="5301615" cy="1846659"/>
          </a:xfrm>
        </p:spPr>
        <p:txBody>
          <a:bodyPr/>
          <a:lstStyle/>
          <a:p>
            <a:r>
              <a:rPr lang="en-US" sz="2000" dirty="0">
                <a:solidFill>
                  <a:schemeClr val="tx1"/>
                </a:solidFill>
                <a:latin typeface="Times New Roman" panose="02020603050405020304" pitchFamily="18" charset="0"/>
                <a:cs typeface="Times New Roman" panose="02020603050405020304" pitchFamily="18" charset="0"/>
              </a:rPr>
              <a:t>The hybrid method was applied to various test functions, showing significant improvements in convergence stability compared to traditional methods. The adaptive technique excelled particularly in scenarios with complex landscapes and at points where Hessians were non-invertible</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12268" b="12519"/>
          <a:stretch/>
        </p:blipFill>
        <p:spPr>
          <a:xfrm>
            <a:off x="6254750" y="0"/>
            <a:ext cx="5216712" cy="6686550"/>
          </a:xfrm>
          <a:prstGeom prst="rect">
            <a:avLst/>
          </a:prstGeom>
        </p:spPr>
      </p:pic>
    </p:spTree>
    <p:extLst>
      <p:ext uri="{BB962C8B-B14F-4D97-AF65-F5344CB8AC3E}">
        <p14:creationId xmlns:p14="http://schemas.microsoft.com/office/powerpoint/2010/main" val="2429290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139950" y="2428875"/>
            <a:ext cx="7467600" cy="2499723"/>
          </a:xfrm>
          <a:prstGeom prst="rect">
            <a:avLst/>
          </a:prstGeom>
        </p:spPr>
        <p:txBody>
          <a:bodyPr vert="horz" wrap="square" lIns="0" tIns="17145" rIns="0" bIns="0" rtlCol="0">
            <a:spAutoFit/>
          </a:bodyPr>
          <a:lstStyle/>
          <a:p>
            <a:pPr marL="469900" marR="5080" indent="-457200">
              <a:lnSpc>
                <a:spcPct val="133200"/>
              </a:lnSpc>
              <a:spcBef>
                <a:spcPts val="590"/>
              </a:spcBef>
              <a:buFont typeface="+mj-lt"/>
              <a:buAutoNum type="arabicPeriod"/>
            </a:pPr>
            <a:r>
              <a:rPr lang="en-US" sz="2400" spc="-75" dirty="0" smtClean="0">
                <a:solidFill>
                  <a:srgbClr val="272525"/>
                </a:solidFill>
                <a:latin typeface="Times New Roman" panose="02020603050405020304" pitchFamily="18" charset="0"/>
                <a:cs typeface="Times New Roman" panose="02020603050405020304" pitchFamily="18" charset="0"/>
              </a:rPr>
              <a:t>This hybrid optimization technique provides a flexible and robust </a:t>
            </a:r>
            <a:r>
              <a:rPr lang="en-US" sz="2400" spc="-75" dirty="0" smtClean="0">
                <a:solidFill>
                  <a:srgbClr val="272525"/>
                </a:solidFill>
                <a:latin typeface="Times New Roman" panose="02020603050405020304" pitchFamily="18" charset="0"/>
                <a:cs typeface="Times New Roman" panose="02020603050405020304" pitchFamily="18" charset="0"/>
              </a:rPr>
              <a:t>solution.</a:t>
            </a:r>
            <a:endParaRPr lang="en-US" sz="2400" spc="-75" dirty="0" smtClean="0">
              <a:solidFill>
                <a:srgbClr val="272525"/>
              </a:solidFill>
              <a:latin typeface="Times New Roman" panose="02020603050405020304" pitchFamily="18" charset="0"/>
              <a:cs typeface="Times New Roman" panose="02020603050405020304" pitchFamily="18" charset="0"/>
            </a:endParaRPr>
          </a:p>
          <a:p>
            <a:pPr marL="469900" marR="5080" indent="-457200">
              <a:lnSpc>
                <a:spcPct val="133200"/>
              </a:lnSpc>
              <a:spcBef>
                <a:spcPts val="590"/>
              </a:spcBef>
              <a:buFont typeface="+mj-lt"/>
              <a:buAutoNum type="arabicPeriod"/>
            </a:pPr>
            <a:r>
              <a:rPr lang="en-US" sz="2400" spc="-75" dirty="0" smtClean="0">
                <a:solidFill>
                  <a:srgbClr val="272525"/>
                </a:solidFill>
                <a:latin typeface="Times New Roman" panose="02020603050405020304" pitchFamily="18" charset="0"/>
                <a:cs typeface="Times New Roman" panose="02020603050405020304" pitchFamily="18" charset="0"/>
              </a:rPr>
              <a:t>By combining Newton-Raphson and gradient descent, the algorithm adapts to challenges dynamically, ensuring </a:t>
            </a:r>
            <a:r>
              <a:rPr lang="en-US" sz="2400" spc="-75" dirty="0" smtClean="0">
                <a:solidFill>
                  <a:srgbClr val="272525"/>
                </a:solidFill>
                <a:latin typeface="Times New Roman" panose="02020603050405020304" pitchFamily="18" charset="0"/>
                <a:cs typeface="Times New Roman" panose="02020603050405020304" pitchFamily="18" charset="0"/>
              </a:rPr>
              <a:t>that you will have a solution.</a:t>
            </a:r>
            <a:endParaRPr lang="en-US" sz="2400" spc="-75" dirty="0">
              <a:solidFill>
                <a:srgbClr val="272525"/>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4502150" y="664728"/>
            <a:ext cx="2057400" cy="584775"/>
          </a:xfrm>
          <a:prstGeom prst="rect">
            <a:avLst/>
          </a:prstGeom>
          <a:noFill/>
        </p:spPr>
        <p:txBody>
          <a:bodyPr wrap="square" rtlCol="0">
            <a:spAutoFit/>
          </a:bodyPr>
          <a:lstStyle/>
          <a:p>
            <a:r>
              <a:rPr lang="en-US" sz="3200" dirty="0" smtClean="0">
                <a:solidFill>
                  <a:srgbClr val="321BBB"/>
                </a:solidFill>
                <a:latin typeface="Times New Roman" panose="02020603050405020304" pitchFamily="18" charset="0"/>
                <a:cs typeface="Times New Roman" panose="02020603050405020304" pitchFamily="18" charset="0"/>
              </a:rPr>
              <a:t>Conclusion</a:t>
            </a:r>
            <a:endParaRPr lang="en-US" sz="3200" dirty="0">
              <a:solidFill>
                <a:srgbClr val="321BBB"/>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TotalTime>
  <Words>403</Words>
  <Application>Microsoft Office PowerPoint</Application>
  <PresentationFormat>Custom</PresentationFormat>
  <Paragraphs>51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Arabic Typesetting</vt:lpstr>
      <vt:lpstr>Arial</vt:lpstr>
      <vt:lpstr>Bahnschrift Condensed</vt:lpstr>
      <vt:lpstr>Calibri</vt:lpstr>
      <vt:lpstr>Edwardian Script ITC</vt:lpstr>
      <vt:lpstr>Times New Roman</vt:lpstr>
      <vt:lpstr>Verdana</vt:lpstr>
      <vt:lpstr>Office Theme</vt:lpstr>
      <vt:lpstr>Adaptive Hybrid Optimization Technique Combining Newton-Raphson and Gradient Descent</vt:lpstr>
      <vt:lpstr>PowerPoint Presentation</vt:lpstr>
      <vt:lpstr>PowerPoint Presentation</vt:lpstr>
      <vt:lpstr>Problem Identification</vt:lpstr>
      <vt:lpstr>Mathematical Foundation of the Solution</vt:lpstr>
      <vt:lpstr>Solution Strategy</vt:lpstr>
      <vt:lpstr>Implementation</vt:lpstr>
      <vt:lpstr>Results and Discussion</vt:lpstr>
      <vt:lpstr>PowerPoint Presentation</vt:lpstr>
      <vt:lpstr>Our program</vt:lpstr>
      <vt:lpstr>Result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Adaptive Hybrid Optimization Technique</dc:title>
  <dc:creator>Kareem</dc:creator>
  <cp:lastModifiedBy>عبدالله  يحي  عبدالله  الشامي</cp:lastModifiedBy>
  <cp:revision>19</cp:revision>
  <dcterms:created xsi:type="dcterms:W3CDTF">2024-05-03T13:44:05Z</dcterms:created>
  <dcterms:modified xsi:type="dcterms:W3CDTF">2024-05-11T09:31:14Z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2024-05-03T00:00:00Z</vt:filetime>
  </property>
  <property fmtid="{D5CDD505-2E9C-101B-9397-08002B2CF9AE}" pid="3" name="Creator">
    <vt:lpwstr>pdf-lib (https://github.com/Hopding/pdf-lib)</vt:lpwstr>
  </property>
  <property fmtid="{D5CDD505-2E9C-101B-9397-08002B2CF9AE}" pid="4" name="LastSaved">
    <vt:filetime>2024-05-03T00:00:00Z</vt:filetime>
  </property>
  <property fmtid="{D5CDD505-2E9C-101B-9397-08002B2CF9AE}" pid="5" name="Producer">
    <vt:lpwstr>GPL Ghostscript 10.02.0</vt:lpwstr>
  </property>
</Properties>
</file>