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1" d="100"/>
          <a:sy n="81" d="100"/>
        </p:scale>
        <p:origin x="101"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4276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217871"/>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230662" y="-3830002"/>
            <a:ext cx="5486400" cy="8229600"/>
          </a:xfrm>
          <a:prstGeom prst="rect">
            <a:avLst/>
          </a:prstGeom>
          <a:ln>
            <a:noFill/>
          </a:ln>
          <a:effectLst>
            <a:outerShdw blurRad="292100" dist="139700" dir="2700000" algn="tl" rotWithShape="0">
              <a:srgbClr val="333333">
                <a:alpha val="65000"/>
              </a:srgbClr>
            </a:outerShdw>
          </a:effectLst>
        </p:spPr>
      </p:pic>
      <p:sp>
        <p:nvSpPr>
          <p:cNvPr id="5" name="Text 2"/>
          <p:cNvSpPr/>
          <p:nvPr/>
        </p:nvSpPr>
        <p:spPr>
          <a:xfrm>
            <a:off x="833199" y="1524953"/>
            <a:ext cx="7477601" cy="2874645"/>
          </a:xfrm>
          <a:prstGeom prst="rect">
            <a:avLst/>
          </a:prstGeom>
          <a:solidFill>
            <a:schemeClr val="bg1">
              <a:lumMod val="95000"/>
            </a:schemeClr>
          </a:solidFill>
          <a:ln>
            <a:solidFill>
              <a:schemeClr val="tx1"/>
            </a:solidFill>
          </a:ln>
        </p:spPr>
        <p:txBody>
          <a:bodyPr wrap="square" rtlCol="0" anchor="t"/>
          <a:lstStyle/>
          <a:p>
            <a:pPr marL="0" indent="0">
              <a:lnSpc>
                <a:spcPts val="7545"/>
              </a:lnSpc>
              <a:buNone/>
            </a:pPr>
            <a:r>
              <a:rPr lang="en-US" sz="4800" b="1" kern="0" spc="-60" dirty="0">
                <a:solidFill>
                  <a:srgbClr val="000000"/>
                </a:solidFill>
                <a:latin typeface="Montserrat" pitchFamily="34" charset="0"/>
                <a:ea typeface="Montserrat" pitchFamily="34" charset="-122"/>
                <a:cs typeface="Montserrat" pitchFamily="34" charset="-120"/>
              </a:rPr>
              <a:t>Term Project, </a:t>
            </a:r>
          </a:p>
          <a:p>
            <a:pPr marL="0" indent="0">
              <a:lnSpc>
                <a:spcPts val="7545"/>
              </a:lnSpc>
              <a:buNone/>
            </a:pPr>
            <a:r>
              <a:rPr lang="en-US" sz="4800" b="1" kern="0" spc="-60" dirty="0">
                <a:solidFill>
                  <a:srgbClr val="000000"/>
                </a:solidFill>
                <a:latin typeface="Montserrat" pitchFamily="34" charset="0"/>
                <a:ea typeface="Montserrat" pitchFamily="34" charset="-122"/>
                <a:cs typeface="Montserrat" pitchFamily="34" charset="-120"/>
              </a:rPr>
              <a:t>|GT |KNN | </a:t>
            </a:r>
          </a:p>
          <a:p>
            <a:pPr marL="0" indent="0">
              <a:lnSpc>
                <a:spcPts val="7545"/>
              </a:lnSpc>
              <a:buNone/>
            </a:pPr>
            <a:r>
              <a:rPr lang="en-US" sz="4800" b="1" kern="0" spc="-60" dirty="0">
                <a:solidFill>
                  <a:srgbClr val="000000"/>
                </a:solidFill>
                <a:latin typeface="Montserrat" pitchFamily="34" charset="0"/>
                <a:ea typeface="Montserrat" pitchFamily="34" charset="-122"/>
                <a:cs typeface="Montserrat" pitchFamily="34" charset="-120"/>
              </a:rPr>
              <a:t>Document  Classification</a:t>
            </a:r>
            <a:endParaRPr lang="en-US" sz="4800" dirty="0"/>
          </a:p>
        </p:txBody>
      </p:sp>
      <p:sp>
        <p:nvSpPr>
          <p:cNvPr id="6" name="Text 3"/>
          <p:cNvSpPr/>
          <p:nvPr/>
        </p:nvSpPr>
        <p:spPr>
          <a:xfrm>
            <a:off x="9568206" y="6021348"/>
            <a:ext cx="7341092" cy="1333024"/>
          </a:xfrm>
          <a:prstGeom prst="rect">
            <a:avLst/>
          </a:prstGeom>
          <a:noFill/>
          <a:ln/>
        </p:spPr>
        <p:txBody>
          <a:bodyPr wrap="square" rtlCol="0" anchor="t"/>
          <a:lstStyle/>
          <a:p>
            <a:pPr marL="0" indent="0">
              <a:lnSpc>
                <a:spcPts val="2624"/>
              </a:lnSpc>
              <a:buNone/>
            </a:pPr>
            <a:r>
              <a:rPr lang="en-US" sz="2800" b="1" dirty="0"/>
              <a:t>Presented By:</a:t>
            </a:r>
          </a:p>
          <a:p>
            <a:pPr marL="0" indent="0">
              <a:lnSpc>
                <a:spcPts val="2624"/>
              </a:lnSpc>
              <a:buNone/>
            </a:pPr>
            <a:r>
              <a:rPr lang="en-US" sz="2800" b="1" dirty="0"/>
              <a:t>2021-CS-80         2021-CS-101</a:t>
            </a:r>
          </a:p>
        </p:txBody>
      </p:sp>
      <p:sp>
        <p:nvSpPr>
          <p:cNvPr id="7" name="Shape 4"/>
          <p:cNvSpPr/>
          <p:nvPr/>
        </p:nvSpPr>
        <p:spPr>
          <a:xfrm>
            <a:off x="833199" y="6332458"/>
            <a:ext cx="355402" cy="355402"/>
          </a:xfrm>
          <a:prstGeom prst="roundRect">
            <a:avLst>
              <a:gd name="adj" fmla="val 25726039"/>
            </a:avLst>
          </a:prstGeom>
          <a:noFill/>
          <a:ln w="7620">
            <a:solidFill>
              <a:srgbClr val="FFFFFF"/>
            </a:solidFill>
            <a:prstDash val="solid"/>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207389" y="245097"/>
            <a:ext cx="14630400" cy="8229600"/>
          </a:xfrm>
          <a:prstGeom prst="rect">
            <a:avLst/>
          </a:prstGeom>
          <a:solidFill>
            <a:srgbClr val="FFFFFF"/>
          </a:solidFill>
          <a:ln/>
        </p:spPr>
      </p:sp>
      <p:sp>
        <p:nvSpPr>
          <p:cNvPr id="4" name="Text 2"/>
          <p:cNvSpPr/>
          <p:nvPr/>
        </p:nvSpPr>
        <p:spPr>
          <a:xfrm>
            <a:off x="1179090" y="1305520"/>
            <a:ext cx="5554980" cy="694373"/>
          </a:xfrm>
          <a:prstGeom prst="rect">
            <a:avLst/>
          </a:prstGeom>
          <a:noFill/>
          <a:ln/>
        </p:spPr>
        <p:txBody>
          <a:bodyPr wrap="none" rtlCol="0" anchor="t"/>
          <a:lstStyle/>
          <a:p>
            <a:pPr marL="0" indent="0">
              <a:lnSpc>
                <a:spcPts val="5468"/>
              </a:lnSpc>
              <a:buNone/>
            </a:pPr>
            <a:r>
              <a:rPr lang="en-US" sz="4374" b="1" kern="0" spc="-44" dirty="0">
                <a:solidFill>
                  <a:srgbClr val="000000"/>
                </a:solidFill>
                <a:latin typeface="Montserrat" pitchFamily="34" charset="0"/>
                <a:ea typeface="Montserrat" pitchFamily="34" charset="-122"/>
                <a:cs typeface="Montserrat" pitchFamily="34" charset="-120"/>
              </a:rPr>
              <a:t>Objective:</a:t>
            </a:r>
            <a:endParaRPr lang="en-US" sz="4374" dirty="0"/>
          </a:p>
        </p:txBody>
      </p:sp>
      <p:sp>
        <p:nvSpPr>
          <p:cNvPr id="5" name="Shape 3"/>
          <p:cNvSpPr/>
          <p:nvPr/>
        </p:nvSpPr>
        <p:spPr>
          <a:xfrm>
            <a:off x="2517696" y="3312200"/>
            <a:ext cx="499943" cy="499943"/>
          </a:xfrm>
          <a:prstGeom prst="roundRect">
            <a:avLst>
              <a:gd name="adj" fmla="val 26667"/>
            </a:avLst>
          </a:prstGeom>
          <a:solidFill>
            <a:srgbClr val="EDEDED"/>
          </a:solidFill>
          <a:ln/>
        </p:spPr>
      </p:sp>
      <p:sp>
        <p:nvSpPr>
          <p:cNvPr id="6" name="Text 4"/>
          <p:cNvSpPr/>
          <p:nvPr/>
        </p:nvSpPr>
        <p:spPr>
          <a:xfrm>
            <a:off x="2703909" y="3353872"/>
            <a:ext cx="127397" cy="416481"/>
          </a:xfrm>
          <a:prstGeom prst="rect">
            <a:avLst/>
          </a:prstGeom>
          <a:noFill/>
          <a:ln/>
        </p:spPr>
        <p:txBody>
          <a:bodyPr wrap="none" rtlCol="0" anchor="t"/>
          <a:lstStyle/>
          <a:p>
            <a:pPr marL="0" indent="0" algn="ctr">
              <a:lnSpc>
                <a:spcPts val="3281"/>
              </a:lnSpc>
              <a:buNone/>
            </a:pPr>
            <a:r>
              <a:rPr lang="en-US" sz="2624" b="1" kern="0" spc="-26" dirty="0">
                <a:solidFill>
                  <a:srgbClr val="000000"/>
                </a:solidFill>
                <a:latin typeface="Montserrat" pitchFamily="34" charset="0"/>
                <a:ea typeface="Montserrat" pitchFamily="34" charset="-122"/>
                <a:cs typeface="Montserrat" pitchFamily="34" charset="-120"/>
              </a:rPr>
              <a:t>1</a:t>
            </a:r>
            <a:endParaRPr lang="en-US" sz="2624" dirty="0"/>
          </a:p>
        </p:txBody>
      </p:sp>
      <p:sp>
        <p:nvSpPr>
          <p:cNvPr id="7" name="Text 5"/>
          <p:cNvSpPr/>
          <p:nvPr/>
        </p:nvSpPr>
        <p:spPr>
          <a:xfrm>
            <a:off x="3239810" y="3388519"/>
            <a:ext cx="2328029" cy="694373"/>
          </a:xfrm>
          <a:prstGeom prst="rect">
            <a:avLst/>
          </a:prstGeom>
          <a:noFill/>
          <a:ln/>
        </p:spPr>
        <p:txBody>
          <a:bodyPr wrap="squar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Leverage Graph Theory</a:t>
            </a:r>
            <a:endParaRPr lang="en-US" sz="2187" dirty="0"/>
          </a:p>
        </p:txBody>
      </p:sp>
      <p:sp>
        <p:nvSpPr>
          <p:cNvPr id="8" name="Text 6"/>
          <p:cNvSpPr/>
          <p:nvPr/>
        </p:nvSpPr>
        <p:spPr>
          <a:xfrm>
            <a:off x="3239810" y="4216122"/>
            <a:ext cx="2328029" cy="1333024"/>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Explore how graph theory can be used to enhance document classification tasks.</a:t>
            </a:r>
            <a:endParaRPr lang="en-US" sz="1750" dirty="0"/>
          </a:p>
        </p:txBody>
      </p:sp>
      <p:sp>
        <p:nvSpPr>
          <p:cNvPr id="9" name="Shape 7"/>
          <p:cNvSpPr/>
          <p:nvPr/>
        </p:nvSpPr>
        <p:spPr>
          <a:xfrm>
            <a:off x="5790009" y="3312200"/>
            <a:ext cx="499943" cy="499943"/>
          </a:xfrm>
          <a:prstGeom prst="roundRect">
            <a:avLst>
              <a:gd name="adj" fmla="val 26667"/>
            </a:avLst>
          </a:prstGeom>
          <a:solidFill>
            <a:srgbClr val="EDEDED"/>
          </a:solidFill>
          <a:ln/>
        </p:spPr>
      </p:sp>
      <p:sp>
        <p:nvSpPr>
          <p:cNvPr id="10" name="Text 8"/>
          <p:cNvSpPr/>
          <p:nvPr/>
        </p:nvSpPr>
        <p:spPr>
          <a:xfrm>
            <a:off x="5943243" y="3353872"/>
            <a:ext cx="193358" cy="416481"/>
          </a:xfrm>
          <a:prstGeom prst="rect">
            <a:avLst/>
          </a:prstGeom>
          <a:noFill/>
          <a:ln/>
        </p:spPr>
        <p:txBody>
          <a:bodyPr wrap="none" rtlCol="0" anchor="t"/>
          <a:lstStyle/>
          <a:p>
            <a:pPr marL="0" indent="0" algn="ctr">
              <a:lnSpc>
                <a:spcPts val="3281"/>
              </a:lnSpc>
              <a:buNone/>
            </a:pPr>
            <a:r>
              <a:rPr lang="en-US" sz="2624" b="1" kern="0" spc="-26" dirty="0">
                <a:solidFill>
                  <a:srgbClr val="000000"/>
                </a:solidFill>
                <a:latin typeface="Montserrat" pitchFamily="34" charset="0"/>
                <a:ea typeface="Montserrat" pitchFamily="34" charset="-122"/>
                <a:cs typeface="Montserrat" pitchFamily="34" charset="-120"/>
              </a:rPr>
              <a:t>2</a:t>
            </a:r>
            <a:endParaRPr lang="en-US" sz="2624" dirty="0"/>
          </a:p>
        </p:txBody>
      </p:sp>
      <p:sp>
        <p:nvSpPr>
          <p:cNvPr id="11" name="Text 9"/>
          <p:cNvSpPr/>
          <p:nvPr/>
        </p:nvSpPr>
        <p:spPr>
          <a:xfrm>
            <a:off x="6512123" y="3388519"/>
            <a:ext cx="2328029" cy="694373"/>
          </a:xfrm>
          <a:prstGeom prst="rect">
            <a:avLst/>
          </a:prstGeom>
          <a:noFill/>
          <a:ln/>
        </p:spPr>
        <p:txBody>
          <a:bodyPr wrap="squar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Improve KNN Performance</a:t>
            </a:r>
            <a:endParaRPr lang="en-US" sz="2187" dirty="0"/>
          </a:p>
        </p:txBody>
      </p:sp>
      <p:sp>
        <p:nvSpPr>
          <p:cNvPr id="12" name="Text 10"/>
          <p:cNvSpPr/>
          <p:nvPr/>
        </p:nvSpPr>
        <p:spPr>
          <a:xfrm>
            <a:off x="6512123" y="4216122"/>
            <a:ext cx="2328029" cy="1333024"/>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Investigate how graph-based features can boost the accuracy of the KNN algorithm.</a:t>
            </a:r>
            <a:endParaRPr lang="en-US" sz="1750" dirty="0"/>
          </a:p>
        </p:txBody>
      </p:sp>
      <p:sp>
        <p:nvSpPr>
          <p:cNvPr id="13" name="Shape 11"/>
          <p:cNvSpPr/>
          <p:nvPr/>
        </p:nvSpPr>
        <p:spPr>
          <a:xfrm>
            <a:off x="9062323" y="3312200"/>
            <a:ext cx="499943" cy="499943"/>
          </a:xfrm>
          <a:prstGeom prst="roundRect">
            <a:avLst>
              <a:gd name="adj" fmla="val 26667"/>
            </a:avLst>
          </a:prstGeom>
          <a:solidFill>
            <a:srgbClr val="EDEDED"/>
          </a:solidFill>
          <a:ln/>
        </p:spPr>
      </p:sp>
      <p:sp>
        <p:nvSpPr>
          <p:cNvPr id="14" name="Text 12"/>
          <p:cNvSpPr/>
          <p:nvPr/>
        </p:nvSpPr>
        <p:spPr>
          <a:xfrm>
            <a:off x="9215199" y="3353872"/>
            <a:ext cx="194072" cy="416481"/>
          </a:xfrm>
          <a:prstGeom prst="rect">
            <a:avLst/>
          </a:prstGeom>
          <a:noFill/>
          <a:ln/>
        </p:spPr>
        <p:txBody>
          <a:bodyPr wrap="none" rtlCol="0" anchor="t"/>
          <a:lstStyle/>
          <a:p>
            <a:pPr marL="0" indent="0" algn="ctr">
              <a:lnSpc>
                <a:spcPts val="3281"/>
              </a:lnSpc>
              <a:buNone/>
            </a:pPr>
            <a:r>
              <a:rPr lang="en-US" sz="2624" b="1" kern="0" spc="-26" dirty="0">
                <a:solidFill>
                  <a:srgbClr val="000000"/>
                </a:solidFill>
                <a:latin typeface="Montserrat" pitchFamily="34" charset="0"/>
                <a:ea typeface="Montserrat" pitchFamily="34" charset="-122"/>
                <a:cs typeface="Montserrat" pitchFamily="34" charset="-120"/>
              </a:rPr>
              <a:t>3</a:t>
            </a:r>
            <a:endParaRPr lang="en-US" sz="2624" dirty="0"/>
          </a:p>
        </p:txBody>
      </p:sp>
      <p:sp>
        <p:nvSpPr>
          <p:cNvPr id="15" name="Text 13"/>
          <p:cNvSpPr/>
          <p:nvPr/>
        </p:nvSpPr>
        <p:spPr>
          <a:xfrm>
            <a:off x="9784437" y="3388519"/>
            <a:ext cx="2328029" cy="1041559"/>
          </a:xfrm>
          <a:prstGeom prst="rect">
            <a:avLst/>
          </a:prstGeom>
          <a:noFill/>
          <a:ln/>
        </p:spPr>
        <p:txBody>
          <a:bodyPr wrap="squar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Advance Document Understanding</a:t>
            </a:r>
            <a:endParaRPr lang="en-US" sz="2187" dirty="0"/>
          </a:p>
        </p:txBody>
      </p:sp>
      <p:sp>
        <p:nvSpPr>
          <p:cNvPr id="16" name="Text 14"/>
          <p:cNvSpPr/>
          <p:nvPr/>
        </p:nvSpPr>
        <p:spPr>
          <a:xfrm>
            <a:off x="9784437" y="4563308"/>
            <a:ext cx="2328029" cy="1666280"/>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Gain deeper insights into the relationships between documents through graph-based analysis.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90799" y="1158478"/>
            <a:ext cx="5554980" cy="694373"/>
          </a:xfrm>
          <a:prstGeom prst="rect">
            <a:avLst/>
          </a:prstGeom>
          <a:noFill/>
          <a:ln/>
        </p:spPr>
        <p:txBody>
          <a:bodyPr wrap="none" rtlCol="0" anchor="t"/>
          <a:lstStyle/>
          <a:p>
            <a:pPr marL="0" indent="0">
              <a:lnSpc>
                <a:spcPts val="5468"/>
              </a:lnSpc>
              <a:buNone/>
            </a:pPr>
            <a:r>
              <a:rPr lang="en-US" sz="4374" b="1" kern="0" spc="-44" dirty="0">
                <a:solidFill>
                  <a:srgbClr val="000000"/>
                </a:solidFill>
                <a:latin typeface="Montserrat" pitchFamily="34" charset="0"/>
                <a:ea typeface="Montserrat" pitchFamily="34" charset="-122"/>
                <a:cs typeface="Montserrat" pitchFamily="34" charset="-120"/>
              </a:rPr>
              <a:t>Methodology</a:t>
            </a:r>
            <a:endParaRPr lang="en-US" sz="4374" dirty="0"/>
          </a:p>
        </p:txBody>
      </p:sp>
      <p:sp>
        <p:nvSpPr>
          <p:cNvPr id="6" name="Shape 3"/>
          <p:cNvSpPr/>
          <p:nvPr/>
        </p:nvSpPr>
        <p:spPr>
          <a:xfrm>
            <a:off x="4801910" y="2186107"/>
            <a:ext cx="44410" cy="4884896"/>
          </a:xfrm>
          <a:prstGeom prst="rect">
            <a:avLst/>
          </a:prstGeom>
          <a:solidFill>
            <a:srgbClr val="CACACD"/>
          </a:solidFill>
          <a:ln/>
        </p:spPr>
      </p:sp>
      <p:sp>
        <p:nvSpPr>
          <p:cNvPr id="7" name="Shape 4"/>
          <p:cNvSpPr/>
          <p:nvPr/>
        </p:nvSpPr>
        <p:spPr>
          <a:xfrm>
            <a:off x="5074027" y="2587407"/>
            <a:ext cx="777597" cy="44410"/>
          </a:xfrm>
          <a:prstGeom prst="rect">
            <a:avLst/>
          </a:prstGeom>
          <a:solidFill>
            <a:srgbClr val="CACACD"/>
          </a:solidFill>
          <a:ln/>
        </p:spPr>
      </p:sp>
      <p:sp>
        <p:nvSpPr>
          <p:cNvPr id="8" name="Shape 5"/>
          <p:cNvSpPr/>
          <p:nvPr/>
        </p:nvSpPr>
        <p:spPr>
          <a:xfrm>
            <a:off x="4574084" y="2359700"/>
            <a:ext cx="499943" cy="499943"/>
          </a:xfrm>
          <a:prstGeom prst="roundRect">
            <a:avLst>
              <a:gd name="adj" fmla="val 26667"/>
            </a:avLst>
          </a:prstGeom>
          <a:solidFill>
            <a:srgbClr val="EDEDED"/>
          </a:solidFill>
          <a:ln/>
        </p:spPr>
      </p:sp>
      <p:sp>
        <p:nvSpPr>
          <p:cNvPr id="9" name="Text 6"/>
          <p:cNvSpPr/>
          <p:nvPr/>
        </p:nvSpPr>
        <p:spPr>
          <a:xfrm>
            <a:off x="4760297" y="2401372"/>
            <a:ext cx="127397" cy="416481"/>
          </a:xfrm>
          <a:prstGeom prst="rect">
            <a:avLst/>
          </a:prstGeom>
          <a:noFill/>
          <a:ln/>
        </p:spPr>
        <p:txBody>
          <a:bodyPr wrap="none" rtlCol="0" anchor="t"/>
          <a:lstStyle/>
          <a:p>
            <a:pPr marL="0" indent="0" algn="ctr">
              <a:lnSpc>
                <a:spcPts val="3281"/>
              </a:lnSpc>
              <a:buNone/>
            </a:pPr>
            <a:r>
              <a:rPr lang="en-US" sz="2624" b="1" kern="0" spc="-26" dirty="0">
                <a:solidFill>
                  <a:srgbClr val="000000"/>
                </a:solidFill>
                <a:latin typeface="Montserrat" pitchFamily="34" charset="0"/>
                <a:ea typeface="Montserrat" pitchFamily="34" charset="-122"/>
                <a:cs typeface="Montserrat" pitchFamily="34" charset="-120"/>
              </a:rPr>
              <a:t>1</a:t>
            </a:r>
            <a:endParaRPr lang="en-US" sz="2624" dirty="0"/>
          </a:p>
        </p:txBody>
      </p:sp>
      <p:sp>
        <p:nvSpPr>
          <p:cNvPr id="10" name="Text 7"/>
          <p:cNvSpPr/>
          <p:nvPr/>
        </p:nvSpPr>
        <p:spPr>
          <a:xfrm>
            <a:off x="6046113" y="2408277"/>
            <a:ext cx="2777490" cy="347186"/>
          </a:xfrm>
          <a:prstGeom prst="rect">
            <a:avLst/>
          </a:prstGeom>
          <a:noFill/>
          <a:ln/>
        </p:spPr>
        <p:txBody>
          <a:bodyPr wrap="none" rtlCol="0" anchor="t"/>
          <a:lstStyle/>
          <a:p>
            <a:pPr marL="0" indent="0" algn="l">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Data Collection</a:t>
            </a:r>
            <a:endParaRPr lang="en-US" sz="2187" dirty="0"/>
          </a:p>
        </p:txBody>
      </p:sp>
      <p:sp>
        <p:nvSpPr>
          <p:cNvPr id="11" name="Text 8"/>
          <p:cNvSpPr/>
          <p:nvPr/>
        </p:nvSpPr>
        <p:spPr>
          <a:xfrm>
            <a:off x="6046113" y="2888694"/>
            <a:ext cx="7751088" cy="333256"/>
          </a:xfrm>
          <a:prstGeom prst="rect">
            <a:avLst/>
          </a:prstGeom>
          <a:noFill/>
          <a:ln/>
        </p:spPr>
        <p:txBody>
          <a:bodyPr wrap="none" rtlCol="0" anchor="t"/>
          <a:lstStyle/>
          <a:p>
            <a:pPr marL="0" indent="0" algn="l">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Gather a diverse corpus of text documents for the classification task.</a:t>
            </a:r>
            <a:endParaRPr lang="en-US" sz="1750" dirty="0"/>
          </a:p>
        </p:txBody>
      </p:sp>
      <p:sp>
        <p:nvSpPr>
          <p:cNvPr id="12" name="Shape 9"/>
          <p:cNvSpPr/>
          <p:nvPr/>
        </p:nvSpPr>
        <p:spPr>
          <a:xfrm>
            <a:off x="5074027" y="4067592"/>
            <a:ext cx="777597" cy="44410"/>
          </a:xfrm>
          <a:prstGeom prst="rect">
            <a:avLst/>
          </a:prstGeom>
          <a:solidFill>
            <a:srgbClr val="CACACD"/>
          </a:solidFill>
          <a:ln/>
        </p:spPr>
      </p:sp>
      <p:sp>
        <p:nvSpPr>
          <p:cNvPr id="13" name="Shape 10"/>
          <p:cNvSpPr/>
          <p:nvPr/>
        </p:nvSpPr>
        <p:spPr>
          <a:xfrm>
            <a:off x="4574084" y="3839885"/>
            <a:ext cx="499943" cy="499943"/>
          </a:xfrm>
          <a:prstGeom prst="roundRect">
            <a:avLst>
              <a:gd name="adj" fmla="val 26667"/>
            </a:avLst>
          </a:prstGeom>
          <a:solidFill>
            <a:srgbClr val="EDEDED"/>
          </a:solidFill>
          <a:ln/>
        </p:spPr>
      </p:sp>
      <p:sp>
        <p:nvSpPr>
          <p:cNvPr id="14" name="Text 11"/>
          <p:cNvSpPr/>
          <p:nvPr/>
        </p:nvSpPr>
        <p:spPr>
          <a:xfrm>
            <a:off x="4727317" y="3881557"/>
            <a:ext cx="193358" cy="416481"/>
          </a:xfrm>
          <a:prstGeom prst="rect">
            <a:avLst/>
          </a:prstGeom>
          <a:noFill/>
          <a:ln/>
        </p:spPr>
        <p:txBody>
          <a:bodyPr wrap="none" rtlCol="0" anchor="t"/>
          <a:lstStyle/>
          <a:p>
            <a:pPr marL="0" indent="0" algn="ctr">
              <a:lnSpc>
                <a:spcPts val="3281"/>
              </a:lnSpc>
              <a:buNone/>
            </a:pPr>
            <a:r>
              <a:rPr lang="en-US" sz="2624" b="1" kern="0" spc="-26" dirty="0">
                <a:solidFill>
                  <a:srgbClr val="000000"/>
                </a:solidFill>
                <a:latin typeface="Montserrat" pitchFamily="34" charset="0"/>
                <a:ea typeface="Montserrat" pitchFamily="34" charset="-122"/>
                <a:cs typeface="Montserrat" pitchFamily="34" charset="-120"/>
              </a:rPr>
              <a:t>2</a:t>
            </a:r>
            <a:endParaRPr lang="en-US" sz="2624" dirty="0"/>
          </a:p>
        </p:txBody>
      </p:sp>
      <p:sp>
        <p:nvSpPr>
          <p:cNvPr id="15" name="Text 12"/>
          <p:cNvSpPr/>
          <p:nvPr/>
        </p:nvSpPr>
        <p:spPr>
          <a:xfrm>
            <a:off x="6046113" y="3888462"/>
            <a:ext cx="2801303" cy="347186"/>
          </a:xfrm>
          <a:prstGeom prst="rect">
            <a:avLst/>
          </a:prstGeom>
          <a:noFill/>
          <a:ln/>
        </p:spPr>
        <p:txBody>
          <a:bodyPr wrap="none" rtlCol="0" anchor="t"/>
          <a:lstStyle/>
          <a:p>
            <a:pPr marL="0" indent="0" algn="l">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Graph Construction</a:t>
            </a:r>
            <a:endParaRPr lang="en-US" sz="2187" dirty="0"/>
          </a:p>
        </p:txBody>
      </p:sp>
      <p:sp>
        <p:nvSpPr>
          <p:cNvPr id="16" name="Text 13"/>
          <p:cNvSpPr/>
          <p:nvPr/>
        </p:nvSpPr>
        <p:spPr>
          <a:xfrm>
            <a:off x="6046113" y="4368879"/>
            <a:ext cx="7751088" cy="666512"/>
          </a:xfrm>
          <a:prstGeom prst="rect">
            <a:avLst/>
          </a:prstGeom>
          <a:noFill/>
          <a:ln/>
        </p:spPr>
        <p:txBody>
          <a:bodyPr wrap="square" rtlCol="0" anchor="t"/>
          <a:lstStyle/>
          <a:p>
            <a:pPr marL="0" indent="0" algn="l">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Build a graph representation of the document relationships using techniques like co-occurrence and citation analysis.</a:t>
            </a:r>
            <a:endParaRPr lang="en-US" sz="1750" dirty="0"/>
          </a:p>
        </p:txBody>
      </p:sp>
      <p:sp>
        <p:nvSpPr>
          <p:cNvPr id="17" name="Shape 14"/>
          <p:cNvSpPr/>
          <p:nvPr/>
        </p:nvSpPr>
        <p:spPr>
          <a:xfrm>
            <a:off x="5074027" y="5881033"/>
            <a:ext cx="777597" cy="44410"/>
          </a:xfrm>
          <a:prstGeom prst="rect">
            <a:avLst/>
          </a:prstGeom>
          <a:solidFill>
            <a:srgbClr val="CACACD"/>
          </a:solidFill>
          <a:ln/>
        </p:spPr>
      </p:sp>
      <p:sp>
        <p:nvSpPr>
          <p:cNvPr id="18" name="Shape 15"/>
          <p:cNvSpPr/>
          <p:nvPr/>
        </p:nvSpPr>
        <p:spPr>
          <a:xfrm>
            <a:off x="4574084" y="5653326"/>
            <a:ext cx="499943" cy="499943"/>
          </a:xfrm>
          <a:prstGeom prst="roundRect">
            <a:avLst>
              <a:gd name="adj" fmla="val 26667"/>
            </a:avLst>
          </a:prstGeom>
          <a:solidFill>
            <a:srgbClr val="EDEDED"/>
          </a:solidFill>
          <a:ln/>
        </p:spPr>
      </p:sp>
      <p:sp>
        <p:nvSpPr>
          <p:cNvPr id="19" name="Text 16"/>
          <p:cNvSpPr/>
          <p:nvPr/>
        </p:nvSpPr>
        <p:spPr>
          <a:xfrm>
            <a:off x="4726960" y="5694997"/>
            <a:ext cx="194072" cy="416481"/>
          </a:xfrm>
          <a:prstGeom prst="rect">
            <a:avLst/>
          </a:prstGeom>
          <a:noFill/>
          <a:ln/>
        </p:spPr>
        <p:txBody>
          <a:bodyPr wrap="none" rtlCol="0" anchor="t"/>
          <a:lstStyle/>
          <a:p>
            <a:pPr marL="0" indent="0" algn="ctr">
              <a:lnSpc>
                <a:spcPts val="3281"/>
              </a:lnSpc>
              <a:buNone/>
            </a:pPr>
            <a:r>
              <a:rPr lang="en-US" sz="2624" b="1" kern="0" spc="-26" dirty="0">
                <a:solidFill>
                  <a:srgbClr val="000000"/>
                </a:solidFill>
                <a:latin typeface="Montserrat" pitchFamily="34" charset="0"/>
                <a:ea typeface="Montserrat" pitchFamily="34" charset="-122"/>
                <a:cs typeface="Montserrat" pitchFamily="34" charset="-120"/>
              </a:rPr>
              <a:t>3</a:t>
            </a:r>
            <a:endParaRPr lang="en-US" sz="2624" dirty="0"/>
          </a:p>
        </p:txBody>
      </p:sp>
      <p:sp>
        <p:nvSpPr>
          <p:cNvPr id="20" name="Text 17"/>
          <p:cNvSpPr/>
          <p:nvPr/>
        </p:nvSpPr>
        <p:spPr>
          <a:xfrm>
            <a:off x="6046113" y="5701903"/>
            <a:ext cx="2777490" cy="347186"/>
          </a:xfrm>
          <a:prstGeom prst="rect">
            <a:avLst/>
          </a:prstGeom>
          <a:noFill/>
          <a:ln/>
        </p:spPr>
        <p:txBody>
          <a:bodyPr wrap="none" rtlCol="0" anchor="t"/>
          <a:lstStyle/>
          <a:p>
            <a:pPr marL="0" indent="0" algn="l">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Feature Extraction</a:t>
            </a:r>
            <a:endParaRPr lang="en-US" sz="2187" dirty="0"/>
          </a:p>
        </p:txBody>
      </p:sp>
      <p:sp>
        <p:nvSpPr>
          <p:cNvPr id="21" name="Text 18"/>
          <p:cNvSpPr/>
          <p:nvPr/>
        </p:nvSpPr>
        <p:spPr>
          <a:xfrm>
            <a:off x="6046113" y="6182320"/>
            <a:ext cx="7751088" cy="666512"/>
          </a:xfrm>
          <a:prstGeom prst="rect">
            <a:avLst/>
          </a:prstGeom>
          <a:noFill/>
          <a:ln/>
        </p:spPr>
        <p:txBody>
          <a:bodyPr wrap="square" rtlCol="0" anchor="t"/>
          <a:lstStyle/>
          <a:p>
            <a:pPr marL="0" indent="0" algn="l">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Extract graph-based features such as centrality, clustering, and community structure to augment the document representations.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59" y="-263950"/>
            <a:ext cx="14630400" cy="8229600"/>
          </a:xfrm>
          <a:prstGeom prst="rect">
            <a:avLst/>
          </a:prstGeom>
          <a:solidFill>
            <a:srgbClr val="FFFFFF"/>
          </a:solidFill>
          <a:ln/>
        </p:spPr>
      </p:sp>
      <p:sp>
        <p:nvSpPr>
          <p:cNvPr id="4" name="Text 2"/>
          <p:cNvSpPr/>
          <p:nvPr/>
        </p:nvSpPr>
        <p:spPr>
          <a:xfrm>
            <a:off x="3134986" y="780108"/>
            <a:ext cx="9594890" cy="1388745"/>
          </a:xfrm>
          <a:prstGeom prst="rect">
            <a:avLst/>
          </a:prstGeom>
          <a:noFill/>
          <a:ln/>
        </p:spPr>
        <p:txBody>
          <a:bodyPr wrap="square" rtlCol="0" anchor="t"/>
          <a:lstStyle/>
          <a:p>
            <a:pPr marL="0" indent="0">
              <a:lnSpc>
                <a:spcPts val="5468"/>
              </a:lnSpc>
              <a:buNone/>
            </a:pPr>
            <a:r>
              <a:rPr lang="en-US" sz="4374" b="1" kern="0" spc="-44" dirty="0">
                <a:solidFill>
                  <a:srgbClr val="000000"/>
                </a:solidFill>
                <a:latin typeface="Montserrat" pitchFamily="34" charset="0"/>
                <a:ea typeface="Montserrat" pitchFamily="34" charset="-122"/>
                <a:cs typeface="Montserrat" pitchFamily="34" charset="-120"/>
              </a:rPr>
              <a:t>Application of Graph Theory to Document Classification</a:t>
            </a:r>
            <a:endParaRPr lang="en-US" sz="4374" dirty="0"/>
          </a:p>
        </p:txBody>
      </p:sp>
      <p:sp>
        <p:nvSpPr>
          <p:cNvPr id="5" name="Text 3"/>
          <p:cNvSpPr/>
          <p:nvPr/>
        </p:nvSpPr>
        <p:spPr>
          <a:xfrm>
            <a:off x="1374219" y="3676405"/>
            <a:ext cx="2836545" cy="694373"/>
          </a:xfrm>
          <a:prstGeom prst="rect">
            <a:avLst/>
          </a:prstGeom>
          <a:noFill/>
          <a:ln/>
        </p:spPr>
        <p:txBody>
          <a:bodyPr wrap="squar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Graph Representation</a:t>
            </a:r>
            <a:endParaRPr lang="en-US" sz="2187" dirty="0"/>
          </a:p>
        </p:txBody>
      </p:sp>
      <p:sp>
        <p:nvSpPr>
          <p:cNvPr id="6" name="Text 4"/>
          <p:cNvSpPr/>
          <p:nvPr/>
        </p:nvSpPr>
        <p:spPr>
          <a:xfrm>
            <a:off x="1649015" y="4053966"/>
            <a:ext cx="2836545" cy="1999536"/>
          </a:xfrm>
          <a:prstGeom prst="rect">
            <a:avLst/>
          </a:prstGeom>
          <a:noFill/>
          <a:ln/>
        </p:spPr>
        <p:txBody>
          <a:bodyPr wrap="square" rtlCol="0" anchor="t"/>
          <a:lstStyle/>
          <a:p>
            <a:pPr marL="285750" indent="-285750">
              <a:lnSpc>
                <a:spcPts val="2624"/>
              </a:lnSpc>
              <a:buFont typeface="Arial" panose="020B0604020202020204" pitchFamily="34" charset="0"/>
              <a:buChar char="•"/>
            </a:pPr>
            <a:r>
              <a:rPr lang="en-US" sz="1750" dirty="0">
                <a:solidFill>
                  <a:srgbClr val="3D3838"/>
                </a:solidFill>
                <a:latin typeface="Source Sans Pro" pitchFamily="34" charset="0"/>
                <a:ea typeface="Source Sans Pro" pitchFamily="34" charset="-122"/>
                <a:cs typeface="Source Sans Pro" pitchFamily="34" charset="-120"/>
              </a:rPr>
              <a:t>We model the document corpus as a graph, where each document is a node, and the edges represent relationships between documents (e.g., co-citation, co-occurrence).</a:t>
            </a:r>
            <a:endParaRPr lang="en-US" sz="1750" dirty="0"/>
          </a:p>
        </p:txBody>
      </p:sp>
      <p:sp>
        <p:nvSpPr>
          <p:cNvPr id="7" name="Text 5"/>
          <p:cNvSpPr/>
          <p:nvPr/>
        </p:nvSpPr>
        <p:spPr>
          <a:xfrm>
            <a:off x="5194697" y="3676404"/>
            <a:ext cx="2836545" cy="694373"/>
          </a:xfrm>
          <a:prstGeom prst="rect">
            <a:avLst/>
          </a:prstGeom>
          <a:noFill/>
          <a:ln/>
        </p:spPr>
        <p:txBody>
          <a:bodyPr wrap="squar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Graph-based Features</a:t>
            </a:r>
            <a:endParaRPr lang="en-US" sz="2187" dirty="0"/>
          </a:p>
        </p:txBody>
      </p:sp>
      <p:sp>
        <p:nvSpPr>
          <p:cNvPr id="8" name="Text 6"/>
          <p:cNvSpPr/>
          <p:nvPr/>
        </p:nvSpPr>
        <p:spPr>
          <a:xfrm>
            <a:off x="5903833" y="4112181"/>
            <a:ext cx="2836545" cy="2666048"/>
          </a:xfrm>
          <a:prstGeom prst="rect">
            <a:avLst/>
          </a:prstGeom>
          <a:noFill/>
          <a:ln/>
        </p:spPr>
        <p:txBody>
          <a:bodyPr wrap="square" rtlCol="0" anchor="t"/>
          <a:lstStyle/>
          <a:p>
            <a:pPr marL="285750" indent="-285750">
              <a:lnSpc>
                <a:spcPts val="2624"/>
              </a:lnSpc>
              <a:buFont typeface="Arial" panose="020B0604020202020204" pitchFamily="34" charset="0"/>
              <a:buChar char="•"/>
            </a:pPr>
            <a:r>
              <a:rPr lang="en-US" sz="1750" dirty="0">
                <a:solidFill>
                  <a:srgbClr val="3D3838"/>
                </a:solidFill>
                <a:latin typeface="Source Sans Pro" pitchFamily="34" charset="0"/>
                <a:ea typeface="Source Sans Pro" pitchFamily="34" charset="-122"/>
                <a:cs typeface="Source Sans Pro" pitchFamily="34" charset="-120"/>
              </a:rPr>
              <a:t>We extract various graph-based features, such as centrality measures, community detection, and structural hole analysis, to capture the importance and relationships of each document.</a:t>
            </a:r>
            <a:endParaRPr lang="en-US" sz="1750" dirty="0"/>
          </a:p>
        </p:txBody>
      </p:sp>
      <p:sp>
        <p:nvSpPr>
          <p:cNvPr id="9" name="Text 7"/>
          <p:cNvSpPr/>
          <p:nvPr/>
        </p:nvSpPr>
        <p:spPr>
          <a:xfrm>
            <a:off x="9405461" y="3676405"/>
            <a:ext cx="2777490" cy="347186"/>
          </a:xfrm>
          <a:prstGeom prst="rect">
            <a:avLst/>
          </a:prstGeom>
          <a:noFill/>
          <a:ln/>
        </p:spPr>
        <p:txBody>
          <a:bodyPr wrap="non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KNN C </a:t>
            </a:r>
            <a:r>
              <a:rPr lang="en-US" sz="2187" b="1" kern="0" spc="-22" dirty="0" err="1">
                <a:solidFill>
                  <a:srgbClr val="000000"/>
                </a:solidFill>
                <a:latin typeface="Montserrat" pitchFamily="34" charset="0"/>
                <a:ea typeface="Montserrat" pitchFamily="34" charset="-122"/>
                <a:cs typeface="Montserrat" pitchFamily="34" charset="-120"/>
              </a:rPr>
              <a:t>lassification</a:t>
            </a:r>
            <a:endParaRPr lang="en-US" sz="2187" dirty="0"/>
          </a:p>
        </p:txBody>
      </p:sp>
      <p:sp>
        <p:nvSpPr>
          <p:cNvPr id="10" name="Text 8"/>
          <p:cNvSpPr/>
          <p:nvPr/>
        </p:nvSpPr>
        <p:spPr>
          <a:xfrm>
            <a:off x="9893331" y="4125307"/>
            <a:ext cx="2836545" cy="2332792"/>
          </a:xfrm>
          <a:prstGeom prst="rect">
            <a:avLst/>
          </a:prstGeom>
          <a:noFill/>
          <a:ln/>
        </p:spPr>
        <p:txBody>
          <a:bodyPr wrap="square" rtlCol="0" anchor="t"/>
          <a:lstStyle/>
          <a:p>
            <a:pPr marL="285750" indent="-285750">
              <a:lnSpc>
                <a:spcPts val="2624"/>
              </a:lnSpc>
              <a:buFont typeface="Arial" panose="020B0604020202020204" pitchFamily="34" charset="0"/>
              <a:buChar char="•"/>
            </a:pPr>
            <a:r>
              <a:rPr lang="en-US" sz="1750" dirty="0">
                <a:solidFill>
                  <a:srgbClr val="3D3838"/>
                </a:solidFill>
                <a:latin typeface="Source Sans Pro" pitchFamily="34" charset="0"/>
                <a:ea typeface="Source Sans Pro" pitchFamily="34" charset="-122"/>
                <a:cs typeface="Source Sans Pro" pitchFamily="34" charset="-120"/>
              </a:rPr>
              <a:t>We incorporate the graph-based features into the KNN algorithm to improve the accuracy of document classification, leveraging the insights provided by the graph representation.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517696" y="1343144"/>
            <a:ext cx="7809905" cy="694373"/>
          </a:xfrm>
          <a:prstGeom prst="rect">
            <a:avLst/>
          </a:prstGeom>
          <a:noFill/>
          <a:ln/>
        </p:spPr>
        <p:txBody>
          <a:bodyPr wrap="none" rtlCol="0" anchor="t"/>
          <a:lstStyle/>
          <a:p>
            <a:pPr marL="0" indent="0">
              <a:lnSpc>
                <a:spcPts val="5468"/>
              </a:lnSpc>
              <a:buNone/>
            </a:pPr>
            <a:r>
              <a:rPr lang="en-US" sz="4374" b="1" kern="0" spc="-44" dirty="0">
                <a:solidFill>
                  <a:srgbClr val="000000"/>
                </a:solidFill>
                <a:latin typeface="Montserrat" pitchFamily="34" charset="0"/>
                <a:ea typeface="Montserrat" pitchFamily="34" charset="-122"/>
                <a:cs typeface="Montserrat" pitchFamily="34" charset="-120"/>
              </a:rPr>
              <a:t>Challenges and Limitations</a:t>
            </a:r>
            <a:endParaRPr lang="en-US" sz="4374" dirty="0"/>
          </a:p>
        </p:txBody>
      </p:sp>
      <p:sp>
        <p:nvSpPr>
          <p:cNvPr id="5" name="Shape 3"/>
          <p:cNvSpPr/>
          <p:nvPr/>
        </p:nvSpPr>
        <p:spPr>
          <a:xfrm>
            <a:off x="2517696" y="2481858"/>
            <a:ext cx="4686419" cy="1924526"/>
          </a:xfrm>
          <a:prstGeom prst="roundRect">
            <a:avLst>
              <a:gd name="adj" fmla="val 6927"/>
            </a:avLst>
          </a:prstGeom>
          <a:solidFill>
            <a:srgbClr val="EDEDED"/>
          </a:solidFill>
          <a:ln/>
        </p:spPr>
      </p:sp>
      <p:sp>
        <p:nvSpPr>
          <p:cNvPr id="6" name="Text 4"/>
          <p:cNvSpPr/>
          <p:nvPr/>
        </p:nvSpPr>
        <p:spPr>
          <a:xfrm>
            <a:off x="2739866" y="2704028"/>
            <a:ext cx="3079790" cy="347186"/>
          </a:xfrm>
          <a:prstGeom prst="rect">
            <a:avLst/>
          </a:prstGeom>
          <a:noFill/>
          <a:ln/>
        </p:spPr>
        <p:txBody>
          <a:bodyPr wrap="non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Scale and Complexity</a:t>
            </a:r>
            <a:endParaRPr lang="en-US" sz="2187" dirty="0"/>
          </a:p>
        </p:txBody>
      </p:sp>
      <p:sp>
        <p:nvSpPr>
          <p:cNvPr id="7" name="Text 5"/>
          <p:cNvSpPr/>
          <p:nvPr/>
        </p:nvSpPr>
        <p:spPr>
          <a:xfrm>
            <a:off x="2739866" y="3184446"/>
            <a:ext cx="4242078" cy="999768"/>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Handling large-scale document corpora and the computational complexity of graph-based analysis can pose challenges.</a:t>
            </a:r>
            <a:endParaRPr lang="en-US" sz="1750" dirty="0"/>
          </a:p>
        </p:txBody>
      </p:sp>
      <p:sp>
        <p:nvSpPr>
          <p:cNvPr id="8" name="Shape 6"/>
          <p:cNvSpPr/>
          <p:nvPr/>
        </p:nvSpPr>
        <p:spPr>
          <a:xfrm>
            <a:off x="7426285" y="2481858"/>
            <a:ext cx="4686419" cy="1924526"/>
          </a:xfrm>
          <a:prstGeom prst="roundRect">
            <a:avLst>
              <a:gd name="adj" fmla="val 6927"/>
            </a:avLst>
          </a:prstGeom>
          <a:solidFill>
            <a:srgbClr val="EDEDED"/>
          </a:solidFill>
          <a:ln/>
        </p:spPr>
      </p:sp>
      <p:sp>
        <p:nvSpPr>
          <p:cNvPr id="9" name="Text 7"/>
          <p:cNvSpPr/>
          <p:nvPr/>
        </p:nvSpPr>
        <p:spPr>
          <a:xfrm>
            <a:off x="7648456" y="2704028"/>
            <a:ext cx="3283863" cy="347186"/>
          </a:xfrm>
          <a:prstGeom prst="rect">
            <a:avLst/>
          </a:prstGeom>
          <a:noFill/>
          <a:ln/>
        </p:spPr>
        <p:txBody>
          <a:bodyPr wrap="non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Data Quality and Noise</a:t>
            </a:r>
            <a:endParaRPr lang="en-US" sz="2187" dirty="0"/>
          </a:p>
        </p:txBody>
      </p:sp>
      <p:sp>
        <p:nvSpPr>
          <p:cNvPr id="10" name="Text 8"/>
          <p:cNvSpPr/>
          <p:nvPr/>
        </p:nvSpPr>
        <p:spPr>
          <a:xfrm>
            <a:off x="7648456" y="3184446"/>
            <a:ext cx="4242078" cy="999768"/>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Ensuring the reliability and consistency of the document relationships represented in the graph is crucial for accurate classification.</a:t>
            </a:r>
            <a:endParaRPr lang="en-US" sz="1750" dirty="0"/>
          </a:p>
        </p:txBody>
      </p:sp>
      <p:sp>
        <p:nvSpPr>
          <p:cNvPr id="11" name="Shape 9"/>
          <p:cNvSpPr/>
          <p:nvPr/>
        </p:nvSpPr>
        <p:spPr>
          <a:xfrm>
            <a:off x="2517696" y="4628555"/>
            <a:ext cx="4686419" cy="2257782"/>
          </a:xfrm>
          <a:prstGeom prst="roundRect">
            <a:avLst>
              <a:gd name="adj" fmla="val 5905"/>
            </a:avLst>
          </a:prstGeom>
          <a:solidFill>
            <a:srgbClr val="EDEDED"/>
          </a:solidFill>
          <a:ln/>
        </p:spPr>
      </p:sp>
      <p:sp>
        <p:nvSpPr>
          <p:cNvPr id="12" name="Text 10"/>
          <p:cNvSpPr/>
          <p:nvPr/>
        </p:nvSpPr>
        <p:spPr>
          <a:xfrm>
            <a:off x="2739866" y="4850725"/>
            <a:ext cx="2777490" cy="347186"/>
          </a:xfrm>
          <a:prstGeom prst="rect">
            <a:avLst/>
          </a:prstGeom>
          <a:noFill/>
          <a:ln/>
        </p:spPr>
        <p:txBody>
          <a:bodyPr wrap="non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Interpretability</a:t>
            </a:r>
            <a:endParaRPr lang="en-US" sz="2187" dirty="0"/>
          </a:p>
        </p:txBody>
      </p:sp>
      <p:sp>
        <p:nvSpPr>
          <p:cNvPr id="13" name="Text 11"/>
          <p:cNvSpPr/>
          <p:nvPr/>
        </p:nvSpPr>
        <p:spPr>
          <a:xfrm>
            <a:off x="2739866" y="5331143"/>
            <a:ext cx="4242078" cy="1333024"/>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Balancing the performance gains from graph-based features with the interpretability of the classification model is an important consideration.</a:t>
            </a:r>
            <a:endParaRPr lang="en-US" sz="1750" dirty="0"/>
          </a:p>
        </p:txBody>
      </p:sp>
      <p:sp>
        <p:nvSpPr>
          <p:cNvPr id="14" name="Shape 12"/>
          <p:cNvSpPr/>
          <p:nvPr/>
        </p:nvSpPr>
        <p:spPr>
          <a:xfrm>
            <a:off x="7426285" y="4628555"/>
            <a:ext cx="4686419" cy="2257782"/>
          </a:xfrm>
          <a:prstGeom prst="roundRect">
            <a:avLst>
              <a:gd name="adj" fmla="val 5905"/>
            </a:avLst>
          </a:prstGeom>
          <a:solidFill>
            <a:srgbClr val="EDEDED"/>
          </a:solidFill>
          <a:ln/>
        </p:spPr>
      </p:sp>
      <p:sp>
        <p:nvSpPr>
          <p:cNvPr id="15" name="Text 13"/>
          <p:cNvSpPr/>
          <p:nvPr/>
        </p:nvSpPr>
        <p:spPr>
          <a:xfrm>
            <a:off x="7648456" y="4850725"/>
            <a:ext cx="2777490" cy="347186"/>
          </a:xfrm>
          <a:prstGeom prst="rect">
            <a:avLst/>
          </a:prstGeom>
          <a:noFill/>
          <a:ln/>
        </p:spPr>
        <p:txBody>
          <a:bodyPr wrap="non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Generalization</a:t>
            </a:r>
            <a:endParaRPr lang="en-US" sz="2187" dirty="0"/>
          </a:p>
        </p:txBody>
      </p:sp>
      <p:sp>
        <p:nvSpPr>
          <p:cNvPr id="16" name="Text 14"/>
          <p:cNvSpPr/>
          <p:nvPr/>
        </p:nvSpPr>
        <p:spPr>
          <a:xfrm>
            <a:off x="7648456" y="5331143"/>
            <a:ext cx="4242078" cy="999768"/>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Ensuring the approach generalizes well to diverse document domains and classification tasks is an ongoing research focus.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517696" y="1576388"/>
            <a:ext cx="6006465" cy="694373"/>
          </a:xfrm>
          <a:prstGeom prst="rect">
            <a:avLst/>
          </a:prstGeom>
          <a:noFill/>
          <a:ln/>
        </p:spPr>
        <p:txBody>
          <a:bodyPr wrap="none" rtlCol="0" anchor="t"/>
          <a:lstStyle/>
          <a:p>
            <a:pPr marL="0" indent="0">
              <a:lnSpc>
                <a:spcPts val="5468"/>
              </a:lnSpc>
              <a:buNone/>
            </a:pPr>
            <a:r>
              <a:rPr lang="en-US" sz="4374" b="1" kern="0" spc="-44" dirty="0">
                <a:solidFill>
                  <a:srgbClr val="000000"/>
                </a:solidFill>
                <a:latin typeface="Montserrat" pitchFamily="34" charset="0"/>
                <a:ea typeface="Montserrat" pitchFamily="34" charset="-122"/>
                <a:cs typeface="Montserrat" pitchFamily="34" charset="-120"/>
              </a:rPr>
              <a:t>Results and Findings</a:t>
            </a:r>
            <a:endParaRPr lang="en-US" sz="4374" dirty="0"/>
          </a:p>
        </p:txBody>
      </p:sp>
      <p:pic>
        <p:nvPicPr>
          <p:cNvPr id="5" name="Image 0" descr="preencoded.png"/>
          <p:cNvPicPr>
            <a:picLocks noChangeAspect="1"/>
          </p:cNvPicPr>
          <p:nvPr/>
        </p:nvPicPr>
        <p:blipFill>
          <a:blip r:embed="rId3"/>
          <a:stretch>
            <a:fillRect/>
          </a:stretch>
        </p:blipFill>
        <p:spPr>
          <a:xfrm>
            <a:off x="2517696" y="2715101"/>
            <a:ext cx="555427" cy="555427"/>
          </a:xfrm>
          <a:prstGeom prst="rect">
            <a:avLst/>
          </a:prstGeom>
        </p:spPr>
      </p:pic>
      <p:sp>
        <p:nvSpPr>
          <p:cNvPr id="6" name="Text 3"/>
          <p:cNvSpPr/>
          <p:nvPr/>
        </p:nvSpPr>
        <p:spPr>
          <a:xfrm>
            <a:off x="2517696" y="3492698"/>
            <a:ext cx="2777490" cy="347186"/>
          </a:xfrm>
          <a:prstGeom prst="rect">
            <a:avLst/>
          </a:prstGeom>
          <a:noFill/>
          <a:ln/>
        </p:spPr>
        <p:txBody>
          <a:bodyPr wrap="none" rtlCol="0" anchor="t"/>
          <a:lstStyle/>
          <a:p>
            <a:pPr marL="0" indent="0" algn="l">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Improved Accuracy</a:t>
            </a:r>
            <a:endParaRPr lang="en-US" sz="2187" dirty="0"/>
          </a:p>
        </p:txBody>
      </p:sp>
      <p:sp>
        <p:nvSpPr>
          <p:cNvPr id="7" name="Text 4"/>
          <p:cNvSpPr/>
          <p:nvPr/>
        </p:nvSpPr>
        <p:spPr>
          <a:xfrm>
            <a:off x="2517696" y="3973116"/>
            <a:ext cx="2976086" cy="2332792"/>
          </a:xfrm>
          <a:prstGeom prst="rect">
            <a:avLst/>
          </a:prstGeom>
          <a:noFill/>
          <a:ln/>
        </p:spPr>
        <p:txBody>
          <a:bodyPr wrap="square" rtlCol="0" anchor="t"/>
          <a:lstStyle/>
          <a:p>
            <a:pPr marL="0" indent="0" algn="l">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The graph-based features significantly enhanced the performance of the KNN algorithm, achieving higher classification accuracy compared to traditional methods.</a:t>
            </a:r>
            <a:endParaRPr lang="en-US" sz="1750" dirty="0"/>
          </a:p>
        </p:txBody>
      </p:sp>
      <p:pic>
        <p:nvPicPr>
          <p:cNvPr id="8" name="Image 1" descr="preencoded.png"/>
          <p:cNvPicPr>
            <a:picLocks noChangeAspect="1"/>
          </p:cNvPicPr>
          <p:nvPr/>
        </p:nvPicPr>
        <p:blipFill>
          <a:blip r:embed="rId4"/>
          <a:stretch>
            <a:fillRect/>
          </a:stretch>
        </p:blipFill>
        <p:spPr>
          <a:xfrm>
            <a:off x="5827038" y="2715101"/>
            <a:ext cx="555427" cy="555427"/>
          </a:xfrm>
          <a:prstGeom prst="rect">
            <a:avLst/>
          </a:prstGeom>
        </p:spPr>
      </p:pic>
      <p:sp>
        <p:nvSpPr>
          <p:cNvPr id="9" name="Text 5"/>
          <p:cNvSpPr/>
          <p:nvPr/>
        </p:nvSpPr>
        <p:spPr>
          <a:xfrm>
            <a:off x="5827038" y="3492698"/>
            <a:ext cx="2777490" cy="347186"/>
          </a:xfrm>
          <a:prstGeom prst="rect">
            <a:avLst/>
          </a:prstGeom>
          <a:noFill/>
          <a:ln/>
        </p:spPr>
        <p:txBody>
          <a:bodyPr wrap="none" rtlCol="0" anchor="t"/>
          <a:lstStyle/>
          <a:p>
            <a:pPr marL="0" indent="0" algn="l">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Deeper Insights</a:t>
            </a:r>
            <a:endParaRPr lang="en-US" sz="2187" dirty="0"/>
          </a:p>
        </p:txBody>
      </p:sp>
      <p:sp>
        <p:nvSpPr>
          <p:cNvPr id="10" name="Text 6"/>
          <p:cNvSpPr/>
          <p:nvPr/>
        </p:nvSpPr>
        <p:spPr>
          <a:xfrm>
            <a:off x="5827038" y="3973116"/>
            <a:ext cx="2976086" cy="2332792"/>
          </a:xfrm>
          <a:prstGeom prst="rect">
            <a:avLst/>
          </a:prstGeom>
          <a:noFill/>
          <a:ln/>
        </p:spPr>
        <p:txBody>
          <a:bodyPr wrap="square" rtlCol="0" anchor="t"/>
          <a:lstStyle/>
          <a:p>
            <a:pPr marL="0" indent="0" algn="l">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The graph representation provided valuable insights into the relationships and hierarchies within the document corpus, aiding in the interpretation of classification decisions.</a:t>
            </a:r>
            <a:endParaRPr lang="en-US" sz="1750" dirty="0"/>
          </a:p>
        </p:txBody>
      </p:sp>
      <p:pic>
        <p:nvPicPr>
          <p:cNvPr id="11" name="Image 2" descr="preencoded.png"/>
          <p:cNvPicPr>
            <a:picLocks noChangeAspect="1"/>
          </p:cNvPicPr>
          <p:nvPr/>
        </p:nvPicPr>
        <p:blipFill>
          <a:blip r:embed="rId5"/>
          <a:stretch>
            <a:fillRect/>
          </a:stretch>
        </p:blipFill>
        <p:spPr>
          <a:xfrm>
            <a:off x="9136380" y="2715101"/>
            <a:ext cx="555427" cy="555427"/>
          </a:xfrm>
          <a:prstGeom prst="rect">
            <a:avLst/>
          </a:prstGeom>
        </p:spPr>
      </p:pic>
      <p:sp>
        <p:nvSpPr>
          <p:cNvPr id="12" name="Text 7"/>
          <p:cNvSpPr/>
          <p:nvPr/>
        </p:nvSpPr>
        <p:spPr>
          <a:xfrm>
            <a:off x="9136380" y="3492698"/>
            <a:ext cx="2976205" cy="694373"/>
          </a:xfrm>
          <a:prstGeom prst="rect">
            <a:avLst/>
          </a:prstGeom>
          <a:noFill/>
          <a:ln/>
        </p:spPr>
        <p:txBody>
          <a:bodyPr wrap="square" rtlCol="0" anchor="t"/>
          <a:lstStyle/>
          <a:p>
            <a:pPr marL="0" indent="0" algn="l">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Scalability Challenges</a:t>
            </a:r>
            <a:endParaRPr lang="en-US" sz="2187" dirty="0"/>
          </a:p>
        </p:txBody>
      </p:sp>
      <p:sp>
        <p:nvSpPr>
          <p:cNvPr id="13" name="Text 8"/>
          <p:cNvSpPr/>
          <p:nvPr/>
        </p:nvSpPr>
        <p:spPr>
          <a:xfrm>
            <a:off x="9136380" y="4320302"/>
            <a:ext cx="2976205" cy="2332792"/>
          </a:xfrm>
          <a:prstGeom prst="rect">
            <a:avLst/>
          </a:prstGeom>
          <a:noFill/>
          <a:ln/>
        </p:spPr>
        <p:txBody>
          <a:bodyPr wrap="square" rtlCol="0" anchor="t"/>
          <a:lstStyle/>
          <a:p>
            <a:pPr marL="0" indent="0" algn="l">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Scaling the graph-based analysis to large-scale document collections required careful optimization and resource management to maintain computational efficiency.</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833199" y="714137"/>
            <a:ext cx="8190905" cy="694373"/>
          </a:xfrm>
          <a:prstGeom prst="rect">
            <a:avLst/>
          </a:prstGeom>
          <a:noFill/>
          <a:ln/>
        </p:spPr>
        <p:txBody>
          <a:bodyPr wrap="none" rtlCol="0" anchor="t"/>
          <a:lstStyle/>
          <a:p>
            <a:pPr marL="0" indent="0">
              <a:lnSpc>
                <a:spcPts val="5468"/>
              </a:lnSpc>
              <a:buNone/>
            </a:pPr>
            <a:r>
              <a:rPr lang="en-US" sz="4374" b="1" kern="0" spc="-44" dirty="0">
                <a:solidFill>
                  <a:srgbClr val="000000"/>
                </a:solidFill>
                <a:latin typeface="Montserrat" pitchFamily="34" charset="0"/>
                <a:ea typeface="Montserrat" pitchFamily="34" charset="-122"/>
                <a:cs typeface="Montserrat" pitchFamily="34" charset="-120"/>
              </a:rPr>
              <a:t>Conclusion and Future Work</a:t>
            </a:r>
            <a:endParaRPr lang="en-US" sz="4374" dirty="0"/>
          </a:p>
        </p:txBody>
      </p:sp>
      <p:pic>
        <p:nvPicPr>
          <p:cNvPr id="6" name="Image 1" descr="preencoded.png"/>
          <p:cNvPicPr>
            <a:picLocks noChangeAspect="1"/>
          </p:cNvPicPr>
          <p:nvPr/>
        </p:nvPicPr>
        <p:blipFill>
          <a:blip r:embed="rId4"/>
          <a:stretch>
            <a:fillRect/>
          </a:stretch>
        </p:blipFill>
        <p:spPr>
          <a:xfrm>
            <a:off x="833199" y="1741765"/>
            <a:ext cx="1110972" cy="1924526"/>
          </a:xfrm>
          <a:prstGeom prst="rect">
            <a:avLst/>
          </a:prstGeom>
        </p:spPr>
      </p:pic>
      <p:sp>
        <p:nvSpPr>
          <p:cNvPr id="7" name="Text 3"/>
          <p:cNvSpPr/>
          <p:nvPr/>
        </p:nvSpPr>
        <p:spPr>
          <a:xfrm>
            <a:off x="2277428" y="1963936"/>
            <a:ext cx="2777490" cy="347186"/>
          </a:xfrm>
          <a:prstGeom prst="rect">
            <a:avLst/>
          </a:prstGeom>
          <a:noFill/>
          <a:ln/>
        </p:spPr>
        <p:txBody>
          <a:bodyPr wrap="none" rtlCol="0" anchor="t"/>
          <a:lstStyle/>
          <a:p>
            <a:pPr marL="0" indent="0" algn="l">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Conclusion</a:t>
            </a:r>
            <a:endParaRPr lang="en-US" sz="2187" dirty="0"/>
          </a:p>
        </p:txBody>
      </p:sp>
      <p:sp>
        <p:nvSpPr>
          <p:cNvPr id="8" name="Text 4"/>
          <p:cNvSpPr/>
          <p:nvPr/>
        </p:nvSpPr>
        <p:spPr>
          <a:xfrm>
            <a:off x="2277428" y="2444353"/>
            <a:ext cx="7862173" cy="999768"/>
          </a:xfrm>
          <a:prstGeom prst="rect">
            <a:avLst/>
          </a:prstGeom>
          <a:noFill/>
          <a:ln/>
        </p:spPr>
        <p:txBody>
          <a:bodyPr wrap="square" rtlCol="0" anchor="t"/>
          <a:lstStyle/>
          <a:p>
            <a:pPr marL="0" indent="0" algn="l">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Our project has demonstrated the potential of leveraging graph theory to enhance document classification tasks, particularly through the integration of graph-based features into the KNN algorithm.</a:t>
            </a:r>
            <a:endParaRPr lang="en-US" sz="1750" dirty="0"/>
          </a:p>
        </p:txBody>
      </p:sp>
      <p:pic>
        <p:nvPicPr>
          <p:cNvPr id="9" name="Image 2" descr="preencoded.png"/>
          <p:cNvPicPr>
            <a:picLocks noChangeAspect="1"/>
          </p:cNvPicPr>
          <p:nvPr/>
        </p:nvPicPr>
        <p:blipFill>
          <a:blip r:embed="rId5"/>
          <a:stretch>
            <a:fillRect/>
          </a:stretch>
        </p:blipFill>
        <p:spPr>
          <a:xfrm>
            <a:off x="833199" y="3666292"/>
            <a:ext cx="1110972" cy="1924526"/>
          </a:xfrm>
          <a:prstGeom prst="rect">
            <a:avLst/>
          </a:prstGeom>
        </p:spPr>
      </p:pic>
      <p:sp>
        <p:nvSpPr>
          <p:cNvPr id="10" name="Text 5"/>
          <p:cNvSpPr/>
          <p:nvPr/>
        </p:nvSpPr>
        <p:spPr>
          <a:xfrm>
            <a:off x="2277428" y="3888462"/>
            <a:ext cx="2777490" cy="347186"/>
          </a:xfrm>
          <a:prstGeom prst="rect">
            <a:avLst/>
          </a:prstGeom>
          <a:noFill/>
          <a:ln/>
        </p:spPr>
        <p:txBody>
          <a:bodyPr wrap="none" rtlCol="0" anchor="t"/>
          <a:lstStyle/>
          <a:p>
            <a:pPr marL="0" indent="0" algn="l">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Future Directions</a:t>
            </a:r>
            <a:endParaRPr lang="en-US" sz="2187" dirty="0"/>
          </a:p>
        </p:txBody>
      </p:sp>
      <p:sp>
        <p:nvSpPr>
          <p:cNvPr id="11" name="Text 6"/>
          <p:cNvSpPr/>
          <p:nvPr/>
        </p:nvSpPr>
        <p:spPr>
          <a:xfrm>
            <a:off x="2277428" y="4368879"/>
            <a:ext cx="7862173" cy="999768"/>
          </a:xfrm>
          <a:prstGeom prst="rect">
            <a:avLst/>
          </a:prstGeom>
          <a:noFill/>
          <a:ln/>
        </p:spPr>
        <p:txBody>
          <a:bodyPr wrap="square" rtlCol="0" anchor="t"/>
          <a:lstStyle/>
          <a:p>
            <a:pPr marL="0" indent="0" algn="l">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Exploring more advanced graph-based techniques, expanding the scope to multi-label classification, and investigating the applicability to other domains are promising areas for future research.</a:t>
            </a:r>
            <a:endParaRPr lang="en-US" sz="1750" dirty="0"/>
          </a:p>
        </p:txBody>
      </p:sp>
      <p:pic>
        <p:nvPicPr>
          <p:cNvPr id="12" name="Image 3" descr="preencoded.png"/>
          <p:cNvPicPr>
            <a:picLocks noChangeAspect="1"/>
          </p:cNvPicPr>
          <p:nvPr/>
        </p:nvPicPr>
        <p:blipFill>
          <a:blip r:embed="rId6"/>
          <a:stretch>
            <a:fillRect/>
          </a:stretch>
        </p:blipFill>
        <p:spPr>
          <a:xfrm>
            <a:off x="833199" y="5590818"/>
            <a:ext cx="1110972" cy="1924526"/>
          </a:xfrm>
          <a:prstGeom prst="rect">
            <a:avLst/>
          </a:prstGeom>
        </p:spPr>
      </p:pic>
      <p:sp>
        <p:nvSpPr>
          <p:cNvPr id="13" name="Text 7"/>
          <p:cNvSpPr/>
          <p:nvPr/>
        </p:nvSpPr>
        <p:spPr>
          <a:xfrm>
            <a:off x="2277428" y="5812988"/>
            <a:ext cx="2777490" cy="347186"/>
          </a:xfrm>
          <a:prstGeom prst="rect">
            <a:avLst/>
          </a:prstGeom>
          <a:noFill/>
          <a:ln/>
        </p:spPr>
        <p:txBody>
          <a:bodyPr wrap="none" rtlCol="0" anchor="t"/>
          <a:lstStyle/>
          <a:p>
            <a:pPr marL="0" indent="0" algn="l">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Impact</a:t>
            </a:r>
            <a:endParaRPr lang="en-US" sz="2187" dirty="0"/>
          </a:p>
        </p:txBody>
      </p:sp>
      <p:sp>
        <p:nvSpPr>
          <p:cNvPr id="14" name="Text 8"/>
          <p:cNvSpPr/>
          <p:nvPr/>
        </p:nvSpPr>
        <p:spPr>
          <a:xfrm>
            <a:off x="2277428" y="6293406"/>
            <a:ext cx="7862173" cy="999768"/>
          </a:xfrm>
          <a:prstGeom prst="rect">
            <a:avLst/>
          </a:prstGeom>
          <a:noFill/>
          <a:ln/>
        </p:spPr>
        <p:txBody>
          <a:bodyPr wrap="square" rtlCol="0" anchor="t"/>
          <a:lstStyle/>
          <a:p>
            <a:pPr marL="0" indent="0" algn="l">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The insights gained from this work can contribute to the broader field of document understanding and knowledge discovery, with applications in areas such as information retrieval, text mining, and digital libraries.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485</Words>
  <Application>Microsoft Office PowerPoint</Application>
  <PresentationFormat>Custom</PresentationFormat>
  <Paragraphs>62</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Montserrat</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Rana Maaz</cp:lastModifiedBy>
  <cp:revision>4</cp:revision>
  <dcterms:created xsi:type="dcterms:W3CDTF">2024-04-28T17:02:17Z</dcterms:created>
  <dcterms:modified xsi:type="dcterms:W3CDTF">2024-04-28T17:22:10Z</dcterms:modified>
</cp:coreProperties>
</file>