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13" r:id="rId4"/>
    <p:sldId id="266" r:id="rId5"/>
    <p:sldId id="259" r:id="rId6"/>
    <p:sldId id="258" r:id="rId7"/>
    <p:sldId id="269" r:id="rId8"/>
    <p:sldId id="318" r:id="rId9"/>
    <p:sldId id="321" r:id="rId10"/>
    <p:sldId id="322" r:id="rId11"/>
    <p:sldId id="319" r:id="rId12"/>
    <p:sldId id="323" r:id="rId13"/>
    <p:sldId id="324" r:id="rId14"/>
    <p:sldId id="320" r:id="rId15"/>
    <p:sldId id="326" r:id="rId16"/>
    <p:sldId id="325" r:id="rId17"/>
    <p:sldId id="327" r:id="rId18"/>
    <p:sldId id="262" r:id="rId19"/>
    <p:sldId id="264" r:id="rId20"/>
    <p:sldId id="315" r:id="rId21"/>
    <p:sldId id="270" r:id="rId22"/>
    <p:sldId id="316" r:id="rId23"/>
    <p:sldId id="314" r:id="rId24"/>
    <p:sldId id="317" r:id="rId25"/>
    <p:sldId id="328" r:id="rId26"/>
    <p:sldId id="329" r:id="rId27"/>
    <p:sldId id="330" r:id="rId2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0"/>
      <p:bold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A53F8-707E-4EE8-A96B-7C94F306F02B}">
  <a:tblStyle styleId="{406A53F8-707E-4EE8-A96B-7C94F306F0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55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3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1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668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7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96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70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6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648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26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360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96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87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83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6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247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6" r:id="rId7"/>
    <p:sldLayoutId id="2147483669" r:id="rId8"/>
    <p:sldLayoutId id="2147483670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lahaml1/cse608-assignment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Reality Educational game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19999" y="3500587"/>
            <a:ext cx="4995063" cy="1245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Khaled Bahaa-El-Din (2101397)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- Abdullah Aml (2101398)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242047" y="203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4777B8-E81B-4ECE-AE6A-90F1DB00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1" y="375549"/>
            <a:ext cx="4249271" cy="4564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67C1A-801E-4B06-97FA-F4B76BCA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29" y="726286"/>
            <a:ext cx="6053621" cy="4161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Use case description: Communicate with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3E33-846F-41D7-AAC1-7A4ADECF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03" y="796370"/>
            <a:ext cx="6100549" cy="39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743EA-0003-42F6-9203-1466F6C21783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Class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2482295-1037-4311-848D-77636D4B01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1" y="726286"/>
            <a:ext cx="8891608" cy="4214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74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31A4EE1-BAF0-4DC0-B483-C0B989D48F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1019997"/>
            <a:ext cx="6858000" cy="3605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3023914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4A77E-E9E8-43B3-9776-8A09CB845EAE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sequence diagram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20102B-AF40-4A49-BB79-F5127A0C9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66" y="815788"/>
            <a:ext cx="6763385" cy="4124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527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8C915F17-717D-4CF4-9BB9-A616430BA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8" y="726286"/>
            <a:ext cx="5253318" cy="41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FE8A05-324B-4374-B8E8-D360DA8FE699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Dashboard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84310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9BEF1-193D-4872-9729-E0F51EA2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588" y="815549"/>
            <a:ext cx="3798023" cy="3837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42E86F-E208-4027-B0EE-63F0E904BBEB}"/>
              </a:ext>
            </a:extLst>
          </p:cNvPr>
          <p:cNvSpPr txBox="1"/>
          <p:nvPr/>
        </p:nvSpPr>
        <p:spPr>
          <a:xfrm>
            <a:off x="242047" y="203066"/>
            <a:ext cx="832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Game state diagram</a:t>
            </a:r>
          </a:p>
        </p:txBody>
      </p:sp>
    </p:spTree>
    <p:extLst>
      <p:ext uri="{BB962C8B-B14F-4D97-AF65-F5344CB8AC3E}">
        <p14:creationId xmlns:p14="http://schemas.microsoft.com/office/powerpoint/2010/main" val="328405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696232" y="217913"/>
            <a:ext cx="4714800" cy="72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actors research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</a:t>
            </a:r>
            <a:endParaRPr dirty="0"/>
          </a:p>
        </p:txBody>
      </p:sp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C67632CB-EA63-4DA8-B2B1-168C46CA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791028"/>
            <a:ext cx="2954663" cy="3251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The project is mainly a virtual reality educational game based on topics in a course.</a:t>
            </a:r>
          </a:p>
          <a:p>
            <a:pPr>
              <a:buFont typeface="Raleway"/>
              <a:buChar char="●"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actors in the system are:</a:t>
            </a:r>
          </a:p>
          <a:p>
            <a:pPr marL="152400" indent="0">
              <a:buNone/>
            </a:pPr>
            <a:r>
              <a:rPr lang="en-US" dirty="0"/>
              <a:t>	1. Instructors 		2. Students 		3. Admins 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Raleway"/>
              <a:buChar char="●"/>
            </a:pPr>
            <a:r>
              <a:rPr lang="en-US" dirty="0"/>
              <a:t>The software targets 2 perspectives: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System dashboard:</a:t>
            </a:r>
            <a:r>
              <a:rPr lang="en-US" dirty="0"/>
              <a:t> Where the instructors, students can communicate with each other and get latest news.</a:t>
            </a:r>
          </a:p>
          <a:p>
            <a:pPr lvl="1">
              <a:buFont typeface="Raleway"/>
              <a:buChar char="●"/>
            </a:pPr>
            <a:r>
              <a:rPr lang="en-US" b="1" dirty="0">
                <a:solidFill>
                  <a:schemeClr val="accent1"/>
                </a:solidFill>
                <a:uFill>
                  <a:noFill/>
                </a:uFill>
              </a:rPr>
              <a:t>Game system: </a:t>
            </a:r>
            <a:r>
              <a:rPr lang="en-US" dirty="0">
                <a:uFill>
                  <a:noFill/>
                </a:uFill>
              </a:rPr>
              <a:t>The software used inside the game.</a:t>
            </a:r>
            <a:endParaRPr lang="en-US" b="1" dirty="0">
              <a:solidFill>
                <a:schemeClr val="accent1"/>
              </a:solidFill>
              <a:uFill>
                <a:noFill/>
              </a:uFill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needs to monitor students’ progress easily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need a table with students’ progress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can be of limited rows and has filters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table prototype can be shown to instructor for example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instructor’s feedback after seeing the table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</a:t>
            </a:r>
            <a:endParaRPr dirty="0"/>
          </a:p>
        </p:txBody>
      </p:sp>
      <p:pic>
        <p:nvPicPr>
          <p:cNvPr id="3" name="Picture 2" descr="A picture containing text, vector graphics, computer&#10;&#10;Description automatically generated">
            <a:extLst>
              <a:ext uri="{FF2B5EF4-FFF2-40B4-BE49-F238E27FC236}">
                <a16:creationId xmlns:a16="http://schemas.microsoft.com/office/drawing/2014/main" id="{1BCFB315-730E-44BE-BB13-E9C46114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11" y="925560"/>
            <a:ext cx="3362777" cy="33627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7357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get perplexed due to strange objects inside the VR game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Student needs obvious metaphors inside the game to react upon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common internet metaphors will be straight forward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figures can be designed in VR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student can see the designed figures so we can know whether he got to the point or not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30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Admin</a:t>
            </a:r>
            <a:endParaRPr dirty="0"/>
          </a:p>
        </p:txBody>
      </p:sp>
      <p:pic>
        <p:nvPicPr>
          <p:cNvPr id="4" name="Picture 3" descr="A picture containing toy, doll, vector graphics&#10;&#10;Description automatically generated">
            <a:extLst>
              <a:ext uri="{FF2B5EF4-FFF2-40B4-BE49-F238E27FC236}">
                <a16:creationId xmlns:a16="http://schemas.microsoft.com/office/drawing/2014/main" id="{2974893F-469D-4F34-9FB5-21D59E65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160" y="779995"/>
            <a:ext cx="2733371" cy="29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research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Empathize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 needs to monitor everything in the system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Admin needs to be notified immediately with system unexpected behavior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 notifications can catch admin’s attention immediately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Proto-type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push notification routine can be designed for testing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admin’s thoughts about the notification tone and message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16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cs typeface="Arial"/>
                <a:sym typeface="Arial"/>
              </a:rPr>
              <a:t>UI screens</a:t>
            </a:r>
            <a:endParaRPr sz="2800" dirty="0">
              <a:cs typeface="Arial"/>
              <a:sym typeface="Arial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59EAE6-CC1E-4F48-9073-739B0F4EC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5" y="1144020"/>
            <a:ext cx="3697605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AA9E0D-B46F-4B51-8416-AE343F22B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41" y="1112700"/>
            <a:ext cx="2362200" cy="3741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96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cs typeface="Arial"/>
                <a:sym typeface="Arial"/>
              </a:rPr>
              <a:t>Resources</a:t>
            </a:r>
            <a:endParaRPr sz="2800" dirty="0">
              <a:cs typeface="Arial"/>
              <a:sym typeface="Arial"/>
            </a:endParaRPr>
          </a:p>
        </p:txBody>
      </p:sp>
      <p:sp>
        <p:nvSpPr>
          <p:cNvPr id="8" name="Google Shape;711;p29">
            <a:extLst>
              <a:ext uri="{FF2B5EF4-FFF2-40B4-BE49-F238E27FC236}">
                <a16:creationId xmlns:a16="http://schemas.microsoft.com/office/drawing/2014/main" id="{0802AC61-56AA-4664-B5DA-942C0053E680}"/>
              </a:ext>
            </a:extLst>
          </p:cNvPr>
          <p:cNvSpPr txBox="1">
            <a:spLocks/>
          </p:cNvSpPr>
          <p:nvPr/>
        </p:nvSpPr>
        <p:spPr>
          <a:xfrm>
            <a:off x="720000" y="1581939"/>
            <a:ext cx="743788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Google Shape;711;p29">
            <a:extLst>
              <a:ext uri="{FF2B5EF4-FFF2-40B4-BE49-F238E27FC236}">
                <a16:creationId xmlns:a16="http://schemas.microsoft.com/office/drawing/2014/main" id="{8522C83B-9FCC-4EF6-8675-9B2E9A4C2D9B}"/>
              </a:ext>
            </a:extLst>
          </p:cNvPr>
          <p:cNvSpPr txBox="1">
            <a:spLocks/>
          </p:cNvSpPr>
          <p:nvPr/>
        </p:nvSpPr>
        <p:spPr>
          <a:xfrm>
            <a:off x="548062" y="1411611"/>
            <a:ext cx="7125725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During the project we used </a:t>
            </a:r>
            <a:r>
              <a:rPr lang="en-US" sz="1200" dirty="0" err="1">
                <a:solidFill>
                  <a:schemeClr val="dk1"/>
                </a:solidFill>
                <a:latin typeface="Roboto"/>
                <a:ea typeface="Roboto"/>
                <a:sym typeface="Roboto"/>
              </a:rPr>
              <a:t>github</a:t>
            </a: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to synchronize our work.</a:t>
            </a:r>
          </a:p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The repository is made public for reference.</a:t>
            </a:r>
          </a:p>
          <a:p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- Link can be found here: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Github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58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8;p29">
            <a:extLst>
              <a:ext uri="{FF2B5EF4-FFF2-40B4-BE49-F238E27FC236}">
                <a16:creationId xmlns:a16="http://schemas.microsoft.com/office/drawing/2014/main" id="{3BC179D5-501B-4053-B17E-07CC64B1A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682" y="1586090"/>
            <a:ext cx="7704000" cy="1671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cs typeface="Arial"/>
                <a:sym typeface="Arial"/>
              </a:rPr>
              <a:t>Thank you</a:t>
            </a:r>
            <a:endParaRPr sz="9600" dirty="0">
              <a:cs typeface="Arial"/>
              <a:sym typeface="Arial"/>
            </a:endParaRPr>
          </a:p>
        </p:txBody>
      </p:sp>
      <p:sp>
        <p:nvSpPr>
          <p:cNvPr id="8" name="Google Shape;711;p29">
            <a:extLst>
              <a:ext uri="{FF2B5EF4-FFF2-40B4-BE49-F238E27FC236}">
                <a16:creationId xmlns:a16="http://schemas.microsoft.com/office/drawing/2014/main" id="{0802AC61-56AA-4664-B5DA-942C0053E680}"/>
              </a:ext>
            </a:extLst>
          </p:cNvPr>
          <p:cNvSpPr txBox="1">
            <a:spLocks/>
          </p:cNvSpPr>
          <p:nvPr/>
        </p:nvSpPr>
        <p:spPr>
          <a:xfrm>
            <a:off x="720000" y="1581939"/>
            <a:ext cx="743788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Google Shape;708;p29">
            <a:extLst>
              <a:ext uri="{FF2B5EF4-FFF2-40B4-BE49-F238E27FC236}">
                <a16:creationId xmlns:a16="http://schemas.microsoft.com/office/drawing/2014/main" id="{C4212F4F-D08B-481E-BEAC-40E513AE3EA2}"/>
              </a:ext>
            </a:extLst>
          </p:cNvPr>
          <p:cNvSpPr txBox="1">
            <a:spLocks/>
          </p:cNvSpPr>
          <p:nvPr/>
        </p:nvSpPr>
        <p:spPr>
          <a:xfrm>
            <a:off x="389718" y="4003358"/>
            <a:ext cx="4585694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Oswald"/>
              <a:buNone/>
              <a:defRPr sz="77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cs typeface="Arial"/>
                <a:sym typeface="Arial"/>
              </a:rPr>
              <a:t>Presented by:</a:t>
            </a:r>
          </a:p>
          <a:p>
            <a:pPr algn="l"/>
            <a:r>
              <a:rPr lang="en-US" sz="1200" dirty="0">
                <a:cs typeface="Arial"/>
                <a:sym typeface="Arial"/>
              </a:rPr>
              <a:t>- Khaled Bahaa El-Din (2101397)</a:t>
            </a:r>
          </a:p>
          <a:p>
            <a:pPr algn="l"/>
            <a:r>
              <a:rPr lang="en-US" sz="1200" dirty="0">
                <a:cs typeface="Arial"/>
                <a:sym typeface="Arial"/>
              </a:rPr>
              <a:t>- Abdullah </a:t>
            </a:r>
            <a:r>
              <a:rPr lang="en-US" sz="1200" dirty="0" err="1">
                <a:cs typeface="Arial"/>
                <a:sym typeface="Arial"/>
              </a:rPr>
              <a:t>Aml</a:t>
            </a:r>
            <a:r>
              <a:rPr lang="en-US" sz="1200" dirty="0">
                <a:cs typeface="Arial"/>
                <a:sym typeface="Arial"/>
              </a:rPr>
              <a:t> (2101398)</a:t>
            </a:r>
          </a:p>
        </p:txBody>
      </p:sp>
    </p:spTree>
    <p:extLst>
      <p:ext uri="{BB962C8B-B14F-4D97-AF65-F5344CB8AC3E}">
        <p14:creationId xmlns:p14="http://schemas.microsoft.com/office/powerpoint/2010/main" val="33300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description.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Raleway"/>
              <a:buChar char="●"/>
            </a:pPr>
            <a:r>
              <a:rPr lang="en-US" dirty="0"/>
              <a:t>At the beginning of the semester, students register the course through the dashboard system.</a:t>
            </a:r>
          </a:p>
          <a:p>
            <a:pPr>
              <a:buFont typeface="Raleway"/>
              <a:buChar char="●"/>
            </a:pPr>
            <a:r>
              <a:rPr lang="en-US" dirty="0"/>
              <a:t>Once their registration request is made, the System Admin ensures that student’s registration is compliant with the laws. If it is, registration is done successfully.</a:t>
            </a:r>
          </a:p>
          <a:p>
            <a:pPr>
              <a:buFont typeface="Raleway"/>
              <a:buChar char="●"/>
            </a:pPr>
            <a:r>
              <a:rPr lang="en-US" dirty="0"/>
              <a:t>Then, Instructors are notified with the registered students to communicate with them.</a:t>
            </a:r>
          </a:p>
          <a:p>
            <a:pPr>
              <a:buFont typeface="Raleway"/>
              <a:buChar char="●"/>
            </a:pPr>
            <a:r>
              <a:rPr lang="en-US" dirty="0"/>
              <a:t>Instructors can edit/delete/modify stages within the course (following CRUD metric).</a:t>
            </a:r>
          </a:p>
          <a:p>
            <a:pPr>
              <a:buFont typeface="Raleway"/>
              <a:buChar char="●"/>
            </a:pPr>
            <a:r>
              <a:rPr lang="en-US" dirty="0"/>
              <a:t>On each modification from the instructor, students are notified by their dashboard.</a:t>
            </a:r>
          </a:p>
          <a:p>
            <a:pPr>
              <a:buFont typeface="Raleway"/>
              <a:buChar char="●"/>
            </a:pPr>
            <a:r>
              <a:rPr lang="en-US" dirty="0"/>
              <a:t>The game types within the system are (design, exploration, assembly and puzzles).</a:t>
            </a:r>
          </a:p>
          <a:p>
            <a:pPr>
              <a:buFont typeface="Raleway"/>
              <a:buChar char="●"/>
            </a:pPr>
            <a:r>
              <a:rPr lang="en-US" dirty="0"/>
              <a:t>Each instructor specifies the suitable game type related to their course.</a:t>
            </a:r>
          </a:p>
          <a:p>
            <a:pPr>
              <a:buFont typeface="Raleway"/>
              <a:buChar char="●"/>
            </a:pPr>
            <a:r>
              <a:rPr lang="en-US" dirty="0"/>
              <a:t>The VR game system is connected to the database that contains details to specific course.</a:t>
            </a:r>
          </a:p>
        </p:txBody>
      </p:sp>
      <p:sp>
        <p:nvSpPr>
          <p:cNvPr id="703" name="Google Shape;703;p28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53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775744" y="228540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3735192" cy="121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virtual reality game with 3D figures related to the course can greatly improve the students’ understanding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29771" y="2821334"/>
            <a:ext cx="3452169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Students can’t use their imagination to properly visualize the contents of the demonstrated course chapters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1256195" y="2249368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614411" y="1715158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2093938" y="1715105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2243259" y="1235636"/>
            <a:ext cx="5338800" cy="280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US" dirty="0"/>
              <a:t>“Agile methods derive much of their agility by relying on the tacit knowledge embodied in the team, rather than writing the knowledge down in plans”</a:t>
            </a:r>
          </a:p>
        </p:txBody>
      </p:sp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50" y="4036532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—Prof. Barry  Boehm</a:t>
            </a:r>
            <a:endParaRPr dirty="0"/>
          </a:p>
        </p:txBody>
      </p:sp>
      <p:sp>
        <p:nvSpPr>
          <p:cNvPr id="4" name="Google Shape;881;p37">
            <a:extLst>
              <a:ext uri="{FF2B5EF4-FFF2-40B4-BE49-F238E27FC236}">
                <a16:creationId xmlns:a16="http://schemas.microsoft.com/office/drawing/2014/main" id="{6A4EB57C-1BE1-4ED9-AE3A-72F863E08DD2}"/>
              </a:ext>
            </a:extLst>
          </p:cNvPr>
          <p:cNvSpPr txBox="1">
            <a:spLocks/>
          </p:cNvSpPr>
          <p:nvPr/>
        </p:nvSpPr>
        <p:spPr>
          <a:xfrm>
            <a:off x="845506" y="5342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Oswald"/>
                <a:sym typeface="Oswald"/>
              </a:rPr>
              <a:t>Quote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break-down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527333" y="2146715"/>
            <a:ext cx="2509667" cy="796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interaction shall be done on dashboard unless the user is logged in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 interactions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3220971" y="2146716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dashboard for every user type (instructor, student)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 architecture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5914571" y="2146715"/>
            <a:ext cx="2509430" cy="733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follows MVC(Model, veiw, controller) design pattern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Different game views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527333" y="3771577"/>
            <a:ext cx="250966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Various stages across each course that are updated oftenly by instructors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Grading system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3280229" y="3771577"/>
            <a:ext cx="2634341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 grading systems that grant students live grades upon task completion within a stage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ffective communication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Instructors, students can chat lively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8;p29">
            <a:extLst>
              <a:ext uri="{FF2B5EF4-FFF2-40B4-BE49-F238E27FC236}">
                <a16:creationId xmlns:a16="http://schemas.microsoft.com/office/drawing/2014/main" id="{7AC7D568-7216-45EA-B6F8-5E1376C4A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3130" y="867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ts val="2800"/>
            </a:pPr>
            <a:r>
              <a:rPr lang="en-US" sz="2800" dirty="0"/>
              <a:t>User stories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0B135-C0D1-498C-B429-535DDE64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39" y="964236"/>
            <a:ext cx="5196982" cy="3215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614E-FFAD-4E22-8A59-9EE4BC5E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1600271"/>
            <a:ext cx="6083656" cy="2342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Functional 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F61BA-964F-4588-A241-C1AF68B63447}"/>
              </a:ext>
            </a:extLst>
          </p:cNvPr>
          <p:cNvSpPr txBox="1"/>
          <p:nvPr/>
        </p:nvSpPr>
        <p:spPr>
          <a:xfrm>
            <a:off x="528918" y="46467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Oswald"/>
                <a:sym typeface="Oswald"/>
              </a:rPr>
              <a:t>Non-Functional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EADC-403C-4E3E-BE68-29176206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9" y="1265741"/>
            <a:ext cx="6683167" cy="26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8458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669</Words>
  <Application>Microsoft Office PowerPoint</Application>
  <PresentationFormat>On-screen Show (16:9)</PresentationFormat>
  <Paragraphs>125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Oswald</vt:lpstr>
      <vt:lpstr>Raleway</vt:lpstr>
      <vt:lpstr>Livvic</vt:lpstr>
      <vt:lpstr>Roboto</vt:lpstr>
      <vt:lpstr>Arial</vt:lpstr>
      <vt:lpstr>Roboto Condensed Light</vt:lpstr>
      <vt:lpstr>Software Development Bussines Plan by Slidesgo</vt:lpstr>
      <vt:lpstr>Virtual Reality Educational game</vt:lpstr>
      <vt:lpstr>Project description.</vt:lpstr>
      <vt:lpstr>Project description.</vt:lpstr>
      <vt:lpstr>SOLUTION</vt:lpstr>
      <vt:lpstr>“Agile methods derive much of their agility by relying on the tacit knowledge embodied in the team, rather than writing the knowledge down in plans”</vt:lpstr>
      <vt:lpstr>System break-down</vt:lpstr>
      <vt:lpstr>User stories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actors research</vt:lpstr>
      <vt:lpstr>01</vt:lpstr>
      <vt:lpstr>Instructor research</vt:lpstr>
      <vt:lpstr>02</vt:lpstr>
      <vt:lpstr>Student research</vt:lpstr>
      <vt:lpstr>03</vt:lpstr>
      <vt:lpstr>Admin research</vt:lpstr>
      <vt:lpstr>UI screens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Educational game</dc:title>
  <dc:creator>Khaled Amer</dc:creator>
  <cp:lastModifiedBy>khaled bahaaeldin</cp:lastModifiedBy>
  <cp:revision>20</cp:revision>
  <dcterms:modified xsi:type="dcterms:W3CDTF">2022-01-17T20:11:42Z</dcterms:modified>
</cp:coreProperties>
</file>