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13" r:id="rId4"/>
    <p:sldId id="314" r:id="rId5"/>
    <p:sldId id="258" r:id="rId6"/>
    <p:sldId id="259" r:id="rId7"/>
    <p:sldId id="260" r:id="rId8"/>
    <p:sldId id="262" r:id="rId9"/>
    <p:sldId id="261" r:id="rId10"/>
    <p:sldId id="263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315" r:id="rId27"/>
    <p:sldId id="280" r:id="rId28"/>
    <p:sldId id="281" r:id="rId29"/>
    <p:sldId id="282" r:id="rId30"/>
    <p:sldId id="283" r:id="rId31"/>
    <p:sldId id="316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317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6" r:id="rId55"/>
    <p:sldId id="309" r:id="rId56"/>
    <p:sldId id="308" r:id="rId57"/>
    <p:sldId id="305" r:id="rId58"/>
    <p:sldId id="307" r:id="rId59"/>
    <p:sldId id="310" r:id="rId60"/>
    <p:sldId id="318" r:id="rId61"/>
    <p:sldId id="311" r:id="rId62"/>
    <p:sldId id="312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2EDB"/>
    <a:srgbClr val="DD9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5CA43-14E5-D277-2E2F-11941BEBB370}" v="2" dt="2022-06-05T20:49:40.240"/>
    <p1510:client id="{9E89CCCB-5062-0870-E502-ABB18CCE9EA4}" v="5236" dt="2022-06-05T21:11:30.517"/>
    <p1510:client id="{ADB119BA-3BC3-4152-96E3-54F1709AEAF5}" v="1" dt="2022-06-05T15:08:01.046"/>
    <p1510:client id="{D7DDF176-2588-8EE6-1B4F-5B4F6395216D}" v="118" dt="2022-06-07T09:43:42.686"/>
    <p1510:client id="{FD0E2DCE-E611-F6B7-47C5-D417EB019C8B}" v="385" dt="2022-06-05T22:11:06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B04F2-FAF7-4D73-8E14-5C6A4B9DDCA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683602-23A3-4957-8229-7888FF18E39A}">
      <dgm:prSet/>
      <dgm:spPr/>
      <dgm:t>
        <a:bodyPr/>
        <a:lstStyle/>
        <a:p>
          <a:r>
            <a:rPr lang="en-US"/>
            <a:t>Background </a:t>
          </a:r>
        </a:p>
      </dgm:t>
    </dgm:pt>
    <dgm:pt modelId="{0D18332C-F948-4061-9FB5-6AA915BEC3EF}" type="parTrans" cxnId="{B685DA6F-DE9A-47A1-976A-C11114B0E26B}">
      <dgm:prSet/>
      <dgm:spPr/>
      <dgm:t>
        <a:bodyPr/>
        <a:lstStyle/>
        <a:p>
          <a:endParaRPr lang="en-US"/>
        </a:p>
      </dgm:t>
    </dgm:pt>
    <dgm:pt modelId="{F4254313-08BC-4F56-A13D-7AFB0740D271}" type="sibTrans" cxnId="{B685DA6F-DE9A-47A1-976A-C11114B0E26B}">
      <dgm:prSet/>
      <dgm:spPr/>
      <dgm:t>
        <a:bodyPr/>
        <a:lstStyle/>
        <a:p>
          <a:endParaRPr lang="en-US"/>
        </a:p>
      </dgm:t>
    </dgm:pt>
    <dgm:pt modelId="{CAE3A10B-A291-4264-8916-FEB0397D0850}">
      <dgm:prSet/>
      <dgm:spPr/>
      <dgm:t>
        <a:bodyPr/>
        <a:lstStyle/>
        <a:p>
          <a:r>
            <a:rPr lang="en-US" i="0"/>
            <a:t>Masked Language </a:t>
          </a:r>
          <a:r>
            <a:rPr lang="en-US"/>
            <a:t>Model</a:t>
          </a:r>
        </a:p>
      </dgm:t>
    </dgm:pt>
    <dgm:pt modelId="{B93901F7-69CF-4EDC-9C40-E735EA29523C}" type="parTrans" cxnId="{530FB8C6-07FD-4960-9994-B7668FB7178B}">
      <dgm:prSet/>
      <dgm:spPr/>
      <dgm:t>
        <a:bodyPr/>
        <a:lstStyle/>
        <a:p>
          <a:endParaRPr lang="en-US"/>
        </a:p>
      </dgm:t>
    </dgm:pt>
    <dgm:pt modelId="{8FEDF538-3E3D-43DA-AAE7-CF115334CAA4}" type="sibTrans" cxnId="{530FB8C6-07FD-4960-9994-B7668FB7178B}">
      <dgm:prSet/>
      <dgm:spPr/>
      <dgm:t>
        <a:bodyPr/>
        <a:lstStyle/>
        <a:p>
          <a:endParaRPr lang="en-US"/>
        </a:p>
      </dgm:t>
    </dgm:pt>
    <dgm:pt modelId="{F148979C-46CA-4198-A691-65947A573607}">
      <dgm:prSet/>
      <dgm:spPr/>
      <dgm:t>
        <a:bodyPr/>
        <a:lstStyle/>
        <a:p>
          <a:r>
            <a:rPr lang="en-US" i="1"/>
            <a:t>Right to left Language Model</a:t>
          </a:r>
          <a:endParaRPr lang="en-US"/>
        </a:p>
      </dgm:t>
    </dgm:pt>
    <dgm:pt modelId="{AAA56CB7-9848-413B-9715-D7620A3F2284}" type="parTrans" cxnId="{2549D061-A8D8-4DBC-A80B-106A226569DC}">
      <dgm:prSet/>
      <dgm:spPr/>
      <dgm:t>
        <a:bodyPr/>
        <a:lstStyle/>
        <a:p>
          <a:endParaRPr lang="en-US"/>
        </a:p>
      </dgm:t>
    </dgm:pt>
    <dgm:pt modelId="{8BFEDCD8-1672-4F38-918A-DFEDF60B9CB0}" type="sibTrans" cxnId="{2549D061-A8D8-4DBC-A80B-106A226569DC}">
      <dgm:prSet/>
      <dgm:spPr/>
      <dgm:t>
        <a:bodyPr/>
        <a:lstStyle/>
        <a:p>
          <a:endParaRPr lang="en-US"/>
        </a:p>
      </dgm:t>
    </dgm:pt>
    <dgm:pt modelId="{0B0BC302-25F7-4465-A15F-DEA67CC3D5AA}">
      <dgm:prSet/>
      <dgm:spPr/>
      <dgm:t>
        <a:bodyPr/>
        <a:lstStyle/>
        <a:p>
          <a:r>
            <a:rPr lang="en-US" i="1"/>
            <a:t>Left to Right with Right to Left Language Model</a:t>
          </a:r>
          <a:endParaRPr lang="en-US"/>
        </a:p>
      </dgm:t>
    </dgm:pt>
    <dgm:pt modelId="{92B55E98-6297-4BB1-9CED-6545DA28FC28}" type="parTrans" cxnId="{7FD95C7F-5087-4F16-A9F5-B1AD06C43ED7}">
      <dgm:prSet/>
      <dgm:spPr/>
      <dgm:t>
        <a:bodyPr/>
        <a:lstStyle/>
        <a:p>
          <a:endParaRPr lang="en-US"/>
        </a:p>
      </dgm:t>
    </dgm:pt>
    <dgm:pt modelId="{4B0BCC67-76D1-4FFA-9622-A4AD3100C265}" type="sibTrans" cxnId="{7FD95C7F-5087-4F16-A9F5-B1AD06C43ED7}">
      <dgm:prSet/>
      <dgm:spPr/>
      <dgm:t>
        <a:bodyPr/>
        <a:lstStyle/>
        <a:p>
          <a:endParaRPr lang="en-US"/>
        </a:p>
      </dgm:t>
    </dgm:pt>
    <dgm:pt modelId="{20C4F73A-D09B-46BC-B1A0-26581B837E47}">
      <dgm:prSet/>
      <dgm:spPr/>
      <dgm:t>
        <a:bodyPr/>
        <a:lstStyle/>
        <a:p>
          <a:r>
            <a:rPr lang="en-US" i="1"/>
            <a:t>Transformers</a:t>
          </a:r>
          <a:endParaRPr lang="en-US"/>
        </a:p>
      </dgm:t>
    </dgm:pt>
    <dgm:pt modelId="{41F697FB-B2D6-4631-8791-35B9AF4DA4FD}" type="parTrans" cxnId="{A93F6E4C-F75D-4B20-A9B3-44C3DB0A8B1C}">
      <dgm:prSet/>
      <dgm:spPr/>
      <dgm:t>
        <a:bodyPr/>
        <a:lstStyle/>
        <a:p>
          <a:endParaRPr lang="en-US"/>
        </a:p>
      </dgm:t>
    </dgm:pt>
    <dgm:pt modelId="{9AA120BB-6FE6-498B-998D-761E3FC204AA}" type="sibTrans" cxnId="{A93F6E4C-F75D-4B20-A9B3-44C3DB0A8B1C}">
      <dgm:prSet/>
      <dgm:spPr/>
      <dgm:t>
        <a:bodyPr/>
        <a:lstStyle/>
        <a:p>
          <a:endParaRPr lang="en-US"/>
        </a:p>
      </dgm:t>
    </dgm:pt>
    <dgm:pt modelId="{340B496F-578B-4AFF-8C3F-94E197D99A17}" type="pres">
      <dgm:prSet presAssocID="{231B04F2-FAF7-4D73-8E14-5C6A4B9DDCA7}" presName="vert0" presStyleCnt="0">
        <dgm:presLayoutVars>
          <dgm:dir/>
          <dgm:animOne val="branch"/>
          <dgm:animLvl val="lvl"/>
        </dgm:presLayoutVars>
      </dgm:prSet>
      <dgm:spPr/>
    </dgm:pt>
    <dgm:pt modelId="{6764C2DF-E309-4638-AE31-57B6F9136180}" type="pres">
      <dgm:prSet presAssocID="{27683602-23A3-4957-8229-7888FF18E39A}" presName="thickLine" presStyleLbl="alignNode1" presStyleIdx="0" presStyleCnt="5"/>
      <dgm:spPr/>
    </dgm:pt>
    <dgm:pt modelId="{B402335B-C0D8-4E1F-A754-837DB3AE8D8D}" type="pres">
      <dgm:prSet presAssocID="{27683602-23A3-4957-8229-7888FF18E39A}" presName="horz1" presStyleCnt="0"/>
      <dgm:spPr/>
    </dgm:pt>
    <dgm:pt modelId="{129A72BE-F77F-40E2-93F9-0D05775B9B28}" type="pres">
      <dgm:prSet presAssocID="{27683602-23A3-4957-8229-7888FF18E39A}" presName="tx1" presStyleLbl="revTx" presStyleIdx="0" presStyleCnt="5"/>
      <dgm:spPr/>
    </dgm:pt>
    <dgm:pt modelId="{A7870D6E-9D17-4EBE-878C-3E8A50D11413}" type="pres">
      <dgm:prSet presAssocID="{27683602-23A3-4957-8229-7888FF18E39A}" presName="vert1" presStyleCnt="0"/>
      <dgm:spPr/>
    </dgm:pt>
    <dgm:pt modelId="{915467F3-27F8-4009-B492-9191C26126AF}" type="pres">
      <dgm:prSet presAssocID="{CAE3A10B-A291-4264-8916-FEB0397D0850}" presName="thickLine" presStyleLbl="alignNode1" presStyleIdx="1" presStyleCnt="5"/>
      <dgm:spPr/>
    </dgm:pt>
    <dgm:pt modelId="{04AE7B64-9D9D-4A21-A4B7-97EF51615D83}" type="pres">
      <dgm:prSet presAssocID="{CAE3A10B-A291-4264-8916-FEB0397D0850}" presName="horz1" presStyleCnt="0"/>
      <dgm:spPr/>
    </dgm:pt>
    <dgm:pt modelId="{773A2E3F-10E7-43F7-96F6-7E21D4B23BA4}" type="pres">
      <dgm:prSet presAssocID="{CAE3A10B-A291-4264-8916-FEB0397D0850}" presName="tx1" presStyleLbl="revTx" presStyleIdx="1" presStyleCnt="5"/>
      <dgm:spPr/>
    </dgm:pt>
    <dgm:pt modelId="{C13039B2-586E-4251-A21B-0F0FB1A3D468}" type="pres">
      <dgm:prSet presAssocID="{CAE3A10B-A291-4264-8916-FEB0397D0850}" presName="vert1" presStyleCnt="0"/>
      <dgm:spPr/>
    </dgm:pt>
    <dgm:pt modelId="{A56A9DC3-27A7-4427-938B-E5ED71CCFF82}" type="pres">
      <dgm:prSet presAssocID="{F148979C-46CA-4198-A691-65947A573607}" presName="thickLine" presStyleLbl="alignNode1" presStyleIdx="2" presStyleCnt="5"/>
      <dgm:spPr/>
    </dgm:pt>
    <dgm:pt modelId="{1B4AB2F1-FE28-4E27-A868-11361EA56B06}" type="pres">
      <dgm:prSet presAssocID="{F148979C-46CA-4198-A691-65947A573607}" presName="horz1" presStyleCnt="0"/>
      <dgm:spPr/>
    </dgm:pt>
    <dgm:pt modelId="{D3BB4325-FF47-4CFC-9529-D6D2322CD1F4}" type="pres">
      <dgm:prSet presAssocID="{F148979C-46CA-4198-A691-65947A573607}" presName="tx1" presStyleLbl="revTx" presStyleIdx="2" presStyleCnt="5"/>
      <dgm:spPr/>
    </dgm:pt>
    <dgm:pt modelId="{ECE5866B-6C22-4D3E-8F1D-E50D1D296166}" type="pres">
      <dgm:prSet presAssocID="{F148979C-46CA-4198-A691-65947A573607}" presName="vert1" presStyleCnt="0"/>
      <dgm:spPr/>
    </dgm:pt>
    <dgm:pt modelId="{09D8CBBB-5E83-441F-805D-9261A76FD2E0}" type="pres">
      <dgm:prSet presAssocID="{0B0BC302-25F7-4465-A15F-DEA67CC3D5AA}" presName="thickLine" presStyleLbl="alignNode1" presStyleIdx="3" presStyleCnt="5"/>
      <dgm:spPr/>
    </dgm:pt>
    <dgm:pt modelId="{5D974E75-5DB9-4948-A06A-5F3947ADD4F6}" type="pres">
      <dgm:prSet presAssocID="{0B0BC302-25F7-4465-A15F-DEA67CC3D5AA}" presName="horz1" presStyleCnt="0"/>
      <dgm:spPr/>
    </dgm:pt>
    <dgm:pt modelId="{4C0BBF77-CB87-42B5-8C97-A6D8539D9DA3}" type="pres">
      <dgm:prSet presAssocID="{0B0BC302-25F7-4465-A15F-DEA67CC3D5AA}" presName="tx1" presStyleLbl="revTx" presStyleIdx="3" presStyleCnt="5"/>
      <dgm:spPr/>
    </dgm:pt>
    <dgm:pt modelId="{B1DA4557-4913-49D5-907A-ACD61CD5A2B3}" type="pres">
      <dgm:prSet presAssocID="{0B0BC302-25F7-4465-A15F-DEA67CC3D5AA}" presName="vert1" presStyleCnt="0"/>
      <dgm:spPr/>
    </dgm:pt>
    <dgm:pt modelId="{8CE56D24-36E7-4030-9BED-17E55FE2EC13}" type="pres">
      <dgm:prSet presAssocID="{20C4F73A-D09B-46BC-B1A0-26581B837E47}" presName="thickLine" presStyleLbl="alignNode1" presStyleIdx="4" presStyleCnt="5"/>
      <dgm:spPr/>
    </dgm:pt>
    <dgm:pt modelId="{641E0DC7-ECC5-4D1A-8F7B-3D033452BF16}" type="pres">
      <dgm:prSet presAssocID="{20C4F73A-D09B-46BC-B1A0-26581B837E47}" presName="horz1" presStyleCnt="0"/>
      <dgm:spPr/>
    </dgm:pt>
    <dgm:pt modelId="{9B459D2A-2C2A-4C49-ADE7-4EF3ADE197D0}" type="pres">
      <dgm:prSet presAssocID="{20C4F73A-D09B-46BC-B1A0-26581B837E47}" presName="tx1" presStyleLbl="revTx" presStyleIdx="4" presStyleCnt="5"/>
      <dgm:spPr/>
    </dgm:pt>
    <dgm:pt modelId="{91F0DED0-C784-44F7-AF87-6F82C507F5BE}" type="pres">
      <dgm:prSet presAssocID="{20C4F73A-D09B-46BC-B1A0-26581B837E47}" presName="vert1" presStyleCnt="0"/>
      <dgm:spPr/>
    </dgm:pt>
  </dgm:ptLst>
  <dgm:cxnLst>
    <dgm:cxn modelId="{46EEF202-452F-4A67-ACA4-6951A3B0053F}" type="presOf" srcId="{CAE3A10B-A291-4264-8916-FEB0397D0850}" destId="{773A2E3F-10E7-43F7-96F6-7E21D4B23BA4}" srcOrd="0" destOrd="0" presId="urn:microsoft.com/office/officeart/2008/layout/LinedList"/>
    <dgm:cxn modelId="{2549D061-A8D8-4DBC-A80B-106A226569DC}" srcId="{231B04F2-FAF7-4D73-8E14-5C6A4B9DDCA7}" destId="{F148979C-46CA-4198-A691-65947A573607}" srcOrd="2" destOrd="0" parTransId="{AAA56CB7-9848-413B-9715-D7620A3F2284}" sibTransId="{8BFEDCD8-1672-4F38-918A-DFEDF60B9CB0}"/>
    <dgm:cxn modelId="{A93F6E4C-F75D-4B20-A9B3-44C3DB0A8B1C}" srcId="{231B04F2-FAF7-4D73-8E14-5C6A4B9DDCA7}" destId="{20C4F73A-D09B-46BC-B1A0-26581B837E47}" srcOrd="4" destOrd="0" parTransId="{41F697FB-B2D6-4631-8791-35B9AF4DA4FD}" sibTransId="{9AA120BB-6FE6-498B-998D-761E3FC204AA}"/>
    <dgm:cxn modelId="{B685DA6F-DE9A-47A1-976A-C11114B0E26B}" srcId="{231B04F2-FAF7-4D73-8E14-5C6A4B9DDCA7}" destId="{27683602-23A3-4957-8229-7888FF18E39A}" srcOrd="0" destOrd="0" parTransId="{0D18332C-F948-4061-9FB5-6AA915BEC3EF}" sibTransId="{F4254313-08BC-4F56-A13D-7AFB0740D271}"/>
    <dgm:cxn modelId="{7FD95C7F-5087-4F16-A9F5-B1AD06C43ED7}" srcId="{231B04F2-FAF7-4D73-8E14-5C6A4B9DDCA7}" destId="{0B0BC302-25F7-4465-A15F-DEA67CC3D5AA}" srcOrd="3" destOrd="0" parTransId="{92B55E98-6297-4BB1-9CED-6545DA28FC28}" sibTransId="{4B0BCC67-76D1-4FFA-9622-A4AD3100C265}"/>
    <dgm:cxn modelId="{2F334B96-92CF-46B6-8DC9-4D6289A945EF}" type="presOf" srcId="{0B0BC302-25F7-4465-A15F-DEA67CC3D5AA}" destId="{4C0BBF77-CB87-42B5-8C97-A6D8539D9DA3}" srcOrd="0" destOrd="0" presId="urn:microsoft.com/office/officeart/2008/layout/LinedList"/>
    <dgm:cxn modelId="{530FB8C6-07FD-4960-9994-B7668FB7178B}" srcId="{231B04F2-FAF7-4D73-8E14-5C6A4B9DDCA7}" destId="{CAE3A10B-A291-4264-8916-FEB0397D0850}" srcOrd="1" destOrd="0" parTransId="{B93901F7-69CF-4EDC-9C40-E735EA29523C}" sibTransId="{8FEDF538-3E3D-43DA-AAE7-CF115334CAA4}"/>
    <dgm:cxn modelId="{C0FD75CB-D46A-458E-8EA2-3F798B72ECED}" type="presOf" srcId="{27683602-23A3-4957-8229-7888FF18E39A}" destId="{129A72BE-F77F-40E2-93F9-0D05775B9B28}" srcOrd="0" destOrd="0" presId="urn:microsoft.com/office/officeart/2008/layout/LinedList"/>
    <dgm:cxn modelId="{6D0D7ECC-8F4E-4AEE-8257-06FB904E0514}" type="presOf" srcId="{231B04F2-FAF7-4D73-8E14-5C6A4B9DDCA7}" destId="{340B496F-578B-4AFF-8C3F-94E197D99A17}" srcOrd="0" destOrd="0" presId="urn:microsoft.com/office/officeart/2008/layout/LinedList"/>
    <dgm:cxn modelId="{E3D74FD2-ACB4-44E2-B54F-8AF4E5E83610}" type="presOf" srcId="{F148979C-46CA-4198-A691-65947A573607}" destId="{D3BB4325-FF47-4CFC-9529-D6D2322CD1F4}" srcOrd="0" destOrd="0" presId="urn:microsoft.com/office/officeart/2008/layout/LinedList"/>
    <dgm:cxn modelId="{F783BBDD-05ED-4B3F-A6BE-FD627B2E9758}" type="presOf" srcId="{20C4F73A-D09B-46BC-B1A0-26581B837E47}" destId="{9B459D2A-2C2A-4C49-ADE7-4EF3ADE197D0}" srcOrd="0" destOrd="0" presId="urn:microsoft.com/office/officeart/2008/layout/LinedList"/>
    <dgm:cxn modelId="{F3A7042F-8139-43FB-8ACB-EEABABF3BDE9}" type="presParOf" srcId="{340B496F-578B-4AFF-8C3F-94E197D99A17}" destId="{6764C2DF-E309-4638-AE31-57B6F9136180}" srcOrd="0" destOrd="0" presId="urn:microsoft.com/office/officeart/2008/layout/LinedList"/>
    <dgm:cxn modelId="{C114C167-F9A0-482C-9406-49A8461B9E5B}" type="presParOf" srcId="{340B496F-578B-4AFF-8C3F-94E197D99A17}" destId="{B402335B-C0D8-4E1F-A754-837DB3AE8D8D}" srcOrd="1" destOrd="0" presId="urn:microsoft.com/office/officeart/2008/layout/LinedList"/>
    <dgm:cxn modelId="{780EE5D4-0111-414B-BB52-F9DDC4823D75}" type="presParOf" srcId="{B402335B-C0D8-4E1F-A754-837DB3AE8D8D}" destId="{129A72BE-F77F-40E2-93F9-0D05775B9B28}" srcOrd="0" destOrd="0" presId="urn:microsoft.com/office/officeart/2008/layout/LinedList"/>
    <dgm:cxn modelId="{B1E69E73-B020-44AF-A85A-44016BC68A9B}" type="presParOf" srcId="{B402335B-C0D8-4E1F-A754-837DB3AE8D8D}" destId="{A7870D6E-9D17-4EBE-878C-3E8A50D11413}" srcOrd="1" destOrd="0" presId="urn:microsoft.com/office/officeart/2008/layout/LinedList"/>
    <dgm:cxn modelId="{7BA8E0A0-1DC6-4BC9-8EE5-68DD7289BD0F}" type="presParOf" srcId="{340B496F-578B-4AFF-8C3F-94E197D99A17}" destId="{915467F3-27F8-4009-B492-9191C26126AF}" srcOrd="2" destOrd="0" presId="urn:microsoft.com/office/officeart/2008/layout/LinedList"/>
    <dgm:cxn modelId="{11FE7E9B-6CCB-4468-8C5B-EFE02B0F176A}" type="presParOf" srcId="{340B496F-578B-4AFF-8C3F-94E197D99A17}" destId="{04AE7B64-9D9D-4A21-A4B7-97EF51615D83}" srcOrd="3" destOrd="0" presId="urn:microsoft.com/office/officeart/2008/layout/LinedList"/>
    <dgm:cxn modelId="{295FDE91-CF01-4410-9CC9-F3973A4C96E9}" type="presParOf" srcId="{04AE7B64-9D9D-4A21-A4B7-97EF51615D83}" destId="{773A2E3F-10E7-43F7-96F6-7E21D4B23BA4}" srcOrd="0" destOrd="0" presId="urn:microsoft.com/office/officeart/2008/layout/LinedList"/>
    <dgm:cxn modelId="{0C43E61A-0E2A-4A0A-BA12-1D88981F81E6}" type="presParOf" srcId="{04AE7B64-9D9D-4A21-A4B7-97EF51615D83}" destId="{C13039B2-586E-4251-A21B-0F0FB1A3D468}" srcOrd="1" destOrd="0" presId="urn:microsoft.com/office/officeart/2008/layout/LinedList"/>
    <dgm:cxn modelId="{3A8FBBBF-20FD-4AD9-928E-0A8D1B50540E}" type="presParOf" srcId="{340B496F-578B-4AFF-8C3F-94E197D99A17}" destId="{A56A9DC3-27A7-4427-938B-E5ED71CCFF82}" srcOrd="4" destOrd="0" presId="urn:microsoft.com/office/officeart/2008/layout/LinedList"/>
    <dgm:cxn modelId="{1BE5B4B8-7C5D-4691-99F6-E64FEBC2558F}" type="presParOf" srcId="{340B496F-578B-4AFF-8C3F-94E197D99A17}" destId="{1B4AB2F1-FE28-4E27-A868-11361EA56B06}" srcOrd="5" destOrd="0" presId="urn:microsoft.com/office/officeart/2008/layout/LinedList"/>
    <dgm:cxn modelId="{41D7798F-7707-4A10-82F9-BFA5651BAFD9}" type="presParOf" srcId="{1B4AB2F1-FE28-4E27-A868-11361EA56B06}" destId="{D3BB4325-FF47-4CFC-9529-D6D2322CD1F4}" srcOrd="0" destOrd="0" presId="urn:microsoft.com/office/officeart/2008/layout/LinedList"/>
    <dgm:cxn modelId="{C9C03FE4-23C0-4702-92B9-987FB876FB82}" type="presParOf" srcId="{1B4AB2F1-FE28-4E27-A868-11361EA56B06}" destId="{ECE5866B-6C22-4D3E-8F1D-E50D1D296166}" srcOrd="1" destOrd="0" presId="urn:microsoft.com/office/officeart/2008/layout/LinedList"/>
    <dgm:cxn modelId="{C0058AA5-21C0-4BD2-87B5-8AF29CBC9FDD}" type="presParOf" srcId="{340B496F-578B-4AFF-8C3F-94E197D99A17}" destId="{09D8CBBB-5E83-441F-805D-9261A76FD2E0}" srcOrd="6" destOrd="0" presId="urn:microsoft.com/office/officeart/2008/layout/LinedList"/>
    <dgm:cxn modelId="{9DD276FF-BE0D-4104-ADFA-8B4944470A90}" type="presParOf" srcId="{340B496F-578B-4AFF-8C3F-94E197D99A17}" destId="{5D974E75-5DB9-4948-A06A-5F3947ADD4F6}" srcOrd="7" destOrd="0" presId="urn:microsoft.com/office/officeart/2008/layout/LinedList"/>
    <dgm:cxn modelId="{6893DD15-708B-436C-B25E-20C4C537A969}" type="presParOf" srcId="{5D974E75-5DB9-4948-A06A-5F3947ADD4F6}" destId="{4C0BBF77-CB87-42B5-8C97-A6D8539D9DA3}" srcOrd="0" destOrd="0" presId="urn:microsoft.com/office/officeart/2008/layout/LinedList"/>
    <dgm:cxn modelId="{631BA4DE-6E0E-44BA-A680-330FC4BACBB8}" type="presParOf" srcId="{5D974E75-5DB9-4948-A06A-5F3947ADD4F6}" destId="{B1DA4557-4913-49D5-907A-ACD61CD5A2B3}" srcOrd="1" destOrd="0" presId="urn:microsoft.com/office/officeart/2008/layout/LinedList"/>
    <dgm:cxn modelId="{E2419DD3-DFC9-4C2C-ADF0-6E4ED4C1663E}" type="presParOf" srcId="{340B496F-578B-4AFF-8C3F-94E197D99A17}" destId="{8CE56D24-36E7-4030-9BED-17E55FE2EC13}" srcOrd="8" destOrd="0" presId="urn:microsoft.com/office/officeart/2008/layout/LinedList"/>
    <dgm:cxn modelId="{78F63BD2-E8A2-4AE8-B3FA-1C7D579FFE35}" type="presParOf" srcId="{340B496F-578B-4AFF-8C3F-94E197D99A17}" destId="{641E0DC7-ECC5-4D1A-8F7B-3D033452BF16}" srcOrd="9" destOrd="0" presId="urn:microsoft.com/office/officeart/2008/layout/LinedList"/>
    <dgm:cxn modelId="{32D4C5A3-6D65-4D41-8F95-1A9F278CDDE1}" type="presParOf" srcId="{641E0DC7-ECC5-4D1A-8F7B-3D033452BF16}" destId="{9B459D2A-2C2A-4C49-ADE7-4EF3ADE197D0}" srcOrd="0" destOrd="0" presId="urn:microsoft.com/office/officeart/2008/layout/LinedList"/>
    <dgm:cxn modelId="{77803B92-63FF-4353-917E-11D3C0B723B8}" type="presParOf" srcId="{641E0DC7-ECC5-4D1A-8F7B-3D033452BF16}" destId="{91F0DED0-C784-44F7-AF87-6F82C507F5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F431E5-8B4D-4FF8-8175-529F50B69BC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B2441A-783B-418A-A233-D1483ACFAB28}">
      <dgm:prSet/>
      <dgm:spPr/>
      <dgm:t>
        <a:bodyPr/>
        <a:lstStyle/>
        <a:p>
          <a:r>
            <a:rPr lang="en-US" dirty="0"/>
            <a:t>BERT</a:t>
          </a:r>
        </a:p>
      </dgm:t>
    </dgm:pt>
    <dgm:pt modelId="{5E97A32B-CAC3-4B3C-B6D3-B7475566C46A}" type="parTrans" cxnId="{F8FDF9B2-8C87-49D8-B863-5CF85BB581CC}">
      <dgm:prSet/>
      <dgm:spPr/>
      <dgm:t>
        <a:bodyPr/>
        <a:lstStyle/>
        <a:p>
          <a:endParaRPr lang="en-US"/>
        </a:p>
      </dgm:t>
    </dgm:pt>
    <dgm:pt modelId="{81CBB489-8A02-4C00-BF27-CDDC3F37AA20}" type="sibTrans" cxnId="{F8FDF9B2-8C87-49D8-B863-5CF85BB581CC}">
      <dgm:prSet/>
      <dgm:spPr/>
      <dgm:t>
        <a:bodyPr/>
        <a:lstStyle/>
        <a:p>
          <a:endParaRPr lang="en-US"/>
        </a:p>
      </dgm:t>
    </dgm:pt>
    <dgm:pt modelId="{584BA9BA-D82A-4E14-BF76-62D8D87613F4}">
      <dgm:prSet/>
      <dgm:spPr/>
      <dgm:t>
        <a:bodyPr/>
        <a:lstStyle/>
        <a:p>
          <a:r>
            <a:rPr lang="en-US" dirty="0"/>
            <a:t>BERT</a:t>
          </a:r>
          <a:r>
            <a:rPr lang="en-US" i="0" dirty="0"/>
            <a:t> </a:t>
          </a:r>
          <a:r>
            <a:rPr lang="en-US" dirty="0"/>
            <a:t>Architecture</a:t>
          </a:r>
        </a:p>
      </dgm:t>
    </dgm:pt>
    <dgm:pt modelId="{C6B1BAE8-E57D-4F5B-9F59-BB2106E7C706}" type="parTrans" cxnId="{28BE8958-B5C6-4290-A11B-A4CB73C5A5A5}">
      <dgm:prSet/>
      <dgm:spPr/>
      <dgm:t>
        <a:bodyPr/>
        <a:lstStyle/>
        <a:p>
          <a:endParaRPr lang="en-US"/>
        </a:p>
      </dgm:t>
    </dgm:pt>
    <dgm:pt modelId="{57D5180B-F809-4AE7-8006-971CF0D37C68}" type="sibTrans" cxnId="{28BE8958-B5C6-4290-A11B-A4CB73C5A5A5}">
      <dgm:prSet/>
      <dgm:spPr/>
      <dgm:t>
        <a:bodyPr/>
        <a:lstStyle/>
        <a:p>
          <a:endParaRPr lang="en-US"/>
        </a:p>
      </dgm:t>
    </dgm:pt>
    <dgm:pt modelId="{DB7EE748-26A5-40E0-A12D-8F22EC4F5876}">
      <dgm:prSet/>
      <dgm:spPr/>
      <dgm:t>
        <a:bodyPr/>
        <a:lstStyle/>
        <a:p>
          <a:r>
            <a:rPr lang="en-US" dirty="0"/>
            <a:t>Input</a:t>
          </a:r>
          <a:r>
            <a:rPr lang="en-US" i="0" dirty="0"/>
            <a:t> </a:t>
          </a:r>
          <a:r>
            <a:rPr lang="en-US" dirty="0"/>
            <a:t>Representation</a:t>
          </a:r>
        </a:p>
      </dgm:t>
    </dgm:pt>
    <dgm:pt modelId="{B1E8FCFA-5066-48A5-84ED-3F0A3F7C8B8C}" type="parTrans" cxnId="{4E00230A-C48D-4FDC-990C-8ADB6198BEE3}">
      <dgm:prSet/>
      <dgm:spPr/>
      <dgm:t>
        <a:bodyPr/>
        <a:lstStyle/>
        <a:p>
          <a:endParaRPr lang="en-US"/>
        </a:p>
      </dgm:t>
    </dgm:pt>
    <dgm:pt modelId="{F7B1E591-D53B-4DB8-812F-3C4097280B7A}" type="sibTrans" cxnId="{4E00230A-C48D-4FDC-990C-8ADB6198BEE3}">
      <dgm:prSet/>
      <dgm:spPr/>
      <dgm:t>
        <a:bodyPr/>
        <a:lstStyle/>
        <a:p>
          <a:endParaRPr lang="en-US"/>
        </a:p>
      </dgm:t>
    </dgm:pt>
    <dgm:pt modelId="{E7B12CC6-74B8-4BAB-9F03-475FEDC325AE}">
      <dgm:prSet/>
      <dgm:spPr/>
      <dgm:t>
        <a:bodyPr/>
        <a:lstStyle/>
        <a:p>
          <a:r>
            <a:rPr lang="en-US" dirty="0"/>
            <a:t>Input</a:t>
          </a:r>
          <a:r>
            <a:rPr lang="en-US" i="0" dirty="0"/>
            <a:t> </a:t>
          </a:r>
          <a:r>
            <a:rPr lang="en-US" dirty="0"/>
            <a:t>Embedding</a:t>
          </a:r>
        </a:p>
      </dgm:t>
    </dgm:pt>
    <dgm:pt modelId="{10AEDCC6-6D7E-4BDE-947A-B3F9D6632A0F}" type="parTrans" cxnId="{6C8B34E5-B347-49CA-AD1D-46B008DFC991}">
      <dgm:prSet/>
      <dgm:spPr/>
      <dgm:t>
        <a:bodyPr/>
        <a:lstStyle/>
        <a:p>
          <a:endParaRPr lang="en-US"/>
        </a:p>
      </dgm:t>
    </dgm:pt>
    <dgm:pt modelId="{FA19811D-A576-4BF1-9399-F4254F0FE402}" type="sibTrans" cxnId="{6C8B34E5-B347-49CA-AD1D-46B008DFC991}">
      <dgm:prSet/>
      <dgm:spPr/>
      <dgm:t>
        <a:bodyPr/>
        <a:lstStyle/>
        <a:p>
          <a:endParaRPr lang="en-US"/>
        </a:p>
      </dgm:t>
    </dgm:pt>
    <dgm:pt modelId="{1DC71DF6-FEBB-453D-818C-52172D7D12EE}">
      <dgm:prSet/>
      <dgm:spPr/>
      <dgm:t>
        <a:bodyPr/>
        <a:lstStyle/>
        <a:p>
          <a:r>
            <a:rPr lang="en-US" dirty="0"/>
            <a:t>Pre-training</a:t>
          </a:r>
        </a:p>
      </dgm:t>
    </dgm:pt>
    <dgm:pt modelId="{C0AACEDF-490E-4A5B-B3EE-22E9EC0CE4A6}" type="parTrans" cxnId="{E265534E-8DEF-4746-B579-3EB4AFCBAED7}">
      <dgm:prSet/>
      <dgm:spPr/>
      <dgm:t>
        <a:bodyPr/>
        <a:lstStyle/>
        <a:p>
          <a:endParaRPr lang="en-US"/>
        </a:p>
      </dgm:t>
    </dgm:pt>
    <dgm:pt modelId="{777D5D8D-C1A4-44DD-A51F-8AE113857655}" type="sibTrans" cxnId="{E265534E-8DEF-4746-B579-3EB4AFCBAED7}">
      <dgm:prSet/>
      <dgm:spPr/>
      <dgm:t>
        <a:bodyPr/>
        <a:lstStyle/>
        <a:p>
          <a:endParaRPr lang="en-US"/>
        </a:p>
      </dgm:t>
    </dgm:pt>
    <dgm:pt modelId="{863BD518-72EC-4B3F-8066-BF1F1310878D}">
      <dgm:prSet/>
      <dgm:spPr/>
      <dgm:t>
        <a:bodyPr/>
        <a:lstStyle/>
        <a:p>
          <a:r>
            <a:rPr lang="en-US" dirty="0"/>
            <a:t>Masked Language Model (MLM)</a:t>
          </a:r>
        </a:p>
      </dgm:t>
    </dgm:pt>
    <dgm:pt modelId="{03819981-8402-4BBE-9549-1E57CF90412B}" type="parTrans" cxnId="{8CB1B527-3A7E-4AAD-B017-BAE83B7A3110}">
      <dgm:prSet/>
      <dgm:spPr/>
      <dgm:t>
        <a:bodyPr/>
        <a:lstStyle/>
        <a:p>
          <a:endParaRPr lang="en-US"/>
        </a:p>
      </dgm:t>
    </dgm:pt>
    <dgm:pt modelId="{05342D5C-3651-437B-8FC0-3255FFDF3B47}" type="sibTrans" cxnId="{8CB1B527-3A7E-4AAD-B017-BAE83B7A3110}">
      <dgm:prSet/>
      <dgm:spPr/>
      <dgm:t>
        <a:bodyPr/>
        <a:lstStyle/>
        <a:p>
          <a:endParaRPr lang="en-US"/>
        </a:p>
      </dgm:t>
    </dgm:pt>
    <dgm:pt modelId="{B383889A-E6FB-4266-A23F-947F46B6A309}">
      <dgm:prSet/>
      <dgm:spPr/>
      <dgm:t>
        <a:bodyPr/>
        <a:lstStyle/>
        <a:p>
          <a:r>
            <a:rPr lang="en-US" dirty="0"/>
            <a:t>Next Sentence Prediction (NSP)</a:t>
          </a:r>
        </a:p>
      </dgm:t>
    </dgm:pt>
    <dgm:pt modelId="{A19B6AD1-7660-4F9D-9847-DFD899FCB7D7}" type="parTrans" cxnId="{AC4269AC-D86C-4401-B1CE-BBAFBE939D6F}">
      <dgm:prSet/>
      <dgm:spPr/>
      <dgm:t>
        <a:bodyPr/>
        <a:lstStyle/>
        <a:p>
          <a:endParaRPr lang="en-US"/>
        </a:p>
      </dgm:t>
    </dgm:pt>
    <dgm:pt modelId="{3F860DD2-AA22-490C-B322-3ABE5BA84FBD}" type="sibTrans" cxnId="{AC4269AC-D86C-4401-B1CE-BBAFBE939D6F}">
      <dgm:prSet/>
      <dgm:spPr/>
      <dgm:t>
        <a:bodyPr/>
        <a:lstStyle/>
        <a:p>
          <a:endParaRPr lang="en-US"/>
        </a:p>
      </dgm:t>
    </dgm:pt>
    <dgm:pt modelId="{AB1BFC90-7657-4CCF-BF54-901CC693B15E}" type="pres">
      <dgm:prSet presAssocID="{FFF431E5-8B4D-4FF8-8175-529F50B69BCB}" presName="vert0" presStyleCnt="0">
        <dgm:presLayoutVars>
          <dgm:dir/>
          <dgm:animOne val="branch"/>
          <dgm:animLvl val="lvl"/>
        </dgm:presLayoutVars>
      </dgm:prSet>
      <dgm:spPr/>
    </dgm:pt>
    <dgm:pt modelId="{6ED54368-C1F5-40A1-B64E-0F13CA72EED4}" type="pres">
      <dgm:prSet presAssocID="{95B2441A-783B-418A-A233-D1483ACFAB28}" presName="thickLine" presStyleLbl="alignNode1" presStyleIdx="0" presStyleCnt="7"/>
      <dgm:spPr/>
    </dgm:pt>
    <dgm:pt modelId="{5C0E155E-E323-4B7A-9151-EEB55695917C}" type="pres">
      <dgm:prSet presAssocID="{95B2441A-783B-418A-A233-D1483ACFAB28}" presName="horz1" presStyleCnt="0"/>
      <dgm:spPr/>
    </dgm:pt>
    <dgm:pt modelId="{75577D65-D945-498C-9C04-18CFB7D4C50E}" type="pres">
      <dgm:prSet presAssocID="{95B2441A-783B-418A-A233-D1483ACFAB28}" presName="tx1" presStyleLbl="revTx" presStyleIdx="0" presStyleCnt="7"/>
      <dgm:spPr/>
    </dgm:pt>
    <dgm:pt modelId="{C80E29E9-972B-462B-9F96-C4436102DE45}" type="pres">
      <dgm:prSet presAssocID="{95B2441A-783B-418A-A233-D1483ACFAB28}" presName="vert1" presStyleCnt="0"/>
      <dgm:spPr/>
    </dgm:pt>
    <dgm:pt modelId="{83980AD6-7339-4852-9C00-685C7D2A0AB6}" type="pres">
      <dgm:prSet presAssocID="{584BA9BA-D82A-4E14-BF76-62D8D87613F4}" presName="thickLine" presStyleLbl="alignNode1" presStyleIdx="1" presStyleCnt="7"/>
      <dgm:spPr/>
    </dgm:pt>
    <dgm:pt modelId="{FD776C44-0BCD-415B-9BBD-9A94E1BF83C4}" type="pres">
      <dgm:prSet presAssocID="{584BA9BA-D82A-4E14-BF76-62D8D87613F4}" presName="horz1" presStyleCnt="0"/>
      <dgm:spPr/>
    </dgm:pt>
    <dgm:pt modelId="{5A8AAA15-B98E-4B92-A5E4-600B121ECD14}" type="pres">
      <dgm:prSet presAssocID="{584BA9BA-D82A-4E14-BF76-62D8D87613F4}" presName="tx1" presStyleLbl="revTx" presStyleIdx="1" presStyleCnt="7"/>
      <dgm:spPr/>
    </dgm:pt>
    <dgm:pt modelId="{DDADFB6D-ABD8-448D-8CD5-176B6DDCD3BC}" type="pres">
      <dgm:prSet presAssocID="{584BA9BA-D82A-4E14-BF76-62D8D87613F4}" presName="vert1" presStyleCnt="0"/>
      <dgm:spPr/>
    </dgm:pt>
    <dgm:pt modelId="{6B0F66BD-05A5-4B6A-9F0D-17C2508A8894}" type="pres">
      <dgm:prSet presAssocID="{DB7EE748-26A5-40E0-A12D-8F22EC4F5876}" presName="thickLine" presStyleLbl="alignNode1" presStyleIdx="2" presStyleCnt="7"/>
      <dgm:spPr/>
    </dgm:pt>
    <dgm:pt modelId="{3B026F40-ACB0-4F0F-976C-5964C3C1AABB}" type="pres">
      <dgm:prSet presAssocID="{DB7EE748-26A5-40E0-A12D-8F22EC4F5876}" presName="horz1" presStyleCnt="0"/>
      <dgm:spPr/>
    </dgm:pt>
    <dgm:pt modelId="{65DC579B-C157-40F2-8A27-84E8996DB5BD}" type="pres">
      <dgm:prSet presAssocID="{DB7EE748-26A5-40E0-A12D-8F22EC4F5876}" presName="tx1" presStyleLbl="revTx" presStyleIdx="2" presStyleCnt="7"/>
      <dgm:spPr/>
    </dgm:pt>
    <dgm:pt modelId="{EC49AA68-8E05-4900-AA02-031FA3FD25C7}" type="pres">
      <dgm:prSet presAssocID="{DB7EE748-26A5-40E0-A12D-8F22EC4F5876}" presName="vert1" presStyleCnt="0"/>
      <dgm:spPr/>
    </dgm:pt>
    <dgm:pt modelId="{5CE993B9-4E3B-47C8-A635-CFF5FB321476}" type="pres">
      <dgm:prSet presAssocID="{E7B12CC6-74B8-4BAB-9F03-475FEDC325AE}" presName="thickLine" presStyleLbl="alignNode1" presStyleIdx="3" presStyleCnt="7"/>
      <dgm:spPr/>
    </dgm:pt>
    <dgm:pt modelId="{E6B2F738-0B84-4094-BF74-B7A685D8103C}" type="pres">
      <dgm:prSet presAssocID="{E7B12CC6-74B8-4BAB-9F03-475FEDC325AE}" presName="horz1" presStyleCnt="0"/>
      <dgm:spPr/>
    </dgm:pt>
    <dgm:pt modelId="{58E3FB21-CD74-4A9A-8402-E3D81362ECD3}" type="pres">
      <dgm:prSet presAssocID="{E7B12CC6-74B8-4BAB-9F03-475FEDC325AE}" presName="tx1" presStyleLbl="revTx" presStyleIdx="3" presStyleCnt="7"/>
      <dgm:spPr/>
    </dgm:pt>
    <dgm:pt modelId="{A3BF7792-21ED-4A83-A5A8-3A570A23543B}" type="pres">
      <dgm:prSet presAssocID="{E7B12CC6-74B8-4BAB-9F03-475FEDC325AE}" presName="vert1" presStyleCnt="0"/>
      <dgm:spPr/>
    </dgm:pt>
    <dgm:pt modelId="{CAF73638-B6E6-4C0B-96BE-226CCE49AECD}" type="pres">
      <dgm:prSet presAssocID="{1DC71DF6-FEBB-453D-818C-52172D7D12EE}" presName="thickLine" presStyleLbl="alignNode1" presStyleIdx="4" presStyleCnt="7"/>
      <dgm:spPr/>
    </dgm:pt>
    <dgm:pt modelId="{0ABC42D6-BBE4-4685-87A9-83FB24507FD2}" type="pres">
      <dgm:prSet presAssocID="{1DC71DF6-FEBB-453D-818C-52172D7D12EE}" presName="horz1" presStyleCnt="0"/>
      <dgm:spPr/>
    </dgm:pt>
    <dgm:pt modelId="{757C2971-03DF-467F-91CC-5595E9A9AD19}" type="pres">
      <dgm:prSet presAssocID="{1DC71DF6-FEBB-453D-818C-52172D7D12EE}" presName="tx1" presStyleLbl="revTx" presStyleIdx="4" presStyleCnt="7"/>
      <dgm:spPr/>
    </dgm:pt>
    <dgm:pt modelId="{880CADA2-7625-4168-9C90-2342FFFFEDB3}" type="pres">
      <dgm:prSet presAssocID="{1DC71DF6-FEBB-453D-818C-52172D7D12EE}" presName="vert1" presStyleCnt="0"/>
      <dgm:spPr/>
    </dgm:pt>
    <dgm:pt modelId="{0E6F96D5-C6AE-425C-A8CE-39989B36DA71}" type="pres">
      <dgm:prSet presAssocID="{863BD518-72EC-4B3F-8066-BF1F1310878D}" presName="thickLine" presStyleLbl="alignNode1" presStyleIdx="5" presStyleCnt="7"/>
      <dgm:spPr/>
    </dgm:pt>
    <dgm:pt modelId="{AE02FE1E-3182-4B46-A0A3-D6F5A325FEF4}" type="pres">
      <dgm:prSet presAssocID="{863BD518-72EC-4B3F-8066-BF1F1310878D}" presName="horz1" presStyleCnt="0"/>
      <dgm:spPr/>
    </dgm:pt>
    <dgm:pt modelId="{B243D20B-7540-4444-8CEB-BE277F22CFDA}" type="pres">
      <dgm:prSet presAssocID="{863BD518-72EC-4B3F-8066-BF1F1310878D}" presName="tx1" presStyleLbl="revTx" presStyleIdx="5" presStyleCnt="7"/>
      <dgm:spPr/>
    </dgm:pt>
    <dgm:pt modelId="{E1D8F37D-7D6C-4336-AD61-12CB79FFB2D1}" type="pres">
      <dgm:prSet presAssocID="{863BD518-72EC-4B3F-8066-BF1F1310878D}" presName="vert1" presStyleCnt="0"/>
      <dgm:spPr/>
    </dgm:pt>
    <dgm:pt modelId="{1460577F-9C77-486E-A135-4633A5F9A481}" type="pres">
      <dgm:prSet presAssocID="{B383889A-E6FB-4266-A23F-947F46B6A309}" presName="thickLine" presStyleLbl="alignNode1" presStyleIdx="6" presStyleCnt="7"/>
      <dgm:spPr/>
    </dgm:pt>
    <dgm:pt modelId="{2D33818C-101E-403A-A3AB-2589DBA93DD0}" type="pres">
      <dgm:prSet presAssocID="{B383889A-E6FB-4266-A23F-947F46B6A309}" presName="horz1" presStyleCnt="0"/>
      <dgm:spPr/>
    </dgm:pt>
    <dgm:pt modelId="{426B4789-2856-4AAC-A1DC-1F4B15C5A5FA}" type="pres">
      <dgm:prSet presAssocID="{B383889A-E6FB-4266-A23F-947F46B6A309}" presName="tx1" presStyleLbl="revTx" presStyleIdx="6" presStyleCnt="7"/>
      <dgm:spPr/>
    </dgm:pt>
    <dgm:pt modelId="{B584187A-D575-4954-939D-E92DB1997D4A}" type="pres">
      <dgm:prSet presAssocID="{B383889A-E6FB-4266-A23F-947F46B6A309}" presName="vert1" presStyleCnt="0"/>
      <dgm:spPr/>
    </dgm:pt>
  </dgm:ptLst>
  <dgm:cxnLst>
    <dgm:cxn modelId="{4E00230A-C48D-4FDC-990C-8ADB6198BEE3}" srcId="{FFF431E5-8B4D-4FF8-8175-529F50B69BCB}" destId="{DB7EE748-26A5-40E0-A12D-8F22EC4F5876}" srcOrd="2" destOrd="0" parTransId="{B1E8FCFA-5066-48A5-84ED-3F0A3F7C8B8C}" sibTransId="{F7B1E591-D53B-4DB8-812F-3C4097280B7A}"/>
    <dgm:cxn modelId="{8CB1B527-3A7E-4AAD-B017-BAE83B7A3110}" srcId="{FFF431E5-8B4D-4FF8-8175-529F50B69BCB}" destId="{863BD518-72EC-4B3F-8066-BF1F1310878D}" srcOrd="5" destOrd="0" parTransId="{03819981-8402-4BBE-9549-1E57CF90412B}" sibTransId="{05342D5C-3651-437B-8FC0-3255FFDF3B47}"/>
    <dgm:cxn modelId="{7091B129-FA07-4B3D-BE2A-66561334A885}" type="presOf" srcId="{863BD518-72EC-4B3F-8066-BF1F1310878D}" destId="{B243D20B-7540-4444-8CEB-BE277F22CFDA}" srcOrd="0" destOrd="0" presId="urn:microsoft.com/office/officeart/2008/layout/LinedList"/>
    <dgm:cxn modelId="{BC21A937-1F69-4B96-9FFE-D40C8D2339C0}" type="presOf" srcId="{584BA9BA-D82A-4E14-BF76-62D8D87613F4}" destId="{5A8AAA15-B98E-4B92-A5E4-600B121ECD14}" srcOrd="0" destOrd="0" presId="urn:microsoft.com/office/officeart/2008/layout/LinedList"/>
    <dgm:cxn modelId="{023E075B-1C94-48C9-BA51-984C09FBCA98}" type="presOf" srcId="{B383889A-E6FB-4266-A23F-947F46B6A309}" destId="{426B4789-2856-4AAC-A1DC-1F4B15C5A5FA}" srcOrd="0" destOrd="0" presId="urn:microsoft.com/office/officeart/2008/layout/LinedList"/>
    <dgm:cxn modelId="{E265534E-8DEF-4746-B579-3EB4AFCBAED7}" srcId="{FFF431E5-8B4D-4FF8-8175-529F50B69BCB}" destId="{1DC71DF6-FEBB-453D-818C-52172D7D12EE}" srcOrd="4" destOrd="0" parTransId="{C0AACEDF-490E-4A5B-B3EE-22E9EC0CE4A6}" sibTransId="{777D5D8D-C1A4-44DD-A51F-8AE113857655}"/>
    <dgm:cxn modelId="{9B9DFC50-6287-4B51-A0BC-D475CB3206E1}" type="presOf" srcId="{DB7EE748-26A5-40E0-A12D-8F22EC4F5876}" destId="{65DC579B-C157-40F2-8A27-84E8996DB5BD}" srcOrd="0" destOrd="0" presId="urn:microsoft.com/office/officeart/2008/layout/LinedList"/>
    <dgm:cxn modelId="{28BE8958-B5C6-4290-A11B-A4CB73C5A5A5}" srcId="{FFF431E5-8B4D-4FF8-8175-529F50B69BCB}" destId="{584BA9BA-D82A-4E14-BF76-62D8D87613F4}" srcOrd="1" destOrd="0" parTransId="{C6B1BAE8-E57D-4F5B-9F59-BB2106E7C706}" sibTransId="{57D5180B-F809-4AE7-8006-971CF0D37C68}"/>
    <dgm:cxn modelId="{F5ABE47C-F7F2-4563-986F-857153048A51}" type="presOf" srcId="{E7B12CC6-74B8-4BAB-9F03-475FEDC325AE}" destId="{58E3FB21-CD74-4A9A-8402-E3D81362ECD3}" srcOrd="0" destOrd="0" presId="urn:microsoft.com/office/officeart/2008/layout/LinedList"/>
    <dgm:cxn modelId="{5262E57C-D334-402F-9320-8D26B8BFFEA8}" type="presOf" srcId="{1DC71DF6-FEBB-453D-818C-52172D7D12EE}" destId="{757C2971-03DF-467F-91CC-5595E9A9AD19}" srcOrd="0" destOrd="0" presId="urn:microsoft.com/office/officeart/2008/layout/LinedList"/>
    <dgm:cxn modelId="{AC4269AC-D86C-4401-B1CE-BBAFBE939D6F}" srcId="{FFF431E5-8B4D-4FF8-8175-529F50B69BCB}" destId="{B383889A-E6FB-4266-A23F-947F46B6A309}" srcOrd="6" destOrd="0" parTransId="{A19B6AD1-7660-4F9D-9847-DFD899FCB7D7}" sibTransId="{3F860DD2-AA22-490C-B322-3ABE5BA84FBD}"/>
    <dgm:cxn modelId="{F8FDF9B2-8C87-49D8-B863-5CF85BB581CC}" srcId="{FFF431E5-8B4D-4FF8-8175-529F50B69BCB}" destId="{95B2441A-783B-418A-A233-D1483ACFAB28}" srcOrd="0" destOrd="0" parTransId="{5E97A32B-CAC3-4B3C-B6D3-B7475566C46A}" sibTransId="{81CBB489-8A02-4C00-BF27-CDDC3F37AA20}"/>
    <dgm:cxn modelId="{20E37CBE-B5FF-45BC-817A-DB915E731717}" type="presOf" srcId="{FFF431E5-8B4D-4FF8-8175-529F50B69BCB}" destId="{AB1BFC90-7657-4CCF-BF54-901CC693B15E}" srcOrd="0" destOrd="0" presId="urn:microsoft.com/office/officeart/2008/layout/LinedList"/>
    <dgm:cxn modelId="{6C8B34E5-B347-49CA-AD1D-46B008DFC991}" srcId="{FFF431E5-8B4D-4FF8-8175-529F50B69BCB}" destId="{E7B12CC6-74B8-4BAB-9F03-475FEDC325AE}" srcOrd="3" destOrd="0" parTransId="{10AEDCC6-6D7E-4BDE-947A-B3F9D6632A0F}" sibTransId="{FA19811D-A576-4BF1-9399-F4254F0FE402}"/>
    <dgm:cxn modelId="{811564FE-F264-4E88-9270-0D2976A8D38D}" type="presOf" srcId="{95B2441A-783B-418A-A233-D1483ACFAB28}" destId="{75577D65-D945-498C-9C04-18CFB7D4C50E}" srcOrd="0" destOrd="0" presId="urn:microsoft.com/office/officeart/2008/layout/LinedList"/>
    <dgm:cxn modelId="{903783AC-2DC4-4671-967D-4C9C90612566}" type="presParOf" srcId="{AB1BFC90-7657-4CCF-BF54-901CC693B15E}" destId="{6ED54368-C1F5-40A1-B64E-0F13CA72EED4}" srcOrd="0" destOrd="0" presId="urn:microsoft.com/office/officeart/2008/layout/LinedList"/>
    <dgm:cxn modelId="{633E0E01-F0A8-49CA-A47A-B962AADE3B1F}" type="presParOf" srcId="{AB1BFC90-7657-4CCF-BF54-901CC693B15E}" destId="{5C0E155E-E323-4B7A-9151-EEB55695917C}" srcOrd="1" destOrd="0" presId="urn:microsoft.com/office/officeart/2008/layout/LinedList"/>
    <dgm:cxn modelId="{CF9B5A00-6046-4BA7-BEA4-D1255260E364}" type="presParOf" srcId="{5C0E155E-E323-4B7A-9151-EEB55695917C}" destId="{75577D65-D945-498C-9C04-18CFB7D4C50E}" srcOrd="0" destOrd="0" presId="urn:microsoft.com/office/officeart/2008/layout/LinedList"/>
    <dgm:cxn modelId="{91D3943D-5EC2-498A-98BF-FA6DCB776853}" type="presParOf" srcId="{5C0E155E-E323-4B7A-9151-EEB55695917C}" destId="{C80E29E9-972B-462B-9F96-C4436102DE45}" srcOrd="1" destOrd="0" presId="urn:microsoft.com/office/officeart/2008/layout/LinedList"/>
    <dgm:cxn modelId="{2D3BB9EA-4469-4107-BD87-DB6E4BE61A08}" type="presParOf" srcId="{AB1BFC90-7657-4CCF-BF54-901CC693B15E}" destId="{83980AD6-7339-4852-9C00-685C7D2A0AB6}" srcOrd="2" destOrd="0" presId="urn:microsoft.com/office/officeart/2008/layout/LinedList"/>
    <dgm:cxn modelId="{E41F0B27-6747-45F7-87EA-1FD5C0422626}" type="presParOf" srcId="{AB1BFC90-7657-4CCF-BF54-901CC693B15E}" destId="{FD776C44-0BCD-415B-9BBD-9A94E1BF83C4}" srcOrd="3" destOrd="0" presId="urn:microsoft.com/office/officeart/2008/layout/LinedList"/>
    <dgm:cxn modelId="{E1CB5EB1-6ADA-4A34-83F2-690DE36EDE7D}" type="presParOf" srcId="{FD776C44-0BCD-415B-9BBD-9A94E1BF83C4}" destId="{5A8AAA15-B98E-4B92-A5E4-600B121ECD14}" srcOrd="0" destOrd="0" presId="urn:microsoft.com/office/officeart/2008/layout/LinedList"/>
    <dgm:cxn modelId="{8C5A0665-26E6-47C6-BBCD-2F7C98DF9074}" type="presParOf" srcId="{FD776C44-0BCD-415B-9BBD-9A94E1BF83C4}" destId="{DDADFB6D-ABD8-448D-8CD5-176B6DDCD3BC}" srcOrd="1" destOrd="0" presId="urn:microsoft.com/office/officeart/2008/layout/LinedList"/>
    <dgm:cxn modelId="{28C377AB-9D5D-42CA-8D32-09D4744DA607}" type="presParOf" srcId="{AB1BFC90-7657-4CCF-BF54-901CC693B15E}" destId="{6B0F66BD-05A5-4B6A-9F0D-17C2508A8894}" srcOrd="4" destOrd="0" presId="urn:microsoft.com/office/officeart/2008/layout/LinedList"/>
    <dgm:cxn modelId="{297BD5D1-2734-4FF3-9941-292D60CF14C1}" type="presParOf" srcId="{AB1BFC90-7657-4CCF-BF54-901CC693B15E}" destId="{3B026F40-ACB0-4F0F-976C-5964C3C1AABB}" srcOrd="5" destOrd="0" presId="urn:microsoft.com/office/officeart/2008/layout/LinedList"/>
    <dgm:cxn modelId="{F0C096E0-7750-4FD1-A0E6-A257BF85D472}" type="presParOf" srcId="{3B026F40-ACB0-4F0F-976C-5964C3C1AABB}" destId="{65DC579B-C157-40F2-8A27-84E8996DB5BD}" srcOrd="0" destOrd="0" presId="urn:microsoft.com/office/officeart/2008/layout/LinedList"/>
    <dgm:cxn modelId="{5F6D3784-5CE6-46D5-B18C-B413C3E43856}" type="presParOf" srcId="{3B026F40-ACB0-4F0F-976C-5964C3C1AABB}" destId="{EC49AA68-8E05-4900-AA02-031FA3FD25C7}" srcOrd="1" destOrd="0" presId="urn:microsoft.com/office/officeart/2008/layout/LinedList"/>
    <dgm:cxn modelId="{97B3ACE5-2C0B-444E-A7B1-F9F2E9E814CF}" type="presParOf" srcId="{AB1BFC90-7657-4CCF-BF54-901CC693B15E}" destId="{5CE993B9-4E3B-47C8-A635-CFF5FB321476}" srcOrd="6" destOrd="0" presId="urn:microsoft.com/office/officeart/2008/layout/LinedList"/>
    <dgm:cxn modelId="{C89694CB-C62F-4A06-BCEB-59CA0B4BBC46}" type="presParOf" srcId="{AB1BFC90-7657-4CCF-BF54-901CC693B15E}" destId="{E6B2F738-0B84-4094-BF74-B7A685D8103C}" srcOrd="7" destOrd="0" presId="urn:microsoft.com/office/officeart/2008/layout/LinedList"/>
    <dgm:cxn modelId="{3752E79F-ACF9-4CC7-8C4E-2279A9368B97}" type="presParOf" srcId="{E6B2F738-0B84-4094-BF74-B7A685D8103C}" destId="{58E3FB21-CD74-4A9A-8402-E3D81362ECD3}" srcOrd="0" destOrd="0" presId="urn:microsoft.com/office/officeart/2008/layout/LinedList"/>
    <dgm:cxn modelId="{79C8C855-F80B-4A82-AE7C-7844CAA5F762}" type="presParOf" srcId="{E6B2F738-0B84-4094-BF74-B7A685D8103C}" destId="{A3BF7792-21ED-4A83-A5A8-3A570A23543B}" srcOrd="1" destOrd="0" presId="urn:microsoft.com/office/officeart/2008/layout/LinedList"/>
    <dgm:cxn modelId="{F91FFC70-517D-4328-AADB-EE486A7126C0}" type="presParOf" srcId="{AB1BFC90-7657-4CCF-BF54-901CC693B15E}" destId="{CAF73638-B6E6-4C0B-96BE-226CCE49AECD}" srcOrd="8" destOrd="0" presId="urn:microsoft.com/office/officeart/2008/layout/LinedList"/>
    <dgm:cxn modelId="{87D4C8D5-F66B-48F4-B32E-4BB8E2B85FB8}" type="presParOf" srcId="{AB1BFC90-7657-4CCF-BF54-901CC693B15E}" destId="{0ABC42D6-BBE4-4685-87A9-83FB24507FD2}" srcOrd="9" destOrd="0" presId="urn:microsoft.com/office/officeart/2008/layout/LinedList"/>
    <dgm:cxn modelId="{24B57384-C8F9-48D4-8255-00442EA40595}" type="presParOf" srcId="{0ABC42D6-BBE4-4685-87A9-83FB24507FD2}" destId="{757C2971-03DF-467F-91CC-5595E9A9AD19}" srcOrd="0" destOrd="0" presId="urn:microsoft.com/office/officeart/2008/layout/LinedList"/>
    <dgm:cxn modelId="{79287355-3633-4AEA-AE8D-0F2644D25829}" type="presParOf" srcId="{0ABC42D6-BBE4-4685-87A9-83FB24507FD2}" destId="{880CADA2-7625-4168-9C90-2342FFFFEDB3}" srcOrd="1" destOrd="0" presId="urn:microsoft.com/office/officeart/2008/layout/LinedList"/>
    <dgm:cxn modelId="{FC47FC18-6AC6-4872-A6EE-95335C021629}" type="presParOf" srcId="{AB1BFC90-7657-4CCF-BF54-901CC693B15E}" destId="{0E6F96D5-C6AE-425C-A8CE-39989B36DA71}" srcOrd="10" destOrd="0" presId="urn:microsoft.com/office/officeart/2008/layout/LinedList"/>
    <dgm:cxn modelId="{0591A7B5-5934-4CB1-B2C0-FEB8409BAA9B}" type="presParOf" srcId="{AB1BFC90-7657-4CCF-BF54-901CC693B15E}" destId="{AE02FE1E-3182-4B46-A0A3-D6F5A325FEF4}" srcOrd="11" destOrd="0" presId="urn:microsoft.com/office/officeart/2008/layout/LinedList"/>
    <dgm:cxn modelId="{BB82DC1D-6924-48C0-9C4E-C10DF0C4D4E3}" type="presParOf" srcId="{AE02FE1E-3182-4B46-A0A3-D6F5A325FEF4}" destId="{B243D20B-7540-4444-8CEB-BE277F22CFDA}" srcOrd="0" destOrd="0" presId="urn:microsoft.com/office/officeart/2008/layout/LinedList"/>
    <dgm:cxn modelId="{2030E3CC-754C-422B-8DE2-E422ABE45E7B}" type="presParOf" srcId="{AE02FE1E-3182-4B46-A0A3-D6F5A325FEF4}" destId="{E1D8F37D-7D6C-4336-AD61-12CB79FFB2D1}" srcOrd="1" destOrd="0" presId="urn:microsoft.com/office/officeart/2008/layout/LinedList"/>
    <dgm:cxn modelId="{7AFAF68B-59B9-4894-BCB5-7683B5FAF6C9}" type="presParOf" srcId="{AB1BFC90-7657-4CCF-BF54-901CC693B15E}" destId="{1460577F-9C77-486E-A135-4633A5F9A481}" srcOrd="12" destOrd="0" presId="urn:microsoft.com/office/officeart/2008/layout/LinedList"/>
    <dgm:cxn modelId="{CB654E82-2515-4BEF-8A0E-3D560C00F99B}" type="presParOf" srcId="{AB1BFC90-7657-4CCF-BF54-901CC693B15E}" destId="{2D33818C-101E-403A-A3AB-2589DBA93DD0}" srcOrd="13" destOrd="0" presId="urn:microsoft.com/office/officeart/2008/layout/LinedList"/>
    <dgm:cxn modelId="{E11C45A9-8D71-4F2C-AFB2-4C0178284424}" type="presParOf" srcId="{2D33818C-101E-403A-A3AB-2589DBA93DD0}" destId="{426B4789-2856-4AAC-A1DC-1F4B15C5A5FA}" srcOrd="0" destOrd="0" presId="urn:microsoft.com/office/officeart/2008/layout/LinedList"/>
    <dgm:cxn modelId="{1E9AB5DA-505A-4E31-8855-B2E3A9CAD8FE}" type="presParOf" srcId="{2D33818C-101E-403A-A3AB-2589DBA93DD0}" destId="{B584187A-D575-4954-939D-E92DB1997D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0D9FED-7845-4FEF-A0C4-88F157B7712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01E71E-B480-46D2-82F7-6369AC6DBB4C}">
      <dgm:prSet/>
      <dgm:spPr/>
      <dgm:t>
        <a:bodyPr/>
        <a:lstStyle/>
        <a:p>
          <a:r>
            <a:rPr lang="en-US" i="0"/>
            <a:t>Using BERT</a:t>
          </a:r>
          <a:endParaRPr lang="en-US"/>
        </a:p>
      </dgm:t>
    </dgm:pt>
    <dgm:pt modelId="{FBE34D7D-7D1A-4E13-A153-B4D24FBADEE2}" type="parTrans" cxnId="{0746F0C9-A006-4366-8804-AE427F795606}">
      <dgm:prSet/>
      <dgm:spPr/>
      <dgm:t>
        <a:bodyPr/>
        <a:lstStyle/>
        <a:p>
          <a:endParaRPr lang="en-US"/>
        </a:p>
      </dgm:t>
    </dgm:pt>
    <dgm:pt modelId="{0555267F-03FA-4BC4-89A7-1D0F60A58611}" type="sibTrans" cxnId="{0746F0C9-A006-4366-8804-AE427F795606}">
      <dgm:prSet/>
      <dgm:spPr/>
      <dgm:t>
        <a:bodyPr/>
        <a:lstStyle/>
        <a:p>
          <a:endParaRPr lang="en-US"/>
        </a:p>
      </dgm:t>
    </dgm:pt>
    <dgm:pt modelId="{1F5C7E20-AE98-4524-9ED0-B25306B326D0}">
      <dgm:prSet/>
      <dgm:spPr/>
      <dgm:t>
        <a:bodyPr/>
        <a:lstStyle/>
        <a:p>
          <a:r>
            <a:rPr lang="en-US" i="0"/>
            <a:t>BEERT Fine-tuning</a:t>
          </a:r>
          <a:endParaRPr lang="en-US"/>
        </a:p>
      </dgm:t>
    </dgm:pt>
    <dgm:pt modelId="{B7A18E6D-0E4A-46FC-A04B-1EA9B4D3632E}" type="parTrans" cxnId="{9B6E9D36-554B-4036-A701-898724742FB5}">
      <dgm:prSet/>
      <dgm:spPr/>
      <dgm:t>
        <a:bodyPr/>
        <a:lstStyle/>
        <a:p>
          <a:endParaRPr lang="en-US"/>
        </a:p>
      </dgm:t>
    </dgm:pt>
    <dgm:pt modelId="{7944B33E-5D25-4965-B5B3-92CA6228FA59}" type="sibTrans" cxnId="{9B6E9D36-554B-4036-A701-898724742FB5}">
      <dgm:prSet/>
      <dgm:spPr/>
      <dgm:t>
        <a:bodyPr/>
        <a:lstStyle/>
        <a:p>
          <a:endParaRPr lang="en-US"/>
        </a:p>
      </dgm:t>
    </dgm:pt>
    <dgm:pt modelId="{9E44AB5F-581C-4DD9-A3D7-F69C19576D6B}">
      <dgm:prSet/>
      <dgm:spPr/>
      <dgm:t>
        <a:bodyPr/>
        <a:lstStyle/>
        <a:p>
          <a:r>
            <a:rPr lang="en-US" i="0"/>
            <a:t>Experiments</a:t>
          </a:r>
          <a:endParaRPr lang="en-US"/>
        </a:p>
      </dgm:t>
    </dgm:pt>
    <dgm:pt modelId="{A8CA9731-1A0E-49F4-8CE5-F9B61603D7A5}" type="parTrans" cxnId="{D10331DE-C337-4BAA-B910-B07A8654EDE1}">
      <dgm:prSet/>
      <dgm:spPr/>
      <dgm:t>
        <a:bodyPr/>
        <a:lstStyle/>
        <a:p>
          <a:endParaRPr lang="en-US"/>
        </a:p>
      </dgm:t>
    </dgm:pt>
    <dgm:pt modelId="{B35EDBC8-67FB-463E-8638-E1A03F086651}" type="sibTrans" cxnId="{D10331DE-C337-4BAA-B910-B07A8654EDE1}">
      <dgm:prSet/>
      <dgm:spPr/>
      <dgm:t>
        <a:bodyPr/>
        <a:lstStyle/>
        <a:p>
          <a:endParaRPr lang="en-US"/>
        </a:p>
      </dgm:t>
    </dgm:pt>
    <dgm:pt modelId="{0468ED5E-9042-418F-AB00-CDEA9FCFEE84}">
      <dgm:prSet/>
      <dgm:spPr/>
      <dgm:t>
        <a:bodyPr/>
        <a:lstStyle/>
        <a:p>
          <a:r>
            <a:rPr lang="en-US" i="0"/>
            <a:t>GLUE</a:t>
          </a:r>
          <a:endParaRPr lang="en-US"/>
        </a:p>
      </dgm:t>
    </dgm:pt>
    <dgm:pt modelId="{F1E93E52-E47C-455A-9FEC-360CA6A103C8}" type="parTrans" cxnId="{C9B44294-5BE9-4E02-877A-8B2EEF263693}">
      <dgm:prSet/>
      <dgm:spPr/>
      <dgm:t>
        <a:bodyPr/>
        <a:lstStyle/>
        <a:p>
          <a:endParaRPr lang="en-US"/>
        </a:p>
      </dgm:t>
    </dgm:pt>
    <dgm:pt modelId="{637C8D5D-5842-4A95-8759-FCB6827446BA}" type="sibTrans" cxnId="{C9B44294-5BE9-4E02-877A-8B2EEF263693}">
      <dgm:prSet/>
      <dgm:spPr/>
      <dgm:t>
        <a:bodyPr/>
        <a:lstStyle/>
        <a:p>
          <a:endParaRPr lang="en-US"/>
        </a:p>
      </dgm:t>
    </dgm:pt>
    <dgm:pt modelId="{A7F683CC-C57F-47BA-BAA6-C2D113095D7A}">
      <dgm:prSet/>
      <dgm:spPr/>
      <dgm:t>
        <a:bodyPr/>
        <a:lstStyle/>
        <a:p>
          <a:r>
            <a:rPr lang="en-US" i="0"/>
            <a:t>SQuAD v1.1</a:t>
          </a:r>
          <a:endParaRPr lang="en-US"/>
        </a:p>
      </dgm:t>
    </dgm:pt>
    <dgm:pt modelId="{E29C9E68-5D7F-4E75-98BF-02845359974F}" type="parTrans" cxnId="{208DB212-51FF-4220-AEC9-E13C318FB8D1}">
      <dgm:prSet/>
      <dgm:spPr/>
      <dgm:t>
        <a:bodyPr/>
        <a:lstStyle/>
        <a:p>
          <a:endParaRPr lang="en-US"/>
        </a:p>
      </dgm:t>
    </dgm:pt>
    <dgm:pt modelId="{EA32672B-5B85-46F6-8C99-251EBEBE0E9C}" type="sibTrans" cxnId="{208DB212-51FF-4220-AEC9-E13C318FB8D1}">
      <dgm:prSet/>
      <dgm:spPr/>
      <dgm:t>
        <a:bodyPr/>
        <a:lstStyle/>
        <a:p>
          <a:endParaRPr lang="en-US"/>
        </a:p>
      </dgm:t>
    </dgm:pt>
    <dgm:pt modelId="{33D22973-DFA4-4C1A-ACCA-7D710463EADB}">
      <dgm:prSet/>
      <dgm:spPr/>
      <dgm:t>
        <a:bodyPr/>
        <a:lstStyle/>
        <a:p>
          <a:r>
            <a:rPr lang="en-US" i="0"/>
            <a:t>SQuAD </a:t>
          </a:r>
          <a:r>
            <a:rPr lang="en-US"/>
            <a:t>v2.0</a:t>
          </a:r>
        </a:p>
      </dgm:t>
    </dgm:pt>
    <dgm:pt modelId="{DEA9495C-7398-4D77-B1C0-652179DF1D4E}" type="parTrans" cxnId="{08C29124-FBFC-40ED-BFD5-F4AA42D16241}">
      <dgm:prSet/>
      <dgm:spPr/>
      <dgm:t>
        <a:bodyPr/>
        <a:lstStyle/>
        <a:p>
          <a:endParaRPr lang="en-US"/>
        </a:p>
      </dgm:t>
    </dgm:pt>
    <dgm:pt modelId="{E5864648-8C0F-482B-BD12-814DC157ED72}" type="sibTrans" cxnId="{08C29124-FBFC-40ED-BFD5-F4AA42D16241}">
      <dgm:prSet/>
      <dgm:spPr/>
      <dgm:t>
        <a:bodyPr/>
        <a:lstStyle/>
        <a:p>
          <a:endParaRPr lang="en-US"/>
        </a:p>
      </dgm:t>
    </dgm:pt>
    <dgm:pt modelId="{31765706-7C44-484E-A2BF-BC4FEC15D0BA}">
      <dgm:prSet/>
      <dgm:spPr/>
      <dgm:t>
        <a:bodyPr/>
        <a:lstStyle/>
        <a:p>
          <a:r>
            <a:rPr lang="en-US"/>
            <a:t>SWAG</a:t>
          </a:r>
        </a:p>
      </dgm:t>
    </dgm:pt>
    <dgm:pt modelId="{D2657FE7-066C-4219-9297-D4A7D5FCDAB6}" type="parTrans" cxnId="{855B5040-D2F2-43BB-987C-503BB6AB56D6}">
      <dgm:prSet/>
      <dgm:spPr/>
      <dgm:t>
        <a:bodyPr/>
        <a:lstStyle/>
        <a:p>
          <a:endParaRPr lang="en-US"/>
        </a:p>
      </dgm:t>
    </dgm:pt>
    <dgm:pt modelId="{15AF6EEB-101B-4938-AC4A-C28B0FA77919}" type="sibTrans" cxnId="{855B5040-D2F2-43BB-987C-503BB6AB56D6}">
      <dgm:prSet/>
      <dgm:spPr/>
      <dgm:t>
        <a:bodyPr/>
        <a:lstStyle/>
        <a:p>
          <a:endParaRPr lang="en-US"/>
        </a:p>
      </dgm:t>
    </dgm:pt>
    <dgm:pt modelId="{866B4998-3BA3-4402-8C04-0789A5F8EC16}">
      <dgm:prSet/>
      <dgm:spPr/>
      <dgm:t>
        <a:bodyPr/>
        <a:lstStyle/>
        <a:p>
          <a:r>
            <a:rPr lang="en-US" i="0"/>
            <a:t>Ablation Studies</a:t>
          </a:r>
          <a:endParaRPr lang="en-US"/>
        </a:p>
      </dgm:t>
    </dgm:pt>
    <dgm:pt modelId="{DDCC44CD-B114-4F1C-989E-7779CE12F98C}" type="parTrans" cxnId="{0728A6E1-89C1-498D-BDCD-F44C9C99F650}">
      <dgm:prSet/>
      <dgm:spPr/>
      <dgm:t>
        <a:bodyPr/>
        <a:lstStyle/>
        <a:p>
          <a:endParaRPr lang="en-US"/>
        </a:p>
      </dgm:t>
    </dgm:pt>
    <dgm:pt modelId="{E61DA8F7-407C-456E-8DC3-118C428D2EB0}" type="sibTrans" cxnId="{0728A6E1-89C1-498D-BDCD-F44C9C99F650}">
      <dgm:prSet/>
      <dgm:spPr/>
      <dgm:t>
        <a:bodyPr/>
        <a:lstStyle/>
        <a:p>
          <a:endParaRPr lang="en-US"/>
        </a:p>
      </dgm:t>
    </dgm:pt>
    <dgm:pt modelId="{485726C8-4C89-4ECD-B719-54493CDC32BD}">
      <dgm:prSet/>
      <dgm:spPr/>
      <dgm:t>
        <a:bodyPr/>
        <a:lstStyle/>
        <a:p>
          <a:r>
            <a:rPr lang="en-US"/>
            <a:t>Effect of Pre-training Tasks</a:t>
          </a:r>
        </a:p>
      </dgm:t>
    </dgm:pt>
    <dgm:pt modelId="{5DF3C42D-81D1-42B0-ACD1-98D0083CDAAB}" type="parTrans" cxnId="{02CC6737-FC80-44BD-9C17-6EAB11E02D0B}">
      <dgm:prSet/>
      <dgm:spPr/>
      <dgm:t>
        <a:bodyPr/>
        <a:lstStyle/>
        <a:p>
          <a:endParaRPr lang="en-US"/>
        </a:p>
      </dgm:t>
    </dgm:pt>
    <dgm:pt modelId="{5745768B-5DBE-4919-A115-A04D29816797}" type="sibTrans" cxnId="{02CC6737-FC80-44BD-9C17-6EAB11E02D0B}">
      <dgm:prSet/>
      <dgm:spPr/>
      <dgm:t>
        <a:bodyPr/>
        <a:lstStyle/>
        <a:p>
          <a:endParaRPr lang="en-US"/>
        </a:p>
      </dgm:t>
    </dgm:pt>
    <dgm:pt modelId="{76F41717-1ACE-451A-8057-E74B76622EBA}">
      <dgm:prSet/>
      <dgm:spPr/>
      <dgm:t>
        <a:bodyPr/>
        <a:lstStyle/>
        <a:p>
          <a:r>
            <a:rPr lang="en-US"/>
            <a:t>Effect of Model Size</a:t>
          </a:r>
        </a:p>
      </dgm:t>
    </dgm:pt>
    <dgm:pt modelId="{145E52E2-9B1D-4B31-9A6D-746221D3EE8C}" type="parTrans" cxnId="{BD1298B4-71AD-443A-ABFE-0D4DD5EF638F}">
      <dgm:prSet/>
      <dgm:spPr/>
      <dgm:t>
        <a:bodyPr/>
        <a:lstStyle/>
        <a:p>
          <a:endParaRPr lang="en-US"/>
        </a:p>
      </dgm:t>
    </dgm:pt>
    <dgm:pt modelId="{39A0FC52-BD1A-46F7-954E-4D38CC21A9FA}" type="sibTrans" cxnId="{BD1298B4-71AD-443A-ABFE-0D4DD5EF638F}">
      <dgm:prSet/>
      <dgm:spPr/>
      <dgm:t>
        <a:bodyPr/>
        <a:lstStyle/>
        <a:p>
          <a:endParaRPr lang="en-US"/>
        </a:p>
      </dgm:t>
    </dgm:pt>
    <dgm:pt modelId="{A7D21D8F-C6DB-42E7-BD91-AD5EBB729E80}">
      <dgm:prSet/>
      <dgm:spPr/>
      <dgm:t>
        <a:bodyPr/>
        <a:lstStyle/>
        <a:p>
          <a:r>
            <a:rPr lang="en-US"/>
            <a:t>Effect of number of training steps</a:t>
          </a:r>
        </a:p>
      </dgm:t>
    </dgm:pt>
    <dgm:pt modelId="{8F54E808-634B-4C7B-8B8A-377C7283A056}" type="parTrans" cxnId="{0C57667D-2F61-48AA-81A5-5179A9A88F0E}">
      <dgm:prSet/>
      <dgm:spPr/>
      <dgm:t>
        <a:bodyPr/>
        <a:lstStyle/>
        <a:p>
          <a:endParaRPr lang="en-US"/>
        </a:p>
      </dgm:t>
    </dgm:pt>
    <dgm:pt modelId="{BCABA510-D839-44DD-B91B-C2930D8E307B}" type="sibTrans" cxnId="{0C57667D-2F61-48AA-81A5-5179A9A88F0E}">
      <dgm:prSet/>
      <dgm:spPr/>
      <dgm:t>
        <a:bodyPr/>
        <a:lstStyle/>
        <a:p>
          <a:endParaRPr lang="en-US"/>
        </a:p>
      </dgm:t>
    </dgm:pt>
    <dgm:pt modelId="{50105D3F-DE0F-493A-A2CB-62954F3C790C}">
      <dgm:prSet/>
      <dgm:spPr/>
      <dgm:t>
        <a:bodyPr/>
        <a:lstStyle/>
        <a:p>
          <a:r>
            <a:rPr lang="en-US"/>
            <a:t>Models' comparisons</a:t>
          </a:r>
        </a:p>
      </dgm:t>
    </dgm:pt>
    <dgm:pt modelId="{1D39BBC4-8DBD-4FE4-8788-7E8CCB40D9BE}" type="parTrans" cxnId="{30C0C459-C62B-4DE5-833C-C36FD7E4A22E}">
      <dgm:prSet/>
      <dgm:spPr/>
      <dgm:t>
        <a:bodyPr/>
        <a:lstStyle/>
        <a:p>
          <a:endParaRPr lang="en-US"/>
        </a:p>
      </dgm:t>
    </dgm:pt>
    <dgm:pt modelId="{973B1F8A-3112-464A-9E7A-31DA5905386F}" type="sibTrans" cxnId="{30C0C459-C62B-4DE5-833C-C36FD7E4A22E}">
      <dgm:prSet/>
      <dgm:spPr/>
      <dgm:t>
        <a:bodyPr/>
        <a:lstStyle/>
        <a:p>
          <a:endParaRPr lang="en-US"/>
        </a:p>
      </dgm:t>
    </dgm:pt>
    <dgm:pt modelId="{4FB800D4-6B8F-4D29-A655-DBEE0D34E99B}">
      <dgm:prSet/>
      <dgm:spPr/>
      <dgm:t>
        <a:bodyPr/>
        <a:lstStyle/>
        <a:p>
          <a:r>
            <a:rPr lang="en-US" i="0"/>
            <a:t>Conclusion</a:t>
          </a:r>
          <a:endParaRPr lang="en-US"/>
        </a:p>
      </dgm:t>
    </dgm:pt>
    <dgm:pt modelId="{2AD5EB36-AC5D-4870-9FB9-F0538503A014}" type="parTrans" cxnId="{25B104D2-44DE-4114-8578-24B7FFC4221A}">
      <dgm:prSet/>
      <dgm:spPr/>
      <dgm:t>
        <a:bodyPr/>
        <a:lstStyle/>
        <a:p>
          <a:endParaRPr lang="en-US"/>
        </a:p>
      </dgm:t>
    </dgm:pt>
    <dgm:pt modelId="{296CA7E3-00DC-4280-9FAE-0EC4740FBB15}" type="sibTrans" cxnId="{25B104D2-44DE-4114-8578-24B7FFC4221A}">
      <dgm:prSet/>
      <dgm:spPr/>
      <dgm:t>
        <a:bodyPr/>
        <a:lstStyle/>
        <a:p>
          <a:endParaRPr lang="en-US"/>
        </a:p>
      </dgm:t>
    </dgm:pt>
    <dgm:pt modelId="{2C5B7C4A-F3A5-4C53-BBF3-719D43DBEBC9}" type="pres">
      <dgm:prSet presAssocID="{3D0D9FED-7845-4FEF-A0C4-88F157B77124}" presName="linear" presStyleCnt="0">
        <dgm:presLayoutVars>
          <dgm:dir/>
          <dgm:animLvl val="lvl"/>
          <dgm:resizeHandles val="exact"/>
        </dgm:presLayoutVars>
      </dgm:prSet>
      <dgm:spPr/>
    </dgm:pt>
    <dgm:pt modelId="{5349A897-B043-4B47-A3F6-76145E7DB163}" type="pres">
      <dgm:prSet presAssocID="{0D01E71E-B480-46D2-82F7-6369AC6DBB4C}" presName="parentLin" presStyleCnt="0"/>
      <dgm:spPr/>
    </dgm:pt>
    <dgm:pt modelId="{13509BD0-F07B-4372-AD7D-46470E47ED4A}" type="pres">
      <dgm:prSet presAssocID="{0D01E71E-B480-46D2-82F7-6369AC6DBB4C}" presName="parentLeftMargin" presStyleLbl="node1" presStyleIdx="0" presStyleCnt="5"/>
      <dgm:spPr/>
    </dgm:pt>
    <dgm:pt modelId="{61CB9BD9-FA2F-4DAC-B264-F8183A3500D1}" type="pres">
      <dgm:prSet presAssocID="{0D01E71E-B480-46D2-82F7-6369AC6DBB4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8E15504-38E2-4FA4-92FB-66F268084EE7}" type="pres">
      <dgm:prSet presAssocID="{0D01E71E-B480-46D2-82F7-6369AC6DBB4C}" presName="negativeSpace" presStyleCnt="0"/>
      <dgm:spPr/>
    </dgm:pt>
    <dgm:pt modelId="{31AB1735-473D-4A34-93FF-E11CF84A6D71}" type="pres">
      <dgm:prSet presAssocID="{0D01E71E-B480-46D2-82F7-6369AC6DBB4C}" presName="childText" presStyleLbl="conFgAcc1" presStyleIdx="0" presStyleCnt="5">
        <dgm:presLayoutVars>
          <dgm:bulletEnabled val="1"/>
        </dgm:presLayoutVars>
      </dgm:prSet>
      <dgm:spPr/>
    </dgm:pt>
    <dgm:pt modelId="{2122F888-3692-4042-A5CF-8458FE94CB34}" type="pres">
      <dgm:prSet presAssocID="{0555267F-03FA-4BC4-89A7-1D0F60A58611}" presName="spaceBetweenRectangles" presStyleCnt="0"/>
      <dgm:spPr/>
    </dgm:pt>
    <dgm:pt modelId="{22E6E362-0449-4C2B-BFA0-6BB9C829D93F}" type="pres">
      <dgm:prSet presAssocID="{1F5C7E20-AE98-4524-9ED0-B25306B326D0}" presName="parentLin" presStyleCnt="0"/>
      <dgm:spPr/>
    </dgm:pt>
    <dgm:pt modelId="{ACD6EF15-1666-4BFA-A436-92749E6AA863}" type="pres">
      <dgm:prSet presAssocID="{1F5C7E20-AE98-4524-9ED0-B25306B326D0}" presName="parentLeftMargin" presStyleLbl="node1" presStyleIdx="0" presStyleCnt="5"/>
      <dgm:spPr/>
    </dgm:pt>
    <dgm:pt modelId="{8D05E6C9-CAF1-48C0-8201-2C1F4858AF6E}" type="pres">
      <dgm:prSet presAssocID="{1F5C7E20-AE98-4524-9ED0-B25306B326D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17E5D9B-A678-4D6D-9193-1EC2D9275269}" type="pres">
      <dgm:prSet presAssocID="{1F5C7E20-AE98-4524-9ED0-B25306B326D0}" presName="negativeSpace" presStyleCnt="0"/>
      <dgm:spPr/>
    </dgm:pt>
    <dgm:pt modelId="{E398E591-EB36-4293-BCC1-B60BCE4FFFE6}" type="pres">
      <dgm:prSet presAssocID="{1F5C7E20-AE98-4524-9ED0-B25306B326D0}" presName="childText" presStyleLbl="conFgAcc1" presStyleIdx="1" presStyleCnt="5">
        <dgm:presLayoutVars>
          <dgm:bulletEnabled val="1"/>
        </dgm:presLayoutVars>
      </dgm:prSet>
      <dgm:spPr/>
    </dgm:pt>
    <dgm:pt modelId="{3F4AB580-33C6-40AD-9887-564BC5826FDB}" type="pres">
      <dgm:prSet presAssocID="{7944B33E-5D25-4965-B5B3-92CA6228FA59}" presName="spaceBetweenRectangles" presStyleCnt="0"/>
      <dgm:spPr/>
    </dgm:pt>
    <dgm:pt modelId="{41F5225D-0860-413B-BFC5-6A24D48C1397}" type="pres">
      <dgm:prSet presAssocID="{9E44AB5F-581C-4DD9-A3D7-F69C19576D6B}" presName="parentLin" presStyleCnt="0"/>
      <dgm:spPr/>
    </dgm:pt>
    <dgm:pt modelId="{AE20D784-F32C-44CB-91E1-45F4B684A3DA}" type="pres">
      <dgm:prSet presAssocID="{9E44AB5F-581C-4DD9-A3D7-F69C19576D6B}" presName="parentLeftMargin" presStyleLbl="node1" presStyleIdx="1" presStyleCnt="5"/>
      <dgm:spPr/>
    </dgm:pt>
    <dgm:pt modelId="{330034AC-8939-4E80-ABAB-1D1BECE8015F}" type="pres">
      <dgm:prSet presAssocID="{9E44AB5F-581C-4DD9-A3D7-F69C19576D6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3CD3CE8-6395-4404-9C37-939EE8D6D3C6}" type="pres">
      <dgm:prSet presAssocID="{9E44AB5F-581C-4DD9-A3D7-F69C19576D6B}" presName="negativeSpace" presStyleCnt="0"/>
      <dgm:spPr/>
    </dgm:pt>
    <dgm:pt modelId="{F5F458FD-8C8A-417E-B181-1A5284437146}" type="pres">
      <dgm:prSet presAssocID="{9E44AB5F-581C-4DD9-A3D7-F69C19576D6B}" presName="childText" presStyleLbl="conFgAcc1" presStyleIdx="2" presStyleCnt="5">
        <dgm:presLayoutVars>
          <dgm:bulletEnabled val="1"/>
        </dgm:presLayoutVars>
      </dgm:prSet>
      <dgm:spPr/>
    </dgm:pt>
    <dgm:pt modelId="{EE54DAEC-A9AF-41EB-A732-6D51058CC23A}" type="pres">
      <dgm:prSet presAssocID="{B35EDBC8-67FB-463E-8638-E1A03F086651}" presName="spaceBetweenRectangles" presStyleCnt="0"/>
      <dgm:spPr/>
    </dgm:pt>
    <dgm:pt modelId="{C599C44C-281B-4932-BEF7-346D57619083}" type="pres">
      <dgm:prSet presAssocID="{866B4998-3BA3-4402-8C04-0789A5F8EC16}" presName="parentLin" presStyleCnt="0"/>
      <dgm:spPr/>
    </dgm:pt>
    <dgm:pt modelId="{E5DBDADD-ECDE-44C9-A46E-71B6357DBDD6}" type="pres">
      <dgm:prSet presAssocID="{866B4998-3BA3-4402-8C04-0789A5F8EC16}" presName="parentLeftMargin" presStyleLbl="node1" presStyleIdx="2" presStyleCnt="5"/>
      <dgm:spPr/>
    </dgm:pt>
    <dgm:pt modelId="{39F1253B-800E-41EE-90E0-62249F081E80}" type="pres">
      <dgm:prSet presAssocID="{866B4998-3BA3-4402-8C04-0789A5F8EC1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21C5808-EF3D-4D41-B9E4-641A639CF6B9}" type="pres">
      <dgm:prSet presAssocID="{866B4998-3BA3-4402-8C04-0789A5F8EC16}" presName="negativeSpace" presStyleCnt="0"/>
      <dgm:spPr/>
    </dgm:pt>
    <dgm:pt modelId="{DDB17BAE-8ACF-4AC4-9130-A1D576E080CC}" type="pres">
      <dgm:prSet presAssocID="{866B4998-3BA3-4402-8C04-0789A5F8EC16}" presName="childText" presStyleLbl="conFgAcc1" presStyleIdx="3" presStyleCnt="5">
        <dgm:presLayoutVars>
          <dgm:bulletEnabled val="1"/>
        </dgm:presLayoutVars>
      </dgm:prSet>
      <dgm:spPr/>
    </dgm:pt>
    <dgm:pt modelId="{45FEA9C4-CF40-456A-8866-19474BFDB570}" type="pres">
      <dgm:prSet presAssocID="{E61DA8F7-407C-456E-8DC3-118C428D2EB0}" presName="spaceBetweenRectangles" presStyleCnt="0"/>
      <dgm:spPr/>
    </dgm:pt>
    <dgm:pt modelId="{5180B27F-ED5E-470C-8999-68F8AAF73CB5}" type="pres">
      <dgm:prSet presAssocID="{4FB800D4-6B8F-4D29-A655-DBEE0D34E99B}" presName="parentLin" presStyleCnt="0"/>
      <dgm:spPr/>
    </dgm:pt>
    <dgm:pt modelId="{0274C8AE-4AD3-428E-9130-01EE387D9D4A}" type="pres">
      <dgm:prSet presAssocID="{4FB800D4-6B8F-4D29-A655-DBEE0D34E99B}" presName="parentLeftMargin" presStyleLbl="node1" presStyleIdx="3" presStyleCnt="5"/>
      <dgm:spPr/>
    </dgm:pt>
    <dgm:pt modelId="{5761AF63-6710-43BB-B438-70D717C7F83A}" type="pres">
      <dgm:prSet presAssocID="{4FB800D4-6B8F-4D29-A655-DBEE0D34E99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A3F23F6-A065-48E8-ABC3-BAA3AA310AB7}" type="pres">
      <dgm:prSet presAssocID="{4FB800D4-6B8F-4D29-A655-DBEE0D34E99B}" presName="negativeSpace" presStyleCnt="0"/>
      <dgm:spPr/>
    </dgm:pt>
    <dgm:pt modelId="{9503E33D-232E-4194-9E69-77A02FE46FCB}" type="pres">
      <dgm:prSet presAssocID="{4FB800D4-6B8F-4D29-A655-DBEE0D34E99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08DB212-51FF-4220-AEC9-E13C318FB8D1}" srcId="{9E44AB5F-581C-4DD9-A3D7-F69C19576D6B}" destId="{A7F683CC-C57F-47BA-BAA6-C2D113095D7A}" srcOrd="1" destOrd="0" parTransId="{E29C9E68-5D7F-4E75-98BF-02845359974F}" sibTransId="{EA32672B-5B85-46F6-8C99-251EBEBE0E9C}"/>
    <dgm:cxn modelId="{336CC11C-BDA8-4B82-8641-2DF7C0C0C1F9}" type="presOf" srcId="{866B4998-3BA3-4402-8C04-0789A5F8EC16}" destId="{E5DBDADD-ECDE-44C9-A46E-71B6357DBDD6}" srcOrd="0" destOrd="0" presId="urn:microsoft.com/office/officeart/2005/8/layout/list1"/>
    <dgm:cxn modelId="{08C29124-FBFC-40ED-BFD5-F4AA42D16241}" srcId="{9E44AB5F-581C-4DD9-A3D7-F69C19576D6B}" destId="{33D22973-DFA4-4C1A-ACCA-7D710463EADB}" srcOrd="2" destOrd="0" parTransId="{DEA9495C-7398-4D77-B1C0-652179DF1D4E}" sibTransId="{E5864648-8C0F-482B-BD12-814DC157ED72}"/>
    <dgm:cxn modelId="{9B6E9D36-554B-4036-A701-898724742FB5}" srcId="{3D0D9FED-7845-4FEF-A0C4-88F157B77124}" destId="{1F5C7E20-AE98-4524-9ED0-B25306B326D0}" srcOrd="1" destOrd="0" parTransId="{B7A18E6D-0E4A-46FC-A04B-1EA9B4D3632E}" sibTransId="{7944B33E-5D25-4965-B5B3-92CA6228FA59}"/>
    <dgm:cxn modelId="{88FACB36-D7B2-4B1D-BFBF-EA1606C06EC1}" type="presOf" srcId="{4FB800D4-6B8F-4D29-A655-DBEE0D34E99B}" destId="{0274C8AE-4AD3-428E-9130-01EE387D9D4A}" srcOrd="0" destOrd="0" presId="urn:microsoft.com/office/officeart/2005/8/layout/list1"/>
    <dgm:cxn modelId="{02CC6737-FC80-44BD-9C17-6EAB11E02D0B}" srcId="{866B4998-3BA3-4402-8C04-0789A5F8EC16}" destId="{485726C8-4C89-4ECD-B719-54493CDC32BD}" srcOrd="0" destOrd="0" parTransId="{5DF3C42D-81D1-42B0-ACD1-98D0083CDAAB}" sibTransId="{5745768B-5DBE-4919-A115-A04D29816797}"/>
    <dgm:cxn modelId="{855B5040-D2F2-43BB-987C-503BB6AB56D6}" srcId="{9E44AB5F-581C-4DD9-A3D7-F69C19576D6B}" destId="{31765706-7C44-484E-A2BF-BC4FEC15D0BA}" srcOrd="3" destOrd="0" parTransId="{D2657FE7-066C-4219-9297-D4A7D5FCDAB6}" sibTransId="{15AF6EEB-101B-4938-AC4A-C28B0FA77919}"/>
    <dgm:cxn modelId="{FE913E61-C6F4-4C39-9A91-BB60A4629C11}" type="presOf" srcId="{50105D3F-DE0F-493A-A2CB-62954F3C790C}" destId="{DDB17BAE-8ACF-4AC4-9130-A1D576E080CC}" srcOrd="0" destOrd="3" presId="urn:microsoft.com/office/officeart/2005/8/layout/list1"/>
    <dgm:cxn modelId="{421B0070-F610-41C1-B65F-F235C2D9F789}" type="presOf" srcId="{A7D21D8F-C6DB-42E7-BD91-AD5EBB729E80}" destId="{DDB17BAE-8ACF-4AC4-9130-A1D576E080CC}" srcOrd="0" destOrd="2" presId="urn:microsoft.com/office/officeart/2005/8/layout/list1"/>
    <dgm:cxn modelId="{1576BE56-5E30-41FE-8A04-CE7373608C9D}" type="presOf" srcId="{31765706-7C44-484E-A2BF-BC4FEC15D0BA}" destId="{F5F458FD-8C8A-417E-B181-1A5284437146}" srcOrd="0" destOrd="3" presId="urn:microsoft.com/office/officeart/2005/8/layout/list1"/>
    <dgm:cxn modelId="{30C0C459-C62B-4DE5-833C-C36FD7E4A22E}" srcId="{866B4998-3BA3-4402-8C04-0789A5F8EC16}" destId="{50105D3F-DE0F-493A-A2CB-62954F3C790C}" srcOrd="3" destOrd="0" parTransId="{1D39BBC4-8DBD-4FE4-8788-7E8CCB40D9BE}" sibTransId="{973B1F8A-3112-464A-9E7A-31DA5905386F}"/>
    <dgm:cxn modelId="{0C57667D-2F61-48AA-81A5-5179A9A88F0E}" srcId="{866B4998-3BA3-4402-8C04-0789A5F8EC16}" destId="{A7D21D8F-C6DB-42E7-BD91-AD5EBB729E80}" srcOrd="2" destOrd="0" parTransId="{8F54E808-634B-4C7B-8B8A-377C7283A056}" sibTransId="{BCABA510-D839-44DD-B91B-C2930D8E307B}"/>
    <dgm:cxn modelId="{70236D88-FB80-4BDF-A7EB-2DBFE08C57FC}" type="presOf" srcId="{3D0D9FED-7845-4FEF-A0C4-88F157B77124}" destId="{2C5B7C4A-F3A5-4C53-BBF3-719D43DBEBC9}" srcOrd="0" destOrd="0" presId="urn:microsoft.com/office/officeart/2005/8/layout/list1"/>
    <dgm:cxn modelId="{07FA8E89-0CE6-4F9B-A947-149B2C166306}" type="presOf" srcId="{0D01E71E-B480-46D2-82F7-6369AC6DBB4C}" destId="{13509BD0-F07B-4372-AD7D-46470E47ED4A}" srcOrd="0" destOrd="0" presId="urn:microsoft.com/office/officeart/2005/8/layout/list1"/>
    <dgm:cxn modelId="{27C10A8E-18F0-4F97-A922-94F132F84C08}" type="presOf" srcId="{485726C8-4C89-4ECD-B719-54493CDC32BD}" destId="{DDB17BAE-8ACF-4AC4-9130-A1D576E080CC}" srcOrd="0" destOrd="0" presId="urn:microsoft.com/office/officeart/2005/8/layout/list1"/>
    <dgm:cxn modelId="{A1447D8F-6098-4593-B431-4AE8EF24E1EA}" type="presOf" srcId="{1F5C7E20-AE98-4524-9ED0-B25306B326D0}" destId="{8D05E6C9-CAF1-48C0-8201-2C1F4858AF6E}" srcOrd="1" destOrd="0" presId="urn:microsoft.com/office/officeart/2005/8/layout/list1"/>
    <dgm:cxn modelId="{B0BEDC93-EFF7-4452-AD93-287385C301EE}" type="presOf" srcId="{76F41717-1ACE-451A-8057-E74B76622EBA}" destId="{DDB17BAE-8ACF-4AC4-9130-A1D576E080CC}" srcOrd="0" destOrd="1" presId="urn:microsoft.com/office/officeart/2005/8/layout/list1"/>
    <dgm:cxn modelId="{C9B44294-5BE9-4E02-877A-8B2EEF263693}" srcId="{9E44AB5F-581C-4DD9-A3D7-F69C19576D6B}" destId="{0468ED5E-9042-418F-AB00-CDEA9FCFEE84}" srcOrd="0" destOrd="0" parTransId="{F1E93E52-E47C-455A-9FEC-360CA6A103C8}" sibTransId="{637C8D5D-5842-4A95-8759-FCB6827446BA}"/>
    <dgm:cxn modelId="{8DB0CCA2-B65C-4AC7-82B9-0F342C182DAA}" type="presOf" srcId="{9E44AB5F-581C-4DD9-A3D7-F69C19576D6B}" destId="{AE20D784-F32C-44CB-91E1-45F4B684A3DA}" srcOrd="0" destOrd="0" presId="urn:microsoft.com/office/officeart/2005/8/layout/list1"/>
    <dgm:cxn modelId="{BD1298B4-71AD-443A-ABFE-0D4DD5EF638F}" srcId="{866B4998-3BA3-4402-8C04-0789A5F8EC16}" destId="{76F41717-1ACE-451A-8057-E74B76622EBA}" srcOrd="1" destOrd="0" parTransId="{145E52E2-9B1D-4B31-9A6D-746221D3EE8C}" sibTransId="{39A0FC52-BD1A-46F7-954E-4D38CC21A9FA}"/>
    <dgm:cxn modelId="{85B8B9B5-9D8E-4BAB-ACC8-C1CD97054283}" type="presOf" srcId="{A7F683CC-C57F-47BA-BAA6-C2D113095D7A}" destId="{F5F458FD-8C8A-417E-B181-1A5284437146}" srcOrd="0" destOrd="1" presId="urn:microsoft.com/office/officeart/2005/8/layout/list1"/>
    <dgm:cxn modelId="{0746F0C9-A006-4366-8804-AE427F795606}" srcId="{3D0D9FED-7845-4FEF-A0C4-88F157B77124}" destId="{0D01E71E-B480-46D2-82F7-6369AC6DBB4C}" srcOrd="0" destOrd="0" parTransId="{FBE34D7D-7D1A-4E13-A153-B4D24FBADEE2}" sibTransId="{0555267F-03FA-4BC4-89A7-1D0F60A58611}"/>
    <dgm:cxn modelId="{CB51E7CB-F077-4450-8EAB-7B609D66E6BF}" type="presOf" srcId="{866B4998-3BA3-4402-8C04-0789A5F8EC16}" destId="{39F1253B-800E-41EE-90E0-62249F081E80}" srcOrd="1" destOrd="0" presId="urn:microsoft.com/office/officeart/2005/8/layout/list1"/>
    <dgm:cxn modelId="{25B104D2-44DE-4114-8578-24B7FFC4221A}" srcId="{3D0D9FED-7845-4FEF-A0C4-88F157B77124}" destId="{4FB800D4-6B8F-4D29-A655-DBEE0D34E99B}" srcOrd="4" destOrd="0" parTransId="{2AD5EB36-AC5D-4870-9FB9-F0538503A014}" sibTransId="{296CA7E3-00DC-4280-9FAE-0EC4740FBB15}"/>
    <dgm:cxn modelId="{DAB502DA-AD50-46C1-95FF-721479EDDFC8}" type="presOf" srcId="{33D22973-DFA4-4C1A-ACCA-7D710463EADB}" destId="{F5F458FD-8C8A-417E-B181-1A5284437146}" srcOrd="0" destOrd="2" presId="urn:microsoft.com/office/officeart/2005/8/layout/list1"/>
    <dgm:cxn modelId="{2E351DDC-EF9A-4940-8B26-5745DC6B849E}" type="presOf" srcId="{0468ED5E-9042-418F-AB00-CDEA9FCFEE84}" destId="{F5F458FD-8C8A-417E-B181-1A5284437146}" srcOrd="0" destOrd="0" presId="urn:microsoft.com/office/officeart/2005/8/layout/list1"/>
    <dgm:cxn modelId="{D10331DE-C337-4BAA-B910-B07A8654EDE1}" srcId="{3D0D9FED-7845-4FEF-A0C4-88F157B77124}" destId="{9E44AB5F-581C-4DD9-A3D7-F69C19576D6B}" srcOrd="2" destOrd="0" parTransId="{A8CA9731-1A0E-49F4-8CE5-F9B61603D7A5}" sibTransId="{B35EDBC8-67FB-463E-8638-E1A03F086651}"/>
    <dgm:cxn modelId="{0728A6E1-89C1-498D-BDCD-F44C9C99F650}" srcId="{3D0D9FED-7845-4FEF-A0C4-88F157B77124}" destId="{866B4998-3BA3-4402-8C04-0789A5F8EC16}" srcOrd="3" destOrd="0" parTransId="{DDCC44CD-B114-4F1C-989E-7779CE12F98C}" sibTransId="{E61DA8F7-407C-456E-8DC3-118C428D2EB0}"/>
    <dgm:cxn modelId="{D8F521E4-67C9-4085-AA4A-69299EBB54CD}" type="presOf" srcId="{1F5C7E20-AE98-4524-9ED0-B25306B326D0}" destId="{ACD6EF15-1666-4BFA-A436-92749E6AA863}" srcOrd="0" destOrd="0" presId="urn:microsoft.com/office/officeart/2005/8/layout/list1"/>
    <dgm:cxn modelId="{6D0CA0F1-2AA3-4C62-BAF9-FA05198FABB9}" type="presOf" srcId="{0D01E71E-B480-46D2-82F7-6369AC6DBB4C}" destId="{61CB9BD9-FA2F-4DAC-B264-F8183A3500D1}" srcOrd="1" destOrd="0" presId="urn:microsoft.com/office/officeart/2005/8/layout/list1"/>
    <dgm:cxn modelId="{76EE0FF9-03BA-4B28-94AA-1992EB300345}" type="presOf" srcId="{4FB800D4-6B8F-4D29-A655-DBEE0D34E99B}" destId="{5761AF63-6710-43BB-B438-70D717C7F83A}" srcOrd="1" destOrd="0" presId="urn:microsoft.com/office/officeart/2005/8/layout/list1"/>
    <dgm:cxn modelId="{937050FB-9C46-4777-9BBC-4A7EC2F3E159}" type="presOf" srcId="{9E44AB5F-581C-4DD9-A3D7-F69C19576D6B}" destId="{330034AC-8939-4E80-ABAB-1D1BECE8015F}" srcOrd="1" destOrd="0" presId="urn:microsoft.com/office/officeart/2005/8/layout/list1"/>
    <dgm:cxn modelId="{AD2AC784-2A2F-47D8-A7BC-4F56CD0E5DC2}" type="presParOf" srcId="{2C5B7C4A-F3A5-4C53-BBF3-719D43DBEBC9}" destId="{5349A897-B043-4B47-A3F6-76145E7DB163}" srcOrd="0" destOrd="0" presId="urn:microsoft.com/office/officeart/2005/8/layout/list1"/>
    <dgm:cxn modelId="{74869CBF-CB4D-4E85-853F-EEBB11389853}" type="presParOf" srcId="{5349A897-B043-4B47-A3F6-76145E7DB163}" destId="{13509BD0-F07B-4372-AD7D-46470E47ED4A}" srcOrd="0" destOrd="0" presId="urn:microsoft.com/office/officeart/2005/8/layout/list1"/>
    <dgm:cxn modelId="{DF2319B9-D63D-4BCD-96BE-2820E7431D50}" type="presParOf" srcId="{5349A897-B043-4B47-A3F6-76145E7DB163}" destId="{61CB9BD9-FA2F-4DAC-B264-F8183A3500D1}" srcOrd="1" destOrd="0" presId="urn:microsoft.com/office/officeart/2005/8/layout/list1"/>
    <dgm:cxn modelId="{B8DFEE8C-4237-4F8C-B1C1-F52A88E5CF0A}" type="presParOf" srcId="{2C5B7C4A-F3A5-4C53-BBF3-719D43DBEBC9}" destId="{C8E15504-38E2-4FA4-92FB-66F268084EE7}" srcOrd="1" destOrd="0" presId="urn:microsoft.com/office/officeart/2005/8/layout/list1"/>
    <dgm:cxn modelId="{507D7C32-6E19-4BA3-8CB6-4E8A24B8B2EE}" type="presParOf" srcId="{2C5B7C4A-F3A5-4C53-BBF3-719D43DBEBC9}" destId="{31AB1735-473D-4A34-93FF-E11CF84A6D71}" srcOrd="2" destOrd="0" presId="urn:microsoft.com/office/officeart/2005/8/layout/list1"/>
    <dgm:cxn modelId="{162A8B74-FD7F-4FD1-84ED-6158EE8FDD6F}" type="presParOf" srcId="{2C5B7C4A-F3A5-4C53-BBF3-719D43DBEBC9}" destId="{2122F888-3692-4042-A5CF-8458FE94CB34}" srcOrd="3" destOrd="0" presId="urn:microsoft.com/office/officeart/2005/8/layout/list1"/>
    <dgm:cxn modelId="{B29A9534-714D-4191-B33F-C46FA4D26C2C}" type="presParOf" srcId="{2C5B7C4A-F3A5-4C53-BBF3-719D43DBEBC9}" destId="{22E6E362-0449-4C2B-BFA0-6BB9C829D93F}" srcOrd="4" destOrd="0" presId="urn:microsoft.com/office/officeart/2005/8/layout/list1"/>
    <dgm:cxn modelId="{905B81A7-514D-442B-BE25-53763D78BAEC}" type="presParOf" srcId="{22E6E362-0449-4C2B-BFA0-6BB9C829D93F}" destId="{ACD6EF15-1666-4BFA-A436-92749E6AA863}" srcOrd="0" destOrd="0" presId="urn:microsoft.com/office/officeart/2005/8/layout/list1"/>
    <dgm:cxn modelId="{4F3AC153-3123-4C93-9C3F-17F813400548}" type="presParOf" srcId="{22E6E362-0449-4C2B-BFA0-6BB9C829D93F}" destId="{8D05E6C9-CAF1-48C0-8201-2C1F4858AF6E}" srcOrd="1" destOrd="0" presId="urn:microsoft.com/office/officeart/2005/8/layout/list1"/>
    <dgm:cxn modelId="{28F8915A-DEDF-4D31-AAC6-88B5E7A3BABE}" type="presParOf" srcId="{2C5B7C4A-F3A5-4C53-BBF3-719D43DBEBC9}" destId="{317E5D9B-A678-4D6D-9193-1EC2D9275269}" srcOrd="5" destOrd="0" presId="urn:microsoft.com/office/officeart/2005/8/layout/list1"/>
    <dgm:cxn modelId="{F71CC7FC-43E2-4801-A059-4DD78215397B}" type="presParOf" srcId="{2C5B7C4A-F3A5-4C53-BBF3-719D43DBEBC9}" destId="{E398E591-EB36-4293-BCC1-B60BCE4FFFE6}" srcOrd="6" destOrd="0" presId="urn:microsoft.com/office/officeart/2005/8/layout/list1"/>
    <dgm:cxn modelId="{B33D6EE0-1EA8-4706-8E45-D8FF0691806B}" type="presParOf" srcId="{2C5B7C4A-F3A5-4C53-BBF3-719D43DBEBC9}" destId="{3F4AB580-33C6-40AD-9887-564BC5826FDB}" srcOrd="7" destOrd="0" presId="urn:microsoft.com/office/officeart/2005/8/layout/list1"/>
    <dgm:cxn modelId="{AA788970-A6DD-4437-92B3-661BDA4623B8}" type="presParOf" srcId="{2C5B7C4A-F3A5-4C53-BBF3-719D43DBEBC9}" destId="{41F5225D-0860-413B-BFC5-6A24D48C1397}" srcOrd="8" destOrd="0" presId="urn:microsoft.com/office/officeart/2005/8/layout/list1"/>
    <dgm:cxn modelId="{48484F02-AA48-45C0-8B78-E11CA2169461}" type="presParOf" srcId="{41F5225D-0860-413B-BFC5-6A24D48C1397}" destId="{AE20D784-F32C-44CB-91E1-45F4B684A3DA}" srcOrd="0" destOrd="0" presId="urn:microsoft.com/office/officeart/2005/8/layout/list1"/>
    <dgm:cxn modelId="{09A50431-8728-4B06-B799-1681D9EA5876}" type="presParOf" srcId="{41F5225D-0860-413B-BFC5-6A24D48C1397}" destId="{330034AC-8939-4E80-ABAB-1D1BECE8015F}" srcOrd="1" destOrd="0" presId="urn:microsoft.com/office/officeart/2005/8/layout/list1"/>
    <dgm:cxn modelId="{467AE614-F75D-42E5-B761-784E447504BE}" type="presParOf" srcId="{2C5B7C4A-F3A5-4C53-BBF3-719D43DBEBC9}" destId="{33CD3CE8-6395-4404-9C37-939EE8D6D3C6}" srcOrd="9" destOrd="0" presId="urn:microsoft.com/office/officeart/2005/8/layout/list1"/>
    <dgm:cxn modelId="{061B1A0F-0FF0-49AD-B738-CF743F505758}" type="presParOf" srcId="{2C5B7C4A-F3A5-4C53-BBF3-719D43DBEBC9}" destId="{F5F458FD-8C8A-417E-B181-1A5284437146}" srcOrd="10" destOrd="0" presId="urn:microsoft.com/office/officeart/2005/8/layout/list1"/>
    <dgm:cxn modelId="{381CD971-BA57-4444-A4E3-390F0A23CA48}" type="presParOf" srcId="{2C5B7C4A-F3A5-4C53-BBF3-719D43DBEBC9}" destId="{EE54DAEC-A9AF-41EB-A732-6D51058CC23A}" srcOrd="11" destOrd="0" presId="urn:microsoft.com/office/officeart/2005/8/layout/list1"/>
    <dgm:cxn modelId="{881DAEBE-069B-43E2-94D1-2A9349186D79}" type="presParOf" srcId="{2C5B7C4A-F3A5-4C53-BBF3-719D43DBEBC9}" destId="{C599C44C-281B-4932-BEF7-346D57619083}" srcOrd="12" destOrd="0" presId="urn:microsoft.com/office/officeart/2005/8/layout/list1"/>
    <dgm:cxn modelId="{52CB1E4F-DF26-4C09-80D8-FA4C3A544F06}" type="presParOf" srcId="{C599C44C-281B-4932-BEF7-346D57619083}" destId="{E5DBDADD-ECDE-44C9-A46E-71B6357DBDD6}" srcOrd="0" destOrd="0" presId="urn:microsoft.com/office/officeart/2005/8/layout/list1"/>
    <dgm:cxn modelId="{A92B4DF6-0F13-4E70-8C88-6551EFF40ACD}" type="presParOf" srcId="{C599C44C-281B-4932-BEF7-346D57619083}" destId="{39F1253B-800E-41EE-90E0-62249F081E80}" srcOrd="1" destOrd="0" presId="urn:microsoft.com/office/officeart/2005/8/layout/list1"/>
    <dgm:cxn modelId="{EA8DE3D5-E091-47B2-9719-1C3F784C4E32}" type="presParOf" srcId="{2C5B7C4A-F3A5-4C53-BBF3-719D43DBEBC9}" destId="{221C5808-EF3D-4D41-B9E4-641A639CF6B9}" srcOrd="13" destOrd="0" presId="urn:microsoft.com/office/officeart/2005/8/layout/list1"/>
    <dgm:cxn modelId="{14EBF3D9-05D2-4740-A7B1-61579B249B11}" type="presParOf" srcId="{2C5B7C4A-F3A5-4C53-BBF3-719D43DBEBC9}" destId="{DDB17BAE-8ACF-4AC4-9130-A1D576E080CC}" srcOrd="14" destOrd="0" presId="urn:microsoft.com/office/officeart/2005/8/layout/list1"/>
    <dgm:cxn modelId="{5C5430D3-E590-4543-B0B6-45410D2F30DB}" type="presParOf" srcId="{2C5B7C4A-F3A5-4C53-BBF3-719D43DBEBC9}" destId="{45FEA9C4-CF40-456A-8866-19474BFDB570}" srcOrd="15" destOrd="0" presId="urn:microsoft.com/office/officeart/2005/8/layout/list1"/>
    <dgm:cxn modelId="{A3EFD359-674D-4A3E-AD51-DEE506DF66F1}" type="presParOf" srcId="{2C5B7C4A-F3A5-4C53-BBF3-719D43DBEBC9}" destId="{5180B27F-ED5E-470C-8999-68F8AAF73CB5}" srcOrd="16" destOrd="0" presId="urn:microsoft.com/office/officeart/2005/8/layout/list1"/>
    <dgm:cxn modelId="{438C98C5-E395-4000-B9FD-D504553F9115}" type="presParOf" srcId="{5180B27F-ED5E-470C-8999-68F8AAF73CB5}" destId="{0274C8AE-4AD3-428E-9130-01EE387D9D4A}" srcOrd="0" destOrd="0" presId="urn:microsoft.com/office/officeart/2005/8/layout/list1"/>
    <dgm:cxn modelId="{917DAF4D-4CED-489B-8E47-5B867BD0FD45}" type="presParOf" srcId="{5180B27F-ED5E-470C-8999-68F8AAF73CB5}" destId="{5761AF63-6710-43BB-B438-70D717C7F83A}" srcOrd="1" destOrd="0" presId="urn:microsoft.com/office/officeart/2005/8/layout/list1"/>
    <dgm:cxn modelId="{B64F8B1E-B68A-4293-BDB4-C0ADB5AC2FA3}" type="presParOf" srcId="{2C5B7C4A-F3A5-4C53-BBF3-719D43DBEBC9}" destId="{3A3F23F6-A065-48E8-ABC3-BAA3AA310AB7}" srcOrd="17" destOrd="0" presId="urn:microsoft.com/office/officeart/2005/8/layout/list1"/>
    <dgm:cxn modelId="{DC5381EE-5A60-4B10-9900-4278709CD5C7}" type="presParOf" srcId="{2C5B7C4A-F3A5-4C53-BBF3-719D43DBEBC9}" destId="{9503E33D-232E-4194-9E69-77A02FE46FC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558C15-EF13-4271-ACDB-D93AF7C7BA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E2135B-B572-423A-900C-CBA530451FED}">
      <dgm:prSet/>
      <dgm:spPr/>
      <dgm:t>
        <a:bodyPr/>
        <a:lstStyle/>
        <a:p>
          <a:r>
            <a:rPr lang="en-US"/>
            <a:t>The answer is </a:t>
          </a:r>
          <a:r>
            <a:rPr lang="en-US" b="1"/>
            <a:t>NO</a:t>
          </a:r>
          <a:endParaRPr lang="en-US"/>
        </a:p>
      </dgm:t>
    </dgm:pt>
    <dgm:pt modelId="{A74E25A6-2F65-41DD-B723-15A97F8FEE07}" type="parTrans" cxnId="{BDC5908F-8B52-45F6-AB86-4FF467A832E9}">
      <dgm:prSet/>
      <dgm:spPr/>
      <dgm:t>
        <a:bodyPr/>
        <a:lstStyle/>
        <a:p>
          <a:endParaRPr lang="en-US"/>
        </a:p>
      </dgm:t>
    </dgm:pt>
    <dgm:pt modelId="{00AE9051-D19B-44F4-B621-93FD8588E4BC}" type="sibTrans" cxnId="{BDC5908F-8B52-45F6-AB86-4FF467A832E9}">
      <dgm:prSet/>
      <dgm:spPr/>
      <dgm:t>
        <a:bodyPr/>
        <a:lstStyle/>
        <a:p>
          <a:endParaRPr lang="en-US"/>
        </a:p>
      </dgm:t>
    </dgm:pt>
    <dgm:pt modelId="{FF9663FB-FEF6-4DC3-889E-D7AC471B89AA}">
      <dgm:prSet/>
      <dgm:spPr/>
      <dgm:t>
        <a:bodyPr/>
        <a:lstStyle/>
        <a:p>
          <a:r>
            <a:rPr lang="en-US"/>
            <a:t>Because the Children is closer to the masked word with this architecture </a:t>
          </a:r>
        </a:p>
      </dgm:t>
    </dgm:pt>
    <dgm:pt modelId="{B81908AA-424C-40D1-BFBC-AF12F140A91F}" type="parTrans" cxnId="{AB4BBD3F-ED62-4772-A30D-D8411E033CC9}">
      <dgm:prSet/>
      <dgm:spPr/>
      <dgm:t>
        <a:bodyPr/>
        <a:lstStyle/>
        <a:p>
          <a:endParaRPr lang="en-US"/>
        </a:p>
      </dgm:t>
    </dgm:pt>
    <dgm:pt modelId="{74D370FC-BD41-46BF-A7D7-DACEB276F291}" type="sibTrans" cxnId="{AB4BBD3F-ED62-4772-A30D-D8411E033CC9}">
      <dgm:prSet/>
      <dgm:spPr/>
      <dgm:t>
        <a:bodyPr/>
        <a:lstStyle/>
        <a:p>
          <a:endParaRPr lang="en-US"/>
        </a:p>
      </dgm:t>
    </dgm:pt>
    <dgm:pt modelId="{EC4A8151-E12B-45D6-A36A-78F8751B9287}" type="pres">
      <dgm:prSet presAssocID="{81558C15-EF13-4271-ACDB-D93AF7C7BAF0}" presName="vert0" presStyleCnt="0">
        <dgm:presLayoutVars>
          <dgm:dir/>
          <dgm:animOne val="branch"/>
          <dgm:animLvl val="lvl"/>
        </dgm:presLayoutVars>
      </dgm:prSet>
      <dgm:spPr/>
    </dgm:pt>
    <dgm:pt modelId="{8D5513BD-4A2A-430E-9E64-8454A48F1EA8}" type="pres">
      <dgm:prSet presAssocID="{81E2135B-B572-423A-900C-CBA530451FED}" presName="thickLine" presStyleLbl="alignNode1" presStyleIdx="0" presStyleCnt="2"/>
      <dgm:spPr/>
    </dgm:pt>
    <dgm:pt modelId="{F3B6B94C-BFEB-43A4-9B40-9FE16E1EA61D}" type="pres">
      <dgm:prSet presAssocID="{81E2135B-B572-423A-900C-CBA530451FED}" presName="horz1" presStyleCnt="0"/>
      <dgm:spPr/>
    </dgm:pt>
    <dgm:pt modelId="{47BC4D79-D2AB-4A72-96F8-5968541843B3}" type="pres">
      <dgm:prSet presAssocID="{81E2135B-B572-423A-900C-CBA530451FED}" presName="tx1" presStyleLbl="revTx" presStyleIdx="0" presStyleCnt="2"/>
      <dgm:spPr/>
    </dgm:pt>
    <dgm:pt modelId="{79B343C9-766A-4C3A-994C-4CAD31D68383}" type="pres">
      <dgm:prSet presAssocID="{81E2135B-B572-423A-900C-CBA530451FED}" presName="vert1" presStyleCnt="0"/>
      <dgm:spPr/>
    </dgm:pt>
    <dgm:pt modelId="{2BDD4053-94A7-4A34-85FF-0498383803FF}" type="pres">
      <dgm:prSet presAssocID="{FF9663FB-FEF6-4DC3-889E-D7AC471B89AA}" presName="thickLine" presStyleLbl="alignNode1" presStyleIdx="1" presStyleCnt="2"/>
      <dgm:spPr/>
    </dgm:pt>
    <dgm:pt modelId="{004135DB-879C-4926-B728-37A8CF547665}" type="pres">
      <dgm:prSet presAssocID="{FF9663FB-FEF6-4DC3-889E-D7AC471B89AA}" presName="horz1" presStyleCnt="0"/>
      <dgm:spPr/>
    </dgm:pt>
    <dgm:pt modelId="{726887D5-9548-4985-907F-9F2448F21EDF}" type="pres">
      <dgm:prSet presAssocID="{FF9663FB-FEF6-4DC3-889E-D7AC471B89AA}" presName="tx1" presStyleLbl="revTx" presStyleIdx="1" presStyleCnt="2"/>
      <dgm:spPr/>
    </dgm:pt>
    <dgm:pt modelId="{1832E997-0428-4694-AA6F-23C1D95659F0}" type="pres">
      <dgm:prSet presAssocID="{FF9663FB-FEF6-4DC3-889E-D7AC471B89AA}" presName="vert1" presStyleCnt="0"/>
      <dgm:spPr/>
    </dgm:pt>
  </dgm:ptLst>
  <dgm:cxnLst>
    <dgm:cxn modelId="{F2163D27-05F0-484A-AC0B-A2213E085546}" type="presOf" srcId="{FF9663FB-FEF6-4DC3-889E-D7AC471B89AA}" destId="{726887D5-9548-4985-907F-9F2448F21EDF}" srcOrd="0" destOrd="0" presId="urn:microsoft.com/office/officeart/2008/layout/LinedList"/>
    <dgm:cxn modelId="{AB4BBD3F-ED62-4772-A30D-D8411E033CC9}" srcId="{81558C15-EF13-4271-ACDB-D93AF7C7BAF0}" destId="{FF9663FB-FEF6-4DC3-889E-D7AC471B89AA}" srcOrd="1" destOrd="0" parTransId="{B81908AA-424C-40D1-BFBC-AF12F140A91F}" sibTransId="{74D370FC-BD41-46BF-A7D7-DACEB276F291}"/>
    <dgm:cxn modelId="{6EDDBB5E-787C-4E54-A9FF-9496C52423EF}" type="presOf" srcId="{81E2135B-B572-423A-900C-CBA530451FED}" destId="{47BC4D79-D2AB-4A72-96F8-5968541843B3}" srcOrd="0" destOrd="0" presId="urn:microsoft.com/office/officeart/2008/layout/LinedList"/>
    <dgm:cxn modelId="{BDC5908F-8B52-45F6-AB86-4FF467A832E9}" srcId="{81558C15-EF13-4271-ACDB-D93AF7C7BAF0}" destId="{81E2135B-B572-423A-900C-CBA530451FED}" srcOrd="0" destOrd="0" parTransId="{A74E25A6-2F65-41DD-B723-15A97F8FEE07}" sibTransId="{00AE9051-D19B-44F4-B621-93FD8588E4BC}"/>
    <dgm:cxn modelId="{EC7326FA-2D7B-41F4-8ECB-69E93826BFA1}" type="presOf" srcId="{81558C15-EF13-4271-ACDB-D93AF7C7BAF0}" destId="{EC4A8151-E12B-45D6-A36A-78F8751B9287}" srcOrd="0" destOrd="0" presId="urn:microsoft.com/office/officeart/2008/layout/LinedList"/>
    <dgm:cxn modelId="{BE75CF33-63FA-402B-985D-6D1022171978}" type="presParOf" srcId="{EC4A8151-E12B-45D6-A36A-78F8751B9287}" destId="{8D5513BD-4A2A-430E-9E64-8454A48F1EA8}" srcOrd="0" destOrd="0" presId="urn:microsoft.com/office/officeart/2008/layout/LinedList"/>
    <dgm:cxn modelId="{C307344D-546E-4E83-BC55-424C09AF0C45}" type="presParOf" srcId="{EC4A8151-E12B-45D6-A36A-78F8751B9287}" destId="{F3B6B94C-BFEB-43A4-9B40-9FE16E1EA61D}" srcOrd="1" destOrd="0" presId="urn:microsoft.com/office/officeart/2008/layout/LinedList"/>
    <dgm:cxn modelId="{13C36C5A-2E01-427C-B377-3C1467959E2B}" type="presParOf" srcId="{F3B6B94C-BFEB-43A4-9B40-9FE16E1EA61D}" destId="{47BC4D79-D2AB-4A72-96F8-5968541843B3}" srcOrd="0" destOrd="0" presId="urn:microsoft.com/office/officeart/2008/layout/LinedList"/>
    <dgm:cxn modelId="{E93C1BAD-8ADC-4C31-97C7-151263484ED6}" type="presParOf" srcId="{F3B6B94C-BFEB-43A4-9B40-9FE16E1EA61D}" destId="{79B343C9-766A-4C3A-994C-4CAD31D68383}" srcOrd="1" destOrd="0" presId="urn:microsoft.com/office/officeart/2008/layout/LinedList"/>
    <dgm:cxn modelId="{92894FEF-D88F-4E52-BFFD-6D2D72075E73}" type="presParOf" srcId="{EC4A8151-E12B-45D6-A36A-78F8751B9287}" destId="{2BDD4053-94A7-4A34-85FF-0498383803FF}" srcOrd="2" destOrd="0" presId="urn:microsoft.com/office/officeart/2008/layout/LinedList"/>
    <dgm:cxn modelId="{9795F9B1-0712-4B51-A11E-33166B27E498}" type="presParOf" srcId="{EC4A8151-E12B-45D6-A36A-78F8751B9287}" destId="{004135DB-879C-4926-B728-37A8CF547665}" srcOrd="3" destOrd="0" presId="urn:microsoft.com/office/officeart/2008/layout/LinedList"/>
    <dgm:cxn modelId="{E9BD6297-D392-4C2A-B9C6-05A8B60FAE90}" type="presParOf" srcId="{004135DB-879C-4926-B728-37A8CF547665}" destId="{726887D5-9548-4985-907F-9F2448F21EDF}" srcOrd="0" destOrd="0" presId="urn:microsoft.com/office/officeart/2008/layout/LinedList"/>
    <dgm:cxn modelId="{B4DF3489-D0AA-404E-BF8A-78707CE1D86E}" type="presParOf" srcId="{004135DB-879C-4926-B728-37A8CF547665}" destId="{1832E997-0428-4694-AA6F-23C1D95659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4C2DF-E309-4638-AE31-57B6F9136180}">
      <dsp:nvSpPr>
        <dsp:cNvPr id="0" name=""/>
        <dsp:cNvSpPr/>
      </dsp:nvSpPr>
      <dsp:spPr>
        <a:xfrm>
          <a:off x="0" y="680"/>
          <a:ext cx="6506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A72BE-F77F-40E2-93F9-0D05775B9B28}">
      <dsp:nvSpPr>
        <dsp:cNvPr id="0" name=""/>
        <dsp:cNvSpPr/>
      </dsp:nvSpPr>
      <dsp:spPr>
        <a:xfrm>
          <a:off x="0" y="680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Background </a:t>
          </a:r>
        </a:p>
      </dsp:txBody>
      <dsp:txXfrm>
        <a:off x="0" y="680"/>
        <a:ext cx="6506304" cy="1115295"/>
      </dsp:txXfrm>
    </dsp:sp>
    <dsp:sp modelId="{915467F3-27F8-4009-B492-9191C26126AF}">
      <dsp:nvSpPr>
        <dsp:cNvPr id="0" name=""/>
        <dsp:cNvSpPr/>
      </dsp:nvSpPr>
      <dsp:spPr>
        <a:xfrm>
          <a:off x="0" y="1115976"/>
          <a:ext cx="6506304" cy="0"/>
        </a:xfrm>
        <a:prstGeom prst="line">
          <a:avLst/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 w="34925" cap="flat" cmpd="sng" algn="in">
          <a:solidFill>
            <a:schemeClr val="accent2">
              <a:hueOff val="-41413"/>
              <a:satOff val="-13584"/>
              <a:lumOff val="-4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A2E3F-10E7-43F7-96F6-7E21D4B23BA4}">
      <dsp:nvSpPr>
        <dsp:cNvPr id="0" name=""/>
        <dsp:cNvSpPr/>
      </dsp:nvSpPr>
      <dsp:spPr>
        <a:xfrm>
          <a:off x="0" y="1115976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0" kern="1200"/>
            <a:t>Masked Language </a:t>
          </a:r>
          <a:r>
            <a:rPr lang="en-US" sz="3300" kern="1200"/>
            <a:t>Model</a:t>
          </a:r>
        </a:p>
      </dsp:txBody>
      <dsp:txXfrm>
        <a:off x="0" y="1115976"/>
        <a:ext cx="6506304" cy="1115295"/>
      </dsp:txXfrm>
    </dsp:sp>
    <dsp:sp modelId="{A56A9DC3-27A7-4427-938B-E5ED71CCFF82}">
      <dsp:nvSpPr>
        <dsp:cNvPr id="0" name=""/>
        <dsp:cNvSpPr/>
      </dsp:nvSpPr>
      <dsp:spPr>
        <a:xfrm>
          <a:off x="0" y="2231272"/>
          <a:ext cx="6506304" cy="0"/>
        </a:xfrm>
        <a:prstGeom prst="line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B4325-FF47-4CFC-9529-D6D2322CD1F4}">
      <dsp:nvSpPr>
        <dsp:cNvPr id="0" name=""/>
        <dsp:cNvSpPr/>
      </dsp:nvSpPr>
      <dsp:spPr>
        <a:xfrm>
          <a:off x="0" y="2231272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1" kern="1200"/>
            <a:t>Right to left Language Model</a:t>
          </a:r>
          <a:endParaRPr lang="en-US" sz="3300" kern="1200"/>
        </a:p>
      </dsp:txBody>
      <dsp:txXfrm>
        <a:off x="0" y="2231272"/>
        <a:ext cx="6506304" cy="1115295"/>
      </dsp:txXfrm>
    </dsp:sp>
    <dsp:sp modelId="{09D8CBBB-5E83-441F-805D-9261A76FD2E0}">
      <dsp:nvSpPr>
        <dsp:cNvPr id="0" name=""/>
        <dsp:cNvSpPr/>
      </dsp:nvSpPr>
      <dsp:spPr>
        <a:xfrm>
          <a:off x="0" y="3346567"/>
          <a:ext cx="6506304" cy="0"/>
        </a:xfrm>
        <a:prstGeom prst="line">
          <a:avLst/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 w="34925" cap="flat" cmpd="sng" algn="in">
          <a:solidFill>
            <a:schemeClr val="accent2">
              <a:hueOff val="-124240"/>
              <a:satOff val="-40751"/>
              <a:lumOff val="-14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BBF77-CB87-42B5-8C97-A6D8539D9DA3}">
      <dsp:nvSpPr>
        <dsp:cNvPr id="0" name=""/>
        <dsp:cNvSpPr/>
      </dsp:nvSpPr>
      <dsp:spPr>
        <a:xfrm>
          <a:off x="0" y="3346567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1" kern="1200"/>
            <a:t>Left to Right with Right to Left Language Model</a:t>
          </a:r>
          <a:endParaRPr lang="en-US" sz="3300" kern="1200"/>
        </a:p>
      </dsp:txBody>
      <dsp:txXfrm>
        <a:off x="0" y="3346567"/>
        <a:ext cx="6506304" cy="1115295"/>
      </dsp:txXfrm>
    </dsp:sp>
    <dsp:sp modelId="{8CE56D24-36E7-4030-9BED-17E55FE2EC13}">
      <dsp:nvSpPr>
        <dsp:cNvPr id="0" name=""/>
        <dsp:cNvSpPr/>
      </dsp:nvSpPr>
      <dsp:spPr>
        <a:xfrm>
          <a:off x="0" y="4461863"/>
          <a:ext cx="6506304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59D2A-2C2A-4C49-ADE7-4EF3ADE197D0}">
      <dsp:nvSpPr>
        <dsp:cNvPr id="0" name=""/>
        <dsp:cNvSpPr/>
      </dsp:nvSpPr>
      <dsp:spPr>
        <a:xfrm>
          <a:off x="0" y="4461863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1" kern="1200"/>
            <a:t>Transformers</a:t>
          </a:r>
          <a:endParaRPr lang="en-US" sz="3300" kern="1200"/>
        </a:p>
      </dsp:txBody>
      <dsp:txXfrm>
        <a:off x="0" y="4461863"/>
        <a:ext cx="6506304" cy="11152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4368-C1F5-40A1-B64E-0F13CA72EED4}">
      <dsp:nvSpPr>
        <dsp:cNvPr id="0" name=""/>
        <dsp:cNvSpPr/>
      </dsp:nvSpPr>
      <dsp:spPr>
        <a:xfrm>
          <a:off x="0" y="680"/>
          <a:ext cx="6506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77D65-D945-498C-9C04-18CFB7D4C50E}">
      <dsp:nvSpPr>
        <dsp:cNvPr id="0" name=""/>
        <dsp:cNvSpPr/>
      </dsp:nvSpPr>
      <dsp:spPr>
        <a:xfrm>
          <a:off x="0" y="68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BERT</a:t>
          </a:r>
        </a:p>
      </dsp:txBody>
      <dsp:txXfrm>
        <a:off x="0" y="680"/>
        <a:ext cx="6506304" cy="796639"/>
      </dsp:txXfrm>
    </dsp:sp>
    <dsp:sp modelId="{83980AD6-7339-4852-9C00-685C7D2A0AB6}">
      <dsp:nvSpPr>
        <dsp:cNvPr id="0" name=""/>
        <dsp:cNvSpPr/>
      </dsp:nvSpPr>
      <dsp:spPr>
        <a:xfrm>
          <a:off x="0" y="797320"/>
          <a:ext cx="6506304" cy="0"/>
        </a:xfrm>
        <a:prstGeom prst="line">
          <a:avLst/>
        </a:prstGeom>
        <a:solidFill>
          <a:schemeClr val="accent2">
            <a:hueOff val="-27609"/>
            <a:satOff val="-9056"/>
            <a:lumOff val="-3300"/>
            <a:alphaOff val="0"/>
          </a:schemeClr>
        </a:solidFill>
        <a:ln w="34925" cap="flat" cmpd="sng" algn="in">
          <a:solidFill>
            <a:schemeClr val="accent2">
              <a:hueOff val="-27609"/>
              <a:satOff val="-9056"/>
              <a:lumOff val="-33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AAA15-B98E-4B92-A5E4-600B121ECD14}">
      <dsp:nvSpPr>
        <dsp:cNvPr id="0" name=""/>
        <dsp:cNvSpPr/>
      </dsp:nvSpPr>
      <dsp:spPr>
        <a:xfrm>
          <a:off x="0" y="79732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BERT</a:t>
          </a:r>
          <a:r>
            <a:rPr lang="en-US" sz="3600" i="0" kern="1200" dirty="0"/>
            <a:t> </a:t>
          </a:r>
          <a:r>
            <a:rPr lang="en-US" sz="3600" kern="1200" dirty="0"/>
            <a:t>Architecture</a:t>
          </a:r>
        </a:p>
      </dsp:txBody>
      <dsp:txXfrm>
        <a:off x="0" y="797320"/>
        <a:ext cx="6506304" cy="796639"/>
      </dsp:txXfrm>
    </dsp:sp>
    <dsp:sp modelId="{6B0F66BD-05A5-4B6A-9F0D-17C2508A8894}">
      <dsp:nvSpPr>
        <dsp:cNvPr id="0" name=""/>
        <dsp:cNvSpPr/>
      </dsp:nvSpPr>
      <dsp:spPr>
        <a:xfrm>
          <a:off x="0" y="1593960"/>
          <a:ext cx="6506304" cy="0"/>
        </a:xfrm>
        <a:prstGeom prst="line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accent2">
              <a:hueOff val="-55218"/>
              <a:satOff val="-18112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C579B-C157-40F2-8A27-84E8996DB5BD}">
      <dsp:nvSpPr>
        <dsp:cNvPr id="0" name=""/>
        <dsp:cNvSpPr/>
      </dsp:nvSpPr>
      <dsp:spPr>
        <a:xfrm>
          <a:off x="0" y="159396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Input</a:t>
          </a:r>
          <a:r>
            <a:rPr lang="en-US" sz="3600" i="0" kern="1200" dirty="0"/>
            <a:t> </a:t>
          </a:r>
          <a:r>
            <a:rPr lang="en-US" sz="3600" kern="1200" dirty="0"/>
            <a:t>Representation</a:t>
          </a:r>
        </a:p>
      </dsp:txBody>
      <dsp:txXfrm>
        <a:off x="0" y="1593960"/>
        <a:ext cx="6506304" cy="796639"/>
      </dsp:txXfrm>
    </dsp:sp>
    <dsp:sp modelId="{5CE993B9-4E3B-47C8-A635-CFF5FB321476}">
      <dsp:nvSpPr>
        <dsp:cNvPr id="0" name=""/>
        <dsp:cNvSpPr/>
      </dsp:nvSpPr>
      <dsp:spPr>
        <a:xfrm>
          <a:off x="0" y="2390600"/>
          <a:ext cx="6506304" cy="0"/>
        </a:xfrm>
        <a:prstGeom prst="line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3FB21-CD74-4A9A-8402-E3D81362ECD3}">
      <dsp:nvSpPr>
        <dsp:cNvPr id="0" name=""/>
        <dsp:cNvSpPr/>
      </dsp:nvSpPr>
      <dsp:spPr>
        <a:xfrm>
          <a:off x="0" y="239060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Input</a:t>
          </a:r>
          <a:r>
            <a:rPr lang="en-US" sz="3600" i="0" kern="1200" dirty="0"/>
            <a:t> </a:t>
          </a:r>
          <a:r>
            <a:rPr lang="en-US" sz="3600" kern="1200" dirty="0"/>
            <a:t>Embedding</a:t>
          </a:r>
        </a:p>
      </dsp:txBody>
      <dsp:txXfrm>
        <a:off x="0" y="2390600"/>
        <a:ext cx="6506304" cy="796639"/>
      </dsp:txXfrm>
    </dsp:sp>
    <dsp:sp modelId="{CAF73638-B6E6-4C0B-96BE-226CCE49AECD}">
      <dsp:nvSpPr>
        <dsp:cNvPr id="0" name=""/>
        <dsp:cNvSpPr/>
      </dsp:nvSpPr>
      <dsp:spPr>
        <a:xfrm>
          <a:off x="0" y="3187239"/>
          <a:ext cx="6506304" cy="0"/>
        </a:xfrm>
        <a:prstGeom prst="line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accent2">
              <a:hueOff val="-110436"/>
              <a:satOff val="-36223"/>
              <a:lumOff val="-1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C2971-03DF-467F-91CC-5595E9A9AD19}">
      <dsp:nvSpPr>
        <dsp:cNvPr id="0" name=""/>
        <dsp:cNvSpPr/>
      </dsp:nvSpPr>
      <dsp:spPr>
        <a:xfrm>
          <a:off x="0" y="318723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Pre-training</a:t>
          </a:r>
        </a:p>
      </dsp:txBody>
      <dsp:txXfrm>
        <a:off x="0" y="3187239"/>
        <a:ext cx="6506304" cy="796639"/>
      </dsp:txXfrm>
    </dsp:sp>
    <dsp:sp modelId="{0E6F96D5-C6AE-425C-A8CE-39989B36DA71}">
      <dsp:nvSpPr>
        <dsp:cNvPr id="0" name=""/>
        <dsp:cNvSpPr/>
      </dsp:nvSpPr>
      <dsp:spPr>
        <a:xfrm>
          <a:off x="0" y="3983879"/>
          <a:ext cx="6506304" cy="0"/>
        </a:xfrm>
        <a:prstGeom prst="line">
          <a:avLst/>
        </a:prstGeom>
        <a:solidFill>
          <a:schemeClr val="accent2">
            <a:hueOff val="-138045"/>
            <a:satOff val="-45279"/>
            <a:lumOff val="-16502"/>
            <a:alphaOff val="0"/>
          </a:schemeClr>
        </a:solidFill>
        <a:ln w="34925" cap="flat" cmpd="sng" algn="in">
          <a:solidFill>
            <a:schemeClr val="accent2">
              <a:hueOff val="-138045"/>
              <a:satOff val="-45279"/>
              <a:lumOff val="-165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3D20B-7540-4444-8CEB-BE277F22CFDA}">
      <dsp:nvSpPr>
        <dsp:cNvPr id="0" name=""/>
        <dsp:cNvSpPr/>
      </dsp:nvSpPr>
      <dsp:spPr>
        <a:xfrm>
          <a:off x="0" y="398387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Masked Language Model (MLM)</a:t>
          </a:r>
        </a:p>
      </dsp:txBody>
      <dsp:txXfrm>
        <a:off x="0" y="3983879"/>
        <a:ext cx="6506304" cy="796639"/>
      </dsp:txXfrm>
    </dsp:sp>
    <dsp:sp modelId="{1460577F-9C77-486E-A135-4633A5F9A481}">
      <dsp:nvSpPr>
        <dsp:cNvPr id="0" name=""/>
        <dsp:cNvSpPr/>
      </dsp:nvSpPr>
      <dsp:spPr>
        <a:xfrm>
          <a:off x="0" y="4780519"/>
          <a:ext cx="6506304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B4789-2856-4AAC-A1DC-1F4B15C5A5FA}">
      <dsp:nvSpPr>
        <dsp:cNvPr id="0" name=""/>
        <dsp:cNvSpPr/>
      </dsp:nvSpPr>
      <dsp:spPr>
        <a:xfrm>
          <a:off x="0" y="478051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Next Sentence Prediction (NSP)</a:t>
          </a:r>
        </a:p>
      </dsp:txBody>
      <dsp:txXfrm>
        <a:off x="0" y="4780519"/>
        <a:ext cx="6506304" cy="7966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B1735-473D-4A34-93FF-E11CF84A6D71}">
      <dsp:nvSpPr>
        <dsp:cNvPr id="0" name=""/>
        <dsp:cNvSpPr/>
      </dsp:nvSpPr>
      <dsp:spPr>
        <a:xfrm>
          <a:off x="0" y="271080"/>
          <a:ext cx="6506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B9BD9-FA2F-4DAC-B264-F8183A3500D1}">
      <dsp:nvSpPr>
        <dsp:cNvPr id="0" name=""/>
        <dsp:cNvSpPr/>
      </dsp:nvSpPr>
      <dsp:spPr>
        <a:xfrm>
          <a:off x="325315" y="34919"/>
          <a:ext cx="455441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Using BERT</a:t>
          </a:r>
          <a:endParaRPr lang="en-US" sz="1600" kern="1200"/>
        </a:p>
      </dsp:txBody>
      <dsp:txXfrm>
        <a:off x="348372" y="57976"/>
        <a:ext cx="4508298" cy="426206"/>
      </dsp:txXfrm>
    </dsp:sp>
    <dsp:sp modelId="{E398E591-EB36-4293-BCC1-B60BCE4FFFE6}">
      <dsp:nvSpPr>
        <dsp:cNvPr id="0" name=""/>
        <dsp:cNvSpPr/>
      </dsp:nvSpPr>
      <dsp:spPr>
        <a:xfrm>
          <a:off x="0" y="996840"/>
          <a:ext cx="6506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41413"/>
              <a:satOff val="-13584"/>
              <a:lumOff val="-4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5E6C9-CAF1-48C0-8201-2C1F4858AF6E}">
      <dsp:nvSpPr>
        <dsp:cNvPr id="0" name=""/>
        <dsp:cNvSpPr/>
      </dsp:nvSpPr>
      <dsp:spPr>
        <a:xfrm>
          <a:off x="325315" y="760680"/>
          <a:ext cx="4554412" cy="472320"/>
        </a:xfrm>
        <a:prstGeom prst="roundRect">
          <a:avLst/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BEERT Fine-tuning</a:t>
          </a:r>
          <a:endParaRPr lang="en-US" sz="1600" kern="1200"/>
        </a:p>
      </dsp:txBody>
      <dsp:txXfrm>
        <a:off x="348372" y="783737"/>
        <a:ext cx="4508298" cy="426206"/>
      </dsp:txXfrm>
    </dsp:sp>
    <dsp:sp modelId="{F5F458FD-8C8A-417E-B181-1A5284437146}">
      <dsp:nvSpPr>
        <dsp:cNvPr id="0" name=""/>
        <dsp:cNvSpPr/>
      </dsp:nvSpPr>
      <dsp:spPr>
        <a:xfrm>
          <a:off x="0" y="1722599"/>
          <a:ext cx="6506304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333248" rIns="50496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0" kern="1200"/>
            <a:t>GLUE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0" kern="1200"/>
            <a:t>SQuAD v1.1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0" kern="1200"/>
            <a:t>SQuAD </a:t>
          </a:r>
          <a:r>
            <a:rPr lang="en-US" sz="1600" kern="1200"/>
            <a:t>v2.0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SWAG</a:t>
          </a:r>
        </a:p>
      </dsp:txBody>
      <dsp:txXfrm>
        <a:off x="0" y="1722599"/>
        <a:ext cx="6506304" cy="1386000"/>
      </dsp:txXfrm>
    </dsp:sp>
    <dsp:sp modelId="{330034AC-8939-4E80-ABAB-1D1BECE8015F}">
      <dsp:nvSpPr>
        <dsp:cNvPr id="0" name=""/>
        <dsp:cNvSpPr/>
      </dsp:nvSpPr>
      <dsp:spPr>
        <a:xfrm>
          <a:off x="325315" y="1486440"/>
          <a:ext cx="4554412" cy="472320"/>
        </a:xfrm>
        <a:prstGeom prst="round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Experiments</a:t>
          </a:r>
          <a:endParaRPr lang="en-US" sz="1600" kern="1200"/>
        </a:p>
      </dsp:txBody>
      <dsp:txXfrm>
        <a:off x="348372" y="1509497"/>
        <a:ext cx="4508298" cy="426206"/>
      </dsp:txXfrm>
    </dsp:sp>
    <dsp:sp modelId="{DDB17BAE-8ACF-4AC4-9130-A1D576E080CC}">
      <dsp:nvSpPr>
        <dsp:cNvPr id="0" name=""/>
        <dsp:cNvSpPr/>
      </dsp:nvSpPr>
      <dsp:spPr>
        <a:xfrm>
          <a:off x="0" y="3431160"/>
          <a:ext cx="6506304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24240"/>
              <a:satOff val="-40751"/>
              <a:lumOff val="-14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333248" rIns="50496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Effect of Pre-training Tasks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Effect of Model Size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Effect of number of training steps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Models' comparisons</a:t>
          </a:r>
        </a:p>
      </dsp:txBody>
      <dsp:txXfrm>
        <a:off x="0" y="3431160"/>
        <a:ext cx="6506304" cy="1386000"/>
      </dsp:txXfrm>
    </dsp:sp>
    <dsp:sp modelId="{39F1253B-800E-41EE-90E0-62249F081E80}">
      <dsp:nvSpPr>
        <dsp:cNvPr id="0" name=""/>
        <dsp:cNvSpPr/>
      </dsp:nvSpPr>
      <dsp:spPr>
        <a:xfrm>
          <a:off x="325315" y="3195000"/>
          <a:ext cx="4554412" cy="472320"/>
        </a:xfrm>
        <a:prstGeom prst="roundRect">
          <a:avLst/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Ablation Studies</a:t>
          </a:r>
          <a:endParaRPr lang="en-US" sz="1600" kern="1200"/>
        </a:p>
      </dsp:txBody>
      <dsp:txXfrm>
        <a:off x="348372" y="3218057"/>
        <a:ext cx="4508298" cy="426206"/>
      </dsp:txXfrm>
    </dsp:sp>
    <dsp:sp modelId="{9503E33D-232E-4194-9E69-77A02FE46FCB}">
      <dsp:nvSpPr>
        <dsp:cNvPr id="0" name=""/>
        <dsp:cNvSpPr/>
      </dsp:nvSpPr>
      <dsp:spPr>
        <a:xfrm>
          <a:off x="0" y="5139720"/>
          <a:ext cx="6506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1AF63-6710-43BB-B438-70D717C7F83A}">
      <dsp:nvSpPr>
        <dsp:cNvPr id="0" name=""/>
        <dsp:cNvSpPr/>
      </dsp:nvSpPr>
      <dsp:spPr>
        <a:xfrm>
          <a:off x="325315" y="4903560"/>
          <a:ext cx="4554412" cy="472320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Conclusion</a:t>
          </a:r>
          <a:endParaRPr lang="en-US" sz="1600" kern="1200"/>
        </a:p>
      </dsp:txBody>
      <dsp:txXfrm>
        <a:off x="348372" y="4926617"/>
        <a:ext cx="4508298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513BD-4A2A-430E-9E64-8454A48F1EA8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C4D79-D2AB-4A72-96F8-5968541843B3}">
      <dsp:nvSpPr>
        <dsp:cNvPr id="0" name=""/>
        <dsp:cNvSpPr/>
      </dsp:nvSpPr>
      <dsp:spPr>
        <a:xfrm>
          <a:off x="0" y="0"/>
          <a:ext cx="9601200" cy="179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The answer is </a:t>
          </a:r>
          <a:r>
            <a:rPr lang="en-US" sz="4700" b="1" kern="1200"/>
            <a:t>NO</a:t>
          </a:r>
          <a:endParaRPr lang="en-US" sz="4700" kern="1200"/>
        </a:p>
      </dsp:txBody>
      <dsp:txXfrm>
        <a:off x="0" y="0"/>
        <a:ext cx="9601200" cy="1790700"/>
      </dsp:txXfrm>
    </dsp:sp>
    <dsp:sp modelId="{2BDD4053-94A7-4A34-85FF-0498383803FF}">
      <dsp:nvSpPr>
        <dsp:cNvPr id="0" name=""/>
        <dsp:cNvSpPr/>
      </dsp:nvSpPr>
      <dsp:spPr>
        <a:xfrm>
          <a:off x="0" y="179070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887D5-9548-4985-907F-9F2448F21EDF}">
      <dsp:nvSpPr>
        <dsp:cNvPr id="0" name=""/>
        <dsp:cNvSpPr/>
      </dsp:nvSpPr>
      <dsp:spPr>
        <a:xfrm>
          <a:off x="0" y="1790700"/>
          <a:ext cx="9601200" cy="179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Because the Children is closer to the masked word with this architecture </a:t>
          </a:r>
        </a:p>
      </dsp:txBody>
      <dsp:txXfrm>
        <a:off x="0" y="1790700"/>
        <a:ext cx="9601200" cy="1790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nsa.pl/wiki/Proble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3818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nsa.pl/wiki/Proble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y-guide.com/2012/11/tv-transformers-animated-season-1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27440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transformer/" TargetMode="External"/><Relationship Id="rId2" Type="http://schemas.openxmlformats.org/officeDocument/2006/relationships/hyperlink" Target="https://www.youtube.jom/watch?v=3bdz7jX9r34&amp;list=PLQkyODvJ8ywsLydDYORIlJxV9KarhXp9O&amp;index=14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lammar.github.io/illustrated-bert/" TargetMode="External"/><Relationship Id="rId5" Type="http://schemas.openxmlformats.org/officeDocument/2006/relationships/hyperlink" Target="https://uvadlc-notebooks.readthedocs.io/en/latest/tutorial_notebooks/tutorial6/Transformers_and_MHAttention.html" TargetMode="External"/><Relationship Id="rId4" Type="http://schemas.openxmlformats.org/officeDocument/2006/relationships/hyperlink" Target="https://proceedings.neurips.cc/paper/2017/file/3f5ee243547dee91fbd053c1c4a845aa-Paper.pdf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3818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BERT: Pre-training of Deep Bidirectional Transformers for</a:t>
            </a:r>
            <a:endParaRPr lang="en-US" sz="3400"/>
          </a:p>
          <a:p>
            <a:r>
              <a:rPr lang="en-US" sz="3400">
                <a:ea typeface="+mj-lt"/>
                <a:cs typeface="+mj-lt"/>
              </a:rPr>
              <a:t>Language Understanding</a:t>
            </a:r>
            <a:endParaRPr lang="en-US" sz="34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C6ACD18-B499-8A98-F98F-0D529D1D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3" y="1662895"/>
            <a:ext cx="4207669" cy="373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818C-CC4C-A7E7-A203-88B947B3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RTL with LTR LM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E3F3-E55A-6BB9-A534-6B17C25A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06586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Successfully We predict the correct word "is":</a:t>
            </a:r>
          </a:p>
          <a:p>
            <a:pPr marL="383540" indent="-383540"/>
            <a:r>
              <a:rPr lang="en-US" sz="3600" dirty="0">
                <a:ea typeface="+mn-lt"/>
                <a:cs typeface="+mn-lt"/>
              </a:rPr>
              <a:t>"The sky </a:t>
            </a:r>
            <a:r>
              <a:rPr lang="en-US" sz="3600" dirty="0">
                <a:solidFill>
                  <a:srgbClr val="00B050"/>
                </a:solidFill>
                <a:ea typeface="+mn-lt"/>
                <a:cs typeface="+mn-lt"/>
              </a:rPr>
              <a:t>is </a:t>
            </a:r>
            <a:r>
              <a:rPr lang="en-US" sz="3600" dirty="0">
                <a:solidFill>
                  <a:srgbClr val="191B0E"/>
                </a:solidFill>
                <a:ea typeface="+mn-lt"/>
                <a:cs typeface="+mn-lt"/>
              </a:rPr>
              <a:t>blue</a:t>
            </a:r>
            <a:r>
              <a:rPr lang="en-US" sz="3600" dirty="0">
                <a:ea typeface="+mn-lt"/>
                <a:cs typeface="+mn-lt"/>
              </a:rPr>
              <a:t>"</a:t>
            </a:r>
          </a:p>
          <a:p>
            <a:pPr marL="0" indent="0">
              <a:buNone/>
            </a:pPr>
            <a:endParaRPr lang="en-US" sz="3600"/>
          </a:p>
          <a:p>
            <a:pPr marL="383540" indent="-383540"/>
            <a:endParaRPr lang="en-US"/>
          </a:p>
          <a:p>
            <a:pPr marL="383540" indent="-383540"/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73C0D0A-33A7-F9B6-1FEF-CBF539B6A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282" y="688828"/>
            <a:ext cx="6392750" cy="481105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A900A69-D54D-5CEF-4E3F-65B4D5B7E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251" y="4037018"/>
            <a:ext cx="2743200" cy="183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7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818C-CC4C-A7E7-A203-88B947B3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844361" cy="148590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RTL with LTR LM</a:t>
            </a:r>
          </a:p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E3F3-E55A-6BB9-A534-6B17C25A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865902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 dirty="0">
                <a:ea typeface="+mn-lt"/>
                <a:cs typeface="+mn-lt"/>
              </a:rPr>
              <a:t>Suppose the sentence is too long :</a:t>
            </a:r>
            <a:endParaRPr lang="en-US" sz="1600" dirty="0">
              <a:ea typeface="+mn-lt"/>
              <a:cs typeface="+mn-lt"/>
            </a:endParaRPr>
          </a:p>
          <a:p>
            <a:pPr marL="383540" indent="-383540"/>
            <a:r>
              <a:rPr lang="en-US" sz="3600" dirty="0">
                <a:ea typeface="+mn-lt"/>
                <a:cs typeface="+mn-lt"/>
              </a:rPr>
              <a:t>"The ball that children plays with in school is blue"</a:t>
            </a:r>
            <a:endParaRPr lang="en-US" sz="3600" dirty="0"/>
          </a:p>
          <a:p>
            <a:pPr marL="383540" indent="-383540"/>
            <a:r>
              <a:rPr lang="en-US" sz="2800" dirty="0"/>
              <a:t>We mask "is"</a:t>
            </a:r>
            <a:endParaRPr lang="en-US" sz="2800" dirty="0">
              <a:solidFill>
                <a:srgbClr val="00B050"/>
              </a:solidFill>
            </a:endParaRPr>
          </a:p>
          <a:p>
            <a:pPr marL="383540" indent="-383540"/>
            <a:r>
              <a:rPr lang="en-US" sz="4000" dirty="0">
                <a:ea typeface="+mn-lt"/>
                <a:cs typeface="+mn-lt"/>
              </a:rPr>
              <a:t>"The ball that children plays with in school ----- blue"</a:t>
            </a:r>
          </a:p>
          <a:p>
            <a:pPr marL="383540" indent="-383540"/>
            <a:endParaRPr lang="en-US" sz="2800">
              <a:solidFill>
                <a:srgbClr val="191B0E"/>
              </a:solidFill>
            </a:endParaRPr>
          </a:p>
          <a:p>
            <a:pPr marL="383540" indent="-383540"/>
            <a:endParaRPr lang="en-US" sz="3600">
              <a:solidFill>
                <a:srgbClr val="191B0E"/>
              </a:solidFill>
            </a:endParaRPr>
          </a:p>
          <a:p>
            <a:pPr marL="0" indent="0">
              <a:buNone/>
            </a:pPr>
            <a:endParaRPr lang="en-US" sz="3600">
              <a:solidFill>
                <a:srgbClr val="191B0E"/>
              </a:solidFill>
            </a:endParaRPr>
          </a:p>
          <a:p>
            <a:pPr marL="383540" indent="-383540"/>
            <a:endParaRPr lang="en-US">
              <a:solidFill>
                <a:srgbClr val="191B0E"/>
              </a:solidFill>
            </a:endParaRPr>
          </a:p>
          <a:p>
            <a:pPr marL="383540" indent="-383540"/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2DC109C-D7F3-B79B-94D0-C6323EABA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61558" y="387873"/>
            <a:ext cx="2743200" cy="24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3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007A1-18B9-A6FE-7A93-C2F7F037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4A75A48-B172-383A-2CF0-A0397EE9D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055" r="2915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170A-9196-1D6E-29AC-58DA74584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 dirty="0"/>
              <a:t>"The ball that children plays with in school ----- blue"</a:t>
            </a:r>
            <a:endParaRPr lang="en-US" sz="2800" dirty="0">
              <a:ea typeface="+mn-lt"/>
              <a:cs typeface="+mn-lt"/>
            </a:endParaRPr>
          </a:p>
          <a:p>
            <a:pPr marL="383540" indent="-383540"/>
            <a:r>
              <a:rPr lang="en-US" sz="2800" dirty="0">
                <a:ea typeface="+mn-lt"/>
                <a:cs typeface="+mn-lt"/>
              </a:rPr>
              <a:t>Does our model predict "is" -&gt; ball, or "are" -&gt; children ?</a:t>
            </a:r>
          </a:p>
          <a:p>
            <a:pPr marL="383540" indent="-383540"/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1A3AE-CEB0-D745-600F-4213813E76A2}"/>
              </a:ext>
            </a:extLst>
          </p:cNvPr>
          <p:cNvSpPr txBox="1"/>
          <p:nvPr/>
        </p:nvSpPr>
        <p:spPr>
          <a:xfrm>
            <a:off x="1978339" y="6657945"/>
            <a:ext cx="239520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88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58FA-FC13-B50B-2D94-3C182F3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7F5E8F-6625-957B-96A3-4005789753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54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E69A-AD9B-B129-B2B0-6A470167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LTR with RTL with Attention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48F15B8-7E51-AE2D-6AD8-981DA71C6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2" y="-3163"/>
            <a:ext cx="5977554" cy="686273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F1446-04F3-1DC5-0EC2-ABA908B79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07A1-18B9-A6FE-7A93-C2F7F037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170A-9196-1D6E-29AC-58DA74584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24368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We multiply every hidden state by a Contant  </a:t>
            </a:r>
            <a:r>
              <a:rPr lang="en-US" sz="2400" b="1"/>
              <a:t>α</a:t>
            </a:r>
            <a:r>
              <a:rPr lang="en-US" sz="2400" b="1" err="1"/>
              <a:t>i</a:t>
            </a:r>
            <a:r>
              <a:rPr lang="en-US"/>
              <a:t>, then we sums all the like this: </a:t>
            </a:r>
          </a:p>
          <a:p>
            <a:pPr marL="383540" indent="-383540"/>
            <a:r>
              <a:rPr lang="en-US"/>
              <a:t>Then Linear and </a:t>
            </a:r>
            <a:r>
              <a:rPr lang="en-US" err="1"/>
              <a:t>softmax</a:t>
            </a:r>
            <a:endParaRPr lang="en-US"/>
          </a:p>
          <a:p>
            <a:pPr marL="383540" indent="-383540"/>
            <a:endParaRPr lang="en-US"/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AD60FBA-D17B-37A4-285C-549FE9A7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44" y="4230021"/>
            <a:ext cx="2219325" cy="676275"/>
          </a:xfrm>
          <a:prstGeom prst="rect">
            <a:avLst/>
          </a:prstGeom>
        </p:spPr>
      </p:pic>
      <p:pic>
        <p:nvPicPr>
          <p:cNvPr id="9" name="Picture 9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3EE182C4-1AD0-4FB9-6B3B-1AC18BB1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143" y="4225753"/>
            <a:ext cx="2228850" cy="857250"/>
          </a:xfrm>
          <a:prstGeom prst="rect">
            <a:avLst/>
          </a:prstGeom>
        </p:spPr>
      </p:pic>
      <p:pic>
        <p:nvPicPr>
          <p:cNvPr id="10" name="Picture 10" descr="Timeline&#10;&#10;Description automatically generated">
            <a:extLst>
              <a:ext uri="{FF2B5EF4-FFF2-40B4-BE49-F238E27FC236}">
                <a16:creationId xmlns:a16="http://schemas.microsoft.com/office/drawing/2014/main" id="{606E869B-0A01-A076-39E7-F98A141B9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051" y="2283204"/>
            <a:ext cx="6139770" cy="32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1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6A20-8F1A-C8FD-F0CB-B8AF476D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n-US"/>
              <a:t>LTR with RTL RNNs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972D11F8-69D4-5E3E-2F3A-A6B49498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562" y="1686156"/>
            <a:ext cx="3613752" cy="31656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DFB1-AA37-B22A-0309-274CC84AD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/>
              <a:t>Again, we have a problem:</a:t>
            </a:r>
          </a:p>
          <a:p>
            <a:pPr marL="383540" indent="-383540"/>
            <a:r>
              <a:rPr lang="en-US"/>
              <a:t>RNNs are sequential in nature, but we have GPUs right ?</a:t>
            </a:r>
          </a:p>
          <a:p>
            <a:pPr marL="383540" indent="-383540"/>
            <a:r>
              <a:rPr lang="en-US"/>
              <a:t>Unfortunately, We GPUs loves parallel tasks not sequential task.</a:t>
            </a:r>
          </a:p>
          <a:p>
            <a:pPr marL="383540" indent="-383540"/>
            <a:r>
              <a:rPr lang="en-US"/>
              <a:t>What to do ?</a:t>
            </a:r>
          </a:p>
          <a:p>
            <a:pPr marL="383540" indent="-383540"/>
            <a:r>
              <a:rPr lang="en-US"/>
              <a:t>What if we take this attention block and replace it with the bidirectional RNNs.</a:t>
            </a:r>
          </a:p>
          <a:p>
            <a:pPr marL="383540" indent="-383540"/>
            <a:r>
              <a:rPr lang="en-US"/>
              <a:t>WE introduce "Self Attention" aka: Transformers</a:t>
            </a:r>
          </a:p>
        </p:txBody>
      </p:sp>
    </p:spTree>
    <p:extLst>
      <p:ext uri="{BB962C8B-B14F-4D97-AF65-F5344CB8AC3E}">
        <p14:creationId xmlns:p14="http://schemas.microsoft.com/office/powerpoint/2010/main" val="261871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96803-39BE-D2E3-D294-3596D7A1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Selft Attention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76B37C-5E29-1717-F801-3EE18CE2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FC1E42F-EFDB-5B01-2BD8-2D7152B67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8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16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0D903C4B-1FA1-8389-C711-BD953B8ED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729" b="149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96803-39BE-D2E3-D294-3596D7A1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Transforms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DFE36E-3418-4FA6-4128-FCD25289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10" y="5419246"/>
            <a:ext cx="5268177" cy="5318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Not this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630C7-5DA6-133B-3F94-B7BFB3EFCAF5}"/>
              </a:ext>
            </a:extLst>
          </p:cNvPr>
          <p:cNvSpPr txBox="1"/>
          <p:nvPr/>
        </p:nvSpPr>
        <p:spPr>
          <a:xfrm>
            <a:off x="9657332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45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E20E-6064-2D8D-552F-D63CFCFF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Transformers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3C964AC-2A1E-2051-9B33-2282B1C1B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919" y="645106"/>
            <a:ext cx="3686542" cy="5247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7CE255-111B-9DEB-552E-810BF5248D21}"/>
              </a:ext>
            </a:extLst>
          </p:cNvPr>
          <p:cNvSpPr txBox="1"/>
          <p:nvPr/>
        </p:nvSpPr>
        <p:spPr>
          <a:xfrm>
            <a:off x="6389914" y="2286000"/>
            <a:ext cx="5127172" cy="35814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But This</a:t>
            </a:r>
          </a:p>
        </p:txBody>
      </p:sp>
    </p:spTree>
    <p:extLst>
      <p:ext uri="{BB962C8B-B14F-4D97-AF65-F5344CB8AC3E}">
        <p14:creationId xmlns:p14="http://schemas.microsoft.com/office/powerpoint/2010/main" val="213914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AA65A-3AC8-667B-A7F1-1556A86B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Agenda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6BEB649-54BF-26E0-5895-6D8E2C463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3772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179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79E0-9E20-A885-58E8-BED66D2C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Attention layer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D07A18-5CE6-AC67-231F-E3C1CDDAB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77" y="2327703"/>
            <a:ext cx="3715782" cy="200488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5539B8C-8511-C72F-7820-422603E3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330122"/>
            <a:ext cx="3659659" cy="200210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FC100E8-3372-C2EC-242E-296A03BFF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754" y="2331211"/>
            <a:ext cx="3793523" cy="199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1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79E0-9E20-A885-58E8-BED66D2C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Attention handle variable length sequence ?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D07A18-5CE6-AC67-231F-E3C1CDDAB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77" y="2327703"/>
            <a:ext cx="3715782" cy="200488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5539B8C-8511-C72F-7820-422603E3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330122"/>
            <a:ext cx="3659659" cy="200210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FC100E8-3372-C2EC-242E-296A03BFF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754" y="2331211"/>
            <a:ext cx="3793523" cy="199992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ACC96B1-A964-9B8E-C2D0-CFCD7A217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7210" y="195797"/>
            <a:ext cx="1445742" cy="19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28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6B9F-A246-D74A-2801-62F4E356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Let's dive into attention block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3B4DF-5BED-1A4B-9792-AEE5F3024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071552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We have three matrices shared across all self-attention block: </a:t>
            </a:r>
            <a:endParaRPr lang="en-US" sz="3200"/>
          </a:p>
          <a:p>
            <a:pPr marL="383540" indent="-383540"/>
            <a:r>
              <a:rPr lang="en-US" sz="3200" err="1">
                <a:solidFill>
                  <a:schemeClr val="accent6"/>
                </a:solidFill>
              </a:rPr>
              <a:t>Wq</a:t>
            </a:r>
            <a:r>
              <a:rPr lang="en-US" sz="3200"/>
              <a:t>, </a:t>
            </a:r>
            <a:r>
              <a:rPr lang="en-US" sz="3200" err="1">
                <a:solidFill>
                  <a:srgbClr val="BE2EDB"/>
                </a:solidFill>
              </a:rPr>
              <a:t>Wk</a:t>
            </a:r>
            <a:r>
              <a:rPr lang="en-US" sz="3200"/>
              <a:t>, </a:t>
            </a:r>
            <a:r>
              <a:rPr lang="en-US" sz="3200">
                <a:solidFill>
                  <a:srgbClr val="0070C0"/>
                </a:solidFill>
              </a:rPr>
              <a:t>Wv</a:t>
            </a:r>
          </a:p>
          <a:p>
            <a:pPr marL="383540" indent="-383540"/>
            <a:r>
              <a:rPr lang="en-US" sz="3200"/>
              <a:t>query= </a:t>
            </a:r>
            <a:r>
              <a:rPr lang="en-US" sz="3200" err="1">
                <a:solidFill>
                  <a:srgbClr val="00B050"/>
                </a:solidFill>
              </a:rPr>
              <a:t>e</a:t>
            </a:r>
            <a:r>
              <a:rPr lang="en-US" sz="3200" baseline="-25000" err="1">
                <a:solidFill>
                  <a:srgbClr val="00B050"/>
                </a:solidFill>
              </a:rPr>
              <a:t>i</a:t>
            </a:r>
            <a:r>
              <a:rPr lang="en-US" sz="3200"/>
              <a:t> </a:t>
            </a:r>
            <a:r>
              <a:rPr lang="en-US" sz="3200" err="1">
                <a:solidFill>
                  <a:schemeClr val="accent6"/>
                </a:solidFill>
              </a:rPr>
              <a:t>Wq</a:t>
            </a:r>
            <a:endParaRPr lang="en-US" sz="3200">
              <a:solidFill>
                <a:schemeClr val="accent6"/>
              </a:solidFill>
            </a:endParaRPr>
          </a:p>
          <a:p>
            <a:pPr marL="383540" indent="-383540"/>
            <a:r>
              <a:rPr lang="en-US" sz="3200"/>
              <a:t>Key = </a:t>
            </a:r>
            <a:r>
              <a:rPr lang="en-US" sz="3200" err="1">
                <a:solidFill>
                  <a:srgbClr val="00B050"/>
                </a:solidFill>
              </a:rPr>
              <a:t>e</a:t>
            </a:r>
            <a:r>
              <a:rPr lang="en-US" sz="3200" baseline="-25000" err="1">
                <a:solidFill>
                  <a:srgbClr val="00B050"/>
                </a:solidFill>
              </a:rPr>
              <a:t>i</a:t>
            </a:r>
            <a:r>
              <a:rPr lang="en-US" sz="3200" baseline="-25000">
                <a:solidFill>
                  <a:srgbClr val="00B050"/>
                </a:solidFill>
              </a:rPr>
              <a:t> </a:t>
            </a:r>
            <a:r>
              <a:rPr lang="en-US" sz="3200" baseline="-25000"/>
              <a:t> </a:t>
            </a:r>
            <a:r>
              <a:rPr lang="en-US" sz="3600" err="1">
                <a:solidFill>
                  <a:srgbClr val="BE2EDB"/>
                </a:solidFill>
              </a:rPr>
              <a:t>Wk</a:t>
            </a:r>
            <a:endParaRPr lang="en-US" sz="3600" baseline="-25000" err="1">
              <a:solidFill>
                <a:srgbClr val="BE2EDB"/>
              </a:solidFill>
            </a:endParaRPr>
          </a:p>
          <a:p>
            <a:pPr marL="383540" indent="-383540"/>
            <a:r>
              <a:rPr lang="en-US" sz="3600">
                <a:solidFill>
                  <a:schemeClr val="tx1"/>
                </a:solidFill>
              </a:rPr>
              <a:t>Value = </a:t>
            </a:r>
            <a:r>
              <a:rPr lang="en-US" sz="3600" err="1">
                <a:solidFill>
                  <a:srgbClr val="00B050"/>
                </a:solidFill>
              </a:rPr>
              <a:t>e</a:t>
            </a:r>
            <a:r>
              <a:rPr lang="en-US" sz="3600" baseline="-25000" err="1">
                <a:solidFill>
                  <a:srgbClr val="00B050"/>
                </a:solidFill>
              </a:rPr>
              <a:t>i</a:t>
            </a:r>
            <a:r>
              <a:rPr lang="en-US" sz="3600">
                <a:solidFill>
                  <a:schemeClr val="tx1"/>
                </a:solidFill>
              </a:rPr>
              <a:t> </a:t>
            </a:r>
            <a:r>
              <a:rPr lang="en-US" sz="3600">
                <a:solidFill>
                  <a:srgbClr val="0070C0"/>
                </a:solidFill>
              </a:rPr>
              <a:t>Wv</a:t>
            </a:r>
          </a:p>
          <a:p>
            <a:pPr marL="383540" indent="-383540"/>
            <a:endParaRPr lang="en-US" sz="3200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AAB5CF6-A656-811C-49B6-FF7D551C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724" y="-494"/>
            <a:ext cx="2248930" cy="1246961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E1AFC05-DB9E-8F4A-924E-99FFCE750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23" r="202" b="183"/>
          <a:stretch/>
        </p:blipFill>
        <p:spPr>
          <a:xfrm>
            <a:off x="6176319" y="1314606"/>
            <a:ext cx="5441104" cy="55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44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A14BC-5B47-47FC-D431-E05B4FA6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Selft Attention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6E1E-D2C0-AA65-FDA9-CC4FC90B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We can generalize as matrix multiplication (more parallel) 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EC73300-FC9F-69D2-7D74-9A39BD077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94" y="1340841"/>
            <a:ext cx="2323279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67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688E-D574-93B9-949E-7662FECA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Multi head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C7DE-5493-D0DC-4702-CBF425C44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/>
              <a:t>We can add multiple parallel "self attention" blocks (A) with different: </a:t>
            </a:r>
            <a:r>
              <a:rPr lang="en-US" err="1">
                <a:ea typeface="+mn-lt"/>
                <a:cs typeface="+mn-lt"/>
              </a:rPr>
              <a:t>Wq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Wk</a:t>
            </a:r>
            <a:r>
              <a:rPr lang="en-US">
                <a:ea typeface="+mn-lt"/>
                <a:cs typeface="+mn-lt"/>
              </a:rPr>
              <a:t>, Wv</a:t>
            </a:r>
          </a:p>
          <a:p>
            <a:pPr marL="383540" indent="-383540"/>
            <a:r>
              <a:rPr lang="en-US"/>
              <a:t>Then we have a decoder (has multiple parallel heads </a:t>
            </a:r>
            <a:r>
              <a:rPr lang="en-US" err="1"/>
              <a:t>I.e</a:t>
            </a:r>
            <a:r>
              <a:rPr lang="en-US"/>
              <a:t>: "self attentions" blocks)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7640575-E5F2-C194-F320-C4AAC193E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580" y="645106"/>
            <a:ext cx="4158838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55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0633-4A20-1E95-92BC-AEA632D4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018663" cy="2361631"/>
          </a:xfrm>
        </p:spPr>
        <p:txBody>
          <a:bodyPr>
            <a:normAutofit fontScale="90000"/>
          </a:bodyPr>
          <a:lstStyle/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r>
              <a:rPr lang="en-US" dirty="0"/>
              <a:t>The complete transformer</a:t>
            </a:r>
            <a:br>
              <a:rPr lang="en-US" dirty="0"/>
            </a:br>
            <a:r>
              <a:rPr lang="en-US" sz="3200" dirty="0">
                <a:ea typeface="+mj-lt"/>
                <a:cs typeface="+mj-lt"/>
              </a:rPr>
              <a:t>Stacking multiple Encoders -&gt; then we have a full Transformer decoder</a:t>
            </a: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F01944A3-F0E0-24B1-16AA-E1FF875C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9" y="3369704"/>
            <a:ext cx="6678303" cy="2992921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DAC9C27-A74A-766D-F3CE-E7A7E0185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076" y="88563"/>
            <a:ext cx="4631139" cy="66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39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73FA-B3E8-544F-6EFC-177D2C67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The transformer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440B-392D-6AAE-411B-4114ABF5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 dirty="0"/>
              <a:t>Every output has contextual representation of all the inputs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3A0FF20-B243-5795-8D92-CCFF03781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26" r="375" b="408"/>
          <a:stretch/>
        </p:blipFill>
        <p:spPr>
          <a:xfrm>
            <a:off x="5031467" y="763394"/>
            <a:ext cx="6517065" cy="50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98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9FC6-9683-EB2E-9369-2604A94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B29E-5418-41D4-C9BB-0478C053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465" y="1863811"/>
            <a:ext cx="9601200" cy="44772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/>
              <a:t>Finally, we head to our paper goal which is BERT</a:t>
            </a:r>
          </a:p>
          <a:p>
            <a:pPr marL="383540" indent="-383540"/>
            <a:r>
              <a:rPr lang="en-US" sz="2400"/>
              <a:t>BERT: </a:t>
            </a:r>
            <a:r>
              <a:rPr lang="en-US" sz="2400" b="1">
                <a:ea typeface="+mn-lt"/>
                <a:cs typeface="+mn-lt"/>
              </a:rPr>
              <a:t>B</a:t>
            </a:r>
            <a:r>
              <a:rPr lang="en-US" sz="2400">
                <a:ea typeface="+mn-lt"/>
                <a:cs typeface="+mn-lt"/>
              </a:rPr>
              <a:t>idirectional </a:t>
            </a:r>
            <a:r>
              <a:rPr lang="en-US" sz="2400" b="1">
                <a:ea typeface="+mn-lt"/>
                <a:cs typeface="+mn-lt"/>
              </a:rPr>
              <a:t>E</a:t>
            </a:r>
            <a:r>
              <a:rPr lang="en-US" sz="2400">
                <a:ea typeface="+mn-lt"/>
                <a:cs typeface="+mn-lt"/>
              </a:rPr>
              <a:t>ncoder </a:t>
            </a:r>
            <a:r>
              <a:rPr lang="en-US" sz="2400" b="1">
                <a:ea typeface="+mn-lt"/>
                <a:cs typeface="+mn-lt"/>
              </a:rPr>
              <a:t>R</a:t>
            </a:r>
            <a:r>
              <a:rPr lang="en-US" sz="2400">
                <a:ea typeface="+mn-lt"/>
                <a:cs typeface="+mn-lt"/>
              </a:rPr>
              <a:t>epresentation form </a:t>
            </a:r>
            <a:r>
              <a:rPr lang="en-US" sz="2400" b="1">
                <a:ea typeface="+mn-lt"/>
                <a:cs typeface="+mn-lt"/>
              </a:rPr>
              <a:t>T</a:t>
            </a:r>
            <a:r>
              <a:rPr lang="en-US" sz="2400">
                <a:ea typeface="+mn-lt"/>
                <a:cs typeface="+mn-lt"/>
              </a:rPr>
              <a:t>ransformers.</a:t>
            </a:r>
          </a:p>
          <a:p>
            <a:pPr marL="383540" indent="-383540"/>
            <a:r>
              <a:rPr lang="en-US" sz="2400"/>
              <a:t>Why is it called ImageNet of the NLP ?</a:t>
            </a:r>
          </a:p>
          <a:p>
            <a:pPr marL="383540" indent="-383540"/>
            <a:r>
              <a:rPr lang="en-US" sz="2400"/>
              <a:t>BERT was pre-trained on 800M word corpus, 2,500M </a:t>
            </a:r>
            <a:r>
              <a:rPr lang="en-US" sz="2400" err="1"/>
              <a:t>Wkippedia</a:t>
            </a:r>
            <a:r>
              <a:rPr lang="en-US" sz="2400"/>
              <a:t>, and achieved state of the art in </a:t>
            </a:r>
            <a:r>
              <a:rPr lang="en-US" sz="3600"/>
              <a:t>11</a:t>
            </a:r>
            <a:r>
              <a:rPr lang="en-US" sz="2400"/>
              <a:t> NLP tasks !!!!!</a:t>
            </a:r>
          </a:p>
          <a:p>
            <a:pPr marL="383540" indent="-383540"/>
            <a:r>
              <a:rPr lang="en-US" sz="2400"/>
              <a:t>BERT Introduces a generic model that can be fine-tuned (2 to 3 epochs) a single hour on TPU, and we can get the state of the are results.</a:t>
            </a:r>
          </a:p>
          <a:p>
            <a:pPr marL="383540" indent="-383540"/>
            <a:r>
              <a:rPr lang="en-US" sz="2400"/>
              <a:t>It has more than </a:t>
            </a:r>
            <a:r>
              <a:rPr lang="en-US" sz="3200"/>
              <a:t>40K citations !!!!!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B0C4074-6D66-5F7B-4F98-2D17CA3DC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220" y="54250"/>
            <a:ext cx="2413380" cy="221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48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AB84-8A2E-A00D-C538-71985776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BERT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9D8D-D837-BA15-1EAC-0AD07FF3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 dirty="0"/>
              <a:t>BERT is the Encoder block of the transformer</a:t>
            </a:r>
          </a:p>
          <a:p>
            <a:pPr marL="383540" indent="-383540"/>
            <a:endParaRPr lang="en-US" sz="2400" dirty="0"/>
          </a:p>
          <a:p>
            <a:pPr marL="383540" indent="-383540"/>
            <a:r>
              <a:rPr lang="en-US" sz="2400" dirty="0"/>
              <a:t>L: is the # encoders, A #heads, H the length of hidden vector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5FF8E2-F318-7E9D-A94E-95ED434AF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46123"/>
              </p:ext>
            </p:extLst>
          </p:nvPr>
        </p:nvGraphicFramePr>
        <p:xfrm>
          <a:off x="5031467" y="2237625"/>
          <a:ext cx="6517068" cy="2062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7160">
                  <a:extLst>
                    <a:ext uri="{9D8B030D-6E8A-4147-A177-3AD203B41FA5}">
                      <a16:colId xmlns:a16="http://schemas.microsoft.com/office/drawing/2014/main" val="3587313770"/>
                    </a:ext>
                  </a:extLst>
                </a:gridCol>
                <a:gridCol w="755475">
                  <a:extLst>
                    <a:ext uri="{9D8B030D-6E8A-4147-A177-3AD203B41FA5}">
                      <a16:colId xmlns:a16="http://schemas.microsoft.com/office/drawing/2014/main" val="1095803348"/>
                    </a:ext>
                  </a:extLst>
                </a:gridCol>
                <a:gridCol w="794627">
                  <a:extLst>
                    <a:ext uri="{9D8B030D-6E8A-4147-A177-3AD203B41FA5}">
                      <a16:colId xmlns:a16="http://schemas.microsoft.com/office/drawing/2014/main" val="1730931319"/>
                    </a:ext>
                  </a:extLst>
                </a:gridCol>
                <a:gridCol w="1128201">
                  <a:extLst>
                    <a:ext uri="{9D8B030D-6E8A-4147-A177-3AD203B41FA5}">
                      <a16:colId xmlns:a16="http://schemas.microsoft.com/office/drawing/2014/main" val="2576596231"/>
                    </a:ext>
                  </a:extLst>
                </a:gridCol>
                <a:gridCol w="2071605">
                  <a:extLst>
                    <a:ext uri="{9D8B030D-6E8A-4147-A177-3AD203B41FA5}">
                      <a16:colId xmlns:a16="http://schemas.microsoft.com/office/drawing/2014/main" val="3422751388"/>
                    </a:ext>
                  </a:extLst>
                </a:gridCol>
              </a:tblGrid>
              <a:tr h="968211"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Model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/>
                        <a:t>#L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/>
                        <a:t>#A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#H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/>
                        <a:t>#Prameters</a:t>
                      </a:r>
                    </a:p>
                  </a:txBody>
                  <a:tcPr marL="90206" marR="90206" marT="45103" marB="45103"/>
                </a:tc>
                <a:extLst>
                  <a:ext uri="{0D108BD9-81ED-4DB2-BD59-A6C34878D82A}">
                    <a16:rowId xmlns:a16="http://schemas.microsoft.com/office/drawing/2014/main" val="2732775898"/>
                  </a:ext>
                </a:extLst>
              </a:tr>
              <a:tr h="54725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BERT</a:t>
                      </a:r>
                      <a:r>
                        <a:rPr lang="en-US" sz="2800" baseline="-25000"/>
                        <a:t>base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12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12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768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/>
                        <a:t>110M</a:t>
                      </a:r>
                    </a:p>
                  </a:txBody>
                  <a:tcPr marL="90206" marR="90206" marT="45103" marB="45103"/>
                </a:tc>
                <a:extLst>
                  <a:ext uri="{0D108BD9-81ED-4DB2-BD59-A6C34878D82A}">
                    <a16:rowId xmlns:a16="http://schemas.microsoft.com/office/drawing/2014/main" val="1828493109"/>
                  </a:ext>
                </a:extLst>
              </a:tr>
              <a:tr h="54725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BERT</a:t>
                      </a:r>
                      <a:r>
                        <a:rPr lang="en-US" sz="2800" baseline="-25000" err="1"/>
                        <a:t>large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24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16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1024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/>
                        <a:t>340M</a:t>
                      </a:r>
                    </a:p>
                  </a:txBody>
                  <a:tcPr marL="90206" marR="90206" marT="45103" marB="45103"/>
                </a:tc>
                <a:extLst>
                  <a:ext uri="{0D108BD9-81ED-4DB2-BD59-A6C34878D82A}">
                    <a16:rowId xmlns:a16="http://schemas.microsoft.com/office/drawing/2014/main" val="841038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82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A281-CF73-C2B3-5985-6658596A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sz="4100"/>
              <a:t>BERT Architecture</a:t>
            </a:r>
            <a:br>
              <a:rPr lang="en-US" sz="4100"/>
            </a:br>
            <a:r>
              <a:rPr lang="en-US" sz="4100"/>
              <a:t>Input Representation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D3EF3E08-73D4-5571-32FD-582642F4D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2" y="891828"/>
            <a:ext cx="5071256" cy="475430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3A5DF2-1AC4-0110-F6C3-F4DF50A4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956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1900" dirty="0"/>
              <a:t>The model input is a sequence of two sentences: </a:t>
            </a:r>
            <a:r>
              <a:rPr lang="en-US" sz="1900" b="1" dirty="0" err="1"/>
              <a:t>sentenceA</a:t>
            </a:r>
            <a:r>
              <a:rPr lang="en-US" sz="1900" dirty="0"/>
              <a:t> and </a:t>
            </a:r>
            <a:r>
              <a:rPr lang="en-US" sz="1900" b="1" dirty="0" err="1"/>
              <a:t>sentenceB</a:t>
            </a:r>
            <a:r>
              <a:rPr lang="en-US" sz="1900" dirty="0"/>
              <a:t>.</a:t>
            </a:r>
          </a:p>
          <a:p>
            <a:pPr marL="383540" indent="-383540"/>
            <a:r>
              <a:rPr lang="en-US" sz="1900" dirty="0"/>
              <a:t>Sentence here means: a sequence word not the linguistic sentence</a:t>
            </a:r>
          </a:p>
          <a:p>
            <a:pPr marL="383540" indent="-383540"/>
            <a:r>
              <a:rPr lang="en-US" sz="1900" dirty="0"/>
              <a:t>We have 3 special tokens: </a:t>
            </a:r>
          </a:p>
          <a:p>
            <a:pPr lvl="1" indent="-383540"/>
            <a:r>
              <a:rPr lang="en-US" sz="2400" b="1" i="0" dirty="0"/>
              <a:t>[</a:t>
            </a:r>
            <a:r>
              <a:rPr lang="en-US" sz="2400" b="1" i="0" dirty="0" err="1"/>
              <a:t>cls</a:t>
            </a:r>
            <a:r>
              <a:rPr lang="en-US" sz="2400" b="1" i="0" dirty="0"/>
              <a:t>]</a:t>
            </a:r>
            <a:r>
              <a:rPr lang="en-US" sz="1900" i="0" dirty="0"/>
              <a:t>: (class) token donates the start of sequence is </a:t>
            </a:r>
            <a:r>
              <a:rPr lang="en-US" sz="1900" i="0" dirty="0" err="1"/>
              <a:t>ouput</a:t>
            </a:r>
            <a:r>
              <a:rPr lang="en-US" sz="1900" i="0" dirty="0"/>
              <a:t> is C</a:t>
            </a:r>
          </a:p>
          <a:p>
            <a:pPr lvl="1" indent="-383540"/>
            <a:r>
              <a:rPr lang="en-US" b="1" i="0" dirty="0"/>
              <a:t>[</a:t>
            </a:r>
            <a:r>
              <a:rPr lang="en-US" b="1" i="0" dirty="0" err="1"/>
              <a:t>sep</a:t>
            </a:r>
            <a:r>
              <a:rPr lang="en-US" b="1" i="0" dirty="0"/>
              <a:t>]</a:t>
            </a:r>
            <a:r>
              <a:rPr lang="en-US" sz="1900" i="0" dirty="0"/>
              <a:t>: end of sentences: </a:t>
            </a:r>
            <a:r>
              <a:rPr lang="en-US" sz="1900" i="0" dirty="0" err="1"/>
              <a:t>sentenceA</a:t>
            </a:r>
            <a:r>
              <a:rPr lang="en-US" sz="1900" i="0" dirty="0"/>
              <a:t>, and </a:t>
            </a:r>
            <a:r>
              <a:rPr lang="en-US" sz="1900" i="0" dirty="0" err="1"/>
              <a:t>sentenceB</a:t>
            </a:r>
            <a:endParaRPr lang="en-US" sz="1900" i="0" dirty="0"/>
          </a:p>
          <a:p>
            <a:pPr lvl="1" indent="-383540"/>
            <a:r>
              <a:rPr lang="en-US" b="1" i="0" dirty="0"/>
              <a:t>[mask]</a:t>
            </a:r>
            <a:r>
              <a:rPr lang="en-US" sz="1900" i="0" dirty="0"/>
              <a:t>: a token to the hidden sentence</a:t>
            </a:r>
          </a:p>
        </p:txBody>
      </p:sp>
    </p:spTree>
    <p:extLst>
      <p:ext uri="{BB962C8B-B14F-4D97-AF65-F5344CB8AC3E}">
        <p14:creationId xmlns:p14="http://schemas.microsoft.com/office/powerpoint/2010/main" val="148039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714C3-94C4-B14C-B0DD-9FCE9391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C2B1E6-AC76-FF73-B933-C9BCEFBEF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61378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309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3943-1DFA-EB86-1F46-8A34FCB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Architecture</a:t>
            </a:r>
            <a:br>
              <a:rPr lang="en-US"/>
            </a:br>
            <a:r>
              <a:rPr lang="en-US" dirty="0"/>
              <a:t>Input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7C12-5E55-78FC-1B3F-8B79601CC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We use </a:t>
            </a:r>
            <a:r>
              <a:rPr lang="en-US" dirty="0" err="1"/>
              <a:t>wordPiece</a:t>
            </a:r>
            <a:r>
              <a:rPr lang="en-US" dirty="0"/>
              <a:t> embedding with 300,000 words as input.</a:t>
            </a:r>
          </a:p>
          <a:p>
            <a:pPr marL="383540" indent="-383540"/>
            <a:r>
              <a:rPr lang="en-US" dirty="0"/>
              <a:t>The second layer is the positional encoding form transformer</a:t>
            </a:r>
          </a:p>
          <a:p>
            <a:pPr marL="383540" indent="-383540"/>
            <a:r>
              <a:rPr lang="en-US" dirty="0"/>
              <a:t>The third layer is sentence embedding for ever sentence, </a:t>
            </a:r>
            <a:r>
              <a:rPr lang="en-US" dirty="0" err="1"/>
              <a:t>sentenceA</a:t>
            </a:r>
            <a:r>
              <a:rPr lang="en-US" dirty="0"/>
              <a:t>, and </a:t>
            </a:r>
            <a:r>
              <a:rPr lang="en-US" dirty="0" err="1"/>
              <a:t>sentenceB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93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29A3-8363-EB68-0866-8FA6A9CC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BERT Architecture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Input Embedding</a:t>
            </a:r>
          </a:p>
          <a:p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0A512CC3-B622-CC20-FFFA-D5814812B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272" y="2595596"/>
            <a:ext cx="10818125" cy="3439880"/>
          </a:xfrm>
        </p:spPr>
      </p:pic>
    </p:spTree>
    <p:extLst>
      <p:ext uri="{BB962C8B-B14F-4D97-AF65-F5344CB8AC3E}">
        <p14:creationId xmlns:p14="http://schemas.microsoft.com/office/powerpoint/2010/main" val="8074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2B14-C25A-3128-1DF0-F953B94C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Architecture</a:t>
            </a:r>
            <a:br>
              <a:rPr lang="en-US" dirty="0"/>
            </a:br>
            <a:r>
              <a:rPr lang="en-US" sz="2800" dirty="0"/>
              <a:t>BERT is the encoder of the Transformer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84AF2AB-3CB8-3B1D-597A-2E1CED836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512" y="2004745"/>
            <a:ext cx="4868299" cy="4798325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62E0ADA-27A7-AA35-C71E-E434B053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761" y="2014013"/>
            <a:ext cx="5586482" cy="48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38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076F0-3515-006B-D6BB-849AB3D9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/>
              <a:t>BERT</a:t>
            </a:r>
            <a:br>
              <a:rPr lang="en-US"/>
            </a:br>
            <a:r>
              <a:rPr lang="en-US"/>
              <a:t>Pre-training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17A1F-2D1D-1595-8481-89D6ACC1F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3200" dirty="0"/>
              <a:t>We pre-train our model on two things:</a:t>
            </a:r>
          </a:p>
          <a:p>
            <a:pPr lvl="1" indent="-383540"/>
            <a:r>
              <a:rPr lang="en-US" sz="3200" i="0" dirty="0"/>
              <a:t>Masked Language Model (MLM)</a:t>
            </a:r>
          </a:p>
          <a:p>
            <a:pPr lvl="1" indent="-383540"/>
            <a:r>
              <a:rPr lang="en-US" sz="3200" i="0" dirty="0"/>
              <a:t>Next Sentence Prediction (NSP)</a:t>
            </a:r>
          </a:p>
          <a:p>
            <a:pPr marL="530860" lvl="1" indent="0">
              <a:buNone/>
            </a:pPr>
            <a:endParaRPr lang="en-US" sz="3200" i="0" dirty="0"/>
          </a:p>
        </p:txBody>
      </p:sp>
    </p:spTree>
    <p:extLst>
      <p:ext uri="{BB962C8B-B14F-4D97-AF65-F5344CB8AC3E}">
        <p14:creationId xmlns:p14="http://schemas.microsoft.com/office/powerpoint/2010/main" val="2374675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4867-F5BD-3437-5A78-35430CFE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BERT Pre-training</a:t>
            </a:r>
            <a:br>
              <a:rPr lang="en-US"/>
            </a:br>
            <a:r>
              <a:rPr lang="en-US"/>
              <a:t>Masked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45F-7FB7-6EAB-559D-525B6C92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 dirty="0">
                <a:ea typeface="+mn-lt"/>
                <a:cs typeface="+mn-lt"/>
              </a:rPr>
              <a:t>We will mask 15% of the input sequence the masked words will be replaced by:</a:t>
            </a:r>
            <a:endParaRPr lang="en-US" sz="2800"/>
          </a:p>
          <a:p>
            <a:pPr lvl="1" indent="-383540"/>
            <a:r>
              <a:rPr lang="en-US" sz="2800" dirty="0">
                <a:ea typeface="+mn-lt"/>
                <a:cs typeface="+mn-lt"/>
              </a:rPr>
              <a:t>• the [mask] token 80% of the time</a:t>
            </a:r>
            <a:endParaRPr lang="en-US" sz="2800" i="0"/>
          </a:p>
          <a:p>
            <a:pPr lvl="1" indent="-383540"/>
            <a:r>
              <a:rPr lang="en-US" sz="2800" dirty="0">
                <a:ea typeface="+mn-lt"/>
                <a:cs typeface="+mn-lt"/>
              </a:rPr>
              <a:t>• a random word (</a:t>
            </a:r>
            <a:r>
              <a:rPr lang="en-US" sz="2800" dirty="0" err="1">
                <a:ea typeface="+mn-lt"/>
                <a:cs typeface="+mn-lt"/>
              </a:rPr>
              <a:t>i.e</a:t>
            </a:r>
            <a:r>
              <a:rPr lang="en-US" sz="2800" dirty="0">
                <a:ea typeface="+mn-lt"/>
                <a:cs typeface="+mn-lt"/>
              </a:rPr>
              <a:t>: token) 10% of the time.</a:t>
            </a:r>
            <a:endParaRPr lang="en-US" sz="2800" i="0"/>
          </a:p>
          <a:p>
            <a:pPr lvl="1" indent="-383540"/>
            <a:r>
              <a:rPr lang="en-US" sz="2800" dirty="0">
                <a:ea typeface="+mn-lt"/>
                <a:cs typeface="+mn-lt"/>
              </a:rPr>
              <a:t>• the word itself 10% of the time.</a:t>
            </a:r>
          </a:p>
          <a:p>
            <a:pPr lvl="1" indent="-38354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8939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4867-F5BD-3437-5A78-35430CFE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BERT Pre-training</a:t>
            </a:r>
            <a:br>
              <a:rPr lang="en-US"/>
            </a:br>
            <a:r>
              <a:rPr lang="en-US"/>
              <a:t>Masked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45F-7FB7-6EAB-559D-525B6C92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 dirty="0">
                <a:ea typeface="+mn-lt"/>
                <a:cs typeface="+mn-lt"/>
              </a:rPr>
              <a:t>80% of the time: Replace the word with the [MASK] token, e.g., </a:t>
            </a:r>
            <a:r>
              <a:rPr lang="en-US" sz="2800" dirty="0">
                <a:solidFill>
                  <a:srgbClr val="00B050"/>
                </a:solidFill>
                <a:ea typeface="+mn-lt"/>
                <a:cs typeface="+mn-lt"/>
              </a:rPr>
              <a:t>my dog is hairy → my dog is </a:t>
            </a:r>
            <a:r>
              <a:rPr lang="en-US" sz="2800" dirty="0">
                <a:solidFill>
                  <a:srgbClr val="00B050"/>
                </a:solidFill>
                <a:highlight>
                  <a:srgbClr val="000000"/>
                </a:highlight>
                <a:ea typeface="+mn-lt"/>
                <a:cs typeface="+mn-lt"/>
              </a:rPr>
              <a:t>[MASK]</a:t>
            </a:r>
            <a:endParaRPr lang="en-US" sz="28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• 10% of the time: Replace the word with a random word, e.g., </a:t>
            </a:r>
            <a:r>
              <a:rPr lang="en-US" sz="2800" dirty="0">
                <a:solidFill>
                  <a:srgbClr val="00B050"/>
                </a:solidFill>
                <a:ea typeface="+mn-lt"/>
                <a:cs typeface="+mn-lt"/>
              </a:rPr>
              <a:t>my dog is hairy → my dog is </a:t>
            </a:r>
            <a:r>
              <a:rPr lang="en-US" sz="2800" dirty="0">
                <a:solidFill>
                  <a:srgbClr val="00B050"/>
                </a:solidFill>
                <a:highlight>
                  <a:srgbClr val="000000"/>
                </a:highlight>
                <a:ea typeface="+mn-lt"/>
                <a:cs typeface="+mn-lt"/>
              </a:rPr>
              <a:t>apple</a:t>
            </a:r>
            <a:r>
              <a:rPr lang="en-US" sz="2800" dirty="0">
                <a:solidFill>
                  <a:srgbClr val="00B050"/>
                </a:solidFill>
                <a:ea typeface="+mn-lt"/>
                <a:cs typeface="+mn-lt"/>
              </a:rPr>
              <a:t>.</a:t>
            </a:r>
            <a:endParaRPr lang="en-US" sz="2800" dirty="0">
              <a:solidFill>
                <a:srgbClr val="00B050"/>
              </a:solidFill>
            </a:endParaRP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• 10% of the time: Keep the word unchanged, e.g., </a:t>
            </a:r>
            <a:r>
              <a:rPr lang="en-US" sz="2800" dirty="0">
                <a:solidFill>
                  <a:srgbClr val="00B050"/>
                </a:solidFill>
                <a:ea typeface="+mn-lt"/>
                <a:cs typeface="+mn-lt"/>
              </a:rPr>
              <a:t>my dog is hairy → my dog is </a:t>
            </a:r>
            <a:r>
              <a:rPr lang="en-US" sz="2800" dirty="0">
                <a:solidFill>
                  <a:srgbClr val="00B050"/>
                </a:solidFill>
                <a:highlight>
                  <a:srgbClr val="000000"/>
                </a:highlight>
                <a:ea typeface="+mn-lt"/>
                <a:cs typeface="+mn-lt"/>
              </a:rPr>
              <a:t>hairy</a:t>
            </a:r>
            <a:r>
              <a:rPr lang="en-US" sz="2400" dirty="0">
                <a:ea typeface="+mn-lt"/>
                <a:cs typeface="+mn-lt"/>
              </a:rPr>
              <a:t> . 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The purpose of this is to bias the representation towards the actual observed word.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741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84AB-2679-5567-E56F-E39DE505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854" y="219501"/>
            <a:ext cx="9601200" cy="1485900"/>
          </a:xfrm>
        </p:spPr>
        <p:txBody>
          <a:bodyPr/>
          <a:lstStyle/>
          <a:p>
            <a:r>
              <a:rPr lang="en-US" dirty="0"/>
              <a:t>BERT Pre-training</a:t>
            </a:r>
            <a:br>
              <a:rPr lang="en-US"/>
            </a:br>
            <a:r>
              <a:rPr lang="en-US" dirty="0"/>
              <a:t>Next Sentence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DB7F-1832-E91D-7CE7-EDD82770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988" y="1796956"/>
            <a:ext cx="9601200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 dirty="0"/>
              <a:t>In many application we have more than one sentence like: Question Answer</a:t>
            </a:r>
          </a:p>
          <a:p>
            <a:pPr marL="383540" indent="-383540"/>
            <a:r>
              <a:rPr lang="en-US" sz="2400" dirty="0"/>
              <a:t>We pre-train our model to learn relation between sentences by the following: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we train a barbarized next sentence predictor (NSP) that predicts whether the </a:t>
            </a:r>
            <a:r>
              <a:rPr lang="en-US" sz="2400" dirty="0" err="1">
                <a:ea typeface="+mn-lt"/>
                <a:cs typeface="+mn-lt"/>
              </a:rPr>
              <a:t>SentenceB</a:t>
            </a:r>
            <a:r>
              <a:rPr lang="en-US" sz="2400" dirty="0">
                <a:ea typeface="+mn-lt"/>
                <a:cs typeface="+mn-lt"/>
              </a:rPr>
              <a:t> follows </a:t>
            </a:r>
            <a:r>
              <a:rPr lang="en-US" sz="2400" dirty="0" err="1">
                <a:ea typeface="+mn-lt"/>
                <a:cs typeface="+mn-lt"/>
              </a:rPr>
              <a:t>SentenceA</a:t>
            </a:r>
            <a:r>
              <a:rPr lang="en-US" sz="2400" dirty="0">
                <a:ea typeface="+mn-lt"/>
                <a:cs typeface="+mn-lt"/>
              </a:rPr>
              <a:t> or not. At training we put:</a:t>
            </a:r>
          </a:p>
          <a:p>
            <a:pPr lvl="1" indent="-383540"/>
            <a:r>
              <a:rPr lang="en-US" sz="2400" dirty="0">
                <a:ea typeface="+mn-lt"/>
                <a:cs typeface="+mn-lt"/>
              </a:rPr>
              <a:t>50% of the time </a:t>
            </a:r>
            <a:r>
              <a:rPr lang="en-US" sz="2400" dirty="0" err="1">
                <a:ea typeface="+mn-lt"/>
                <a:cs typeface="+mn-lt"/>
              </a:rPr>
              <a:t>SentenceB</a:t>
            </a:r>
            <a:r>
              <a:rPr lang="en-US" sz="2400" dirty="0">
                <a:ea typeface="+mn-lt"/>
                <a:cs typeface="+mn-lt"/>
              </a:rPr>
              <a:t> is actually following </a:t>
            </a:r>
            <a:r>
              <a:rPr lang="en-US" sz="2400" dirty="0" err="1">
                <a:ea typeface="+mn-lt"/>
                <a:cs typeface="+mn-lt"/>
              </a:rPr>
              <a:t>sentenceA</a:t>
            </a:r>
            <a:r>
              <a:rPr lang="en-US" sz="2400" dirty="0">
                <a:ea typeface="+mn-lt"/>
                <a:cs typeface="+mn-lt"/>
              </a:rPr>
              <a:t> with labeled as </a:t>
            </a:r>
            <a:r>
              <a:rPr lang="en-US" sz="2400" b="1" dirty="0" err="1">
                <a:ea typeface="+mn-lt"/>
                <a:cs typeface="+mn-lt"/>
              </a:rPr>
              <a:t>IsNext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i="0" dirty="0"/>
          </a:p>
          <a:p>
            <a:pPr lvl="1" indent="-383540"/>
            <a:r>
              <a:rPr lang="en-US" sz="2400" i="0" dirty="0">
                <a:ea typeface="+mn-lt"/>
                <a:cs typeface="+mn-lt"/>
              </a:rPr>
              <a:t>50% of the time </a:t>
            </a:r>
            <a:r>
              <a:rPr lang="en-US" sz="2400" i="0" dirty="0" err="1">
                <a:ea typeface="+mn-lt"/>
                <a:cs typeface="+mn-lt"/>
              </a:rPr>
              <a:t>SentenceB</a:t>
            </a:r>
            <a:r>
              <a:rPr lang="en-US" sz="2400" i="0" dirty="0">
                <a:ea typeface="+mn-lt"/>
                <a:cs typeface="+mn-lt"/>
              </a:rPr>
              <a:t> is NOT following </a:t>
            </a:r>
            <a:r>
              <a:rPr lang="en-US" sz="2400" i="0" dirty="0" err="1">
                <a:ea typeface="+mn-lt"/>
                <a:cs typeface="+mn-lt"/>
              </a:rPr>
              <a:t>sentenceA</a:t>
            </a:r>
            <a:r>
              <a:rPr lang="en-US" sz="2400" i="0" dirty="0">
                <a:ea typeface="+mn-lt"/>
                <a:cs typeface="+mn-lt"/>
              </a:rPr>
              <a:t> with labeled as </a:t>
            </a:r>
            <a:r>
              <a:rPr lang="en-US" sz="2400" b="1" i="0" dirty="0" err="1">
                <a:ea typeface="+mn-lt"/>
                <a:cs typeface="+mn-lt"/>
              </a:rPr>
              <a:t>NotNext</a:t>
            </a:r>
            <a:r>
              <a:rPr lang="en-US" sz="2400" i="0" dirty="0">
                <a:ea typeface="+mn-lt"/>
                <a:cs typeface="+mn-lt"/>
              </a:rPr>
              <a:t>.</a:t>
            </a:r>
            <a:endParaRPr lang="en-US" sz="2400" i="0" dirty="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This binary classification is done throw the output token </a:t>
            </a:r>
            <a:r>
              <a:rPr lang="en-US" sz="2800" b="1" dirty="0">
                <a:ea typeface="+mn-lt"/>
                <a:cs typeface="+mn-lt"/>
              </a:rPr>
              <a:t>(C)</a:t>
            </a:r>
            <a:r>
              <a:rPr lang="en-US" sz="2400" dirty="0">
                <a:ea typeface="+mn-lt"/>
                <a:cs typeface="+mn-lt"/>
              </a:rPr>
              <a:t> the corresponds to input token </a:t>
            </a:r>
            <a:r>
              <a:rPr lang="en-US" sz="2800" b="1" dirty="0">
                <a:ea typeface="+mn-lt"/>
                <a:cs typeface="+mn-lt"/>
              </a:rPr>
              <a:t>[</a:t>
            </a:r>
            <a:r>
              <a:rPr lang="en-US" sz="2800" b="1" dirty="0" err="1">
                <a:ea typeface="+mn-lt"/>
                <a:cs typeface="+mn-lt"/>
              </a:rPr>
              <a:t>cls</a:t>
            </a:r>
            <a:r>
              <a:rPr lang="en-US" sz="2800" b="1" dirty="0">
                <a:ea typeface="+mn-lt"/>
                <a:cs typeface="+mn-lt"/>
              </a:rPr>
              <a:t>]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95805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69E7BDA-EAA4-65B8-0711-3F2D29E7E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18" r="-1" b="-1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D9392-9FF4-2423-0AC2-FB18AB71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cap="all"/>
              <a:t>How to use the pre-trained model ?</a:t>
            </a:r>
          </a:p>
        </p:txBody>
      </p:sp>
    </p:spTree>
    <p:extLst>
      <p:ext uri="{BB962C8B-B14F-4D97-AF65-F5344CB8AC3E}">
        <p14:creationId xmlns:p14="http://schemas.microsoft.com/office/powerpoint/2010/main" val="800662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EE5F-8026-4819-2ADF-E36EBC7A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BERT pretrained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55CF-B130-654C-0EF2-E8ED02E1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4000" dirty="0"/>
              <a:t>WE have two approaches: </a:t>
            </a:r>
          </a:p>
          <a:p>
            <a:pPr lvl="1" indent="-383540"/>
            <a:r>
              <a:rPr lang="en-US" sz="4000" dirty="0"/>
              <a:t>Fine-tuning</a:t>
            </a:r>
          </a:p>
          <a:p>
            <a:pPr lvl="1" indent="-383540"/>
            <a:r>
              <a:rPr lang="en-US" sz="4000" dirty="0"/>
              <a:t>Feature Based</a:t>
            </a:r>
          </a:p>
        </p:txBody>
      </p:sp>
    </p:spTree>
    <p:extLst>
      <p:ext uri="{BB962C8B-B14F-4D97-AF65-F5344CB8AC3E}">
        <p14:creationId xmlns:p14="http://schemas.microsoft.com/office/powerpoint/2010/main" val="1056076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BB51-830A-0696-A55D-06EA7AAA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BERT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5051-A9D9-A38E-F4DE-B45F66B0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 dirty="0"/>
              <a:t>Fine-tuning means make small changes at the BERT model with weighs initialized form the pre-training</a:t>
            </a:r>
          </a:p>
          <a:p>
            <a:pPr marL="383540" indent="-383540"/>
            <a:r>
              <a:rPr lang="en-US" sz="2800" dirty="0"/>
              <a:t>And train form small epochs (2 to 4)</a:t>
            </a:r>
          </a:p>
          <a:p>
            <a:pPr marL="383540" indent="-383540"/>
            <a:r>
              <a:rPr lang="en-US" sz="2800" dirty="0"/>
              <a:t>These small changes includes: </a:t>
            </a:r>
          </a:p>
          <a:p>
            <a:pPr lvl="1" indent="-383540"/>
            <a:r>
              <a:rPr lang="en-US" sz="2800" i="0" dirty="0"/>
              <a:t>Manipulating BERT input</a:t>
            </a:r>
          </a:p>
          <a:p>
            <a:pPr lvl="1" indent="-383540"/>
            <a:r>
              <a:rPr lang="en-US" sz="2800" i="0" dirty="0"/>
              <a:t>Manipulating BERT output</a:t>
            </a:r>
          </a:p>
        </p:txBody>
      </p:sp>
    </p:spTree>
    <p:extLst>
      <p:ext uri="{BB962C8B-B14F-4D97-AF65-F5344CB8AC3E}">
        <p14:creationId xmlns:p14="http://schemas.microsoft.com/office/powerpoint/2010/main" val="26978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83BBF-3BD1-6505-3D63-E5C51542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E06190-5609-6BDD-BD73-8E09431FF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123048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1149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A415-B656-E20A-9572-E3CA155C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1263"/>
            <a:ext cx="9601200" cy="1485900"/>
          </a:xfrm>
        </p:spPr>
        <p:txBody>
          <a:bodyPr/>
          <a:lstStyle/>
          <a:p>
            <a:r>
              <a:rPr lang="en-US"/>
              <a:t>BERT Fine-tuning</a:t>
            </a:r>
            <a:br>
              <a:rPr lang="en-US"/>
            </a:br>
            <a:r>
              <a:rPr lang="en-US"/>
              <a:t>Manipulating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DABF-C573-1AF8-211A-AFB03A31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7344"/>
            <a:ext cx="9601200" cy="47414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 dirty="0">
                <a:ea typeface="+mn-lt"/>
                <a:cs typeface="+mn-lt"/>
              </a:rPr>
              <a:t>While manipulating input: we have two sentences: </a:t>
            </a:r>
            <a:r>
              <a:rPr lang="en-US" sz="2400" dirty="0" err="1">
                <a:ea typeface="+mn-lt"/>
                <a:cs typeface="+mn-lt"/>
              </a:rPr>
              <a:t>sentenceA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sentenceB</a:t>
            </a:r>
            <a:r>
              <a:rPr lang="en-US" sz="2400" dirty="0">
                <a:ea typeface="+mn-lt"/>
                <a:cs typeface="+mn-lt"/>
              </a:rPr>
              <a:t> to the</a:t>
            </a:r>
            <a:endParaRPr lang="en-US" sz="2400" dirty="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BERT input. The </a:t>
            </a:r>
            <a:r>
              <a:rPr lang="en-US" sz="2400" b="1" dirty="0" err="1">
                <a:solidFill>
                  <a:srgbClr val="C00000"/>
                </a:solidFill>
                <a:ea typeface="+mn-lt"/>
                <a:cs typeface="+mn-lt"/>
              </a:rPr>
              <a:t>sentenceA</a:t>
            </a:r>
            <a:r>
              <a:rPr lang="en-US" sz="2400" b="1" dirty="0">
                <a:ea typeface="+mn-lt"/>
                <a:cs typeface="+mn-lt"/>
              </a:rPr>
              <a:t>,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ea typeface="+mn-lt"/>
                <a:cs typeface="+mn-lt"/>
              </a:rPr>
              <a:t>sentenceB</a:t>
            </a:r>
            <a:r>
              <a:rPr lang="en-US" sz="2400" dirty="0">
                <a:ea typeface="+mn-lt"/>
                <a:cs typeface="+mn-lt"/>
              </a:rPr>
              <a:t> are:</a:t>
            </a:r>
            <a:endParaRPr lang="en-US" sz="2400" dirty="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• Sentencing </a:t>
            </a:r>
            <a:r>
              <a:rPr lang="en-US" sz="2400" dirty="0" err="1">
                <a:ea typeface="+mn-lt"/>
                <a:cs typeface="+mn-lt"/>
              </a:rPr>
              <a:t>paris</a:t>
            </a:r>
            <a:r>
              <a:rPr lang="en-US" sz="2400" dirty="0">
                <a:ea typeface="+mn-lt"/>
                <a:cs typeface="+mn-lt"/>
              </a:rPr>
              <a:t> in </a:t>
            </a:r>
            <a:r>
              <a:rPr lang="en-US" sz="2400" dirty="0" err="1">
                <a:ea typeface="+mn-lt"/>
                <a:cs typeface="+mn-lt"/>
              </a:rPr>
              <a:t>praphrasing</a:t>
            </a:r>
            <a:r>
              <a:rPr lang="en-US" sz="2400" dirty="0">
                <a:ea typeface="+mn-lt"/>
                <a:cs typeface="+mn-lt"/>
              </a:rPr>
              <a:t> task.</a:t>
            </a:r>
            <a:endParaRPr lang="en-US" sz="2400" dirty="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• 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hypothesis</a:t>
            </a:r>
            <a:r>
              <a:rPr lang="en-US" sz="2400" dirty="0">
                <a:ea typeface="+mn-lt"/>
                <a:cs typeface="+mn-lt"/>
              </a:rPr>
              <a:t>, and 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premises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 err="1">
                <a:ea typeface="+mn-lt"/>
                <a:cs typeface="+mn-lt"/>
              </a:rPr>
              <a:t>e.g</a:t>
            </a:r>
            <a:r>
              <a:rPr lang="en-US" sz="2400" dirty="0">
                <a:ea typeface="+mn-lt"/>
                <a:cs typeface="+mn-lt"/>
              </a:rPr>
              <a:t>: Mohamed goes to school by bike, Mohamed can ride bike) in instalment task.</a:t>
            </a:r>
            <a:endParaRPr lang="en-US" sz="240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• 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question</a:t>
            </a:r>
            <a:r>
              <a:rPr lang="en-US" sz="2400" dirty="0">
                <a:ea typeface="+mn-lt"/>
                <a:cs typeface="+mn-lt"/>
              </a:rPr>
              <a:t>, and 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sentence that have the answer</a:t>
            </a:r>
            <a:r>
              <a:rPr lang="en-US" sz="2400" dirty="0">
                <a:ea typeface="+mn-lt"/>
                <a:cs typeface="+mn-lt"/>
              </a:rPr>
              <a:t> in Question Answer Task.</a:t>
            </a:r>
            <a:endParaRPr lang="en-US" sz="2400" dirty="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• 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input sentence</a:t>
            </a:r>
            <a:r>
              <a:rPr lang="en-US" sz="2400" dirty="0">
                <a:ea typeface="+mn-lt"/>
                <a:cs typeface="+mn-lt"/>
              </a:rPr>
              <a:t>, and degenerate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B050"/>
                </a:solidFill>
                <a:ea typeface="+mn-lt"/>
                <a:cs typeface="+mn-lt"/>
              </a:rPr>
              <a:t>textϕ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in text classification tasks.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995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00DD-37B2-1614-CCAC-439CFF12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BERT Fine-tuning</a:t>
            </a:r>
            <a:br>
              <a:rPr lang="en-US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Manipulating Output</a:t>
            </a:r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EF74E65-C05B-79D6-4473-8F78941E5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210" y="2001673"/>
            <a:ext cx="11413497" cy="4479876"/>
          </a:xfrm>
        </p:spPr>
      </p:pic>
    </p:spTree>
    <p:extLst>
      <p:ext uri="{BB962C8B-B14F-4D97-AF65-F5344CB8AC3E}">
        <p14:creationId xmlns:p14="http://schemas.microsoft.com/office/powerpoint/2010/main" val="2691500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00DD-37B2-1614-CCAC-439CFF12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BERT Fine-tuning</a:t>
            </a:r>
            <a:br>
              <a:rPr lang="en-US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Manipulating Output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A4C8-B918-46F3-5627-318878BF2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249468" cy="3501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400" dirty="0">
                <a:ea typeface="+mn-lt"/>
                <a:cs typeface="+mn-lt"/>
              </a:rPr>
              <a:t>Binary Classification: (like Sentiment classification, or entailment classification) we use the output </a:t>
            </a:r>
            <a:r>
              <a:rPr lang="en-US" sz="2800" b="1" dirty="0">
                <a:ea typeface="+mn-lt"/>
                <a:cs typeface="+mn-lt"/>
              </a:rPr>
              <a:t>(C)</a:t>
            </a:r>
            <a:r>
              <a:rPr lang="en-US" sz="2400" dirty="0">
                <a:ea typeface="+mn-lt"/>
                <a:cs typeface="+mn-lt"/>
              </a:rPr>
              <a:t> that corresponds to </a:t>
            </a:r>
            <a:r>
              <a:rPr lang="en-US" sz="2800" b="1" dirty="0">
                <a:ea typeface="+mn-lt"/>
                <a:cs typeface="+mn-lt"/>
              </a:rPr>
              <a:t>[</a:t>
            </a:r>
            <a:r>
              <a:rPr lang="en-US" sz="2800" b="1" dirty="0" err="1">
                <a:ea typeface="+mn-lt"/>
                <a:cs typeface="+mn-lt"/>
              </a:rPr>
              <a:t>cls</a:t>
            </a:r>
            <a:r>
              <a:rPr lang="en-US" sz="2800" b="1" dirty="0">
                <a:ea typeface="+mn-lt"/>
                <a:cs typeface="+mn-lt"/>
              </a:rPr>
              <a:t>]</a:t>
            </a:r>
            <a:r>
              <a:rPr lang="en-US" sz="2400" dirty="0">
                <a:ea typeface="+mn-lt"/>
                <a:cs typeface="+mn-lt"/>
              </a:rPr>
              <a:t> token as.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Downstream Tasks that involves manipulating more than one output token </a:t>
            </a:r>
            <a:r>
              <a:rPr lang="en-US" sz="2800" b="1" dirty="0">
                <a:ea typeface="+mn-lt"/>
                <a:cs typeface="+mn-lt"/>
              </a:rPr>
              <a:t>(</a:t>
            </a:r>
            <a:r>
              <a:rPr lang="en-US" sz="2800" b="1" dirty="0" err="1">
                <a:ea typeface="+mn-lt"/>
                <a:cs typeface="+mn-lt"/>
              </a:rPr>
              <a:t>T</a:t>
            </a:r>
            <a:r>
              <a:rPr lang="en-US" sz="2800" b="1" baseline="-25000" dirty="0" err="1">
                <a:ea typeface="+mn-lt"/>
                <a:cs typeface="+mn-lt"/>
              </a:rPr>
              <a:t>i</a:t>
            </a:r>
            <a:r>
              <a:rPr lang="en-US" sz="2800" b="1" dirty="0">
                <a:ea typeface="+mn-lt"/>
                <a:cs typeface="+mn-lt"/>
              </a:rPr>
              <a:t> )</a:t>
            </a:r>
            <a:r>
              <a:rPr lang="en-US" sz="2400" dirty="0">
                <a:ea typeface="+mn-lt"/>
                <a:cs typeface="+mn-lt"/>
              </a:rPr>
              <a:t> like; Question Answer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61952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9F21-26B2-D1DA-80F0-9A2F8E04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  <a:br>
              <a:rPr lang="en-US"/>
            </a:br>
            <a:r>
              <a:rPr lang="en-US"/>
              <a:t>GLUE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0484-F74B-A2F7-9415-E2542371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None/>
            </a:pPr>
            <a:r>
              <a:rPr lang="en-US" sz="2400" dirty="0">
                <a:ea typeface="+mn-lt"/>
                <a:cs typeface="+mn-lt"/>
              </a:rPr>
              <a:t>The General Understanding Evaluation Benchmark (GLUE) a set of several data sets of different classification tasks.</a:t>
            </a:r>
          </a:p>
          <a:p>
            <a:pPr marL="383540" indent="-383540">
              <a:buNone/>
            </a:pPr>
            <a:r>
              <a:rPr lang="en-US" sz="2400" dirty="0">
                <a:ea typeface="+mn-lt"/>
                <a:cs typeface="+mn-lt"/>
              </a:rPr>
              <a:t> We used </a:t>
            </a:r>
            <a:r>
              <a:rPr lang="en-US" sz="3200" dirty="0">
                <a:ea typeface="+mn-lt"/>
                <a:cs typeface="+mn-lt"/>
              </a:rPr>
              <a:t>C ∈ R</a:t>
            </a:r>
            <a:r>
              <a:rPr lang="en-US" sz="3200" baseline="30000" dirty="0">
                <a:ea typeface="+mn-lt"/>
                <a:cs typeface="+mn-lt"/>
              </a:rPr>
              <a:t>H</a:t>
            </a:r>
            <a:r>
              <a:rPr lang="en-US" sz="2400" dirty="0">
                <a:ea typeface="+mn-lt"/>
                <a:cs typeface="+mn-lt"/>
              </a:rPr>
              <a:t>  that corresponding the aggregate representation for the input sequence, and a classification layer </a:t>
            </a:r>
            <a:r>
              <a:rPr lang="en-US" sz="3200" dirty="0">
                <a:ea typeface="+mn-lt"/>
                <a:cs typeface="+mn-lt"/>
              </a:rPr>
              <a:t>W ∈ R</a:t>
            </a:r>
            <a:r>
              <a:rPr lang="en-US" sz="3200" baseline="30000" dirty="0">
                <a:ea typeface="+mn-lt"/>
                <a:cs typeface="+mn-lt"/>
              </a:rPr>
              <a:t> </a:t>
            </a:r>
            <a:r>
              <a:rPr lang="en-US" sz="3200" baseline="30000" dirty="0" err="1">
                <a:ea typeface="+mn-lt"/>
                <a:cs typeface="+mn-lt"/>
              </a:rPr>
              <a:t>KxH</a:t>
            </a:r>
            <a:r>
              <a:rPr lang="en-US" sz="2400" dirty="0">
                <a:ea typeface="+mn-lt"/>
                <a:cs typeface="+mn-lt"/>
              </a:rPr>
              <a:t> , where K is the number of classes.</a:t>
            </a:r>
          </a:p>
          <a:p>
            <a:pPr marL="383540" indent="-383540">
              <a:buNone/>
            </a:pPr>
            <a:r>
              <a:rPr lang="en-US" sz="2400" dirty="0">
                <a:ea typeface="+mn-lt"/>
                <a:cs typeface="+mn-lt"/>
              </a:rPr>
              <a:t> We used standard classification loss </a:t>
            </a:r>
            <a:r>
              <a:rPr lang="en-US" sz="2400" dirty="0" err="1">
                <a:ea typeface="+mn-lt"/>
                <a:cs typeface="+mn-lt"/>
              </a:rPr>
              <a:t>i.e</a:t>
            </a:r>
            <a:r>
              <a:rPr lang="en-US" sz="2400" dirty="0">
                <a:ea typeface="+mn-lt"/>
                <a:cs typeface="+mn-lt"/>
              </a:rPr>
              <a:t>: log(</a:t>
            </a:r>
            <a:r>
              <a:rPr lang="en-US" sz="2400" dirty="0" err="1">
                <a:ea typeface="+mn-lt"/>
                <a:cs typeface="+mn-lt"/>
              </a:rPr>
              <a:t>sof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tmax</a:t>
            </a:r>
            <a:r>
              <a:rPr lang="en-US" sz="2400" dirty="0">
                <a:ea typeface="+mn-lt"/>
                <a:cs typeface="+mn-lt"/>
              </a:rPr>
              <a:t>(CW</a:t>
            </a:r>
            <a:r>
              <a:rPr lang="en-US" sz="2400" baseline="30000" dirty="0">
                <a:ea typeface="+mn-lt"/>
                <a:cs typeface="+mn-lt"/>
              </a:rPr>
              <a:t>T</a:t>
            </a:r>
            <a:r>
              <a:rPr lang="en-US" sz="2400" dirty="0">
                <a:ea typeface="+mn-lt"/>
                <a:cs typeface="+mn-lt"/>
              </a:rPr>
              <a:t> )).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4012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775D-5F1D-25F0-C53B-D09938B3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Experiments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GLUE Benchmark</a:t>
            </a:r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85B09D2-8CE6-C3B3-D365-06D8C7D59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899" y="2286000"/>
            <a:ext cx="7138601" cy="3581400"/>
          </a:xfrm>
        </p:spPr>
      </p:pic>
    </p:spTree>
    <p:extLst>
      <p:ext uri="{BB962C8B-B14F-4D97-AF65-F5344CB8AC3E}">
        <p14:creationId xmlns:p14="http://schemas.microsoft.com/office/powerpoint/2010/main" val="2404958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9865-B76D-6362-D39D-D5CB097E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Experiments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GLUE Benchmark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9A91657-678B-92BE-67BB-95A7E6CB3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048" y="2494731"/>
            <a:ext cx="10965976" cy="2388719"/>
          </a:xfrm>
        </p:spPr>
      </p:pic>
    </p:spTree>
    <p:extLst>
      <p:ext uri="{BB962C8B-B14F-4D97-AF65-F5344CB8AC3E}">
        <p14:creationId xmlns:p14="http://schemas.microsoft.com/office/powerpoint/2010/main" val="3919385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09D2-051A-3E63-72C4-C8C51574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378725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Experiments</a:t>
            </a:r>
            <a:br>
              <a:rPr lang="en-US"/>
            </a:br>
            <a:r>
              <a:rPr lang="en-US" err="1"/>
              <a:t>SQuAD</a:t>
            </a:r>
            <a:r>
              <a:rPr lang="en-US"/>
              <a:t> v1.1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CFB9097-2193-58A3-76C3-A22DE3434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72" y="645106"/>
            <a:ext cx="4906642" cy="52477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955B-7A90-8F5E-5D77-3072BE4C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1865194"/>
            <a:ext cx="3656419" cy="43092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dirty="0">
                <a:ea typeface="+mn-lt"/>
                <a:cs typeface="+mn-lt"/>
              </a:rPr>
              <a:t>The Stanford Question Answering Dataset (</a:t>
            </a:r>
            <a:r>
              <a:rPr lang="en-US" dirty="0" err="1">
                <a:ea typeface="+mn-lt"/>
                <a:cs typeface="+mn-lt"/>
              </a:rPr>
              <a:t>SQuAD</a:t>
            </a:r>
            <a:r>
              <a:rPr lang="en-US" dirty="0">
                <a:ea typeface="+mn-lt"/>
                <a:cs typeface="+mn-lt"/>
              </a:rPr>
              <a:t> v1.1) is a collection of 100k crowd-sourced question/answer pairs. In QA we have two sentences:</a:t>
            </a:r>
            <a:endParaRPr lang="en-US"/>
          </a:p>
          <a:p>
            <a:pPr lvl="1" indent="-383540"/>
            <a:r>
              <a:rPr lang="en-US" dirty="0">
                <a:ea typeface="+mn-lt"/>
                <a:cs typeface="+mn-lt"/>
              </a:rPr>
              <a:t> The question Sentence, that will be </a:t>
            </a:r>
            <a:r>
              <a:rPr lang="en-US" dirty="0" err="1">
                <a:ea typeface="+mn-lt"/>
                <a:cs typeface="+mn-lt"/>
              </a:rPr>
              <a:t>sentenceA</a:t>
            </a:r>
            <a:r>
              <a:rPr lang="en-US" dirty="0">
                <a:ea typeface="+mn-lt"/>
                <a:cs typeface="+mn-lt"/>
              </a:rPr>
              <a:t> in BERT.</a:t>
            </a:r>
            <a:endParaRPr lang="en-US" i="0"/>
          </a:p>
          <a:p>
            <a:pPr lvl="1" indent="-383540"/>
            <a:r>
              <a:rPr lang="en-US" dirty="0">
                <a:ea typeface="+mn-lt"/>
                <a:cs typeface="+mn-lt"/>
              </a:rPr>
              <a:t> The Answer Sentence that have the answer, that will be </a:t>
            </a:r>
            <a:r>
              <a:rPr lang="en-US" dirty="0" err="1">
                <a:ea typeface="+mn-lt"/>
                <a:cs typeface="+mn-lt"/>
              </a:rPr>
              <a:t>sentenceB</a:t>
            </a:r>
            <a:r>
              <a:rPr lang="en-US" dirty="0">
                <a:ea typeface="+mn-lt"/>
                <a:cs typeface="+mn-lt"/>
              </a:rPr>
              <a:t> in BERT.</a:t>
            </a:r>
            <a:endParaRPr lang="en-US" i="0"/>
          </a:p>
          <a:p>
            <a:pPr marL="383540" indent="-383540"/>
            <a:r>
              <a:rPr lang="en-US" dirty="0">
                <a:ea typeface="+mn-lt"/>
                <a:cs typeface="+mn-lt"/>
              </a:rPr>
              <a:t>Our goal is to find the start and the end of the answer in the answer sentence.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45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F31F-27E5-5D49-858B-35529028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Experiments</a:t>
            </a:r>
            <a:br>
              <a:rPr lang="en-US">
                <a:ea typeface="+mj-lt"/>
                <a:cs typeface="+mj-lt"/>
              </a:rPr>
            </a:br>
            <a:r>
              <a:rPr lang="en-US" err="1">
                <a:ea typeface="+mj-lt"/>
                <a:cs typeface="+mj-lt"/>
              </a:rPr>
              <a:t>SQuAD</a:t>
            </a:r>
            <a:r>
              <a:rPr lang="en-US">
                <a:ea typeface="+mj-lt"/>
                <a:cs typeface="+mj-lt"/>
              </a:rPr>
              <a:t> v1.1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EDB8-129D-7BF8-7646-41B834CE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400" dirty="0">
                <a:ea typeface="+mn-lt"/>
                <a:cs typeface="+mn-lt"/>
              </a:rPr>
              <a:t>As we goal is to find the start of answer token </a:t>
            </a:r>
            <a:r>
              <a:rPr lang="en-US" sz="2400" dirty="0" err="1">
                <a:ea typeface="+mn-lt"/>
                <a:cs typeface="+mn-lt"/>
              </a:rPr>
              <a:t>T</a:t>
            </a:r>
            <a:r>
              <a:rPr lang="en-US" sz="2400" baseline="-250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∈ R</a:t>
            </a:r>
            <a:r>
              <a:rPr lang="en-US" sz="2400" baseline="30000" dirty="0">
                <a:ea typeface="+mn-lt"/>
                <a:cs typeface="+mn-lt"/>
              </a:rPr>
              <a:t>H</a:t>
            </a:r>
            <a:r>
              <a:rPr lang="en-US" sz="2400" dirty="0">
                <a:ea typeface="+mn-lt"/>
                <a:cs typeface="+mn-lt"/>
              </a:rPr>
              <a:t> , and end of answer token </a:t>
            </a:r>
            <a:r>
              <a:rPr lang="en-US" sz="2400" dirty="0" err="1">
                <a:ea typeface="+mn-lt"/>
                <a:cs typeface="+mn-lt"/>
              </a:rPr>
              <a:t>T</a:t>
            </a:r>
            <a:r>
              <a:rPr lang="en-US" sz="2400" baseline="-250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∈ R</a:t>
            </a:r>
            <a:r>
              <a:rPr lang="en-US" sz="2400" baseline="30000" dirty="0">
                <a:ea typeface="+mn-lt"/>
                <a:cs typeface="+mn-lt"/>
              </a:rPr>
              <a:t>H</a:t>
            </a:r>
            <a:r>
              <a:rPr lang="en-US" sz="2400" dirty="0">
                <a:ea typeface="+mn-lt"/>
                <a:cs typeface="+mn-lt"/>
              </a:rPr>
              <a:t> .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 We introduce start vector (S ∈ R</a:t>
            </a:r>
            <a:r>
              <a:rPr lang="en-US" sz="2400" baseline="30000" dirty="0">
                <a:ea typeface="+mn-lt"/>
                <a:cs typeface="+mn-lt"/>
              </a:rPr>
              <a:t>H</a:t>
            </a:r>
            <a:r>
              <a:rPr lang="en-US" sz="2400" dirty="0">
                <a:ea typeface="+mn-lt"/>
                <a:cs typeface="+mn-lt"/>
              </a:rPr>
              <a:t> , then we do product S with every output token of </a:t>
            </a:r>
            <a:r>
              <a:rPr lang="en-US" sz="2400" dirty="0" err="1">
                <a:ea typeface="+mn-lt"/>
                <a:cs typeface="+mn-lt"/>
              </a:rPr>
              <a:t>sentenceB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</a:t>
            </a:r>
            <a:r>
              <a:rPr lang="en-US" sz="2400" baseline="-250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, 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Then we take </a:t>
            </a:r>
            <a:r>
              <a:rPr lang="en-US" sz="2400" dirty="0" err="1">
                <a:ea typeface="+mn-lt"/>
                <a:cs typeface="+mn-lt"/>
              </a:rPr>
              <a:t>softmax</a:t>
            </a:r>
            <a:r>
              <a:rPr lang="en-US" sz="2400" dirty="0">
                <a:ea typeface="+mn-lt"/>
                <a:cs typeface="+mn-lt"/>
              </a:rPr>
              <a:t> among words in </a:t>
            </a:r>
            <a:r>
              <a:rPr lang="en-US" sz="2400" dirty="0" err="1">
                <a:ea typeface="+mn-lt"/>
                <a:cs typeface="+mn-lt"/>
              </a:rPr>
              <a:t>sentenceB</a:t>
            </a:r>
            <a:r>
              <a:rPr lang="en-US" sz="2400" dirty="0">
                <a:ea typeface="+mn-lt"/>
                <a:cs typeface="+mn-lt"/>
              </a:rPr>
              <a:t> as in equation.</a:t>
            </a:r>
            <a:endParaRPr lang="en-US" sz="240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Similar to start we introduce end vector (E ∈ R</a:t>
            </a:r>
            <a:r>
              <a:rPr lang="en-US" sz="2400" baseline="30000" dirty="0">
                <a:ea typeface="+mn-lt"/>
                <a:cs typeface="+mn-lt"/>
              </a:rPr>
              <a:t>H</a:t>
            </a:r>
            <a:r>
              <a:rPr lang="en-US" sz="2400" dirty="0">
                <a:ea typeface="+mn-lt"/>
                <a:cs typeface="+mn-lt"/>
              </a:rPr>
              <a:t> , the end of answer is calculated as in where 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is the start token, j is the end.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800" b="1" dirty="0">
                <a:ea typeface="+mn-lt"/>
                <a:cs typeface="+mn-lt"/>
              </a:rPr>
              <a:t>The loss</a:t>
            </a:r>
            <a:r>
              <a:rPr lang="en-US" sz="2400" dirty="0">
                <a:ea typeface="+mn-lt"/>
                <a:cs typeface="+mn-lt"/>
              </a:rPr>
              <a:t> is the log-likelihood of correct start and end positrons</a:t>
            </a:r>
            <a:endParaRPr lang="en-US" sz="24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17C7F2B-5FCA-346D-B969-A3EC538A7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67" y="5871477"/>
            <a:ext cx="2276475" cy="85725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1F1707C-D8BF-599F-BDDA-05B37BB91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16" y="5969487"/>
            <a:ext cx="2743200" cy="66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4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6D20-38D7-57ED-D688-52A42255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  <a:br>
              <a:rPr lang="en-US"/>
            </a:br>
            <a:r>
              <a:rPr lang="en-US" err="1"/>
              <a:t>SQuAD</a:t>
            </a:r>
            <a:r>
              <a:rPr lang="en-US"/>
              <a:t> v1.1</a:t>
            </a:r>
            <a:endParaRPr lang="en-US">
              <a:ea typeface="+mj-lt"/>
              <a:cs typeface="+mj-lt"/>
            </a:endParaRPr>
          </a:p>
          <a:p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D50648-3895-2F5D-48DD-8B1761FDF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2837" y="492888"/>
            <a:ext cx="5811693" cy="6056900"/>
          </a:xfrm>
        </p:spPr>
      </p:pic>
    </p:spTree>
    <p:extLst>
      <p:ext uri="{BB962C8B-B14F-4D97-AF65-F5344CB8AC3E}">
        <p14:creationId xmlns:p14="http://schemas.microsoft.com/office/powerpoint/2010/main" val="2158039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9BF0-1BED-CDA5-FB78-468AE346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Experiments</a:t>
            </a:r>
            <a:br>
              <a:rPr lang="en-US">
                <a:ea typeface="+mj-lt"/>
                <a:cs typeface="+mj-lt"/>
              </a:rPr>
            </a:br>
            <a:r>
              <a:rPr lang="en-US" err="1">
                <a:ea typeface="+mj-lt"/>
                <a:cs typeface="+mj-lt"/>
              </a:rPr>
              <a:t>SQuAD</a:t>
            </a:r>
            <a:r>
              <a:rPr lang="en-US">
                <a:ea typeface="+mj-lt"/>
                <a:cs typeface="+mj-lt"/>
              </a:rPr>
              <a:t> v2.0</a:t>
            </a:r>
          </a:p>
          <a:p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B870-FDD0-BE9B-AF8D-04144BDE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400" dirty="0">
                <a:ea typeface="+mn-lt"/>
                <a:cs typeface="+mn-lt"/>
              </a:rPr>
              <a:t>The data set is the same as </a:t>
            </a:r>
            <a:r>
              <a:rPr lang="en-US" sz="2400" dirty="0" err="1">
                <a:ea typeface="+mn-lt"/>
                <a:cs typeface="+mn-lt"/>
              </a:rPr>
              <a:t>SQuAD</a:t>
            </a:r>
            <a:r>
              <a:rPr lang="en-US" sz="2400" dirty="0">
                <a:ea typeface="+mn-lt"/>
                <a:cs typeface="+mn-lt"/>
              </a:rPr>
              <a:t> v1.1 but with a no answer.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 We solve the no answer as the start and the end of the answer at [</a:t>
            </a:r>
            <a:r>
              <a:rPr lang="en-US" sz="2400" dirty="0" err="1">
                <a:ea typeface="+mn-lt"/>
                <a:cs typeface="+mn-lt"/>
              </a:rPr>
              <a:t>cls</a:t>
            </a:r>
            <a:r>
              <a:rPr lang="en-US" sz="2400" dirty="0">
                <a:ea typeface="+mn-lt"/>
                <a:cs typeface="+mn-lt"/>
              </a:rPr>
              <a:t>] token. For Prediction we compare </a:t>
            </a:r>
            <a:r>
              <a:rPr lang="en-US" sz="2800" b="1" dirty="0" err="1">
                <a:highlight>
                  <a:srgbClr val="FFFF00"/>
                </a:highlight>
                <a:ea typeface="+mn-lt"/>
                <a:cs typeface="+mn-lt"/>
              </a:rPr>
              <a:t>s</a:t>
            </a:r>
            <a:r>
              <a:rPr lang="en-US" sz="2800" b="1" baseline="-25000" dirty="0" err="1">
                <a:highlight>
                  <a:srgbClr val="FFFF00"/>
                </a:highlight>
                <a:ea typeface="+mn-lt"/>
                <a:cs typeface="+mn-lt"/>
              </a:rPr>
              <a:t>null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 = S.C + E.C</a:t>
            </a:r>
            <a:r>
              <a:rPr lang="en-US" sz="2400" dirty="0">
                <a:ea typeface="+mn-lt"/>
                <a:cs typeface="+mn-lt"/>
              </a:rPr>
              <a:t> (null answer span) with: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ŝ = max </a:t>
            </a:r>
            <a:r>
              <a:rPr lang="en-US" sz="2800" b="1" baseline="-25000" dirty="0">
                <a:highlight>
                  <a:srgbClr val="FFFF00"/>
                </a:highlight>
                <a:ea typeface="+mn-lt"/>
                <a:cs typeface="+mn-lt"/>
              </a:rPr>
              <a:t>j&gt;</a:t>
            </a:r>
            <a:r>
              <a:rPr lang="en-US" sz="2800" b="1" baseline="-25000" dirty="0" err="1">
                <a:highlight>
                  <a:srgbClr val="FFFF00"/>
                </a:highlight>
                <a:ea typeface="+mn-lt"/>
                <a:cs typeface="+mn-lt"/>
              </a:rPr>
              <a:t>i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 (</a:t>
            </a:r>
            <a:r>
              <a:rPr lang="en-US" sz="2800" b="1" dirty="0" err="1">
                <a:highlight>
                  <a:srgbClr val="FFFF00"/>
                </a:highlight>
                <a:ea typeface="+mn-lt"/>
                <a:cs typeface="+mn-lt"/>
              </a:rPr>
              <a:t>S.T</a:t>
            </a:r>
            <a:r>
              <a:rPr lang="en-US" sz="2800" b="1" baseline="-25000" dirty="0" err="1">
                <a:highlight>
                  <a:srgbClr val="FFFF00"/>
                </a:highlight>
                <a:ea typeface="+mn-lt"/>
                <a:cs typeface="+mn-lt"/>
              </a:rPr>
              <a:t>i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 + </a:t>
            </a:r>
            <a:r>
              <a:rPr lang="en-US" sz="2800" b="1" dirty="0" err="1">
                <a:highlight>
                  <a:srgbClr val="FFFF00"/>
                </a:highlight>
                <a:ea typeface="+mn-lt"/>
                <a:cs typeface="+mn-lt"/>
              </a:rPr>
              <a:t>E.T</a:t>
            </a:r>
            <a:r>
              <a:rPr lang="en-US" sz="2800" b="1" baseline="-25000" dirty="0" err="1">
                <a:highlight>
                  <a:srgbClr val="FFFF00"/>
                </a:highlight>
                <a:ea typeface="+mn-lt"/>
                <a:cs typeface="+mn-lt"/>
              </a:rPr>
              <a:t>j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 )</a:t>
            </a:r>
            <a:r>
              <a:rPr lang="en-US" sz="2400" dirty="0">
                <a:ea typeface="+mn-lt"/>
                <a:cs typeface="+mn-lt"/>
              </a:rPr>
              <a:t> (answer span).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 We predict a none null answer if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ŝ &gt; </a:t>
            </a:r>
            <a:r>
              <a:rPr lang="en-US" sz="2800" b="1" dirty="0" err="1">
                <a:highlight>
                  <a:srgbClr val="FFFF00"/>
                </a:highlight>
                <a:ea typeface="+mn-lt"/>
                <a:cs typeface="+mn-lt"/>
              </a:rPr>
              <a:t>s</a:t>
            </a:r>
            <a:r>
              <a:rPr lang="en-US" sz="2800" b="1" baseline="-25000" dirty="0" err="1">
                <a:highlight>
                  <a:srgbClr val="FFFF00"/>
                </a:highlight>
                <a:ea typeface="+mn-lt"/>
                <a:cs typeface="+mn-lt"/>
              </a:rPr>
              <a:t>null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 + taw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.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309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A64D-B145-AEBE-4386-E47CB3FE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  <a:br>
              <a:rPr lang="en-US"/>
            </a:br>
            <a:r>
              <a:rPr lang="en-US" dirty="0"/>
              <a:t>Language Modeling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4" descr="A picture containing helmet&#10;&#10;Description automatically generated">
            <a:extLst>
              <a:ext uri="{FF2B5EF4-FFF2-40B4-BE49-F238E27FC236}">
                <a16:creationId xmlns:a16="http://schemas.microsoft.com/office/drawing/2014/main" id="{4144B3F9-9996-2BE0-BA56-3EA1CAAE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2" y="714191"/>
            <a:ext cx="5071256" cy="51095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BB61A-9F15-FE0F-7CE9-92A3DB925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 b="1" dirty="0"/>
              <a:t>Language Modeling (LM)</a:t>
            </a:r>
            <a:r>
              <a:rPr lang="en-US" dirty="0"/>
              <a:t> means predicting the missing word in a sentence.</a:t>
            </a:r>
          </a:p>
          <a:p>
            <a:pPr marL="383540" indent="-383540"/>
            <a:r>
              <a:rPr lang="en-US" b="1" dirty="0"/>
              <a:t>Masked Language Model (MLM)</a:t>
            </a:r>
            <a:r>
              <a:rPr lang="en-US" dirty="0"/>
              <a:t> means to mask (cover) a word in a sentence and train our LM to predict it </a:t>
            </a:r>
          </a:p>
        </p:txBody>
      </p:sp>
    </p:spTree>
    <p:extLst>
      <p:ext uri="{BB962C8B-B14F-4D97-AF65-F5344CB8AC3E}">
        <p14:creationId xmlns:p14="http://schemas.microsoft.com/office/powerpoint/2010/main" val="2009888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B5ED-F3A9-F80F-BCC4-9B61DCB3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  <a:br>
              <a:rPr lang="en-US"/>
            </a:br>
            <a:r>
              <a:rPr lang="en-US" err="1"/>
              <a:t>SQuAD</a:t>
            </a:r>
            <a:r>
              <a:rPr lang="en-US"/>
              <a:t> v2.0</a:t>
            </a:r>
            <a:endParaRPr lang="en-US">
              <a:ea typeface="+mj-lt"/>
              <a:cs typeface="+mj-lt"/>
            </a:endParaRPr>
          </a:p>
          <a:p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D73D605-5EB6-981F-33B6-7F5743736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4003" y="1023583"/>
            <a:ext cx="5815467" cy="4809698"/>
          </a:xfrm>
        </p:spPr>
      </p:pic>
    </p:spTree>
    <p:extLst>
      <p:ext uri="{BB962C8B-B14F-4D97-AF65-F5344CB8AC3E}">
        <p14:creationId xmlns:p14="http://schemas.microsoft.com/office/powerpoint/2010/main" val="28581714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5035-8844-84BF-07B7-DF1C2AD1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1860"/>
            <a:ext cx="9601200" cy="148590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Experiments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SWAG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7BEA-D855-E3B7-89C2-3A8A6F21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7552"/>
            <a:ext cx="9601200" cy="48210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200" dirty="0">
                <a:ea typeface="+mn-lt"/>
                <a:cs typeface="+mn-lt"/>
              </a:rPr>
              <a:t>The Situations With Adversarial Generations (SWAG) dataset contains 113k sentence-pair completion examples that evaluate grounded common-sense inference.</a:t>
            </a:r>
          </a:p>
          <a:p>
            <a:pPr marL="383540" indent="-383540"/>
            <a:r>
              <a:rPr lang="en-US" sz="2200" dirty="0">
                <a:ea typeface="+mn-lt"/>
                <a:cs typeface="+mn-lt"/>
              </a:rPr>
              <a:t> Given an input sentence the task is to find the most suitable answer among 4 choices.</a:t>
            </a:r>
          </a:p>
          <a:p>
            <a:pPr marL="383540" indent="-383540"/>
            <a:r>
              <a:rPr lang="en-US" sz="2200" dirty="0">
                <a:ea typeface="+mn-lt"/>
                <a:cs typeface="+mn-lt"/>
              </a:rPr>
              <a:t> We fin-tune by constructing four output vector each one has input of:</a:t>
            </a:r>
            <a:endParaRPr lang="en-US" sz="2200" dirty="0"/>
          </a:p>
          <a:p>
            <a:pPr lvl="1" indent="-383540"/>
            <a:r>
              <a:rPr lang="en-US" sz="2200" dirty="0" err="1">
                <a:ea typeface="+mn-lt"/>
                <a:cs typeface="+mn-lt"/>
              </a:rPr>
              <a:t>sentenceA</a:t>
            </a:r>
            <a:r>
              <a:rPr lang="en-US" sz="2200" dirty="0">
                <a:ea typeface="+mn-lt"/>
                <a:cs typeface="+mn-lt"/>
              </a:rPr>
              <a:t> is the input sentence</a:t>
            </a:r>
            <a:endParaRPr lang="en-US" sz="2200" i="0" dirty="0"/>
          </a:p>
          <a:p>
            <a:pPr lvl="1" indent="-383540"/>
            <a:r>
              <a:rPr lang="en-US" sz="2200" i="0" dirty="0" err="1">
                <a:ea typeface="+mn-lt"/>
                <a:cs typeface="+mn-lt"/>
              </a:rPr>
              <a:t>sentecneB</a:t>
            </a:r>
            <a:r>
              <a:rPr lang="en-US" sz="2200" i="0" dirty="0">
                <a:ea typeface="+mn-lt"/>
                <a:cs typeface="+mn-lt"/>
              </a:rPr>
              <a:t> is one of the four choices</a:t>
            </a:r>
          </a:p>
          <a:p>
            <a:pPr marL="383540" indent="-383540"/>
            <a:r>
              <a:rPr lang="en-US" sz="2200" dirty="0">
                <a:ea typeface="+mn-lt"/>
                <a:cs typeface="+mn-lt"/>
              </a:rPr>
              <a:t>The output of every choice is</a:t>
            </a:r>
            <a:r>
              <a:rPr lang="en-US" sz="2600" dirty="0">
                <a:ea typeface="+mn-lt"/>
                <a:cs typeface="+mn-lt"/>
              </a:rPr>
              <a:t> (C) (</a:t>
            </a:r>
            <a:r>
              <a:rPr lang="en-US" sz="2600" dirty="0" err="1">
                <a:ea typeface="+mn-lt"/>
                <a:cs typeface="+mn-lt"/>
              </a:rPr>
              <a:t>i.e</a:t>
            </a:r>
            <a:r>
              <a:rPr lang="en-US" sz="2600" dirty="0">
                <a:ea typeface="+mn-lt"/>
                <a:cs typeface="+mn-lt"/>
              </a:rPr>
              <a:t>: output of [</a:t>
            </a:r>
            <a:r>
              <a:rPr lang="en-US" sz="2600" dirty="0" err="1">
                <a:ea typeface="+mn-lt"/>
                <a:cs typeface="+mn-lt"/>
              </a:rPr>
              <a:t>cls</a:t>
            </a:r>
            <a:r>
              <a:rPr lang="en-US" sz="2600" dirty="0">
                <a:ea typeface="+mn-lt"/>
                <a:cs typeface="+mn-lt"/>
              </a:rPr>
              <a:t>])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en-US" sz="2200" dirty="0">
                <a:ea typeface="+mn-lt"/>
                <a:cs typeface="+mn-lt"/>
              </a:rPr>
              <a:t> The only task specific parameter we introduce is a vector</a:t>
            </a:r>
            <a:r>
              <a:rPr lang="en-US" sz="2600" dirty="0">
                <a:ea typeface="+mn-lt"/>
                <a:cs typeface="+mn-lt"/>
              </a:rPr>
              <a:t> (</a:t>
            </a:r>
            <a:r>
              <a:rPr lang="en-US" sz="3000" b="1" dirty="0">
                <a:ea typeface="+mn-lt"/>
                <a:cs typeface="+mn-lt"/>
              </a:rPr>
              <a:t>V ∈ R</a:t>
            </a:r>
            <a:r>
              <a:rPr lang="en-US" sz="3000" b="1" baseline="30000" dirty="0">
                <a:ea typeface="+mn-lt"/>
                <a:cs typeface="+mn-lt"/>
              </a:rPr>
              <a:t>H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en-US" sz="2600" dirty="0">
                <a:ea typeface="+mn-lt"/>
                <a:cs typeface="+mn-lt"/>
              </a:rPr>
              <a:t>)</a:t>
            </a:r>
            <a:r>
              <a:rPr lang="en-US" sz="2200" dirty="0">
                <a:ea typeface="+mn-lt"/>
                <a:cs typeface="+mn-lt"/>
              </a:rPr>
              <a:t>. We dot product V with C for every choice, Then we take </a:t>
            </a:r>
            <a:r>
              <a:rPr lang="en-US" sz="2200" dirty="0" err="1">
                <a:ea typeface="+mn-lt"/>
                <a:cs typeface="+mn-lt"/>
              </a:rPr>
              <a:t>softmax</a:t>
            </a:r>
            <a:r>
              <a:rPr lang="en-US" sz="2200" dirty="0">
                <a:ea typeface="+mn-lt"/>
                <a:cs typeface="+mn-lt"/>
              </a:rPr>
              <a:t> with the four choices.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0402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1A4C-0FE6-6457-B453-796C66DF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Experiments</a:t>
            </a:r>
            <a:br>
              <a:rPr lang="en-US"/>
            </a:br>
            <a:r>
              <a:rPr lang="en-US"/>
              <a:t>SWAG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16302B-01FB-07B0-EF99-6BDA708CE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988007"/>
            <a:ext cx="6517065" cy="456194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014E8C-E9E3-8114-9F2B-2B02444A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96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3436-87F3-F602-BC58-B543FBA1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Experiments Hyper-parameters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BC6EF2-52F2-BA55-BEC4-564438F8B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72413"/>
              </p:ext>
            </p:extLst>
          </p:nvPr>
        </p:nvGraphicFramePr>
        <p:xfrm>
          <a:off x="1476173" y="2286000"/>
          <a:ext cx="9392055" cy="358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>
                  <a:extLst>
                    <a:ext uri="{9D8B030D-6E8A-4147-A177-3AD203B41FA5}">
                      <a16:colId xmlns:a16="http://schemas.microsoft.com/office/drawing/2014/main" val="892939134"/>
                    </a:ext>
                  </a:extLst>
                </a:gridCol>
                <a:gridCol w="2991546">
                  <a:extLst>
                    <a:ext uri="{9D8B030D-6E8A-4147-A177-3AD203B41FA5}">
                      <a16:colId xmlns:a16="http://schemas.microsoft.com/office/drawing/2014/main" val="1277435985"/>
                    </a:ext>
                  </a:extLst>
                </a:gridCol>
                <a:gridCol w="1874432">
                  <a:extLst>
                    <a:ext uri="{9D8B030D-6E8A-4147-A177-3AD203B41FA5}">
                      <a16:colId xmlns:a16="http://schemas.microsoft.com/office/drawing/2014/main" val="3646450300"/>
                    </a:ext>
                  </a:extLst>
                </a:gridCol>
                <a:gridCol w="2407082">
                  <a:extLst>
                    <a:ext uri="{9D8B030D-6E8A-4147-A177-3AD203B41FA5}">
                      <a16:colId xmlns:a16="http://schemas.microsoft.com/office/drawing/2014/main" val="3488004170"/>
                    </a:ext>
                  </a:extLst>
                </a:gridCol>
              </a:tblGrid>
              <a:tr h="1122172">
                <a:tc>
                  <a:txBody>
                    <a:bodyPr/>
                    <a:lstStyle/>
                    <a:p>
                      <a:pPr algn="ctr"/>
                      <a:r>
                        <a:rPr lang="en-US" sz="3100" b="1"/>
                        <a:t>Model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100" b="1" i="0" u="none" strike="noStrike" noProof="0">
                          <a:latin typeface="Franklin Gothic Book"/>
                        </a:rPr>
                        <a:t>Adam Learning rate</a:t>
                      </a:r>
                      <a:endParaRPr lang="en-US" sz="3100" b="0" i="0" u="none" strike="noStrike" noProof="0">
                        <a:latin typeface="Franklin Gothic Book"/>
                      </a:endParaRP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/>
                        <a:t>Epochs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/>
                        <a:t>Batch size</a:t>
                      </a:r>
                    </a:p>
                  </a:txBody>
                  <a:tcPr marL="119380" marR="119380" marT="59690" marB="59690"/>
                </a:tc>
                <a:extLst>
                  <a:ext uri="{0D108BD9-81ED-4DB2-BD59-A6C34878D82A}">
                    <a16:rowId xmlns:a16="http://schemas.microsoft.com/office/drawing/2014/main" val="3864607151"/>
                  </a:ext>
                </a:extLst>
              </a:tr>
              <a:tr h="883412">
                <a:tc>
                  <a:txBody>
                    <a:bodyPr/>
                    <a:lstStyle/>
                    <a:p>
                      <a:pPr algn="ctr"/>
                      <a:r>
                        <a:rPr lang="en-US" sz="2300" b="1">
                          <a:highlight>
                            <a:srgbClr val="FFFF00"/>
                          </a:highlight>
                        </a:rPr>
                        <a:t>GLUE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 b="0" i="0" u="none" strike="noStrike" noProof="0">
                          <a:latin typeface="Franklin Gothic Book"/>
                        </a:rPr>
                        <a:t>among(5e- 5, 4e− 5,</a:t>
                      </a:r>
                      <a:endParaRPr lang="en-US" sz="2300"/>
                    </a:p>
                    <a:p>
                      <a:pPr lvl="0" algn="ctr">
                        <a:buNone/>
                      </a:pPr>
                      <a:r>
                        <a:rPr lang="en-US" sz="2300" b="0" i="0" u="none" strike="noStrike" noProof="0">
                          <a:latin typeface="Franklin Gothic Book"/>
                        </a:rPr>
                        <a:t> 3e−5,and 2e−5)</a:t>
                      </a:r>
                      <a:endParaRPr lang="en-US" sz="2300"/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3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32</a:t>
                      </a:r>
                    </a:p>
                  </a:txBody>
                  <a:tcPr marL="119380" marR="119380" marT="59690" marB="59690"/>
                </a:tc>
                <a:extLst>
                  <a:ext uri="{0D108BD9-81ED-4DB2-BD59-A6C34878D82A}">
                    <a16:rowId xmlns:a16="http://schemas.microsoft.com/office/drawing/2014/main" val="774351800"/>
                  </a:ext>
                </a:extLst>
              </a:tr>
              <a:tr h="525272">
                <a:tc>
                  <a:txBody>
                    <a:bodyPr/>
                    <a:lstStyle/>
                    <a:p>
                      <a:pPr algn="ctr"/>
                      <a:r>
                        <a:rPr lang="en-US" sz="2300" b="1" err="1">
                          <a:highlight>
                            <a:srgbClr val="FFFF00"/>
                          </a:highlight>
                        </a:rPr>
                        <a:t>SQuAD</a:t>
                      </a:r>
                      <a:r>
                        <a:rPr lang="en-US" sz="2300" b="1">
                          <a:highlight>
                            <a:srgbClr val="FFFF00"/>
                          </a:highlight>
                        </a:rPr>
                        <a:t> v1.1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5e-5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3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32</a:t>
                      </a:r>
                    </a:p>
                  </a:txBody>
                  <a:tcPr marL="119380" marR="119380" marT="59690" marB="59690"/>
                </a:tc>
                <a:extLst>
                  <a:ext uri="{0D108BD9-81ED-4DB2-BD59-A6C34878D82A}">
                    <a16:rowId xmlns:a16="http://schemas.microsoft.com/office/drawing/2014/main" val="3923079182"/>
                  </a:ext>
                </a:extLst>
              </a:tr>
              <a:tr h="525272">
                <a:tc>
                  <a:txBody>
                    <a:bodyPr/>
                    <a:lstStyle/>
                    <a:p>
                      <a:pPr algn="ctr"/>
                      <a:r>
                        <a:rPr lang="en-US" sz="2300" b="1" err="1">
                          <a:highlight>
                            <a:srgbClr val="FFFF00"/>
                          </a:highlight>
                        </a:rPr>
                        <a:t>SQuAD</a:t>
                      </a:r>
                      <a:r>
                        <a:rPr lang="en-US" sz="2300" b="1">
                          <a:highlight>
                            <a:srgbClr val="FFFF00"/>
                          </a:highlight>
                        </a:rPr>
                        <a:t> v2.0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5e-5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2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48</a:t>
                      </a:r>
                    </a:p>
                  </a:txBody>
                  <a:tcPr marL="119380" marR="119380" marT="59690" marB="59690"/>
                </a:tc>
                <a:extLst>
                  <a:ext uri="{0D108BD9-81ED-4DB2-BD59-A6C34878D82A}">
                    <a16:rowId xmlns:a16="http://schemas.microsoft.com/office/drawing/2014/main" val="2873579115"/>
                  </a:ext>
                </a:extLst>
              </a:tr>
              <a:tr h="525272">
                <a:tc>
                  <a:txBody>
                    <a:bodyPr/>
                    <a:lstStyle/>
                    <a:p>
                      <a:pPr algn="ctr"/>
                      <a:r>
                        <a:rPr lang="en-US" sz="2300" b="1">
                          <a:highlight>
                            <a:srgbClr val="FFFF00"/>
                          </a:highlight>
                        </a:rPr>
                        <a:t>SWAG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2e-5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3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16</a:t>
                      </a:r>
                    </a:p>
                  </a:txBody>
                  <a:tcPr marL="119380" marR="119380" marT="59690" marB="59690"/>
                </a:tc>
                <a:extLst>
                  <a:ext uri="{0D108BD9-81ED-4DB2-BD59-A6C34878D82A}">
                    <a16:rowId xmlns:a16="http://schemas.microsoft.com/office/drawing/2014/main" val="379653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2251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E8A9-2697-98A1-EA81-2E5E8FF5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8337"/>
            <a:ext cx="3282695" cy="1485900"/>
          </a:xfrm>
        </p:spPr>
        <p:txBody>
          <a:bodyPr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Ablation Studies</a:t>
            </a:r>
            <a:br>
              <a:rPr lang="en-US" sz="3400">
                <a:ea typeface="+mj-lt"/>
                <a:cs typeface="+mj-lt"/>
              </a:rPr>
            </a:br>
            <a:r>
              <a:rPr lang="en-US" sz="3400">
                <a:ea typeface="+mj-lt"/>
                <a:cs typeface="+mj-lt"/>
              </a:rPr>
              <a:t>Effect of Model Size</a:t>
            </a:r>
          </a:p>
          <a:p>
            <a:endParaRPr lang="en-US" sz="3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CF600-6AC0-13E0-E3E5-8DB503ED7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04030"/>
            <a:ext cx="4135679" cy="43433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dirty="0">
                <a:ea typeface="+mn-lt"/>
                <a:cs typeface="+mn-lt"/>
              </a:rPr>
              <a:t>We used to know that using bigger model on small </a:t>
            </a:r>
            <a:r>
              <a:rPr lang="en-US" dirty="0" err="1">
                <a:ea typeface="+mn-lt"/>
                <a:cs typeface="+mn-lt"/>
              </a:rPr>
              <a:t>dateset</a:t>
            </a:r>
            <a:r>
              <a:rPr lang="en-US" dirty="0">
                <a:ea typeface="+mn-lt"/>
                <a:cs typeface="+mn-lt"/>
              </a:rPr>
              <a:t> will under-fit that model, so performance will degrade.</a:t>
            </a:r>
            <a:endParaRPr lang="en-US"/>
          </a:p>
          <a:p>
            <a:pPr marL="383540" indent="-383540"/>
            <a:r>
              <a:rPr lang="en-US" dirty="0">
                <a:ea typeface="+mn-lt"/>
                <a:cs typeface="+mn-lt"/>
              </a:rPr>
              <a:t> But here we show that using larger model improves the accuracy even with small dataset like MPRC with 3,600 samples why ? </a:t>
            </a:r>
          </a:p>
          <a:p>
            <a:pPr marL="383540" indent="-383540"/>
            <a:r>
              <a:rPr lang="en-US" dirty="0">
                <a:ea typeface="+mn-lt"/>
                <a:cs typeface="+mn-lt"/>
              </a:rPr>
              <a:t>this due to the pre-training process we used, we pre-trained our model with 3,300M </a:t>
            </a:r>
            <a:r>
              <a:rPr lang="en-US" dirty="0" err="1">
                <a:ea typeface="+mn-lt"/>
                <a:cs typeface="+mn-lt"/>
              </a:rPr>
              <a:t>wrod</a:t>
            </a:r>
            <a:r>
              <a:rPr lang="en-US" dirty="0">
                <a:ea typeface="+mn-lt"/>
                <a:cs typeface="+mn-lt"/>
              </a:rPr>
              <a:t> (our model has learned before this is only fine-tuning).</a:t>
            </a:r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A964BC33-67D2-0369-0723-9E28CD38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51" y="808788"/>
            <a:ext cx="6517065" cy="49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19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4816-8446-4ACD-D9F2-81D3AED6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LM Comparisons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BERT vs Open AI GPT vs </a:t>
            </a:r>
            <a:r>
              <a:rPr lang="en-US" err="1">
                <a:ea typeface="+mj-lt"/>
                <a:cs typeface="+mj-lt"/>
              </a:rPr>
              <a:t>ELMo</a:t>
            </a:r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51131BA-D674-5CAD-7556-CFC456B71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218" y="2240507"/>
            <a:ext cx="9752740" cy="3979459"/>
          </a:xfrm>
        </p:spPr>
      </p:pic>
    </p:spTree>
    <p:extLst>
      <p:ext uri="{BB962C8B-B14F-4D97-AF65-F5344CB8AC3E}">
        <p14:creationId xmlns:p14="http://schemas.microsoft.com/office/powerpoint/2010/main" val="2018645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229F-5336-EF91-CE2A-7D7BB5F4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943" y="219501"/>
            <a:ext cx="9601200" cy="1485900"/>
          </a:xfrm>
        </p:spPr>
        <p:txBody>
          <a:bodyPr/>
          <a:lstStyle/>
          <a:p>
            <a:r>
              <a:rPr lang="en-US"/>
              <a:t>LM Comparisons</a:t>
            </a:r>
            <a:br>
              <a:rPr lang="en-US"/>
            </a:br>
            <a:r>
              <a:rPr lang="en-US"/>
              <a:t>BERT vs Open AI GPT vs </a:t>
            </a:r>
            <a:r>
              <a:rPr lang="en-US" err="1"/>
              <a:t>ELMo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35E43C1-DDD3-B4E1-751B-392F03BF7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665" y="1842449"/>
            <a:ext cx="9932651" cy="4843816"/>
          </a:xfrm>
        </p:spPr>
      </p:pic>
    </p:spTree>
    <p:extLst>
      <p:ext uri="{BB962C8B-B14F-4D97-AF65-F5344CB8AC3E}">
        <p14:creationId xmlns:p14="http://schemas.microsoft.com/office/powerpoint/2010/main" val="140089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AC32A-2894-6214-21D3-D5AD786F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Ablation Studies</a:t>
            </a:r>
            <a:br>
              <a:rPr lang="en-US" sz="4200" cap="all"/>
            </a:br>
            <a:r>
              <a:rPr lang="en-US" sz="4200" cap="all"/>
              <a:t>Effect of Pre-training Tasks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02DE45F-33D0-699B-8FAE-D243D17FE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784" y="1340841"/>
            <a:ext cx="5271699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40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F824-A679-6910-0DC0-B706869C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400"/>
              <a:t>Ablation Studies</a:t>
            </a:r>
            <a:br>
              <a:rPr lang="en-US" sz="3400"/>
            </a:br>
            <a:r>
              <a:rPr lang="en-US" sz="3400"/>
              <a:t>Effect of Number of training steps</a:t>
            </a:r>
            <a:endParaRPr lang="en-US" sz="3400">
              <a:ea typeface="+mj-lt"/>
              <a:cs typeface="+mj-lt"/>
            </a:endParaRPr>
          </a:p>
          <a:p>
            <a:endParaRPr lang="en-US" sz="3400">
              <a:ea typeface="+mj-lt"/>
              <a:cs typeface="+mj-lt"/>
            </a:endParaRPr>
          </a:p>
          <a:p>
            <a:endParaRPr lang="en-US" sz="3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3382C-1D2E-0FEF-534F-69A76291B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/>
              <a:t>BERT converges slower than LTR transformer like (</a:t>
            </a:r>
            <a:r>
              <a:rPr lang="en-US" err="1"/>
              <a:t>I.e</a:t>
            </a:r>
            <a:r>
              <a:rPr lang="en-US"/>
              <a:t>: Open AI GPT)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7A8484A-785F-0EB4-714C-E526D987A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027" y="645106"/>
            <a:ext cx="5523944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22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FCF0-B12C-A554-3591-C5398C70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8BC38F3A-322E-E000-E383-7A24035A2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562" y="1584068"/>
            <a:ext cx="3613752" cy="33698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9AA2-AFEB-1E59-9F93-8DA718D8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We introduced a generalized model that can be used in many NLP tasks which proves the benefit of using transfer learning in language models, and bidirectional context representation.</a:t>
            </a:r>
            <a:endParaRPr lang="en-US" sz="240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Even if we fine-tune our model on small datasets we can get high performance thank to pre-training.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3CA8D-D791-76F2-3D0D-FF989F96ECF3}"/>
              </a:ext>
            </a:extLst>
          </p:cNvPr>
          <p:cNvSpPr txBox="1"/>
          <p:nvPr/>
        </p:nvSpPr>
        <p:spPr>
          <a:xfrm>
            <a:off x="2242108" y="4753836"/>
            <a:ext cx="239520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4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86D2-55B6-0FEB-A795-C82ECD19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FB2B-83E8-3258-3621-A501639C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Suppose we have this input sentence: </a:t>
            </a:r>
          </a:p>
          <a:p>
            <a:pPr marL="383540" indent="-383540"/>
            <a:r>
              <a:rPr lang="en-US" sz="3600">
                <a:ea typeface="+mn-lt"/>
                <a:cs typeface="+mn-lt"/>
              </a:rPr>
              <a:t>"The sky is blue"</a:t>
            </a:r>
          </a:p>
          <a:p>
            <a:pPr marL="383540" indent="-383540"/>
            <a:endParaRPr lang="en-US"/>
          </a:p>
          <a:p>
            <a:pPr marL="383540" indent="-383540"/>
            <a:r>
              <a:rPr lang="en-US"/>
              <a:t>We will mask the verb "</a:t>
            </a:r>
            <a:r>
              <a:rPr lang="en-US" sz="2800" b="1">
                <a:solidFill>
                  <a:srgbClr val="002060"/>
                </a:solidFill>
              </a:rPr>
              <a:t>is</a:t>
            </a:r>
            <a:r>
              <a:rPr lang="en-US"/>
              <a:t>": 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sz="3600">
                <a:ea typeface="+mn-lt"/>
                <a:cs typeface="+mn-lt"/>
              </a:rPr>
              <a:t>"The sky ---- blue"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3513706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6724-B345-737E-AE3C-890711EE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learn transformers and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046B4-1A89-DCD5-EEEE-A0E99B08A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400" dirty="0">
                <a:ea typeface="+mn-lt"/>
                <a:cs typeface="+mn-lt"/>
                <a:hlinkClick r:id="rId2"/>
              </a:rPr>
              <a:t>Videos by Eng Ahmed Fathi</a:t>
            </a:r>
            <a:r>
              <a:rPr lang="en-US" sz="2400" dirty="0">
                <a:ea typeface="+mn-lt"/>
                <a:cs typeface="+mn-lt"/>
              </a:rPr>
              <a:t> very powerful. We built the background over it.</a:t>
            </a:r>
            <a:endParaRPr lang="en-US" sz="240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  <a:hlinkClick r:id="rId3"/>
              </a:rPr>
              <a:t>"The Illustrated Transforms "</a:t>
            </a:r>
            <a:r>
              <a:rPr lang="en-US" sz="2400" dirty="0">
                <a:ea typeface="+mn-lt"/>
                <a:cs typeface="+mn-lt"/>
              </a:rPr>
              <a:t> blog post by Jay.</a:t>
            </a:r>
            <a:endParaRPr lang="en-US" sz="240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 The paper itself: </a:t>
            </a:r>
            <a:r>
              <a:rPr lang="en-US" sz="2400" dirty="0">
                <a:ea typeface="+mn-lt"/>
                <a:cs typeface="+mn-lt"/>
                <a:hlinkClick r:id="rId4"/>
              </a:rPr>
              <a:t>Attention is all you need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  <a:hlinkClick r:id="rId5"/>
              </a:rPr>
              <a:t>Step by step explained Implementation of Transformers Notebook using Pytorch.</a:t>
            </a:r>
            <a:endParaRPr lang="en-US" sz="2400">
              <a:ea typeface="+mn-lt"/>
              <a:cs typeface="+mn-lt"/>
            </a:endParaRP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  <a:hlinkClick r:id="rId6"/>
              </a:rPr>
              <a:t>"The Illustrated BERT "</a:t>
            </a:r>
            <a:r>
              <a:rPr lang="en-US" sz="2400" dirty="0">
                <a:ea typeface="+mn-lt"/>
                <a:cs typeface="+mn-lt"/>
              </a:rPr>
              <a:t> blog post by Jay.</a:t>
            </a:r>
          </a:p>
        </p:txBody>
      </p:sp>
    </p:spTree>
    <p:extLst>
      <p:ext uri="{BB962C8B-B14F-4D97-AF65-F5344CB8AC3E}">
        <p14:creationId xmlns:p14="http://schemas.microsoft.com/office/powerpoint/2010/main" val="37795131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0DB3D-D045-5671-B888-F0D25F4A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Questions !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2064EB0C-3CAA-D14B-D32D-3DD22A8F3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397" y="1333221"/>
            <a:ext cx="3293680" cy="43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11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8FDEFD71-7C77-8F31-7816-53E3464C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2" r="-2" b="1722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20304-5341-EEBB-DF20-91F0CB5B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>
                <a:solidFill>
                  <a:schemeClr val="bg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696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1C52-BEB3-A6F2-F0D9-3649131A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Left To Right 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1627-3E13-9A15-DE86-4CF6CAC8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 dirty="0"/>
              <a:t>Traditional Techniques is to use RNNs with Linear layer and </a:t>
            </a:r>
            <a:r>
              <a:rPr lang="en-US" dirty="0" err="1"/>
              <a:t>softmax</a:t>
            </a:r>
            <a:r>
              <a:rPr lang="en-US" dirty="0"/>
              <a:t> to predict the missing word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0CDDBC1-5D84-7AC6-24ED-DF54252A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273" y="1235783"/>
            <a:ext cx="7438288" cy="45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0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1C52-BEB3-A6F2-F0D9-3649131A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WE have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1627-3E13-9A15-DE86-4CF6CAC8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2311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The model has no way to make </a:t>
            </a:r>
            <a:r>
              <a:rPr lang="en-US" dirty="0" err="1"/>
              <a:t>prediciton</a:t>
            </a:r>
            <a:r>
              <a:rPr lang="en-US" dirty="0"/>
              <a:t> is "goes" instead of "is" </a:t>
            </a:r>
            <a:endParaRPr lang="en-US" dirty="0">
              <a:ea typeface="+mn-lt"/>
              <a:cs typeface="+mn-lt"/>
            </a:endParaRPr>
          </a:p>
          <a:p>
            <a:pPr marL="383540" indent="-383540"/>
            <a:r>
              <a:rPr lang="en-US" sz="4000" dirty="0">
                <a:ea typeface="+mn-lt"/>
                <a:cs typeface="+mn-lt"/>
              </a:rPr>
              <a:t>"The sky </a:t>
            </a:r>
            <a:r>
              <a:rPr lang="en-US" sz="4000" dirty="0">
                <a:solidFill>
                  <a:srgbClr val="FF0000"/>
                </a:solidFill>
                <a:ea typeface="+mn-lt"/>
                <a:cs typeface="+mn-lt"/>
              </a:rPr>
              <a:t>goes </a:t>
            </a:r>
            <a:r>
              <a:rPr lang="en-US" sz="4000" dirty="0">
                <a:ea typeface="+mn-lt"/>
                <a:cs typeface="+mn-lt"/>
              </a:rPr>
              <a:t>blue"</a:t>
            </a:r>
            <a:endParaRPr lang="en-US" dirty="0"/>
          </a:p>
          <a:p>
            <a:pPr marL="383540" indent="-383540"/>
            <a:r>
              <a:rPr lang="en-US" dirty="0">
                <a:ea typeface="+mn-lt"/>
                <a:cs typeface="+mn-lt"/>
              </a:rPr>
              <a:t>because he cannot see the right context (</a:t>
            </a:r>
            <a:r>
              <a:rPr lang="en-US" dirty="0" err="1">
                <a:ea typeface="+mn-lt"/>
                <a:cs typeface="+mn-lt"/>
              </a:rPr>
              <a:t>I.e</a:t>
            </a:r>
            <a:r>
              <a:rPr lang="en-US" dirty="0">
                <a:ea typeface="+mn-lt"/>
                <a:cs typeface="+mn-lt"/>
              </a:rPr>
              <a:t>: "Blue" which is adjective)</a:t>
            </a:r>
          </a:p>
          <a:p>
            <a:pPr marL="383540" indent="-383540"/>
            <a:endParaRPr lang="en-US" sz="4000"/>
          </a:p>
          <a:p>
            <a:pPr marL="383540" indent="-383540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0CDDBC1-5D84-7AC6-24ED-DF54252A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132" y="1474618"/>
            <a:ext cx="5358743" cy="32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2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818C-CC4C-A7E7-A203-88B947B3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RTL with LTR LM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73C0D0A-33A7-F9B6-1FEF-CBF539B6A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816934"/>
            <a:ext cx="6517065" cy="49040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E3F3-E55A-6BB9-A534-6B17C25A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/>
              <a:t>To solve this problem, we add another RNNs that take care of the Left to right context</a:t>
            </a:r>
          </a:p>
          <a:p>
            <a:pPr marL="383540" indent="-383540"/>
            <a:r>
              <a:rPr lang="en-US"/>
              <a:t>Then we concatenate the RTL, and LTR</a:t>
            </a:r>
          </a:p>
          <a:p>
            <a:pPr marL="383540" indent="-383540"/>
            <a:r>
              <a:rPr lang="en-US"/>
              <a:t>Then Linear and </a:t>
            </a:r>
            <a:r>
              <a:rPr lang="en-US" err="1"/>
              <a:t>softmax</a:t>
            </a:r>
            <a:r>
              <a:rPr lang="en-US"/>
              <a:t> layers</a:t>
            </a:r>
          </a:p>
        </p:txBody>
      </p:sp>
    </p:spTree>
    <p:extLst>
      <p:ext uri="{BB962C8B-B14F-4D97-AF65-F5344CB8AC3E}">
        <p14:creationId xmlns:p14="http://schemas.microsoft.com/office/powerpoint/2010/main" val="269317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Widescreen</PresentationFormat>
  <Slides>62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Crop</vt:lpstr>
      <vt:lpstr>BERT: Pre-training of Deep Bidirectional Transformers for Language Understanding</vt:lpstr>
      <vt:lpstr>Agenda</vt:lpstr>
      <vt:lpstr>Agenda</vt:lpstr>
      <vt:lpstr>Agenda</vt:lpstr>
      <vt:lpstr>Background Language Modeling</vt:lpstr>
      <vt:lpstr>Example</vt:lpstr>
      <vt:lpstr>Left To Right LM</vt:lpstr>
      <vt:lpstr>WE have problems:</vt:lpstr>
      <vt:lpstr>RTL with LTR LM</vt:lpstr>
      <vt:lpstr>RTL with LTR LM </vt:lpstr>
      <vt:lpstr>RTL with LTR LM Problem</vt:lpstr>
      <vt:lpstr>PowerPoint Presentation</vt:lpstr>
      <vt:lpstr>PowerPoint Presentation</vt:lpstr>
      <vt:lpstr>LTR with RTL with Attention</vt:lpstr>
      <vt:lpstr>Attention</vt:lpstr>
      <vt:lpstr>LTR with RTL RNNs</vt:lpstr>
      <vt:lpstr>Selft Attention</vt:lpstr>
      <vt:lpstr>Transforms</vt:lpstr>
      <vt:lpstr>Transformers</vt:lpstr>
      <vt:lpstr>Attention layer</vt:lpstr>
      <vt:lpstr>Can Attention handle variable length sequence ? </vt:lpstr>
      <vt:lpstr>Let's dive into attention block </vt:lpstr>
      <vt:lpstr>Selft Attention Block</vt:lpstr>
      <vt:lpstr>Multi head Attention</vt:lpstr>
      <vt:lpstr>The complete transformer Stacking multiple Encoders -&gt; then we have a full Transformer decoder  </vt:lpstr>
      <vt:lpstr>The transformer Encoder</vt:lpstr>
      <vt:lpstr>BERT</vt:lpstr>
      <vt:lpstr>BERT Architecture</vt:lpstr>
      <vt:lpstr>BERT Architecture Input Representation</vt:lpstr>
      <vt:lpstr>BERT Architecture Input Embedding</vt:lpstr>
      <vt:lpstr>BERT Architecture Input Embedding </vt:lpstr>
      <vt:lpstr>BERT Architecture BERT is the encoder of the Transformer</vt:lpstr>
      <vt:lpstr>BERT Pre-training</vt:lpstr>
      <vt:lpstr>BERT Pre-training Masked Language Model</vt:lpstr>
      <vt:lpstr>BERT Pre-training Masked Language Model</vt:lpstr>
      <vt:lpstr>BERT Pre-training Next Sentence Prediction</vt:lpstr>
      <vt:lpstr>How to use the pre-trained model ?</vt:lpstr>
      <vt:lpstr>Using BERT pretrained model</vt:lpstr>
      <vt:lpstr>BERT Fine-tuning</vt:lpstr>
      <vt:lpstr>BERT Fine-tuning Manipulating Input</vt:lpstr>
      <vt:lpstr>BERT Fine-tuning Manipulating Output </vt:lpstr>
      <vt:lpstr>BERT Fine-tuning Manipulating Output </vt:lpstr>
      <vt:lpstr>Experiments GLUE Benchmark</vt:lpstr>
      <vt:lpstr>Experiments GLUE Benchmark </vt:lpstr>
      <vt:lpstr>Experiments GLUE Benchmark </vt:lpstr>
      <vt:lpstr>Experiments SQuAD v1.1</vt:lpstr>
      <vt:lpstr>Experiments SQuAD v1.1 </vt:lpstr>
      <vt:lpstr>Experiments SQuAD v1.1  </vt:lpstr>
      <vt:lpstr>Experiments SQuAD v2.0 </vt:lpstr>
      <vt:lpstr>Experiments SQuAD v2.0  </vt:lpstr>
      <vt:lpstr>Experiments SWAG</vt:lpstr>
      <vt:lpstr>Experiments SWAG </vt:lpstr>
      <vt:lpstr>Experiments Hyper-parameters</vt:lpstr>
      <vt:lpstr>Ablation Studies Effect of Model Size </vt:lpstr>
      <vt:lpstr>LM Comparisons BERT vs Open AI GPT vs ELMo </vt:lpstr>
      <vt:lpstr>LM Comparisons BERT vs Open AI GPT vs ELMo</vt:lpstr>
      <vt:lpstr>Ablation Studies Effect of Pre-training Tasks</vt:lpstr>
      <vt:lpstr>Ablation Studies Effect of Number of training steps  </vt:lpstr>
      <vt:lpstr>Conclusion</vt:lpstr>
      <vt:lpstr>Resources to learn transformers and BERT</vt:lpstr>
      <vt:lpstr>Questions 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252</cp:revision>
  <dcterms:created xsi:type="dcterms:W3CDTF">2022-06-05T15:07:31Z</dcterms:created>
  <dcterms:modified xsi:type="dcterms:W3CDTF">2022-06-07T09:43:44Z</dcterms:modified>
</cp:coreProperties>
</file>