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74" r:id="rId3"/>
    <p:sldId id="267" r:id="rId4"/>
    <p:sldId id="278" r:id="rId5"/>
    <p:sldId id="279" r:id="rId6"/>
    <p:sldId id="280" r:id="rId7"/>
    <p:sldId id="281" r:id="rId8"/>
    <p:sldId id="282" r:id="rId9"/>
    <p:sldId id="283" r:id="rId10"/>
    <p:sldId id="286" r:id="rId11"/>
    <p:sldId id="268" r:id="rId12"/>
    <p:sldId id="271" r:id="rId13"/>
    <p:sldId id="270" r:id="rId14"/>
    <p:sldId id="258" r:id="rId15"/>
    <p:sldId id="259" r:id="rId16"/>
    <p:sldId id="260" r:id="rId17"/>
    <p:sldId id="261" r:id="rId18"/>
    <p:sldId id="262" r:id="rId19"/>
    <p:sldId id="263" r:id="rId20"/>
    <p:sldId id="264" r:id="rId21"/>
    <p:sldId id="265" r:id="rId22"/>
    <p:sldId id="266" r:id="rId23"/>
    <p:sldId id="272" r:id="rId24"/>
    <p:sldId id="284" r:id="rId25"/>
    <p:sldId id="285"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varScale="1">
        <p:scale>
          <a:sx n="60" d="100"/>
          <a:sy n="60" d="100"/>
        </p:scale>
        <p:origin x="1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82827-BC0B-4BD3-8B9A-391CCA39E37A}" type="datetimeFigureOut">
              <a:rPr lang="en-PK" smtClean="0"/>
              <a:t>24/01/2025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07865-8115-452A-AD66-9912F77701F4}" type="slidenum">
              <a:rPr lang="en-PK" smtClean="0"/>
              <a:t>‹#›</a:t>
            </a:fld>
            <a:endParaRPr lang="en-PK"/>
          </a:p>
        </p:txBody>
      </p:sp>
    </p:spTree>
    <p:extLst>
      <p:ext uri="{BB962C8B-B14F-4D97-AF65-F5344CB8AC3E}">
        <p14:creationId xmlns:p14="http://schemas.microsoft.com/office/powerpoint/2010/main" val="944849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EC607865-8115-452A-AD66-9912F77701F4}" type="slidenum">
              <a:rPr lang="en-PK" smtClean="0"/>
              <a:t>26</a:t>
            </a:fld>
            <a:endParaRPr lang="en-PK"/>
          </a:p>
        </p:txBody>
      </p:sp>
    </p:spTree>
    <p:extLst>
      <p:ext uri="{BB962C8B-B14F-4D97-AF65-F5344CB8AC3E}">
        <p14:creationId xmlns:p14="http://schemas.microsoft.com/office/powerpoint/2010/main" val="312148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542BB7-2DEA-4CA9-994D-6D06A8EE3233}" type="datetimeFigureOut">
              <a:rPr lang="en-PK" smtClean="0"/>
              <a:t>24/01/2025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412453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542BB7-2DEA-4CA9-994D-6D06A8EE3233}" type="datetimeFigureOut">
              <a:rPr lang="en-PK" smtClean="0"/>
              <a:t>24/01/2025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427806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B542BB7-2DEA-4CA9-994D-6D06A8EE3233}" type="datetimeFigureOut">
              <a:rPr lang="en-PK" smtClean="0"/>
              <a:t>24/01/2025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51820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B542BB7-2DEA-4CA9-994D-6D06A8EE3233}" type="datetimeFigureOut">
              <a:rPr lang="en-PK" smtClean="0"/>
              <a:t>24/01/2025</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417942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42BB7-2DEA-4CA9-994D-6D06A8EE3233}" type="datetimeFigureOut">
              <a:rPr lang="en-PK" smtClean="0"/>
              <a:t>24/01/2025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344766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42BB7-2DEA-4CA9-994D-6D06A8EE3233}" type="datetimeFigureOut">
              <a:rPr lang="en-PK" smtClean="0"/>
              <a:t>24/01/2025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231411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42BB7-2DEA-4CA9-994D-6D06A8EE3233}" type="datetimeFigureOut">
              <a:rPr lang="en-PK" smtClean="0"/>
              <a:t>24/01/2025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245986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542BB7-2DEA-4CA9-994D-6D06A8EE3233}" type="datetimeFigureOut">
              <a:rPr lang="en-PK" smtClean="0"/>
              <a:t>24/01/2025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45262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42BB7-2DEA-4CA9-994D-6D06A8EE3233}" type="datetimeFigureOut">
              <a:rPr lang="en-PK" smtClean="0"/>
              <a:t>24/01/2025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385415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542BB7-2DEA-4CA9-994D-6D06A8EE3233}" type="datetimeFigureOut">
              <a:rPr lang="en-PK" smtClean="0"/>
              <a:t>24/01/2025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356751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542BB7-2DEA-4CA9-994D-6D06A8EE3233}" type="datetimeFigureOut">
              <a:rPr lang="en-PK" smtClean="0"/>
              <a:t>24/01/2025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53948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42BB7-2DEA-4CA9-994D-6D06A8EE3233}" type="datetimeFigureOut">
              <a:rPr lang="en-PK" smtClean="0"/>
              <a:t>24/01/2025</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1475880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542BB7-2DEA-4CA9-994D-6D06A8EE3233}" type="datetimeFigureOut">
              <a:rPr lang="en-PK" smtClean="0"/>
              <a:t>24/01/2025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3569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B542BB7-2DEA-4CA9-994D-6D06A8EE3233}" type="datetimeFigureOut">
              <a:rPr lang="en-PK" smtClean="0"/>
              <a:t>24/01/2025</a:t>
            </a:fld>
            <a:endParaRPr lang="en-PK"/>
          </a:p>
        </p:txBody>
      </p:sp>
      <p:sp>
        <p:nvSpPr>
          <p:cNvPr id="6" name="Footer Placeholder 5"/>
          <p:cNvSpPr>
            <a:spLocks noGrp="1"/>
          </p:cNvSpPr>
          <p:nvPr>
            <p:ph type="ftr" sz="quarter" idx="11"/>
          </p:nvPr>
        </p:nvSpPr>
        <p:spPr>
          <a:xfrm>
            <a:off x="590396" y="6041362"/>
            <a:ext cx="3295413" cy="365125"/>
          </a:xfrm>
        </p:spPr>
        <p:txBody>
          <a:bodyPr/>
          <a:lstStyle/>
          <a:p>
            <a:endParaRPr lang="en-PK"/>
          </a:p>
        </p:txBody>
      </p:sp>
      <p:sp>
        <p:nvSpPr>
          <p:cNvPr id="7" name="Slide Number Placeholder 6"/>
          <p:cNvSpPr>
            <a:spLocks noGrp="1"/>
          </p:cNvSpPr>
          <p:nvPr>
            <p:ph type="sldNum" sz="quarter" idx="12"/>
          </p:nvPr>
        </p:nvSpPr>
        <p:spPr>
          <a:xfrm>
            <a:off x="4862689" y="5915888"/>
            <a:ext cx="1062155" cy="490599"/>
          </a:xfrm>
        </p:spPr>
        <p:txBody>
          <a:bodyPr/>
          <a:lstStyle/>
          <a:p>
            <a:fld id="{309ECB2F-9F96-4292-A1C3-A120092452CE}" type="slidenum">
              <a:rPr lang="en-PK" smtClean="0"/>
              <a:t>‹#›</a:t>
            </a:fld>
            <a:endParaRPr lang="en-PK"/>
          </a:p>
        </p:txBody>
      </p:sp>
    </p:spTree>
    <p:extLst>
      <p:ext uri="{BB962C8B-B14F-4D97-AF65-F5344CB8AC3E}">
        <p14:creationId xmlns:p14="http://schemas.microsoft.com/office/powerpoint/2010/main" val="329642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PK"/>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B542BB7-2DEA-4CA9-994D-6D06A8EE3233}" type="datetimeFigureOut">
              <a:rPr lang="en-PK" smtClean="0"/>
              <a:t>24/01/2025</a:t>
            </a:fld>
            <a:endParaRPr lang="en-PK"/>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09ECB2F-9F96-4292-A1C3-A120092452CE}" type="slidenum">
              <a:rPr lang="en-PK" smtClean="0"/>
              <a:t>‹#›</a:t>
            </a:fld>
            <a:endParaRPr lang="en-PK"/>
          </a:p>
        </p:txBody>
      </p:sp>
    </p:spTree>
    <p:extLst>
      <p:ext uri="{BB962C8B-B14F-4D97-AF65-F5344CB8AC3E}">
        <p14:creationId xmlns:p14="http://schemas.microsoft.com/office/powerpoint/2010/main" val="7378576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CBAE40C2-4BFC-4279-2346-6082069F636E}"/>
              </a:ext>
            </a:extLst>
          </p:cNvPr>
          <p:cNvPicPr>
            <a:picLocks noChangeAspect="1"/>
          </p:cNvPicPr>
          <p:nvPr/>
        </p:nvPicPr>
        <p:blipFill>
          <a:blip r:embed="rId2">
            <a:alphaModFix amt="40000"/>
          </a:blip>
          <a:srcRect b="6639"/>
          <a:stretch/>
        </p:blipFill>
        <p:spPr>
          <a:xfrm>
            <a:off x="0" y="-37544"/>
            <a:ext cx="12191980" cy="6857990"/>
          </a:xfrm>
          <a:prstGeom prst="rect">
            <a:avLst/>
          </a:prstGeom>
        </p:spPr>
      </p:pic>
      <p:sp>
        <p:nvSpPr>
          <p:cNvPr id="2" name="Title 1">
            <a:extLst>
              <a:ext uri="{FF2B5EF4-FFF2-40B4-BE49-F238E27FC236}">
                <a16:creationId xmlns:a16="http://schemas.microsoft.com/office/drawing/2014/main" id="{891884FD-42D5-1E87-B741-CF7F93FF51EC}"/>
              </a:ext>
            </a:extLst>
          </p:cNvPr>
          <p:cNvSpPr>
            <a:spLocks noGrp="1"/>
          </p:cNvSpPr>
          <p:nvPr>
            <p:ph type="ctrTitle"/>
          </p:nvPr>
        </p:nvSpPr>
        <p:spPr>
          <a:xfrm>
            <a:off x="810001" y="1449147"/>
            <a:ext cx="10572000" cy="3732453"/>
          </a:xfrm>
        </p:spPr>
        <p:txBody>
          <a:bodyPr>
            <a:normAutofit/>
          </a:bodyPr>
          <a:lstStyle/>
          <a:p>
            <a:r>
              <a:rPr lang="en-US" dirty="0">
                <a:solidFill>
                  <a:schemeClr val="tx1"/>
                </a:solidFill>
                <a:highlight>
                  <a:srgbClr val="800000"/>
                </a:highlight>
                <a:latin typeface="+mn-lt"/>
              </a:rPr>
              <a:t>Stock Market </a:t>
            </a:r>
            <a:br>
              <a:rPr lang="en-US" dirty="0">
                <a:solidFill>
                  <a:schemeClr val="tx1"/>
                </a:solidFill>
                <a:highlight>
                  <a:srgbClr val="800000"/>
                </a:highlight>
                <a:latin typeface="+mn-lt"/>
              </a:rPr>
            </a:br>
            <a:r>
              <a:rPr lang="en-US" dirty="0">
                <a:solidFill>
                  <a:schemeClr val="tx1"/>
                </a:solidFill>
                <a:highlight>
                  <a:srgbClr val="800000"/>
                </a:highlight>
                <a:latin typeface="+mn-lt"/>
              </a:rPr>
              <a:t>   Prediction  </a:t>
            </a:r>
            <a:endParaRPr lang="en-PK" dirty="0">
              <a:solidFill>
                <a:schemeClr val="tx1"/>
              </a:solidFill>
              <a:highlight>
                <a:srgbClr val="800000"/>
              </a:highlight>
              <a:latin typeface="+mn-lt"/>
            </a:endParaRPr>
          </a:p>
        </p:txBody>
      </p:sp>
    </p:spTree>
    <p:extLst>
      <p:ext uri="{BB962C8B-B14F-4D97-AF65-F5344CB8AC3E}">
        <p14:creationId xmlns:p14="http://schemas.microsoft.com/office/powerpoint/2010/main" val="326044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4C478-B37C-2EEB-AE2E-3AD4EF81EE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7B6D8-428F-0283-AF15-B2241667C879}"/>
              </a:ext>
            </a:extLst>
          </p:cNvPr>
          <p:cNvSpPr>
            <a:spLocks noGrp="1"/>
          </p:cNvSpPr>
          <p:nvPr>
            <p:ph type="title"/>
          </p:nvPr>
        </p:nvSpPr>
        <p:spPr/>
        <p:txBody>
          <a:bodyPr/>
          <a:lstStyle/>
          <a:p>
            <a:r>
              <a:rPr lang="en-US" dirty="0"/>
              <a:t>Confidence Interval:</a:t>
            </a:r>
            <a:endParaRPr lang="en-PK" dirty="0"/>
          </a:p>
        </p:txBody>
      </p:sp>
      <p:sp>
        <p:nvSpPr>
          <p:cNvPr id="3" name="Content Placeholder 2">
            <a:extLst>
              <a:ext uri="{FF2B5EF4-FFF2-40B4-BE49-F238E27FC236}">
                <a16:creationId xmlns:a16="http://schemas.microsoft.com/office/drawing/2014/main" id="{7AA0C61B-63DD-F17F-2041-6844A3ABF525}"/>
              </a:ext>
            </a:extLst>
          </p:cNvPr>
          <p:cNvSpPr>
            <a:spLocks noGrp="1"/>
          </p:cNvSpPr>
          <p:nvPr>
            <p:ph idx="1"/>
          </p:nvPr>
        </p:nvSpPr>
        <p:spPr>
          <a:xfrm>
            <a:off x="810000" y="2184400"/>
            <a:ext cx="10797800" cy="4673599"/>
          </a:xfrm>
        </p:spPr>
        <p:txBody>
          <a:bodyPr>
            <a:normAutofit lnSpcReduction="10000"/>
          </a:bodyPr>
          <a:lstStyle/>
          <a:p>
            <a:pPr marL="0" indent="0">
              <a:buNone/>
            </a:pPr>
            <a:r>
              <a:rPr lang="en-US" sz="2800" b="1" dirty="0"/>
              <a:t>Assumption: </a:t>
            </a:r>
            <a:r>
              <a:rPr lang="en-US" sz="2800" dirty="0"/>
              <a:t>we will take 95% as confidence level, so:</a:t>
            </a:r>
          </a:p>
          <a:p>
            <a:pPr marL="0" indent="0">
              <a:buNone/>
            </a:pPr>
            <a:r>
              <a:rPr lang="en-US" sz="2800" dirty="0"/>
              <a:t>	a = 0.05</a:t>
            </a:r>
          </a:p>
          <a:p>
            <a:pPr marL="0" indent="0">
              <a:buNone/>
            </a:pPr>
            <a:r>
              <a:rPr lang="en-US" sz="2400" dirty="0"/>
              <a:t>	</a:t>
            </a:r>
            <a:r>
              <a:rPr lang="en-US" sz="2800" dirty="0"/>
              <a:t>1 – </a:t>
            </a:r>
            <a:r>
              <a:rPr lang="el-GR" sz="2800" dirty="0"/>
              <a:t>α</a:t>
            </a:r>
            <a:r>
              <a:rPr lang="en-US" sz="2800" dirty="0"/>
              <a:t> = 0.95</a:t>
            </a:r>
          </a:p>
          <a:p>
            <a:pPr marL="0" indent="0">
              <a:buNone/>
            </a:pPr>
            <a:r>
              <a:rPr lang="en-US" sz="2800" b="1" dirty="0"/>
              <a:t>Confidence interval for Opening Price:</a:t>
            </a:r>
          </a:p>
          <a:p>
            <a:pPr marL="0" indent="0">
              <a:buNone/>
            </a:pPr>
            <a:r>
              <a:rPr lang="en-US" sz="2400" b="1" dirty="0"/>
              <a:t>	</a:t>
            </a:r>
            <a:r>
              <a:rPr lang="en-US" sz="2800" dirty="0"/>
              <a:t>619.079 &lt; </a:t>
            </a:r>
            <a:r>
              <a:rPr lang="en-US" sz="2800" dirty="0" err="1">
                <a:latin typeface="Calibri" panose="020F0502020204030204" pitchFamily="34" charset="0"/>
                <a:cs typeface="Calibri" panose="020F0502020204030204" pitchFamily="34" charset="0"/>
              </a:rPr>
              <a:t>μ</a:t>
            </a:r>
            <a:r>
              <a:rPr lang="en-US" sz="2400" dirty="0" err="1">
                <a:latin typeface="Calibri" panose="020F0502020204030204" pitchFamily="34" charset="0"/>
                <a:cs typeface="Calibri" panose="020F0502020204030204" pitchFamily="34" charset="0"/>
              </a:rPr>
              <a:t>o</a:t>
            </a:r>
            <a:r>
              <a:rPr lang="en-US" sz="2800" dirty="0"/>
              <a:t> &lt; 644.74</a:t>
            </a:r>
          </a:p>
          <a:p>
            <a:pPr marL="0" indent="0">
              <a:buNone/>
            </a:pPr>
            <a:r>
              <a:rPr lang="en-US" sz="2800" b="1" dirty="0"/>
              <a:t>Confidence interval for Closing Price:</a:t>
            </a:r>
          </a:p>
          <a:p>
            <a:pPr marL="0" indent="0">
              <a:buNone/>
            </a:pPr>
            <a:r>
              <a:rPr lang="en-US" sz="2800" b="1" dirty="0"/>
              <a:t>	</a:t>
            </a:r>
            <a:r>
              <a:rPr lang="en-US" sz="2800" dirty="0"/>
              <a:t>618.61 &lt; </a:t>
            </a:r>
            <a:r>
              <a:rPr lang="en-US" sz="2800" dirty="0" err="1">
                <a:latin typeface="Calibri" panose="020F0502020204030204" pitchFamily="34" charset="0"/>
                <a:cs typeface="Calibri" panose="020F0502020204030204" pitchFamily="34" charset="0"/>
              </a:rPr>
              <a:t>μ</a:t>
            </a:r>
            <a:r>
              <a:rPr lang="en-US" sz="2400" dirty="0" err="1">
                <a:latin typeface="Calibri" panose="020F0502020204030204" pitchFamily="34" charset="0"/>
                <a:cs typeface="Calibri" panose="020F0502020204030204" pitchFamily="34" charset="0"/>
              </a:rPr>
              <a:t>p</a:t>
            </a:r>
            <a:r>
              <a:rPr lang="en-US" sz="2800" dirty="0"/>
              <a:t> &lt; 648.28</a:t>
            </a:r>
          </a:p>
          <a:p>
            <a:pPr marL="0" indent="0">
              <a:buNone/>
            </a:pPr>
            <a:br>
              <a:rPr lang="en-US" sz="2400" b="1" dirty="0"/>
            </a:br>
            <a:r>
              <a:rPr lang="en-US" sz="2400" dirty="0"/>
              <a:t>	</a:t>
            </a:r>
            <a:endParaRPr lang="en-US" dirty="0"/>
          </a:p>
        </p:txBody>
      </p:sp>
    </p:spTree>
    <p:extLst>
      <p:ext uri="{BB962C8B-B14F-4D97-AF65-F5344CB8AC3E}">
        <p14:creationId xmlns:p14="http://schemas.microsoft.com/office/powerpoint/2010/main" val="222882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F4277-419E-E3E2-03AB-EC69ABC1D1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A94A85-7AC8-2EF5-49BC-61EEDA819106}"/>
              </a:ext>
            </a:extLst>
          </p:cNvPr>
          <p:cNvSpPr>
            <a:spLocks noGrp="1"/>
          </p:cNvSpPr>
          <p:nvPr>
            <p:ph type="title"/>
          </p:nvPr>
        </p:nvSpPr>
        <p:spPr/>
        <p:txBody>
          <a:bodyPr/>
          <a:lstStyle/>
          <a:p>
            <a:r>
              <a:rPr lang="en-US" dirty="0"/>
              <a:t>Confidence Interval:</a:t>
            </a:r>
            <a:endParaRPr lang="en-PK" dirty="0"/>
          </a:p>
        </p:txBody>
      </p:sp>
      <p:sp>
        <p:nvSpPr>
          <p:cNvPr id="3" name="Content Placeholder 2">
            <a:extLst>
              <a:ext uri="{FF2B5EF4-FFF2-40B4-BE49-F238E27FC236}">
                <a16:creationId xmlns:a16="http://schemas.microsoft.com/office/drawing/2014/main" id="{10A85E2F-E16D-E6B2-681F-FF0C929B2A13}"/>
              </a:ext>
            </a:extLst>
          </p:cNvPr>
          <p:cNvSpPr>
            <a:spLocks noGrp="1"/>
          </p:cNvSpPr>
          <p:nvPr>
            <p:ph idx="1"/>
          </p:nvPr>
        </p:nvSpPr>
        <p:spPr>
          <a:xfrm>
            <a:off x="810000" y="2222500"/>
            <a:ext cx="10515600" cy="4635499"/>
          </a:xfrm>
        </p:spPr>
        <p:txBody>
          <a:bodyPr>
            <a:normAutofit/>
          </a:bodyPr>
          <a:lstStyle/>
          <a:p>
            <a:pPr marL="0" indent="0">
              <a:buNone/>
            </a:pPr>
            <a:r>
              <a:rPr lang="en-US" sz="2800" b="1" dirty="0"/>
              <a:t>Confidence interval for Highest Price:</a:t>
            </a:r>
          </a:p>
          <a:p>
            <a:pPr marL="0" indent="0">
              <a:buNone/>
            </a:pPr>
            <a:r>
              <a:rPr lang="en-US" sz="2800" b="1" dirty="0"/>
              <a:t>	</a:t>
            </a:r>
            <a:r>
              <a:rPr lang="en-US" sz="2800" dirty="0"/>
              <a:t>631.15 &lt; </a:t>
            </a:r>
            <a:r>
              <a:rPr lang="en-US" sz="32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h</a:t>
            </a:r>
            <a:r>
              <a:rPr lang="en-US" sz="2800" dirty="0"/>
              <a:t> &lt; 661.61</a:t>
            </a:r>
          </a:p>
          <a:p>
            <a:pPr marL="0" indent="0">
              <a:buNone/>
            </a:pPr>
            <a:r>
              <a:rPr lang="en-US" sz="2800" b="1" dirty="0"/>
              <a:t>Confidence interval for Lowest Price:</a:t>
            </a:r>
          </a:p>
          <a:p>
            <a:pPr marL="0" indent="0">
              <a:buNone/>
            </a:pPr>
            <a:r>
              <a:rPr lang="en-US" sz="2800" b="1" dirty="0"/>
              <a:t>	</a:t>
            </a:r>
            <a:r>
              <a:rPr lang="en-US" sz="2800" dirty="0"/>
              <a:t>6.6.38 &lt; </a:t>
            </a:r>
            <a:r>
              <a:rPr lang="en-US" sz="3200" dirty="0" err="1">
                <a:latin typeface="Calibri" panose="020F0502020204030204" pitchFamily="34" charset="0"/>
                <a:cs typeface="Calibri" panose="020F0502020204030204" pitchFamily="34" charset="0"/>
              </a:rPr>
              <a:t>μ</a:t>
            </a:r>
            <a:r>
              <a:rPr lang="en-US" sz="2400" dirty="0" err="1">
                <a:latin typeface="Calibri" panose="020F0502020204030204" pitchFamily="34" charset="0"/>
                <a:cs typeface="Calibri" panose="020F0502020204030204" pitchFamily="34" charset="0"/>
              </a:rPr>
              <a:t>l</a:t>
            </a:r>
            <a:r>
              <a:rPr lang="en-US" sz="2800" dirty="0"/>
              <a:t> &lt; 630.66</a:t>
            </a:r>
          </a:p>
          <a:p>
            <a:pPr marL="0" indent="0">
              <a:buNone/>
            </a:pPr>
            <a:r>
              <a:rPr lang="en-US" sz="2800" b="1" dirty="0"/>
              <a:t>Confidence interval for Change in Prices:</a:t>
            </a:r>
          </a:p>
          <a:p>
            <a:pPr marL="0" indent="0">
              <a:buNone/>
            </a:pPr>
            <a:r>
              <a:rPr lang="en-US" sz="2800" b="1" dirty="0"/>
              <a:t>	</a:t>
            </a:r>
            <a:r>
              <a:rPr lang="en-US" sz="2800" dirty="0"/>
              <a:t>-0.43 &lt; </a:t>
            </a:r>
            <a:r>
              <a:rPr lang="en-US" sz="2800" dirty="0" err="1">
                <a:latin typeface="Calibri" panose="020F0502020204030204" pitchFamily="34" charset="0"/>
                <a:cs typeface="Calibri" panose="020F0502020204030204" pitchFamily="34" charset="0"/>
              </a:rPr>
              <a:t>μ</a:t>
            </a:r>
            <a:r>
              <a:rPr lang="en-US" sz="2400" dirty="0" err="1">
                <a:latin typeface="Calibri" panose="020F0502020204030204" pitchFamily="34" charset="0"/>
                <a:cs typeface="Calibri" panose="020F0502020204030204" pitchFamily="34" charset="0"/>
              </a:rPr>
              <a:t>c</a:t>
            </a:r>
            <a:r>
              <a:rPr lang="en-US" sz="2800" dirty="0"/>
              <a:t> &lt; 2.33</a:t>
            </a:r>
            <a:br>
              <a:rPr lang="en-US" sz="2800" b="1" dirty="0"/>
            </a:br>
            <a:r>
              <a:rPr lang="en-US" sz="2800" dirty="0"/>
              <a:t>	</a:t>
            </a:r>
            <a:endParaRPr lang="en-US" sz="2000" dirty="0"/>
          </a:p>
        </p:txBody>
      </p:sp>
    </p:spTree>
    <p:extLst>
      <p:ext uri="{BB962C8B-B14F-4D97-AF65-F5344CB8AC3E}">
        <p14:creationId xmlns:p14="http://schemas.microsoft.com/office/powerpoint/2010/main" val="3505087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729DC-1963-2D27-74D5-C1D1D3A4F4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E03AC0-C4FD-7F6E-613B-F0C0383FD346}"/>
              </a:ext>
            </a:extLst>
          </p:cNvPr>
          <p:cNvSpPr>
            <a:spLocks noGrp="1"/>
          </p:cNvSpPr>
          <p:nvPr>
            <p:ph type="title"/>
          </p:nvPr>
        </p:nvSpPr>
        <p:spPr/>
        <p:txBody>
          <a:bodyPr/>
          <a:lstStyle/>
          <a:p>
            <a:r>
              <a:rPr lang="en-US" dirty="0"/>
              <a:t>Continuous Distribution:</a:t>
            </a:r>
            <a:endParaRPr lang="en-PK" dirty="0"/>
          </a:p>
        </p:txBody>
      </p:sp>
      <p:sp>
        <p:nvSpPr>
          <p:cNvPr id="3" name="Content Placeholder 2">
            <a:extLst>
              <a:ext uri="{FF2B5EF4-FFF2-40B4-BE49-F238E27FC236}">
                <a16:creationId xmlns:a16="http://schemas.microsoft.com/office/drawing/2014/main" id="{9F425441-77BE-34C8-A9EB-E13E411E2696}"/>
              </a:ext>
            </a:extLst>
          </p:cNvPr>
          <p:cNvSpPr>
            <a:spLocks noGrp="1"/>
          </p:cNvSpPr>
          <p:nvPr>
            <p:ph idx="1"/>
          </p:nvPr>
        </p:nvSpPr>
        <p:spPr>
          <a:xfrm>
            <a:off x="810000" y="2159000"/>
            <a:ext cx="10515600" cy="4698999"/>
          </a:xfrm>
        </p:spPr>
        <p:txBody>
          <a:bodyPr>
            <a:normAutofit/>
          </a:bodyPr>
          <a:lstStyle/>
          <a:p>
            <a:pPr marL="0" indent="0">
              <a:buNone/>
            </a:pPr>
            <a:r>
              <a:rPr lang="en-US" sz="2800" b="1" dirty="0"/>
              <a:t>Average High rice of a company = A = </a:t>
            </a:r>
            <a:r>
              <a:rPr lang="en-US" sz="2800" dirty="0"/>
              <a:t>646.378</a:t>
            </a:r>
          </a:p>
          <a:p>
            <a:pPr marL="0" indent="0">
              <a:buNone/>
            </a:pPr>
            <a:r>
              <a:rPr lang="en-US" sz="2800" b="1" dirty="0"/>
              <a:t>Average Low price of a company = B = </a:t>
            </a:r>
            <a:r>
              <a:rPr lang="en-US" sz="2800" dirty="0"/>
              <a:t>618.77</a:t>
            </a:r>
          </a:p>
          <a:p>
            <a:r>
              <a:rPr lang="en-US" sz="2800" dirty="0"/>
              <a:t>Interval [618.77, 646.378]</a:t>
            </a:r>
          </a:p>
          <a:p>
            <a:pPr marL="0" indent="0">
              <a:buNone/>
            </a:pPr>
            <a:r>
              <a:rPr lang="en-US" sz="3200" b="1" dirty="0"/>
              <a:t>Probability Density Function:</a:t>
            </a:r>
          </a:p>
          <a:p>
            <a:pPr marL="0" indent="0">
              <a:buNone/>
            </a:pPr>
            <a:r>
              <a:rPr lang="en-US" sz="3200" b="1" dirty="0"/>
              <a:t>		</a:t>
            </a:r>
            <a:r>
              <a:rPr lang="en-US" sz="3200" dirty="0"/>
              <a:t>f(x,618.77,646.378) = 1/(646.378 – 618.77) </a:t>
            </a:r>
          </a:p>
          <a:p>
            <a:pPr marL="0" indent="0">
              <a:buNone/>
            </a:pPr>
            <a:r>
              <a:rPr lang="en-US" sz="3200" dirty="0"/>
              <a:t>									= 0.036</a:t>
            </a:r>
          </a:p>
          <a:p>
            <a:pPr marL="0" indent="0">
              <a:buNone/>
            </a:pPr>
            <a:endParaRPr lang="en-US" sz="2800" dirty="0"/>
          </a:p>
        </p:txBody>
      </p:sp>
    </p:spTree>
    <p:extLst>
      <p:ext uri="{BB962C8B-B14F-4D97-AF65-F5344CB8AC3E}">
        <p14:creationId xmlns:p14="http://schemas.microsoft.com/office/powerpoint/2010/main" val="112208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9B-3E04-44E5-13AD-D1022F652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A0893-47CD-5FA1-B22D-CF943ADCE7E2}"/>
              </a:ext>
            </a:extLst>
          </p:cNvPr>
          <p:cNvSpPr>
            <a:spLocks noGrp="1"/>
          </p:cNvSpPr>
          <p:nvPr>
            <p:ph type="title"/>
          </p:nvPr>
        </p:nvSpPr>
        <p:spPr/>
        <p:txBody>
          <a:bodyPr/>
          <a:lstStyle/>
          <a:p>
            <a:r>
              <a:rPr lang="en-US" dirty="0"/>
              <a:t>Continuous Distribution:</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976209-2C01-8852-9EBC-B224D071DFE0}"/>
                  </a:ext>
                </a:extLst>
              </p:cNvPr>
              <p:cNvSpPr>
                <a:spLocks noGrp="1"/>
              </p:cNvSpPr>
              <p:nvPr>
                <p:ph idx="1"/>
              </p:nvPr>
            </p:nvSpPr>
            <p:spPr>
              <a:xfrm>
                <a:off x="810000" y="1879600"/>
                <a:ext cx="10515600" cy="4978400"/>
              </a:xfrm>
            </p:spPr>
            <p:txBody>
              <a:bodyPr>
                <a:normAutofit/>
              </a:bodyPr>
              <a:lstStyle/>
              <a:p>
                <a:pPr marL="0" indent="0">
                  <a:buNone/>
                </a:pPr>
                <a:r>
                  <a:rPr lang="en-US" sz="2800" b="1" dirty="0"/>
                  <a:t>What is the Probability that the highest price is at least 640</a:t>
                </a:r>
                <a:r>
                  <a:rPr lang="en-US" sz="2800" b="1" dirty="0">
                    <a:latin typeface="Calibri" panose="020F0502020204030204" pitchFamily="34" charset="0"/>
                    <a:cs typeface="Calibri" panose="020F0502020204030204" pitchFamily="34" charset="0"/>
                  </a:rPr>
                  <a:t>?</a:t>
                </a:r>
                <a:r>
                  <a:rPr lang="en-US" sz="2800" dirty="0"/>
                  <a:t>	</a:t>
                </a:r>
              </a:p>
              <a:p>
                <a:pPr marL="0" indent="0">
                  <a:buNone/>
                </a:pPr>
                <a:r>
                  <a:rPr lang="en-US" sz="2800" dirty="0"/>
                  <a:t>				P(X ≥	 640) </a:t>
                </a:r>
                <a:r>
                  <a:rPr lang="en-US" sz="3200" dirty="0"/>
                  <a:t>= </a:t>
                </a:r>
                <a14:m>
                  <m:oMath xmlns:m="http://schemas.openxmlformats.org/officeDocument/2006/math">
                    <m:nary>
                      <m:naryPr>
                        <m:ctrlPr>
                          <a:rPr lang="en-US" sz="3600" i="1" smtClean="0">
                            <a:latin typeface="Cambria Math" panose="02040503050406030204" pitchFamily="18" charset="0"/>
                          </a:rPr>
                        </m:ctrlPr>
                      </m:naryPr>
                      <m:sub>
                        <m:r>
                          <a:rPr lang="en-US" sz="3600" b="0" i="1" smtClean="0">
                            <a:latin typeface="Cambria Math" panose="02040503050406030204" pitchFamily="18" charset="0"/>
                          </a:rPr>
                          <m:t>640</m:t>
                        </m:r>
                      </m:sub>
                      <m:sup>
                        <m:r>
                          <a:rPr lang="en-US" sz="3600" b="0" i="1" smtClean="0">
                            <a:latin typeface="Cambria Math" panose="02040503050406030204" pitchFamily="18" charset="0"/>
                          </a:rPr>
                          <m:t>646.378</m:t>
                        </m:r>
                      </m:sup>
                      <m:e>
                        <m:box>
                          <m:boxPr>
                            <m:ctrlPr>
                              <a:rPr lang="en-US" sz="3600" i="1" smtClean="0">
                                <a:latin typeface="Cambria Math" panose="02040503050406030204" pitchFamily="18" charset="0"/>
                              </a:rPr>
                            </m:ctrlPr>
                          </m:boxPr>
                          <m:e>
                            <m:argPr>
                              <m:argSz m:val="-1"/>
                            </m:argPr>
                            <m:f>
                              <m:fPr>
                                <m:ctrlPr>
                                  <a:rPr lang="en-US" sz="360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27.608</m:t>
                                </m:r>
                              </m:den>
                            </m:f>
                          </m:e>
                        </m:box>
                      </m:e>
                    </m:nary>
                  </m:oMath>
                </a14:m>
                <a:r>
                  <a:rPr lang="en-US" sz="2800" dirty="0"/>
                  <a:t>dx</a:t>
                </a:r>
              </a:p>
              <a:p>
                <a:pPr marL="0" indent="0">
                  <a:buNone/>
                </a:pPr>
                <a:r>
                  <a:rPr lang="en-US" sz="2800" dirty="0"/>
                  <a:t>								</a:t>
                </a:r>
                <a:r>
                  <a:rPr lang="en-US" sz="3200" dirty="0"/>
                  <a:t>= </a:t>
                </a:r>
                <a14:m>
                  <m:oMath xmlns:m="http://schemas.openxmlformats.org/officeDocument/2006/math">
                    <m:box>
                      <m:boxPr>
                        <m:ctrlPr>
                          <a:rPr lang="en-US" sz="3200" i="1" smtClean="0">
                            <a:latin typeface="Cambria Math" panose="02040503050406030204" pitchFamily="18" charset="0"/>
                          </a:rPr>
                        </m:ctrlPr>
                      </m:boxPr>
                      <m:e>
                        <m:argPr>
                          <m:argSz m:val="-1"/>
                        </m:argPr>
                        <m:f>
                          <m:fPr>
                            <m:ctrlPr>
                              <a:rPr lang="en-US" sz="320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27.608</m:t>
                            </m:r>
                          </m:den>
                        </m:f>
                      </m:e>
                    </m:box>
                    <m:r>
                      <a:rPr lang="en-US" sz="3200" b="0" i="0" smtClean="0">
                        <a:latin typeface="Cambria Math" panose="02040503050406030204" pitchFamily="18" charset="0"/>
                      </a:rPr>
                      <m:t>(</m:t>
                    </m:r>
                    <m:r>
                      <m:rPr>
                        <m:nor/>
                      </m:rPr>
                      <a:rPr lang="en-US" sz="3200" dirty="0"/>
                      <m:t>646.378 – 640</m:t>
                    </m:r>
                    <m:r>
                      <m:rPr>
                        <m:nor/>
                      </m:rPr>
                      <a:rPr lang="en-US" sz="3200" b="0" i="0" dirty="0" smtClean="0"/>
                      <m:t>)</m:t>
                    </m:r>
                  </m:oMath>
                </a14:m>
                <a:endParaRPr lang="en-US" sz="3200" dirty="0"/>
              </a:p>
              <a:p>
                <a:pPr marL="0" indent="0">
                  <a:buNone/>
                </a:pPr>
                <a:r>
                  <a:rPr lang="en-US" sz="3200" dirty="0"/>
                  <a:t>								= (6.378)(0.036)</a:t>
                </a:r>
              </a:p>
              <a:p>
                <a:pPr marL="0" indent="0">
                  <a:buNone/>
                </a:pPr>
                <a:r>
                  <a:rPr lang="en-US" sz="2800" dirty="0"/>
                  <a:t>								</a:t>
                </a:r>
                <a:r>
                  <a:rPr lang="en-US" sz="3200" dirty="0"/>
                  <a:t>= </a:t>
                </a:r>
                <a:r>
                  <a:rPr lang="en-US" sz="3200" b="0" i="0" dirty="0">
                    <a:solidFill>
                      <a:srgbClr val="E8E8E8"/>
                    </a:solidFill>
                    <a:effectLst/>
                    <a:latin typeface="Google Sans"/>
                  </a:rPr>
                  <a:t>0.23</a:t>
                </a:r>
                <a:endParaRPr lang="en-US" sz="2800" dirty="0"/>
              </a:p>
            </p:txBody>
          </p:sp>
        </mc:Choice>
        <mc:Fallback xmlns="">
          <p:sp>
            <p:nvSpPr>
              <p:cNvPr id="3" name="Content Placeholder 2">
                <a:extLst>
                  <a:ext uri="{FF2B5EF4-FFF2-40B4-BE49-F238E27FC236}">
                    <a16:creationId xmlns:a16="http://schemas.microsoft.com/office/drawing/2014/main" id="{24976209-2C01-8852-9EBC-B224D071DFE0}"/>
                  </a:ext>
                </a:extLst>
              </p:cNvPr>
              <p:cNvSpPr>
                <a:spLocks noGrp="1" noRot="1" noChangeAspect="1" noMove="1" noResize="1" noEditPoints="1" noAdjustHandles="1" noChangeArrowheads="1" noChangeShapeType="1" noTextEdit="1"/>
              </p:cNvSpPr>
              <p:nvPr>
                <p:ph idx="1"/>
              </p:nvPr>
            </p:nvSpPr>
            <p:spPr>
              <a:xfrm>
                <a:off x="810000" y="1879600"/>
                <a:ext cx="10515600" cy="4978400"/>
              </a:xfrm>
              <a:blipFill>
                <a:blip r:embed="rId2"/>
                <a:stretch>
                  <a:fillRect/>
                </a:stretch>
              </a:blipFill>
            </p:spPr>
            <p:txBody>
              <a:bodyPr/>
              <a:lstStyle/>
              <a:p>
                <a:r>
                  <a:rPr lang="en-PK">
                    <a:noFill/>
                  </a:rPr>
                  <a:t> </a:t>
                </a:r>
              </a:p>
            </p:txBody>
          </p:sp>
        </mc:Fallback>
      </mc:AlternateContent>
    </p:spTree>
    <p:extLst>
      <p:ext uri="{BB962C8B-B14F-4D97-AF65-F5344CB8AC3E}">
        <p14:creationId xmlns:p14="http://schemas.microsoft.com/office/powerpoint/2010/main" val="168382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F300-1432-9656-435D-AB9109A8AA37}"/>
              </a:ext>
            </a:extLst>
          </p:cNvPr>
          <p:cNvSpPr>
            <a:spLocks noGrp="1"/>
          </p:cNvSpPr>
          <p:nvPr>
            <p:ph type="title"/>
          </p:nvPr>
        </p:nvSpPr>
        <p:spPr/>
        <p:txBody>
          <a:bodyPr/>
          <a:lstStyle/>
          <a:p>
            <a:r>
              <a:rPr lang="en-US" dirty="0"/>
              <a:t>Observation # 1:</a:t>
            </a:r>
            <a:endParaRPr lang="en-PK" dirty="0"/>
          </a:p>
        </p:txBody>
      </p:sp>
      <p:sp>
        <p:nvSpPr>
          <p:cNvPr id="3" name="Content Placeholder 2">
            <a:extLst>
              <a:ext uri="{FF2B5EF4-FFF2-40B4-BE49-F238E27FC236}">
                <a16:creationId xmlns:a16="http://schemas.microsoft.com/office/drawing/2014/main" id="{0A952B71-1AB2-9BE9-B81F-CE73C702E052}"/>
              </a:ext>
            </a:extLst>
          </p:cNvPr>
          <p:cNvSpPr>
            <a:spLocks noGrp="1"/>
          </p:cNvSpPr>
          <p:nvPr>
            <p:ph idx="1"/>
          </p:nvPr>
        </p:nvSpPr>
        <p:spPr>
          <a:xfrm>
            <a:off x="810000" y="1966504"/>
            <a:ext cx="10515600" cy="4656773"/>
          </a:xfrm>
        </p:spPr>
        <p:txBody>
          <a:bodyPr>
            <a:normAutofit/>
          </a:bodyPr>
          <a:lstStyle/>
          <a:p>
            <a:pPr marL="0" indent="0">
              <a:buNone/>
            </a:pPr>
            <a:r>
              <a:rPr lang="en-US" sz="2800" b="1" dirty="0"/>
              <a:t>Is opening price and closing price are significantly close within a specific range?  </a:t>
            </a:r>
            <a:r>
              <a:rPr lang="en-US" sz="2800" dirty="0"/>
              <a:t>	</a:t>
            </a:r>
          </a:p>
          <a:p>
            <a:pPr marL="0" indent="0">
              <a:buNone/>
            </a:pPr>
            <a:r>
              <a:rPr lang="en-US" dirty="0"/>
              <a:t>	</a:t>
            </a:r>
            <a:r>
              <a:rPr lang="pl-PL" sz="3200" dirty="0">
                <a:latin typeface="Calibri" panose="020F0502020204030204" pitchFamily="34" charset="0"/>
                <a:cs typeface="Calibri" panose="020F0502020204030204" pitchFamily="34" charset="0"/>
              </a:rPr>
              <a:t>H</a:t>
            </a:r>
            <a:r>
              <a:rPr lang="en-US" sz="2400" dirty="0">
                <a:latin typeface="Calibri" panose="020F0502020204030204" pitchFamily="34" charset="0"/>
                <a:cs typeface="Calibri" panose="020F0502020204030204" pitchFamily="34" charset="0"/>
              </a:rPr>
              <a:t>0</a:t>
            </a:r>
            <a:r>
              <a:rPr lang="en-US" sz="3200" dirty="0">
                <a:latin typeface="Calibri" panose="020F0502020204030204" pitchFamily="34" charset="0"/>
                <a:cs typeface="Calibri" panose="020F0502020204030204" pitchFamily="34" charset="0"/>
              </a:rPr>
              <a:t> : </a:t>
            </a:r>
            <a:r>
              <a:rPr lang="en-US" sz="3200" dirty="0" err="1">
                <a:latin typeface="Calibri" panose="020F0502020204030204" pitchFamily="34" charset="0"/>
                <a:cs typeface="Calibri" panose="020F0502020204030204" pitchFamily="34" charset="0"/>
              </a:rPr>
              <a:t>μ</a:t>
            </a:r>
            <a:r>
              <a:rPr lang="en-US" sz="2400" dirty="0" err="1">
                <a:latin typeface="Calibri" panose="020F0502020204030204" pitchFamily="34" charset="0"/>
                <a:cs typeface="Calibri" panose="020F0502020204030204" pitchFamily="34" charset="0"/>
              </a:rPr>
              <a:t>o</a:t>
            </a:r>
            <a:r>
              <a:rPr lang="en-US" sz="3200" dirty="0">
                <a:latin typeface="Calibri" panose="020F0502020204030204" pitchFamily="34" charset="0"/>
                <a:cs typeface="Calibri" panose="020F0502020204030204" pitchFamily="34" charset="0"/>
              </a:rPr>
              <a:t> – </a:t>
            </a:r>
            <a:r>
              <a:rPr lang="en-US" sz="3200" dirty="0" err="1">
                <a:latin typeface="Calibri" panose="020F0502020204030204" pitchFamily="34" charset="0"/>
                <a:cs typeface="Calibri" panose="020F0502020204030204" pitchFamily="34" charset="0"/>
              </a:rPr>
              <a:t>μ</a:t>
            </a:r>
            <a:r>
              <a:rPr lang="en-US" sz="2400" dirty="0" err="1">
                <a:latin typeface="Calibri" panose="020F0502020204030204" pitchFamily="34" charset="0"/>
                <a:cs typeface="Calibri" panose="020F0502020204030204" pitchFamily="34" charset="0"/>
              </a:rPr>
              <a:t>p</a:t>
            </a:r>
            <a:r>
              <a:rPr lang="en-US" sz="3200" dirty="0">
                <a:latin typeface="Calibri" panose="020F0502020204030204" pitchFamily="34" charset="0"/>
                <a:cs typeface="Calibri" panose="020F0502020204030204" pitchFamily="34" charset="0"/>
              </a:rPr>
              <a:t> = 10 </a:t>
            </a:r>
          </a:p>
          <a:p>
            <a:pPr marL="0" indent="0">
              <a:buNone/>
            </a:pPr>
            <a:r>
              <a:rPr lang="en-US" sz="3200" dirty="0">
                <a:latin typeface="Calibri" panose="020F0502020204030204" pitchFamily="34" charset="0"/>
                <a:cs typeface="Calibri" panose="020F0502020204030204" pitchFamily="34" charset="0"/>
              </a:rPr>
              <a:t>	H</a:t>
            </a:r>
            <a:r>
              <a:rPr lang="en-US" sz="2400" dirty="0">
                <a:latin typeface="Calibri" panose="020F0502020204030204" pitchFamily="34" charset="0"/>
                <a:cs typeface="Calibri" panose="020F0502020204030204" pitchFamily="34" charset="0"/>
              </a:rPr>
              <a:t>1</a:t>
            </a:r>
            <a:r>
              <a:rPr lang="en-US" sz="3200" dirty="0">
                <a:latin typeface="Calibri" panose="020F0502020204030204" pitchFamily="34" charset="0"/>
                <a:cs typeface="Calibri" panose="020F0502020204030204" pitchFamily="34" charset="0"/>
              </a:rPr>
              <a:t> : </a:t>
            </a:r>
            <a:r>
              <a:rPr lang="en-US" sz="3200" dirty="0" err="1">
                <a:latin typeface="Calibri" panose="020F0502020204030204" pitchFamily="34" charset="0"/>
                <a:cs typeface="Calibri" panose="020F0502020204030204" pitchFamily="34" charset="0"/>
              </a:rPr>
              <a:t>μ</a:t>
            </a:r>
            <a:r>
              <a:rPr lang="en-US" sz="2400" dirty="0" err="1">
                <a:latin typeface="Calibri" panose="020F0502020204030204" pitchFamily="34" charset="0"/>
                <a:cs typeface="Calibri" panose="020F0502020204030204" pitchFamily="34" charset="0"/>
              </a:rPr>
              <a:t>o</a:t>
            </a:r>
            <a:r>
              <a:rPr lang="en-US" sz="3200" dirty="0">
                <a:latin typeface="Calibri" panose="020F0502020204030204" pitchFamily="34" charset="0"/>
                <a:cs typeface="Calibri" panose="020F0502020204030204" pitchFamily="34" charset="0"/>
              </a:rPr>
              <a:t> – </a:t>
            </a:r>
            <a:r>
              <a:rPr lang="en-US" sz="3200" dirty="0" err="1">
                <a:latin typeface="Calibri" panose="020F0502020204030204" pitchFamily="34" charset="0"/>
                <a:cs typeface="Calibri" panose="020F0502020204030204" pitchFamily="34" charset="0"/>
              </a:rPr>
              <a:t>μ</a:t>
            </a:r>
            <a:r>
              <a:rPr lang="en-US" sz="2400" dirty="0" err="1">
                <a:latin typeface="Calibri" panose="020F0502020204030204" pitchFamily="34" charset="0"/>
                <a:cs typeface="Calibri" panose="020F0502020204030204" pitchFamily="34" charset="0"/>
              </a:rPr>
              <a:t>p</a:t>
            </a:r>
            <a:r>
              <a:rPr lang="en-US" sz="3200" dirty="0">
                <a:latin typeface="Calibri" panose="020F0502020204030204" pitchFamily="34" charset="0"/>
                <a:cs typeface="Calibri" panose="020F0502020204030204" pitchFamily="34" charset="0"/>
              </a:rPr>
              <a:t> &gt; 10 </a:t>
            </a:r>
          </a:p>
          <a:p>
            <a:pPr marL="0" indent="0">
              <a:buNone/>
            </a:pPr>
            <a:r>
              <a:rPr lang="en-US" sz="28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a:t>
            </a:r>
            <a:r>
              <a:rPr lang="en-US" sz="2400" dirty="0" err="1">
                <a:latin typeface="Calibri" panose="020F0502020204030204" pitchFamily="34" charset="0"/>
                <a:cs typeface="Calibri" panose="020F0502020204030204" pitchFamily="34" charset="0"/>
              </a:rPr>
              <a:t>cal</a:t>
            </a:r>
            <a:r>
              <a:rPr lang="en-US" sz="3200" dirty="0">
                <a:latin typeface="Calibri" panose="020F0502020204030204" pitchFamily="34" charset="0"/>
                <a:cs typeface="Calibri" panose="020F0502020204030204" pitchFamily="34" charset="0"/>
              </a:rPr>
              <a:t> &gt; </a:t>
            </a:r>
            <a:r>
              <a:rPr lang="en-US" sz="3200" dirty="0" err="1">
                <a:latin typeface="Calibri" panose="020F0502020204030204" pitchFamily="34" charset="0"/>
                <a:cs typeface="Calibri" panose="020F0502020204030204" pitchFamily="34" charset="0"/>
              </a:rPr>
              <a:t>t</a:t>
            </a:r>
            <a:r>
              <a:rPr lang="en-US" sz="2400" dirty="0" err="1">
                <a:latin typeface="Calibri" panose="020F0502020204030204" pitchFamily="34" charset="0"/>
                <a:cs typeface="Calibri" panose="020F0502020204030204" pitchFamily="34" charset="0"/>
              </a:rPr>
              <a:t>tab</a:t>
            </a:r>
            <a:r>
              <a:rPr lang="en-US" sz="20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 1.21 &gt; 1.680(False)</a:t>
            </a:r>
          </a:p>
          <a:p>
            <a:pPr marL="0" indent="0">
              <a:buNone/>
            </a:pPr>
            <a:r>
              <a:rPr lang="en-US" sz="2800" b="1" dirty="0"/>
              <a:t>Conclusion: </a:t>
            </a:r>
          </a:p>
          <a:p>
            <a:pPr marL="0" indent="0">
              <a:buNone/>
            </a:pPr>
            <a:r>
              <a:rPr lang="en-US" dirty="0"/>
              <a:t>	</a:t>
            </a:r>
            <a:r>
              <a:rPr lang="en-US" sz="2400" dirty="0"/>
              <a:t>After testing both hypotheses, we accepted Null hypothesis and rejected Alternative hypothesis.</a:t>
            </a:r>
          </a:p>
        </p:txBody>
      </p:sp>
    </p:spTree>
    <p:extLst>
      <p:ext uri="{BB962C8B-B14F-4D97-AF65-F5344CB8AC3E}">
        <p14:creationId xmlns:p14="http://schemas.microsoft.com/office/powerpoint/2010/main" val="51568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11ED6-CC19-31D2-57E5-94936CC24D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EBD2A-D250-7AA7-0D61-F8C92B2019F3}"/>
              </a:ext>
            </a:extLst>
          </p:cNvPr>
          <p:cNvSpPr>
            <a:spLocks noGrp="1"/>
          </p:cNvSpPr>
          <p:nvPr>
            <p:ph type="title"/>
          </p:nvPr>
        </p:nvSpPr>
        <p:spPr/>
        <p:txBody>
          <a:bodyPr/>
          <a:lstStyle/>
          <a:p>
            <a:r>
              <a:rPr lang="en-US" dirty="0"/>
              <a:t>Observation # 2:</a:t>
            </a:r>
            <a:endParaRPr lang="en-PK" dirty="0"/>
          </a:p>
        </p:txBody>
      </p:sp>
      <p:sp>
        <p:nvSpPr>
          <p:cNvPr id="3" name="Content Placeholder 2">
            <a:extLst>
              <a:ext uri="{FF2B5EF4-FFF2-40B4-BE49-F238E27FC236}">
                <a16:creationId xmlns:a16="http://schemas.microsoft.com/office/drawing/2014/main" id="{4D010345-C065-57CE-FB36-B4FE907C13F4}"/>
              </a:ext>
            </a:extLst>
          </p:cNvPr>
          <p:cNvSpPr>
            <a:spLocks noGrp="1"/>
          </p:cNvSpPr>
          <p:nvPr>
            <p:ph idx="1"/>
          </p:nvPr>
        </p:nvSpPr>
        <p:spPr>
          <a:xfrm>
            <a:off x="810000" y="1966504"/>
            <a:ext cx="10515600" cy="4656773"/>
          </a:xfrm>
        </p:spPr>
        <p:txBody>
          <a:bodyPr>
            <a:normAutofit/>
          </a:bodyPr>
          <a:lstStyle/>
          <a:p>
            <a:pPr marL="0" indent="0">
              <a:buNone/>
            </a:pPr>
            <a:r>
              <a:rPr lang="en-US" sz="2800" b="1" dirty="0"/>
              <a:t>Is highest price and lowest prices of a day are  close within a specific range?  </a:t>
            </a:r>
            <a:r>
              <a:rPr lang="en-US" sz="2800" dirty="0"/>
              <a:t>	</a:t>
            </a:r>
          </a:p>
          <a:p>
            <a:pPr marL="0" indent="0">
              <a:buNone/>
            </a:pPr>
            <a:r>
              <a:rPr lang="en-US" dirty="0"/>
              <a:t>	</a:t>
            </a:r>
            <a:r>
              <a:rPr lang="pl-PL" sz="28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0</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h</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l</a:t>
            </a:r>
            <a:r>
              <a:rPr lang="en-US" sz="2800" dirty="0">
                <a:latin typeface="Calibri" panose="020F0502020204030204" pitchFamily="34" charset="0"/>
                <a:cs typeface="Calibri" panose="020F0502020204030204" pitchFamily="34" charset="0"/>
              </a:rPr>
              <a:t> = 50</a:t>
            </a:r>
          </a:p>
          <a:p>
            <a:pPr marL="0" indent="0">
              <a:buNone/>
            </a:pPr>
            <a:r>
              <a:rPr lang="en-US" sz="2800" dirty="0">
                <a:latin typeface="Calibri" panose="020F0502020204030204" pitchFamily="34" charset="0"/>
                <a:cs typeface="Calibri" panose="020F0502020204030204" pitchFamily="34" charset="0"/>
              </a:rPr>
              <a:t>	H</a:t>
            </a:r>
            <a:r>
              <a:rPr lang="en-US" sz="2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h</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l</a:t>
            </a:r>
            <a:r>
              <a:rPr lang="en-US" sz="2800" dirty="0">
                <a:latin typeface="Calibri" panose="020F0502020204030204" pitchFamily="34" charset="0"/>
                <a:cs typeface="Calibri" panose="020F0502020204030204" pitchFamily="34" charset="0"/>
              </a:rPr>
              <a:t> &gt; 50 </a:t>
            </a:r>
          </a:p>
          <a:p>
            <a:pPr marL="0" indent="0">
              <a:buNone/>
            </a:pP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a:t>
            </a:r>
            <a:r>
              <a:rPr lang="en-US" sz="2000" dirty="0" err="1">
                <a:latin typeface="Calibri" panose="020F0502020204030204" pitchFamily="34" charset="0"/>
                <a:cs typeface="Calibri" panose="020F0502020204030204" pitchFamily="34" charset="0"/>
              </a:rPr>
              <a:t>cal</a:t>
            </a:r>
            <a:r>
              <a:rPr lang="en-US" sz="2800" dirty="0">
                <a:latin typeface="Calibri" panose="020F0502020204030204" pitchFamily="34" charset="0"/>
                <a:cs typeface="Calibri" panose="020F0502020204030204" pitchFamily="34" charset="0"/>
              </a:rPr>
              <a:t> &gt; </a:t>
            </a:r>
            <a:r>
              <a:rPr lang="en-US" sz="2800" dirty="0" err="1">
                <a:latin typeface="Calibri" panose="020F0502020204030204" pitchFamily="34" charset="0"/>
                <a:cs typeface="Calibri" panose="020F0502020204030204" pitchFamily="34" charset="0"/>
              </a:rPr>
              <a:t>t</a:t>
            </a:r>
            <a:r>
              <a:rPr lang="en-US" sz="2000" dirty="0" err="1">
                <a:latin typeface="Calibri" panose="020F0502020204030204" pitchFamily="34" charset="0"/>
                <a:cs typeface="Calibri" panose="020F0502020204030204" pitchFamily="34" charset="0"/>
              </a:rPr>
              <a:t>tab</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 2.39 &gt; 1.680 (True)</a:t>
            </a:r>
          </a:p>
          <a:p>
            <a:pPr marL="0" indent="0">
              <a:buNone/>
            </a:pPr>
            <a:r>
              <a:rPr lang="en-US" sz="2800" b="1" dirty="0"/>
              <a:t>Conclusion: </a:t>
            </a:r>
          </a:p>
          <a:p>
            <a:pPr marL="0" indent="0">
              <a:buNone/>
            </a:pPr>
            <a:r>
              <a:rPr lang="en-US" dirty="0"/>
              <a:t>	</a:t>
            </a:r>
            <a:r>
              <a:rPr lang="en-US" sz="2400" dirty="0"/>
              <a:t>After testing both hypotheses, we accepted Alternative hypothesis and rejected Null hypothesis</a:t>
            </a:r>
            <a:r>
              <a:rPr lang="en-US" dirty="0"/>
              <a:t>.</a:t>
            </a:r>
          </a:p>
        </p:txBody>
      </p:sp>
    </p:spTree>
    <p:extLst>
      <p:ext uri="{BB962C8B-B14F-4D97-AF65-F5344CB8AC3E}">
        <p14:creationId xmlns:p14="http://schemas.microsoft.com/office/powerpoint/2010/main" val="161435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E510D-D11B-F0A6-C09C-8AF02448A3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B0A9BC-64B8-CDEA-F47F-367A5B1A03D0}"/>
              </a:ext>
            </a:extLst>
          </p:cNvPr>
          <p:cNvSpPr>
            <a:spLocks noGrp="1"/>
          </p:cNvSpPr>
          <p:nvPr>
            <p:ph type="title"/>
          </p:nvPr>
        </p:nvSpPr>
        <p:spPr/>
        <p:txBody>
          <a:bodyPr/>
          <a:lstStyle/>
          <a:p>
            <a:r>
              <a:rPr lang="en-US" dirty="0"/>
              <a:t>Observation # 3:</a:t>
            </a:r>
            <a:endParaRPr lang="en-PK" dirty="0"/>
          </a:p>
        </p:txBody>
      </p:sp>
      <p:sp>
        <p:nvSpPr>
          <p:cNvPr id="3" name="Content Placeholder 2">
            <a:extLst>
              <a:ext uri="{FF2B5EF4-FFF2-40B4-BE49-F238E27FC236}">
                <a16:creationId xmlns:a16="http://schemas.microsoft.com/office/drawing/2014/main" id="{62D72280-4099-27AD-5706-D46569C7CDA8}"/>
              </a:ext>
            </a:extLst>
          </p:cNvPr>
          <p:cNvSpPr>
            <a:spLocks noGrp="1"/>
          </p:cNvSpPr>
          <p:nvPr>
            <p:ph idx="1"/>
          </p:nvPr>
        </p:nvSpPr>
        <p:spPr>
          <a:xfrm>
            <a:off x="810000" y="1966504"/>
            <a:ext cx="10515600" cy="4656773"/>
          </a:xfrm>
        </p:spPr>
        <p:txBody>
          <a:bodyPr>
            <a:normAutofit/>
          </a:bodyPr>
          <a:lstStyle/>
          <a:p>
            <a:pPr marL="0" indent="0">
              <a:buNone/>
            </a:pPr>
            <a:r>
              <a:rPr lang="en-US" sz="2800" b="1" dirty="0"/>
              <a:t>Is mean difference of daily highest prices and closing prices of a day close within a specific range?  </a:t>
            </a:r>
            <a:r>
              <a:rPr lang="en-US" sz="2800" dirty="0"/>
              <a:t>	</a:t>
            </a:r>
          </a:p>
          <a:p>
            <a:pPr marL="0" indent="0">
              <a:buNone/>
            </a:pPr>
            <a:r>
              <a:rPr lang="en-US" dirty="0"/>
              <a:t>	</a:t>
            </a:r>
            <a:r>
              <a:rPr lang="pl-PL" sz="28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0</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o</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p</a:t>
            </a:r>
            <a:r>
              <a:rPr lang="en-US" sz="2800" dirty="0">
                <a:latin typeface="Calibri" panose="020F0502020204030204" pitchFamily="34" charset="0"/>
                <a:cs typeface="Calibri" panose="020F0502020204030204" pitchFamily="34" charset="0"/>
              </a:rPr>
              <a:t> = 20</a:t>
            </a:r>
          </a:p>
          <a:p>
            <a:pPr marL="0" indent="0">
              <a:buNone/>
            </a:pPr>
            <a:r>
              <a:rPr lang="en-US" sz="2800" dirty="0">
                <a:latin typeface="Calibri" panose="020F0502020204030204" pitchFamily="34" charset="0"/>
                <a:cs typeface="Calibri" panose="020F0502020204030204" pitchFamily="34" charset="0"/>
              </a:rPr>
              <a:t>	H1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o</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p</a:t>
            </a:r>
            <a:r>
              <a:rPr lang="en-US" sz="2800" dirty="0">
                <a:latin typeface="Calibri" panose="020F0502020204030204" pitchFamily="34" charset="0"/>
                <a:cs typeface="Calibri" panose="020F0502020204030204" pitchFamily="34" charset="0"/>
              </a:rPr>
              <a:t> &gt; 20 </a:t>
            </a:r>
          </a:p>
          <a:p>
            <a:pPr marL="0" indent="0">
              <a:buNone/>
            </a:pP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a:t>
            </a:r>
            <a:r>
              <a:rPr lang="en-US" sz="2000" dirty="0" err="1">
                <a:latin typeface="Calibri" panose="020F0502020204030204" pitchFamily="34" charset="0"/>
                <a:cs typeface="Calibri" panose="020F0502020204030204" pitchFamily="34" charset="0"/>
              </a:rPr>
              <a:t>cal</a:t>
            </a:r>
            <a:r>
              <a:rPr lang="en-US" sz="2800" dirty="0">
                <a:latin typeface="Calibri" panose="020F0502020204030204" pitchFamily="34" charset="0"/>
                <a:cs typeface="Calibri" panose="020F0502020204030204" pitchFamily="34" charset="0"/>
              </a:rPr>
              <a:t> &gt; </a:t>
            </a:r>
            <a:r>
              <a:rPr lang="en-US" sz="2800" dirty="0" err="1">
                <a:latin typeface="Calibri" panose="020F0502020204030204" pitchFamily="34" charset="0"/>
                <a:cs typeface="Calibri" panose="020F0502020204030204" pitchFamily="34" charset="0"/>
              </a:rPr>
              <a:t>t</a:t>
            </a:r>
            <a:r>
              <a:rPr lang="en-US" sz="2000" dirty="0" err="1">
                <a:latin typeface="Calibri" panose="020F0502020204030204" pitchFamily="34" charset="0"/>
                <a:cs typeface="Calibri" panose="020F0502020204030204" pitchFamily="34" charset="0"/>
              </a:rPr>
              <a:t>tab</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 3.12 &gt; 1.680 (True)</a:t>
            </a:r>
          </a:p>
          <a:p>
            <a:pPr marL="0" indent="0">
              <a:buNone/>
            </a:pPr>
            <a:r>
              <a:rPr lang="en-US" sz="2800" b="1" dirty="0"/>
              <a:t>Conclusion: </a:t>
            </a:r>
          </a:p>
          <a:p>
            <a:pPr marL="0" indent="0">
              <a:buNone/>
            </a:pPr>
            <a:r>
              <a:rPr lang="en-US" dirty="0"/>
              <a:t>	</a:t>
            </a:r>
            <a:r>
              <a:rPr lang="en-US" sz="2400" dirty="0"/>
              <a:t>After testing both hypotheses, we accepted Alternative hypothesis and rejected Null hypothesis</a:t>
            </a:r>
            <a:r>
              <a:rPr lang="en-US" dirty="0"/>
              <a:t>.</a:t>
            </a:r>
          </a:p>
        </p:txBody>
      </p:sp>
    </p:spTree>
    <p:extLst>
      <p:ext uri="{BB962C8B-B14F-4D97-AF65-F5344CB8AC3E}">
        <p14:creationId xmlns:p14="http://schemas.microsoft.com/office/powerpoint/2010/main" val="138742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99686-874A-C694-AFAD-3367B4C6C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F69C7F-4A3C-28F5-DA61-19A8E33E1C5C}"/>
              </a:ext>
            </a:extLst>
          </p:cNvPr>
          <p:cNvSpPr>
            <a:spLocks noGrp="1"/>
          </p:cNvSpPr>
          <p:nvPr>
            <p:ph type="title"/>
          </p:nvPr>
        </p:nvSpPr>
        <p:spPr/>
        <p:txBody>
          <a:bodyPr/>
          <a:lstStyle/>
          <a:p>
            <a:r>
              <a:rPr lang="en-US" dirty="0"/>
              <a:t>Observation # 4:</a:t>
            </a:r>
            <a:endParaRPr lang="en-PK" dirty="0"/>
          </a:p>
        </p:txBody>
      </p:sp>
      <p:sp>
        <p:nvSpPr>
          <p:cNvPr id="3" name="Content Placeholder 2">
            <a:extLst>
              <a:ext uri="{FF2B5EF4-FFF2-40B4-BE49-F238E27FC236}">
                <a16:creationId xmlns:a16="http://schemas.microsoft.com/office/drawing/2014/main" id="{F2C5AD28-FE83-B998-18F7-63C18E6EAE9D}"/>
              </a:ext>
            </a:extLst>
          </p:cNvPr>
          <p:cNvSpPr>
            <a:spLocks noGrp="1"/>
          </p:cNvSpPr>
          <p:nvPr>
            <p:ph idx="1"/>
          </p:nvPr>
        </p:nvSpPr>
        <p:spPr>
          <a:xfrm>
            <a:off x="810000" y="1966504"/>
            <a:ext cx="10515600" cy="4656773"/>
          </a:xfrm>
        </p:spPr>
        <p:txBody>
          <a:bodyPr>
            <a:normAutofit/>
          </a:bodyPr>
          <a:lstStyle/>
          <a:p>
            <a:pPr marL="0" indent="0">
              <a:buNone/>
            </a:pPr>
            <a:r>
              <a:rPr lang="en-US" sz="2800" b="1" dirty="0"/>
              <a:t>Is mean difference of daily opening prices and closing prices close within a specific range?  </a:t>
            </a:r>
            <a:r>
              <a:rPr lang="en-US" sz="2800" dirty="0"/>
              <a:t>	</a:t>
            </a:r>
          </a:p>
          <a:p>
            <a:pPr marL="0" indent="0">
              <a:buNone/>
            </a:pPr>
            <a:r>
              <a:rPr lang="en-US" dirty="0"/>
              <a:t>	</a:t>
            </a:r>
            <a:r>
              <a:rPr lang="pl-PL" sz="28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0</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o</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p</a:t>
            </a:r>
            <a:r>
              <a:rPr lang="en-US" sz="2800" dirty="0">
                <a:latin typeface="Calibri" panose="020F0502020204030204" pitchFamily="34" charset="0"/>
                <a:cs typeface="Calibri" panose="020F0502020204030204" pitchFamily="34" charset="0"/>
              </a:rPr>
              <a:t> = 10</a:t>
            </a:r>
          </a:p>
          <a:p>
            <a:pPr marL="0" indent="0">
              <a:buNone/>
            </a:pPr>
            <a:r>
              <a:rPr lang="en-US" sz="2800" dirty="0">
                <a:latin typeface="Calibri" panose="020F0502020204030204" pitchFamily="34" charset="0"/>
                <a:cs typeface="Calibri" panose="020F0502020204030204" pitchFamily="34" charset="0"/>
              </a:rPr>
              <a:t>	H</a:t>
            </a:r>
            <a:r>
              <a:rPr lang="en-US" sz="2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o</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p</a:t>
            </a:r>
            <a:r>
              <a:rPr lang="en-US" sz="2800" dirty="0">
                <a:latin typeface="Calibri" panose="020F0502020204030204" pitchFamily="34" charset="0"/>
                <a:cs typeface="Calibri" panose="020F0502020204030204" pitchFamily="34" charset="0"/>
              </a:rPr>
              <a:t> &lt; 10 </a:t>
            </a:r>
          </a:p>
          <a:p>
            <a:pPr marL="0" indent="0">
              <a:buNone/>
            </a:pP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a:t>
            </a:r>
            <a:r>
              <a:rPr lang="en-US" sz="2000" dirty="0" err="1">
                <a:latin typeface="Calibri" panose="020F0502020204030204" pitchFamily="34" charset="0"/>
                <a:cs typeface="Calibri" panose="020F0502020204030204" pitchFamily="34" charset="0"/>
              </a:rPr>
              <a:t>cal</a:t>
            </a:r>
            <a:r>
              <a:rPr lang="en-US" sz="2800" dirty="0">
                <a:latin typeface="Calibri" panose="020F0502020204030204" pitchFamily="34" charset="0"/>
                <a:cs typeface="Calibri" panose="020F0502020204030204" pitchFamily="34" charset="0"/>
              </a:rPr>
              <a:t> &lt; </a:t>
            </a:r>
            <a:r>
              <a:rPr lang="en-US" sz="2800" dirty="0" err="1">
                <a:latin typeface="Calibri" panose="020F0502020204030204" pitchFamily="34" charset="0"/>
                <a:cs typeface="Calibri" panose="020F0502020204030204" pitchFamily="34" charset="0"/>
              </a:rPr>
              <a:t>t</a:t>
            </a:r>
            <a:r>
              <a:rPr lang="en-US" sz="2000" dirty="0" err="1">
                <a:latin typeface="Calibri" panose="020F0502020204030204" pitchFamily="34" charset="0"/>
                <a:cs typeface="Calibri" panose="020F0502020204030204" pitchFamily="34" charset="0"/>
              </a:rPr>
              <a:t>tab</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 0.371 &lt; 1.680 (True)</a:t>
            </a:r>
          </a:p>
          <a:p>
            <a:pPr marL="0" indent="0">
              <a:buNone/>
            </a:pPr>
            <a:r>
              <a:rPr lang="en-US" sz="2800" b="1" dirty="0"/>
              <a:t>Conclusion: </a:t>
            </a:r>
          </a:p>
          <a:p>
            <a:pPr marL="0" indent="0">
              <a:buNone/>
            </a:pPr>
            <a:r>
              <a:rPr lang="en-US" dirty="0"/>
              <a:t>	</a:t>
            </a:r>
            <a:r>
              <a:rPr lang="en-US" sz="2400" dirty="0"/>
              <a:t>After testing both hypotheses, we accepted Alternative hypothesis and rejected Null hypothesis</a:t>
            </a:r>
            <a:r>
              <a:rPr lang="en-US" dirty="0"/>
              <a:t>.</a:t>
            </a:r>
          </a:p>
        </p:txBody>
      </p:sp>
    </p:spTree>
    <p:extLst>
      <p:ext uri="{BB962C8B-B14F-4D97-AF65-F5344CB8AC3E}">
        <p14:creationId xmlns:p14="http://schemas.microsoft.com/office/powerpoint/2010/main" val="404220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20640-A59E-7DC6-1E38-DA03A5632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10943-E043-3495-5F86-6F13A8555826}"/>
              </a:ext>
            </a:extLst>
          </p:cNvPr>
          <p:cNvSpPr>
            <a:spLocks noGrp="1"/>
          </p:cNvSpPr>
          <p:nvPr>
            <p:ph type="title"/>
          </p:nvPr>
        </p:nvSpPr>
        <p:spPr/>
        <p:txBody>
          <a:bodyPr/>
          <a:lstStyle/>
          <a:p>
            <a:r>
              <a:rPr lang="en-US" dirty="0"/>
              <a:t>Observation # 5:</a:t>
            </a:r>
            <a:endParaRPr lang="en-PK" dirty="0"/>
          </a:p>
        </p:txBody>
      </p:sp>
      <p:sp>
        <p:nvSpPr>
          <p:cNvPr id="3" name="Content Placeholder 2">
            <a:extLst>
              <a:ext uri="{FF2B5EF4-FFF2-40B4-BE49-F238E27FC236}">
                <a16:creationId xmlns:a16="http://schemas.microsoft.com/office/drawing/2014/main" id="{D4F5BC3C-E185-3144-37F3-695FC912C43C}"/>
              </a:ext>
            </a:extLst>
          </p:cNvPr>
          <p:cNvSpPr>
            <a:spLocks noGrp="1"/>
          </p:cNvSpPr>
          <p:nvPr>
            <p:ph idx="1"/>
          </p:nvPr>
        </p:nvSpPr>
        <p:spPr>
          <a:xfrm>
            <a:off x="810000" y="1966504"/>
            <a:ext cx="10515600" cy="4656773"/>
          </a:xfrm>
        </p:spPr>
        <p:txBody>
          <a:bodyPr>
            <a:normAutofit/>
          </a:bodyPr>
          <a:lstStyle/>
          <a:p>
            <a:pPr marL="0" indent="0">
              <a:buNone/>
            </a:pPr>
            <a:r>
              <a:rPr lang="en-US" sz="2800" b="1" dirty="0"/>
              <a:t>Is the mean of daily Lowest price is greater then 30?  </a:t>
            </a:r>
            <a:r>
              <a:rPr lang="en-US" sz="2800" dirty="0"/>
              <a:t>	</a:t>
            </a:r>
          </a:p>
          <a:p>
            <a:pPr marL="0" indent="0">
              <a:buNone/>
            </a:pPr>
            <a:r>
              <a:rPr lang="en-US" dirty="0"/>
              <a:t>	</a:t>
            </a:r>
            <a:r>
              <a:rPr lang="pl-PL" sz="28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0</a:t>
            </a:r>
            <a:r>
              <a:rPr lang="en-US" sz="2800" dirty="0">
                <a:latin typeface="Calibri" panose="020F0502020204030204" pitchFamily="34" charset="0"/>
                <a:cs typeface="Calibri" panose="020F0502020204030204" pitchFamily="34" charset="0"/>
              </a:rPr>
              <a:t>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l</a:t>
            </a:r>
            <a:r>
              <a:rPr lang="en-US" sz="2800" dirty="0">
                <a:latin typeface="Calibri" panose="020F0502020204030204" pitchFamily="34" charset="0"/>
                <a:cs typeface="Calibri" panose="020F0502020204030204" pitchFamily="34" charset="0"/>
              </a:rPr>
              <a:t> = 600</a:t>
            </a:r>
          </a:p>
          <a:p>
            <a:pPr marL="0" indent="0">
              <a:buNone/>
            </a:pPr>
            <a:r>
              <a:rPr lang="en-US" sz="2800" dirty="0">
                <a:latin typeface="Calibri" panose="020F0502020204030204" pitchFamily="34" charset="0"/>
                <a:cs typeface="Calibri" panose="020F0502020204030204" pitchFamily="34" charset="0"/>
              </a:rPr>
              <a:t>	H1 : </a:t>
            </a:r>
            <a:r>
              <a:rPr lang="en-US" sz="2800" dirty="0" err="1">
                <a:latin typeface="Calibri" panose="020F0502020204030204" pitchFamily="34" charset="0"/>
                <a:cs typeface="Calibri" panose="020F0502020204030204" pitchFamily="34" charset="0"/>
              </a:rPr>
              <a:t>μ</a:t>
            </a:r>
            <a:r>
              <a:rPr lang="en-US" sz="2000" dirty="0" err="1">
                <a:latin typeface="Calibri" panose="020F0502020204030204" pitchFamily="34" charset="0"/>
                <a:cs typeface="Calibri" panose="020F0502020204030204" pitchFamily="34" charset="0"/>
              </a:rPr>
              <a:t>l</a:t>
            </a:r>
            <a:r>
              <a:rPr lang="en-US" sz="2800" dirty="0">
                <a:latin typeface="Calibri" panose="020F0502020204030204" pitchFamily="34" charset="0"/>
                <a:cs typeface="Calibri" panose="020F0502020204030204" pitchFamily="34" charset="0"/>
              </a:rPr>
              <a:t>  &gt; 600 </a:t>
            </a:r>
          </a:p>
          <a:p>
            <a:pPr marL="0" indent="0">
              <a:buNone/>
            </a:pP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a:t>
            </a:r>
            <a:r>
              <a:rPr lang="en-US" sz="2000" dirty="0" err="1">
                <a:latin typeface="Calibri" panose="020F0502020204030204" pitchFamily="34" charset="0"/>
                <a:cs typeface="Calibri" panose="020F0502020204030204" pitchFamily="34" charset="0"/>
              </a:rPr>
              <a:t>cal</a:t>
            </a:r>
            <a:r>
              <a:rPr lang="en-US" sz="2800" dirty="0">
                <a:latin typeface="Calibri" panose="020F0502020204030204" pitchFamily="34" charset="0"/>
                <a:cs typeface="Calibri" panose="020F0502020204030204" pitchFamily="34" charset="0"/>
              </a:rPr>
              <a:t> &gt; </a:t>
            </a:r>
            <a:r>
              <a:rPr lang="en-US" sz="2800" dirty="0" err="1">
                <a:latin typeface="Calibri" panose="020F0502020204030204" pitchFamily="34" charset="0"/>
                <a:cs typeface="Calibri" panose="020F0502020204030204" pitchFamily="34" charset="0"/>
              </a:rPr>
              <a:t>t</a:t>
            </a:r>
            <a:r>
              <a:rPr lang="en-US" sz="2000" dirty="0" err="1">
                <a:latin typeface="Calibri" panose="020F0502020204030204" pitchFamily="34" charset="0"/>
                <a:cs typeface="Calibri" panose="020F0502020204030204" pitchFamily="34" charset="0"/>
              </a:rPr>
              <a:t>tab</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 3.26 &gt; 1.717 (True)</a:t>
            </a:r>
          </a:p>
          <a:p>
            <a:pPr marL="0" indent="0">
              <a:buNone/>
            </a:pPr>
            <a:r>
              <a:rPr lang="en-US" sz="2800" b="1" dirty="0"/>
              <a:t>Conclusion: </a:t>
            </a:r>
          </a:p>
          <a:p>
            <a:pPr marL="0" indent="0">
              <a:buNone/>
            </a:pPr>
            <a:r>
              <a:rPr lang="en-US" dirty="0"/>
              <a:t>	</a:t>
            </a:r>
            <a:r>
              <a:rPr lang="en-US" sz="2400" dirty="0"/>
              <a:t>After testing both hypotheses, we accepted Alternative hypothesis and rejected Null hypothesis</a:t>
            </a:r>
            <a:r>
              <a:rPr lang="en-US" dirty="0"/>
              <a:t>.</a:t>
            </a:r>
          </a:p>
        </p:txBody>
      </p:sp>
    </p:spTree>
    <p:extLst>
      <p:ext uri="{BB962C8B-B14F-4D97-AF65-F5344CB8AC3E}">
        <p14:creationId xmlns:p14="http://schemas.microsoft.com/office/powerpoint/2010/main" val="875192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EC34E-B37F-400A-D080-846C580005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CFFA5C-D59E-5797-6533-74961ACD0A17}"/>
              </a:ext>
            </a:extLst>
          </p:cNvPr>
          <p:cNvSpPr>
            <a:spLocks noGrp="1"/>
          </p:cNvSpPr>
          <p:nvPr>
            <p:ph type="title"/>
          </p:nvPr>
        </p:nvSpPr>
        <p:spPr/>
        <p:txBody>
          <a:bodyPr/>
          <a:lstStyle/>
          <a:p>
            <a:r>
              <a:rPr lang="en-US" dirty="0"/>
              <a:t>Observation # 6:</a:t>
            </a:r>
            <a:endParaRPr lang="en-PK" dirty="0"/>
          </a:p>
        </p:txBody>
      </p:sp>
      <p:sp>
        <p:nvSpPr>
          <p:cNvPr id="3" name="Content Placeholder 2">
            <a:extLst>
              <a:ext uri="{FF2B5EF4-FFF2-40B4-BE49-F238E27FC236}">
                <a16:creationId xmlns:a16="http://schemas.microsoft.com/office/drawing/2014/main" id="{6BD57B43-DFB5-B29A-66E2-EA8B47DEBC04}"/>
              </a:ext>
            </a:extLst>
          </p:cNvPr>
          <p:cNvSpPr>
            <a:spLocks noGrp="1"/>
          </p:cNvSpPr>
          <p:nvPr>
            <p:ph idx="1"/>
          </p:nvPr>
        </p:nvSpPr>
        <p:spPr>
          <a:xfrm>
            <a:off x="810000" y="1966504"/>
            <a:ext cx="10515600" cy="4656773"/>
          </a:xfrm>
        </p:spPr>
        <p:txBody>
          <a:bodyPr>
            <a:normAutofit/>
          </a:bodyPr>
          <a:lstStyle/>
          <a:p>
            <a:pPr marL="0" indent="0">
              <a:buNone/>
            </a:pPr>
            <a:r>
              <a:rPr lang="en-US" sz="2800" b="1" dirty="0"/>
              <a:t>Is the proportion of positive change is smaller than 0.65?  </a:t>
            </a:r>
            <a:r>
              <a:rPr lang="en-US" sz="2800" dirty="0"/>
              <a:t>	</a:t>
            </a:r>
          </a:p>
          <a:p>
            <a:pPr marL="0" indent="0">
              <a:buNone/>
            </a:pPr>
            <a:r>
              <a:rPr lang="en-US" dirty="0"/>
              <a:t>	</a:t>
            </a:r>
            <a:r>
              <a:rPr lang="pl-PL" sz="28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0</a:t>
            </a:r>
            <a:r>
              <a:rPr lang="en-US" sz="2800" dirty="0">
                <a:latin typeface="Calibri" panose="020F0502020204030204" pitchFamily="34" charset="0"/>
                <a:cs typeface="Calibri" panose="020F0502020204030204" pitchFamily="34" charset="0"/>
              </a:rPr>
              <a:t> : p = 0.65</a:t>
            </a:r>
          </a:p>
          <a:p>
            <a:pPr marL="0" indent="0">
              <a:buNone/>
            </a:pPr>
            <a:r>
              <a:rPr lang="en-US" sz="2800" dirty="0">
                <a:latin typeface="Calibri" panose="020F0502020204030204" pitchFamily="34" charset="0"/>
                <a:cs typeface="Calibri" panose="020F0502020204030204" pitchFamily="34" charset="0"/>
              </a:rPr>
              <a:t>	H1 : p &lt; 0.65 </a:t>
            </a:r>
          </a:p>
          <a:p>
            <a:pPr marL="0" indent="0">
              <a:buNone/>
            </a:pP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Z</a:t>
            </a:r>
            <a:r>
              <a:rPr lang="en-US" sz="2000" dirty="0" err="1">
                <a:latin typeface="Calibri" panose="020F0502020204030204" pitchFamily="34" charset="0"/>
                <a:cs typeface="Calibri" panose="020F0502020204030204" pitchFamily="34" charset="0"/>
              </a:rPr>
              <a:t>cal</a:t>
            </a:r>
            <a:r>
              <a:rPr lang="en-US" sz="2800" dirty="0">
                <a:latin typeface="Calibri" panose="020F0502020204030204" pitchFamily="34" charset="0"/>
                <a:cs typeface="Calibri" panose="020F0502020204030204" pitchFamily="34" charset="0"/>
              </a:rPr>
              <a:t>| &lt;|</a:t>
            </a:r>
            <a:r>
              <a:rPr lang="en-US" sz="2800" dirty="0" err="1">
                <a:latin typeface="Calibri" panose="020F0502020204030204" pitchFamily="34" charset="0"/>
                <a:cs typeface="Calibri" panose="020F0502020204030204" pitchFamily="34" charset="0"/>
              </a:rPr>
              <a:t>Z</a:t>
            </a:r>
            <a:r>
              <a:rPr lang="en-US" sz="2000" dirty="0" err="1">
                <a:latin typeface="Calibri" panose="020F0502020204030204" pitchFamily="34" charset="0"/>
                <a:cs typeface="Calibri" panose="020F0502020204030204" pitchFamily="34" charset="0"/>
              </a:rPr>
              <a:t>tab</a:t>
            </a:r>
            <a:r>
              <a:rPr lang="en-US" sz="28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 0.40 &lt; 1.64 (True)</a:t>
            </a:r>
          </a:p>
          <a:p>
            <a:pPr marL="0" indent="0">
              <a:buNone/>
            </a:pPr>
            <a:r>
              <a:rPr lang="en-US" sz="2800" b="1" dirty="0"/>
              <a:t>Conclusion: </a:t>
            </a:r>
          </a:p>
          <a:p>
            <a:pPr marL="0" indent="0">
              <a:buNone/>
            </a:pPr>
            <a:r>
              <a:rPr lang="en-US" dirty="0"/>
              <a:t>	</a:t>
            </a:r>
            <a:r>
              <a:rPr lang="en-US" sz="2400" dirty="0"/>
              <a:t>After testing both hypotheses, we accepted Alternative hypothesis and rejected Alternative hypothesis</a:t>
            </a:r>
            <a:r>
              <a:rPr lang="en-US" dirty="0"/>
              <a:t>.</a:t>
            </a:r>
          </a:p>
        </p:txBody>
      </p:sp>
    </p:spTree>
    <p:extLst>
      <p:ext uri="{BB962C8B-B14F-4D97-AF65-F5344CB8AC3E}">
        <p14:creationId xmlns:p14="http://schemas.microsoft.com/office/powerpoint/2010/main" val="199501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F110E-555B-BAAD-AF3D-F82EABFE4D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61A9B-8836-3802-060C-9F0B659852EE}"/>
              </a:ext>
            </a:extLst>
          </p:cNvPr>
          <p:cNvSpPr>
            <a:spLocks noGrp="1"/>
          </p:cNvSpPr>
          <p:nvPr>
            <p:ph type="title"/>
          </p:nvPr>
        </p:nvSpPr>
        <p:spPr/>
        <p:txBody>
          <a:bodyPr/>
          <a:lstStyle/>
          <a:p>
            <a:r>
              <a:rPr lang="en-US" dirty="0"/>
              <a:t>Team Members:</a:t>
            </a:r>
            <a:endParaRPr lang="en-PK" dirty="0"/>
          </a:p>
        </p:txBody>
      </p:sp>
      <p:sp>
        <p:nvSpPr>
          <p:cNvPr id="3" name="Content Placeholder 2">
            <a:extLst>
              <a:ext uri="{FF2B5EF4-FFF2-40B4-BE49-F238E27FC236}">
                <a16:creationId xmlns:a16="http://schemas.microsoft.com/office/drawing/2014/main" id="{72585CE9-F496-A7B6-5883-0A4F81BC9949}"/>
              </a:ext>
            </a:extLst>
          </p:cNvPr>
          <p:cNvSpPr>
            <a:spLocks noGrp="1"/>
          </p:cNvSpPr>
          <p:nvPr>
            <p:ph idx="1"/>
          </p:nvPr>
        </p:nvSpPr>
        <p:spPr>
          <a:xfrm>
            <a:off x="810000" y="138224"/>
            <a:ext cx="10515600" cy="6719776"/>
          </a:xfrm>
        </p:spPr>
        <p:txBody>
          <a:bodyPr>
            <a:normAutofit/>
          </a:bodyPr>
          <a:lstStyle/>
          <a:p>
            <a:r>
              <a:rPr lang="en-US" sz="2400" b="1" dirty="0"/>
              <a:t>Toqeer Zafar</a:t>
            </a:r>
          </a:p>
          <a:p>
            <a:r>
              <a:rPr lang="en-US" sz="2400" b="1" dirty="0"/>
              <a:t>Syed Muhammad Noman Ali Shah</a:t>
            </a:r>
          </a:p>
          <a:p>
            <a:r>
              <a:rPr lang="en-US" sz="2400" b="1" dirty="0"/>
              <a:t>Abdullah Ejaz</a:t>
            </a:r>
            <a:br>
              <a:rPr lang="en-US" sz="2000" b="1" dirty="0"/>
            </a:br>
            <a:r>
              <a:rPr lang="en-US" sz="2000" dirty="0"/>
              <a:t>	</a:t>
            </a:r>
            <a:endParaRPr lang="en-US" sz="1600" dirty="0"/>
          </a:p>
        </p:txBody>
      </p:sp>
    </p:spTree>
    <p:extLst>
      <p:ext uri="{BB962C8B-B14F-4D97-AF65-F5344CB8AC3E}">
        <p14:creationId xmlns:p14="http://schemas.microsoft.com/office/powerpoint/2010/main" val="3431717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08511-8ADD-11B6-0079-6A693DD569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2CF1A6-20DA-612E-22C8-38FCCF9B130A}"/>
              </a:ext>
            </a:extLst>
          </p:cNvPr>
          <p:cNvSpPr>
            <a:spLocks noGrp="1"/>
          </p:cNvSpPr>
          <p:nvPr>
            <p:ph type="title"/>
          </p:nvPr>
        </p:nvSpPr>
        <p:spPr/>
        <p:txBody>
          <a:bodyPr/>
          <a:lstStyle/>
          <a:p>
            <a:r>
              <a:rPr lang="en-US" dirty="0"/>
              <a:t>Observation # 7:</a:t>
            </a:r>
            <a:endParaRPr lang="en-PK" dirty="0"/>
          </a:p>
        </p:txBody>
      </p:sp>
      <p:sp>
        <p:nvSpPr>
          <p:cNvPr id="3" name="Content Placeholder 2">
            <a:extLst>
              <a:ext uri="{FF2B5EF4-FFF2-40B4-BE49-F238E27FC236}">
                <a16:creationId xmlns:a16="http://schemas.microsoft.com/office/drawing/2014/main" id="{C30F0C60-6A75-F33B-D3C3-1714B34373F8}"/>
              </a:ext>
            </a:extLst>
          </p:cNvPr>
          <p:cNvSpPr>
            <a:spLocks noGrp="1"/>
          </p:cNvSpPr>
          <p:nvPr>
            <p:ph idx="1"/>
          </p:nvPr>
        </p:nvSpPr>
        <p:spPr>
          <a:xfrm>
            <a:off x="810000" y="1966504"/>
            <a:ext cx="10515600" cy="4656773"/>
          </a:xfrm>
        </p:spPr>
        <p:txBody>
          <a:bodyPr>
            <a:normAutofit/>
          </a:bodyPr>
          <a:lstStyle/>
          <a:p>
            <a:pPr marL="0" indent="0">
              <a:buNone/>
            </a:pPr>
            <a:r>
              <a:rPr lang="en-US" sz="2800" b="1" dirty="0"/>
              <a:t>Is the 80% of Closing price is at most 0.80?  </a:t>
            </a:r>
            <a:r>
              <a:rPr lang="en-US" sz="2800" dirty="0"/>
              <a:t>	</a:t>
            </a:r>
          </a:p>
          <a:p>
            <a:pPr marL="0" indent="0">
              <a:buNone/>
            </a:pPr>
            <a:r>
              <a:rPr lang="en-US" dirty="0"/>
              <a:t>	</a:t>
            </a:r>
            <a:r>
              <a:rPr lang="pl-PL" sz="28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0</a:t>
            </a:r>
            <a:r>
              <a:rPr lang="en-US" sz="2800" dirty="0">
                <a:latin typeface="Calibri" panose="020F0502020204030204" pitchFamily="34" charset="0"/>
                <a:cs typeface="Calibri" panose="020F0502020204030204" pitchFamily="34" charset="0"/>
              </a:rPr>
              <a:t> : p = 0.80</a:t>
            </a:r>
          </a:p>
          <a:p>
            <a:pPr marL="0" indent="0">
              <a:buNone/>
            </a:pPr>
            <a:r>
              <a:rPr lang="en-US" sz="2800" dirty="0">
                <a:latin typeface="Calibri" panose="020F0502020204030204" pitchFamily="34" charset="0"/>
                <a:cs typeface="Calibri" panose="020F0502020204030204" pitchFamily="34" charset="0"/>
              </a:rPr>
              <a:t>	H1 : p &gt; 0.80 </a:t>
            </a:r>
          </a:p>
          <a:p>
            <a:pPr marL="0" indent="0">
              <a:buNone/>
            </a:pP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Z</a:t>
            </a:r>
            <a:r>
              <a:rPr lang="en-US" sz="2000" dirty="0" err="1">
                <a:latin typeface="Calibri" panose="020F0502020204030204" pitchFamily="34" charset="0"/>
                <a:cs typeface="Calibri" panose="020F0502020204030204" pitchFamily="34" charset="0"/>
              </a:rPr>
              <a:t>cal</a:t>
            </a:r>
            <a:r>
              <a:rPr lang="en-US" sz="2800" dirty="0">
                <a:latin typeface="Calibri" panose="020F0502020204030204" pitchFamily="34" charset="0"/>
                <a:cs typeface="Calibri" panose="020F0502020204030204" pitchFamily="34" charset="0"/>
              </a:rPr>
              <a:t> &gt; </a:t>
            </a:r>
            <a:r>
              <a:rPr lang="en-US" sz="2800" dirty="0" err="1">
                <a:latin typeface="Calibri" panose="020F0502020204030204" pitchFamily="34" charset="0"/>
                <a:cs typeface="Calibri" panose="020F0502020204030204" pitchFamily="34" charset="0"/>
              </a:rPr>
              <a:t>Z</a:t>
            </a:r>
            <a:r>
              <a:rPr lang="en-US" sz="2000" dirty="0" err="1">
                <a:latin typeface="Calibri" panose="020F0502020204030204" pitchFamily="34" charset="0"/>
                <a:cs typeface="Calibri" panose="020F0502020204030204" pitchFamily="34" charset="0"/>
              </a:rPr>
              <a:t>tab</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 1.31 &gt; 0.84 (True)</a:t>
            </a:r>
          </a:p>
          <a:p>
            <a:pPr marL="0" indent="0">
              <a:buNone/>
            </a:pPr>
            <a:r>
              <a:rPr lang="en-US" sz="2800" b="1" dirty="0"/>
              <a:t>Conclusion: </a:t>
            </a:r>
          </a:p>
          <a:p>
            <a:pPr marL="0" indent="0">
              <a:buNone/>
            </a:pPr>
            <a:r>
              <a:rPr lang="en-US" dirty="0"/>
              <a:t>	</a:t>
            </a:r>
            <a:r>
              <a:rPr lang="en-US" sz="2400" dirty="0"/>
              <a:t>After testing both hypotheses, we accepted Alternative hypothesis and rejected Null hypothesis</a:t>
            </a:r>
            <a:r>
              <a:rPr lang="en-US" dirty="0"/>
              <a:t>.</a:t>
            </a:r>
          </a:p>
        </p:txBody>
      </p:sp>
    </p:spTree>
    <p:extLst>
      <p:ext uri="{BB962C8B-B14F-4D97-AF65-F5344CB8AC3E}">
        <p14:creationId xmlns:p14="http://schemas.microsoft.com/office/powerpoint/2010/main" val="229887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15960-1FCE-592F-E38A-D32BF06A48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C21231-7BEE-CC0E-19AB-B0A4C3A2A116}"/>
              </a:ext>
            </a:extLst>
          </p:cNvPr>
          <p:cNvSpPr>
            <a:spLocks noGrp="1"/>
          </p:cNvSpPr>
          <p:nvPr>
            <p:ph type="title"/>
          </p:nvPr>
        </p:nvSpPr>
        <p:spPr/>
        <p:txBody>
          <a:bodyPr/>
          <a:lstStyle/>
          <a:p>
            <a:r>
              <a:rPr lang="en-US" dirty="0"/>
              <a:t>Observation # 8:</a:t>
            </a:r>
            <a:endParaRPr lang="en-PK" dirty="0"/>
          </a:p>
        </p:txBody>
      </p:sp>
      <p:sp>
        <p:nvSpPr>
          <p:cNvPr id="3" name="Content Placeholder 2">
            <a:extLst>
              <a:ext uri="{FF2B5EF4-FFF2-40B4-BE49-F238E27FC236}">
                <a16:creationId xmlns:a16="http://schemas.microsoft.com/office/drawing/2014/main" id="{895E896B-FA37-33E4-F93B-C9FF8E1EEDC9}"/>
              </a:ext>
            </a:extLst>
          </p:cNvPr>
          <p:cNvSpPr>
            <a:spLocks noGrp="1"/>
          </p:cNvSpPr>
          <p:nvPr>
            <p:ph idx="1"/>
          </p:nvPr>
        </p:nvSpPr>
        <p:spPr>
          <a:xfrm>
            <a:off x="810000" y="2201227"/>
            <a:ext cx="10515600" cy="4656773"/>
          </a:xfrm>
        </p:spPr>
        <p:txBody>
          <a:bodyPr>
            <a:normAutofit/>
          </a:bodyPr>
          <a:lstStyle/>
          <a:p>
            <a:pPr marL="0" indent="0">
              <a:buNone/>
            </a:pPr>
            <a:r>
              <a:rPr lang="en-US" sz="2800" b="1" dirty="0"/>
              <a:t>Is the proportion  of High-Low Difference more than Rs.30 of two samples are same?</a:t>
            </a:r>
          </a:p>
          <a:p>
            <a:pPr marL="0" indent="0">
              <a:buNone/>
            </a:pPr>
            <a:r>
              <a:rPr lang="en-US" sz="2800" b="1" dirty="0"/>
              <a:t> </a:t>
            </a:r>
            <a:r>
              <a:rPr lang="en-US" dirty="0"/>
              <a:t>	</a:t>
            </a:r>
            <a:r>
              <a:rPr lang="pl-PL" sz="28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0</a:t>
            </a:r>
            <a:r>
              <a:rPr lang="en-US" sz="2800" dirty="0">
                <a:latin typeface="Calibri" panose="020F0502020204030204" pitchFamily="34" charset="0"/>
                <a:cs typeface="Calibri" panose="020F0502020204030204" pitchFamily="34" charset="0"/>
              </a:rPr>
              <a:t> : </a:t>
            </a:r>
            <a:r>
              <a:rPr lang="en-US" sz="3200" dirty="0">
                <a:latin typeface="Calibri" panose="020F0502020204030204" pitchFamily="34" charset="0"/>
                <a:cs typeface="Calibri" panose="020F0502020204030204" pitchFamily="34" charset="0"/>
              </a:rPr>
              <a:t>p</a:t>
            </a:r>
            <a:r>
              <a:rPr lang="en-US" sz="2400" dirty="0">
                <a:latin typeface="Calibri" panose="020F0502020204030204" pitchFamily="34" charset="0"/>
                <a:cs typeface="Calibri" panose="020F0502020204030204" pitchFamily="34" charset="0"/>
              </a:rPr>
              <a:t>1</a:t>
            </a:r>
            <a:r>
              <a:rPr lang="en-US" sz="3200" dirty="0">
                <a:latin typeface="Calibri" panose="020F0502020204030204" pitchFamily="34" charset="0"/>
                <a:cs typeface="Calibri" panose="020F0502020204030204" pitchFamily="34" charset="0"/>
              </a:rPr>
              <a:t> = p</a:t>
            </a:r>
            <a:r>
              <a:rPr lang="en-US" sz="2400" dirty="0">
                <a:latin typeface="Calibri" panose="020F0502020204030204" pitchFamily="34" charset="0"/>
                <a:cs typeface="Calibri" panose="020F0502020204030204" pitchFamily="34" charset="0"/>
              </a:rPr>
              <a:t>2</a:t>
            </a:r>
            <a:endParaRPr lang="en-US" sz="32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H1 : </a:t>
            </a:r>
            <a:r>
              <a:rPr lang="en-US" sz="3200" dirty="0">
                <a:latin typeface="Calibri" panose="020F0502020204030204" pitchFamily="34" charset="0"/>
                <a:cs typeface="Calibri" panose="020F0502020204030204" pitchFamily="34" charset="0"/>
              </a:rPr>
              <a:t>p</a:t>
            </a:r>
            <a:r>
              <a:rPr lang="en-US" sz="2400" dirty="0">
                <a:latin typeface="Calibri" panose="020F0502020204030204" pitchFamily="34" charset="0"/>
                <a:cs typeface="Calibri" panose="020F0502020204030204" pitchFamily="34" charset="0"/>
              </a:rPr>
              <a:t>1</a:t>
            </a:r>
            <a:r>
              <a:rPr lang="en-US" sz="3200" dirty="0">
                <a:latin typeface="Calibri" panose="020F0502020204030204" pitchFamily="34" charset="0"/>
                <a:cs typeface="Calibri" panose="020F0502020204030204" pitchFamily="34" charset="0"/>
              </a:rPr>
              <a:t> </a:t>
            </a:r>
            <a:r>
              <a:rPr lang="en-PK" sz="3200" b="0" i="0" dirty="0">
                <a:solidFill>
                  <a:srgbClr val="E8E8E8"/>
                </a:solidFill>
                <a:effectLst/>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 p</a:t>
            </a:r>
            <a:r>
              <a:rPr lang="en-US" sz="2400" dirty="0">
                <a:latin typeface="Calibri" panose="020F0502020204030204" pitchFamily="34" charset="0"/>
                <a:cs typeface="Calibri" panose="020F0502020204030204" pitchFamily="34" charset="0"/>
              </a:rPr>
              <a:t>2</a:t>
            </a:r>
            <a:endParaRPr lang="en-US" sz="32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Z</a:t>
            </a:r>
            <a:r>
              <a:rPr lang="en-US" sz="2000" dirty="0" err="1">
                <a:latin typeface="Calibri" panose="020F0502020204030204" pitchFamily="34" charset="0"/>
                <a:cs typeface="Calibri" panose="020F0502020204030204" pitchFamily="34" charset="0"/>
              </a:rPr>
              <a:t>cal</a:t>
            </a:r>
            <a:r>
              <a:rPr lang="en-US" sz="2800" dirty="0">
                <a:latin typeface="Calibri" panose="020F0502020204030204" pitchFamily="34" charset="0"/>
                <a:cs typeface="Calibri" panose="020F0502020204030204" pitchFamily="34" charset="0"/>
              </a:rPr>
              <a:t> &lt; </a:t>
            </a:r>
            <a:r>
              <a:rPr lang="en-US" sz="2800" dirty="0" err="1">
                <a:latin typeface="Calibri" panose="020F0502020204030204" pitchFamily="34" charset="0"/>
                <a:cs typeface="Calibri" panose="020F0502020204030204" pitchFamily="34" charset="0"/>
              </a:rPr>
              <a:t>Z</a:t>
            </a:r>
            <a:r>
              <a:rPr lang="en-US" sz="2000" dirty="0" err="1">
                <a:latin typeface="Calibri" panose="020F0502020204030204" pitchFamily="34" charset="0"/>
                <a:cs typeface="Calibri" panose="020F0502020204030204" pitchFamily="34" charset="0"/>
              </a:rPr>
              <a:t>tab</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 0 &lt; -1.64 (False)</a:t>
            </a:r>
          </a:p>
          <a:p>
            <a:pPr marL="0" indent="0">
              <a:buNone/>
            </a:pPr>
            <a:r>
              <a:rPr lang="en-US" sz="2800" b="1" dirty="0"/>
              <a:t>Conclusion: </a:t>
            </a:r>
          </a:p>
          <a:p>
            <a:pPr marL="0" indent="0">
              <a:buNone/>
            </a:pPr>
            <a:r>
              <a:rPr lang="en-US" dirty="0"/>
              <a:t>	</a:t>
            </a:r>
            <a:r>
              <a:rPr lang="en-US" sz="2400" dirty="0"/>
              <a:t>After testing both hypotheses, we accepted Null hypothesis and rejected Alternative hypothesis</a:t>
            </a:r>
            <a:r>
              <a:rPr lang="en-US" dirty="0"/>
              <a:t>.</a:t>
            </a:r>
          </a:p>
        </p:txBody>
      </p:sp>
    </p:spTree>
    <p:extLst>
      <p:ext uri="{BB962C8B-B14F-4D97-AF65-F5344CB8AC3E}">
        <p14:creationId xmlns:p14="http://schemas.microsoft.com/office/powerpoint/2010/main" val="75610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BC902-6337-471D-DCC7-F72DC83E38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86E0DE-A69B-78C4-C627-7AEA7B328444}"/>
              </a:ext>
            </a:extLst>
          </p:cNvPr>
          <p:cNvSpPr>
            <a:spLocks noGrp="1"/>
          </p:cNvSpPr>
          <p:nvPr>
            <p:ph type="title"/>
          </p:nvPr>
        </p:nvSpPr>
        <p:spPr/>
        <p:txBody>
          <a:bodyPr/>
          <a:lstStyle/>
          <a:p>
            <a:r>
              <a:rPr lang="en-US" dirty="0"/>
              <a:t>Observation # 9:</a:t>
            </a:r>
            <a:endParaRPr lang="en-PK" dirty="0"/>
          </a:p>
        </p:txBody>
      </p:sp>
      <p:sp>
        <p:nvSpPr>
          <p:cNvPr id="3" name="Content Placeholder 2">
            <a:extLst>
              <a:ext uri="{FF2B5EF4-FFF2-40B4-BE49-F238E27FC236}">
                <a16:creationId xmlns:a16="http://schemas.microsoft.com/office/drawing/2014/main" id="{C4AF69FA-16BD-BCF8-C203-8CB88B978261}"/>
              </a:ext>
            </a:extLst>
          </p:cNvPr>
          <p:cNvSpPr>
            <a:spLocks noGrp="1"/>
          </p:cNvSpPr>
          <p:nvPr>
            <p:ph idx="1"/>
          </p:nvPr>
        </p:nvSpPr>
        <p:spPr>
          <a:xfrm>
            <a:off x="810000" y="1966504"/>
            <a:ext cx="10515600" cy="4656773"/>
          </a:xfrm>
        </p:spPr>
        <p:txBody>
          <a:bodyPr>
            <a:normAutofit/>
          </a:bodyPr>
          <a:lstStyle/>
          <a:p>
            <a:pPr marL="0" indent="0">
              <a:buNone/>
            </a:pPr>
            <a:r>
              <a:rPr lang="en-US" sz="2800" b="1" dirty="0"/>
              <a:t>Is the mean of change is less than 0.5%?</a:t>
            </a:r>
          </a:p>
          <a:p>
            <a:pPr marL="0" indent="0">
              <a:buNone/>
            </a:pPr>
            <a:r>
              <a:rPr lang="en-US" sz="2800" b="1" dirty="0"/>
              <a:t> </a:t>
            </a:r>
            <a:r>
              <a:rPr lang="en-US" dirty="0"/>
              <a:t>	</a:t>
            </a:r>
            <a:r>
              <a:rPr lang="pl-PL" sz="3200" dirty="0">
                <a:latin typeface="Calibri" panose="020F0502020204030204" pitchFamily="34" charset="0"/>
                <a:cs typeface="Calibri" panose="020F0502020204030204" pitchFamily="34" charset="0"/>
              </a:rPr>
              <a:t>H</a:t>
            </a:r>
            <a:r>
              <a:rPr lang="en-US" sz="2400" dirty="0">
                <a:latin typeface="Calibri" panose="020F0502020204030204" pitchFamily="34" charset="0"/>
                <a:cs typeface="Calibri" panose="020F0502020204030204" pitchFamily="34" charset="0"/>
              </a:rPr>
              <a:t>0</a:t>
            </a:r>
            <a:r>
              <a:rPr lang="en-US" sz="32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μ</a:t>
            </a:r>
            <a:r>
              <a:rPr lang="en-US" sz="2800" dirty="0" err="1">
                <a:latin typeface="Calibri" panose="020F0502020204030204" pitchFamily="34" charset="0"/>
                <a:cs typeface="Calibri" panose="020F0502020204030204" pitchFamily="34" charset="0"/>
              </a:rPr>
              <a:t>c</a:t>
            </a:r>
            <a:r>
              <a:rPr lang="en-US" sz="3600" dirty="0">
                <a:latin typeface="Calibri" panose="020F0502020204030204" pitchFamily="34" charset="0"/>
                <a:cs typeface="Calibri" panose="020F0502020204030204" pitchFamily="34" charset="0"/>
              </a:rPr>
              <a:t> = 0.5</a:t>
            </a:r>
          </a:p>
          <a:p>
            <a:pPr marL="0" indent="0">
              <a:buNone/>
            </a:pPr>
            <a:r>
              <a:rPr lang="en-US" sz="3200" dirty="0">
                <a:latin typeface="Calibri" panose="020F0502020204030204" pitchFamily="34" charset="0"/>
                <a:cs typeface="Calibri" panose="020F0502020204030204" pitchFamily="34" charset="0"/>
              </a:rPr>
              <a:t>	H</a:t>
            </a:r>
            <a:r>
              <a:rPr lang="en-US" sz="2400" dirty="0">
                <a:latin typeface="Calibri" panose="020F0502020204030204" pitchFamily="34" charset="0"/>
                <a:cs typeface="Calibri" panose="020F0502020204030204" pitchFamily="34" charset="0"/>
              </a:rPr>
              <a:t>1</a:t>
            </a:r>
            <a:r>
              <a:rPr lang="en-US" sz="32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μ</a:t>
            </a:r>
            <a:r>
              <a:rPr lang="en-US" sz="2800" dirty="0" err="1">
                <a:latin typeface="Calibri" panose="020F0502020204030204" pitchFamily="34" charset="0"/>
                <a:cs typeface="Calibri" panose="020F0502020204030204" pitchFamily="34" charset="0"/>
              </a:rPr>
              <a:t>c</a:t>
            </a:r>
            <a:r>
              <a:rPr lang="en-US" sz="3600" dirty="0">
                <a:latin typeface="Calibri" panose="020F0502020204030204" pitchFamily="34" charset="0"/>
                <a:cs typeface="Calibri" panose="020F0502020204030204" pitchFamily="34" charset="0"/>
              </a:rPr>
              <a:t> </a:t>
            </a:r>
            <a:r>
              <a:rPr lang="en-US" sz="3600" dirty="0">
                <a:solidFill>
                  <a:srgbClr val="E8E8E8"/>
                </a:solidFill>
                <a:latin typeface="Calibri" panose="020F0502020204030204" pitchFamily="34" charset="0"/>
                <a:cs typeface="Calibri" panose="020F0502020204030204" pitchFamily="34" charset="0"/>
              </a:rPr>
              <a:t>&lt; 0.5</a:t>
            </a:r>
            <a:endParaRPr lang="en-US" sz="36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a:t>
            </a:r>
            <a:r>
              <a:rPr lang="en-US" sz="2400" dirty="0" err="1">
                <a:latin typeface="Calibri" panose="020F0502020204030204" pitchFamily="34" charset="0"/>
                <a:cs typeface="Calibri" panose="020F0502020204030204" pitchFamily="34" charset="0"/>
              </a:rPr>
              <a:t>cal</a:t>
            </a:r>
            <a:r>
              <a:rPr lang="en-US" sz="3200" dirty="0">
                <a:latin typeface="Calibri" panose="020F0502020204030204" pitchFamily="34" charset="0"/>
                <a:cs typeface="Calibri" panose="020F0502020204030204" pitchFamily="34" charset="0"/>
              </a:rPr>
              <a:t> &lt; </a:t>
            </a:r>
            <a:r>
              <a:rPr lang="en-US" sz="3200" dirty="0" err="1">
                <a:latin typeface="Calibri" panose="020F0502020204030204" pitchFamily="34" charset="0"/>
                <a:cs typeface="Calibri" panose="020F0502020204030204" pitchFamily="34" charset="0"/>
              </a:rPr>
              <a:t>t</a:t>
            </a:r>
            <a:r>
              <a:rPr lang="en-US" sz="2400" dirty="0" err="1">
                <a:latin typeface="Calibri" panose="020F0502020204030204" pitchFamily="34" charset="0"/>
                <a:cs typeface="Calibri" panose="020F0502020204030204" pitchFamily="34" charset="0"/>
              </a:rPr>
              <a:t>tab</a:t>
            </a:r>
            <a:r>
              <a:rPr lang="en-US" sz="24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 0.67 &lt; 2.074 (true)</a:t>
            </a:r>
          </a:p>
          <a:p>
            <a:pPr marL="0" indent="0">
              <a:buNone/>
            </a:pPr>
            <a:r>
              <a:rPr lang="en-US" sz="2800" b="1" dirty="0"/>
              <a:t>Conclusion: </a:t>
            </a:r>
          </a:p>
          <a:p>
            <a:pPr marL="0" indent="0">
              <a:buNone/>
            </a:pPr>
            <a:r>
              <a:rPr lang="en-US" dirty="0"/>
              <a:t>	</a:t>
            </a:r>
            <a:r>
              <a:rPr lang="en-US" sz="2400" dirty="0"/>
              <a:t>After testing both hypotheses, we accepted Alternative hypothesis and rejected Null hypothesis</a:t>
            </a:r>
            <a:r>
              <a:rPr lang="en-US" dirty="0"/>
              <a:t>.</a:t>
            </a:r>
          </a:p>
        </p:txBody>
      </p:sp>
    </p:spTree>
    <p:extLst>
      <p:ext uri="{BB962C8B-B14F-4D97-AF65-F5344CB8AC3E}">
        <p14:creationId xmlns:p14="http://schemas.microsoft.com/office/powerpoint/2010/main" val="77874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B6105-6567-1AAE-132A-975F3359C4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556320-ED0B-8542-372F-3DCE84D500B2}"/>
              </a:ext>
            </a:extLst>
          </p:cNvPr>
          <p:cNvSpPr>
            <a:spLocks noGrp="1"/>
          </p:cNvSpPr>
          <p:nvPr>
            <p:ph type="title"/>
          </p:nvPr>
        </p:nvSpPr>
        <p:spPr/>
        <p:txBody>
          <a:bodyPr/>
          <a:lstStyle/>
          <a:p>
            <a:r>
              <a:rPr lang="en-US" dirty="0"/>
              <a:t>Observation # 10:</a:t>
            </a:r>
            <a:endParaRPr lang="en-PK" dirty="0"/>
          </a:p>
        </p:txBody>
      </p:sp>
      <p:sp>
        <p:nvSpPr>
          <p:cNvPr id="3" name="Content Placeholder 2">
            <a:extLst>
              <a:ext uri="{FF2B5EF4-FFF2-40B4-BE49-F238E27FC236}">
                <a16:creationId xmlns:a16="http://schemas.microsoft.com/office/drawing/2014/main" id="{C9E4770D-8EAA-5338-03A8-ABE639EDC5CC}"/>
              </a:ext>
            </a:extLst>
          </p:cNvPr>
          <p:cNvSpPr>
            <a:spLocks noGrp="1"/>
          </p:cNvSpPr>
          <p:nvPr>
            <p:ph idx="1"/>
          </p:nvPr>
        </p:nvSpPr>
        <p:spPr>
          <a:xfrm>
            <a:off x="810000" y="1966504"/>
            <a:ext cx="10515600" cy="4656773"/>
          </a:xfrm>
        </p:spPr>
        <p:txBody>
          <a:bodyPr>
            <a:normAutofit/>
          </a:bodyPr>
          <a:lstStyle/>
          <a:p>
            <a:pPr marL="0" indent="0">
              <a:buNone/>
            </a:pPr>
            <a:r>
              <a:rPr lang="en-US" sz="2800" b="1" dirty="0"/>
              <a:t>Is the daily change of prices has negative change less than 0.4%?</a:t>
            </a:r>
          </a:p>
          <a:p>
            <a:pPr marL="0" indent="0">
              <a:buNone/>
            </a:pPr>
            <a:r>
              <a:rPr lang="en-US" sz="2800" b="1" dirty="0"/>
              <a:t> </a:t>
            </a:r>
            <a:r>
              <a:rPr lang="en-US" dirty="0"/>
              <a:t>	</a:t>
            </a:r>
            <a:r>
              <a:rPr lang="pl-PL" sz="3200" dirty="0">
                <a:latin typeface="Calibri" panose="020F0502020204030204" pitchFamily="34" charset="0"/>
                <a:cs typeface="Calibri" panose="020F0502020204030204" pitchFamily="34" charset="0"/>
              </a:rPr>
              <a:t>H</a:t>
            </a:r>
            <a:r>
              <a:rPr lang="en-US" sz="2400" dirty="0">
                <a:latin typeface="Calibri" panose="020F0502020204030204" pitchFamily="34" charset="0"/>
                <a:cs typeface="Calibri" panose="020F0502020204030204" pitchFamily="34" charset="0"/>
              </a:rPr>
              <a:t>0</a:t>
            </a:r>
            <a:r>
              <a:rPr lang="en-US" sz="3200" dirty="0">
                <a:latin typeface="Calibri" panose="020F0502020204030204" pitchFamily="34" charset="0"/>
                <a:cs typeface="Calibri" panose="020F0502020204030204" pitchFamily="34" charset="0"/>
              </a:rPr>
              <a:t> : </a:t>
            </a:r>
            <a:r>
              <a:rPr lang="en-US" sz="3600" dirty="0">
                <a:latin typeface="Calibri" panose="020F0502020204030204" pitchFamily="34" charset="0"/>
                <a:cs typeface="Calibri" panose="020F0502020204030204" pitchFamily="34" charset="0"/>
              </a:rPr>
              <a:t>p = 0.4</a:t>
            </a:r>
          </a:p>
          <a:p>
            <a:pPr marL="0" indent="0">
              <a:buNone/>
            </a:pPr>
            <a:r>
              <a:rPr lang="en-US" sz="3200" dirty="0">
                <a:latin typeface="Calibri" panose="020F0502020204030204" pitchFamily="34" charset="0"/>
                <a:cs typeface="Calibri" panose="020F0502020204030204" pitchFamily="34" charset="0"/>
              </a:rPr>
              <a:t>	H</a:t>
            </a:r>
            <a:r>
              <a:rPr lang="en-US" sz="2400" dirty="0">
                <a:latin typeface="Calibri" panose="020F0502020204030204" pitchFamily="34" charset="0"/>
                <a:cs typeface="Calibri" panose="020F0502020204030204" pitchFamily="34" charset="0"/>
              </a:rPr>
              <a:t>1</a:t>
            </a:r>
            <a:r>
              <a:rPr lang="en-US" sz="3200" dirty="0">
                <a:latin typeface="Calibri" panose="020F0502020204030204" pitchFamily="34" charset="0"/>
                <a:cs typeface="Calibri" panose="020F0502020204030204" pitchFamily="34" charset="0"/>
              </a:rPr>
              <a:t> : </a:t>
            </a:r>
            <a:r>
              <a:rPr lang="en-US" sz="3600" dirty="0">
                <a:latin typeface="Calibri" panose="020F0502020204030204" pitchFamily="34" charset="0"/>
                <a:cs typeface="Calibri" panose="020F0502020204030204" pitchFamily="34" charset="0"/>
              </a:rPr>
              <a:t>p </a:t>
            </a:r>
            <a:r>
              <a:rPr lang="en-US" sz="3600" dirty="0">
                <a:solidFill>
                  <a:srgbClr val="E8E8E8"/>
                </a:solidFill>
                <a:latin typeface="Calibri" panose="020F0502020204030204" pitchFamily="34" charset="0"/>
                <a:cs typeface="Calibri" panose="020F0502020204030204" pitchFamily="34" charset="0"/>
              </a:rPr>
              <a:t>&lt; 0.4</a:t>
            </a:r>
            <a:endParaRPr lang="en-US" sz="36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Z</a:t>
            </a:r>
            <a:r>
              <a:rPr lang="en-US" sz="2400" dirty="0" err="1">
                <a:latin typeface="Calibri" panose="020F0502020204030204" pitchFamily="34" charset="0"/>
                <a:cs typeface="Calibri" panose="020F0502020204030204" pitchFamily="34" charset="0"/>
              </a:rPr>
              <a:t>cal</a:t>
            </a:r>
            <a:r>
              <a:rPr lang="en-US" sz="3200" dirty="0">
                <a:latin typeface="Calibri" panose="020F0502020204030204" pitchFamily="34" charset="0"/>
                <a:cs typeface="Calibri" panose="020F0502020204030204" pitchFamily="34" charset="0"/>
              </a:rPr>
              <a:t> &lt; </a:t>
            </a:r>
            <a:r>
              <a:rPr lang="en-US" sz="3200" dirty="0" err="1">
                <a:latin typeface="Calibri" panose="020F0502020204030204" pitchFamily="34" charset="0"/>
                <a:cs typeface="Calibri" panose="020F0502020204030204" pitchFamily="34" charset="0"/>
              </a:rPr>
              <a:t>Z</a:t>
            </a:r>
            <a:r>
              <a:rPr lang="en-US" sz="2400" dirty="0" err="1">
                <a:latin typeface="Calibri" panose="020F0502020204030204" pitchFamily="34" charset="0"/>
                <a:cs typeface="Calibri" panose="020F0502020204030204" pitchFamily="34" charset="0"/>
              </a:rPr>
              <a:t>tab</a:t>
            </a:r>
            <a:r>
              <a:rPr lang="en-US" sz="24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 0.78 &lt; -1.64 (False)</a:t>
            </a:r>
          </a:p>
          <a:p>
            <a:pPr marL="0" indent="0">
              <a:buNone/>
            </a:pPr>
            <a:r>
              <a:rPr lang="en-US" sz="2800" b="1" dirty="0"/>
              <a:t>Conclusion: </a:t>
            </a:r>
          </a:p>
          <a:p>
            <a:pPr marL="0" indent="0">
              <a:buNone/>
            </a:pPr>
            <a:r>
              <a:rPr lang="en-US" dirty="0"/>
              <a:t>	</a:t>
            </a:r>
            <a:r>
              <a:rPr lang="en-US" sz="2400" dirty="0"/>
              <a:t>After testing both hypotheses, we accepted Null hypothesis Ho and rejected Alternative hypothesis</a:t>
            </a:r>
            <a:r>
              <a:rPr lang="en-US" dirty="0"/>
              <a:t>.</a:t>
            </a:r>
          </a:p>
        </p:txBody>
      </p:sp>
    </p:spTree>
    <p:extLst>
      <p:ext uri="{BB962C8B-B14F-4D97-AF65-F5344CB8AC3E}">
        <p14:creationId xmlns:p14="http://schemas.microsoft.com/office/powerpoint/2010/main" val="1847700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1495E-1609-9C10-DB32-6E385534F0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D9EBA-4850-63BA-F240-A271329E8E5C}"/>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AC8C9969-68BE-D2A3-3748-2A7DC04D805C}"/>
              </a:ext>
            </a:extLst>
          </p:cNvPr>
          <p:cNvSpPr>
            <a:spLocks noGrp="1"/>
          </p:cNvSpPr>
          <p:nvPr>
            <p:ph idx="1"/>
          </p:nvPr>
        </p:nvSpPr>
        <p:spPr>
          <a:xfrm>
            <a:off x="810000" y="2108200"/>
            <a:ext cx="10515600" cy="4749800"/>
          </a:xfrm>
        </p:spPr>
        <p:txBody>
          <a:bodyPr>
            <a:normAutofit lnSpcReduction="10000"/>
          </a:bodyPr>
          <a:lstStyle/>
          <a:p>
            <a:r>
              <a:rPr lang="en-US" sz="2400" dirty="0"/>
              <a:t>Significant differences were observed between high and low prices.</a:t>
            </a:r>
          </a:p>
          <a:p>
            <a:r>
              <a:rPr lang="en-US" sz="2400" dirty="0"/>
              <a:t>but no significant differences were observed between closing and high prices, indicating price variability across trading days. </a:t>
            </a:r>
          </a:p>
          <a:p>
            <a:r>
              <a:rPr lang="en-US" sz="2400" dirty="0"/>
              <a:t>The daily opening and close prices were also shown to deviate significantly, demonstrating fluctuations within the trading day.</a:t>
            </a:r>
          </a:p>
          <a:p>
            <a:r>
              <a:rPr lang="en-US" sz="2400" dirty="0"/>
              <a:t>For proportions, it was concluded that the proportion of positive price changes is at least 0.65, highlighting a potential downward trend in stock movements. </a:t>
            </a:r>
          </a:p>
          <a:p>
            <a:r>
              <a:rPr lang="en-US" sz="2400" dirty="0"/>
              <a:t>However, no significant difference was found in the proportions of high-low differences for two samples, suggesting stability in this metric across samples.</a:t>
            </a:r>
          </a:p>
        </p:txBody>
      </p:sp>
    </p:spTree>
    <p:extLst>
      <p:ext uri="{BB962C8B-B14F-4D97-AF65-F5344CB8AC3E}">
        <p14:creationId xmlns:p14="http://schemas.microsoft.com/office/powerpoint/2010/main" val="2013711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D0133-DFFB-48EE-E3E8-F8352C1B61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2E729-CA76-3922-BEAA-9718222D3AD7}"/>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297CD42D-9995-1DD5-6E0D-EA030142DE90}"/>
              </a:ext>
            </a:extLst>
          </p:cNvPr>
          <p:cNvSpPr>
            <a:spLocks noGrp="1"/>
          </p:cNvSpPr>
          <p:nvPr>
            <p:ph idx="1"/>
          </p:nvPr>
        </p:nvSpPr>
        <p:spPr>
          <a:xfrm>
            <a:off x="810000" y="447188"/>
            <a:ext cx="10515600" cy="6176089"/>
          </a:xfrm>
        </p:spPr>
        <p:txBody>
          <a:bodyPr>
            <a:normAutofit/>
          </a:bodyPr>
          <a:lstStyle/>
          <a:p>
            <a:r>
              <a:rPr lang="en-US" sz="2400" dirty="0"/>
              <a:t>Overall, the results suggest a dynamic trading environment with significant intra-day and inter-day price variations, while some metrics, such as high-low differences, remain consistent across samples. These findings can help inform trading strategies and risk management decisions.</a:t>
            </a:r>
          </a:p>
        </p:txBody>
      </p:sp>
    </p:spTree>
    <p:extLst>
      <p:ext uri="{BB962C8B-B14F-4D97-AF65-F5344CB8AC3E}">
        <p14:creationId xmlns:p14="http://schemas.microsoft.com/office/powerpoint/2010/main" val="3854712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1832A1-7236-51B7-33F5-E96D9CC20C78}"/>
              </a:ext>
            </a:extLst>
          </p:cNvPr>
          <p:cNvSpPr>
            <a:spLocks noGrp="1"/>
          </p:cNvSpPr>
          <p:nvPr>
            <p:ph idx="1"/>
          </p:nvPr>
        </p:nvSpPr>
        <p:spPr>
          <a:xfrm>
            <a:off x="3927409" y="1610744"/>
            <a:ext cx="4337182" cy="3636511"/>
          </a:xfrm>
        </p:spPr>
        <p:txBody>
          <a:bodyPr>
            <a:normAutofit lnSpcReduction="10000"/>
          </a:bodyPr>
          <a:lstStyle/>
          <a:p>
            <a:pPr marL="0" indent="0">
              <a:buNone/>
            </a:pPr>
            <a:r>
              <a:rPr lang="en-US" sz="23900" b="1" dirty="0">
                <a:latin typeface="Chinese Rocks" panose="00000400000000000000" pitchFamily="2" charset="0"/>
              </a:rPr>
              <a:t>End</a:t>
            </a:r>
            <a:endParaRPr lang="en-PK" sz="23900" b="1" dirty="0">
              <a:latin typeface="Chinese Rocks" panose="00000400000000000000" pitchFamily="2" charset="0"/>
            </a:endParaRPr>
          </a:p>
        </p:txBody>
      </p:sp>
    </p:spTree>
    <p:extLst>
      <p:ext uri="{BB962C8B-B14F-4D97-AF65-F5344CB8AC3E}">
        <p14:creationId xmlns:p14="http://schemas.microsoft.com/office/powerpoint/2010/main" val="414599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360D27A-BA1B-30E3-4691-9FFE8AEC7A00}"/>
            </a:ext>
          </a:extLst>
        </p:cNvPr>
        <p:cNvGrpSpPr/>
        <p:nvPr/>
      </p:nvGrpSpPr>
      <p:grpSpPr>
        <a:xfrm>
          <a:off x="0" y="0"/>
          <a:ext cx="0" cy="0"/>
          <a:chOff x="0" y="0"/>
          <a:chExt cx="0" cy="0"/>
        </a:xfrm>
      </p:grpSpPr>
      <p:pic>
        <p:nvPicPr>
          <p:cNvPr id="5" name="Picture 4" descr="Digital graphs and numbers in 3D">
            <a:extLst>
              <a:ext uri="{FF2B5EF4-FFF2-40B4-BE49-F238E27FC236}">
                <a16:creationId xmlns:a16="http://schemas.microsoft.com/office/drawing/2014/main" id="{B7447930-CBF2-3F81-E510-B460806C8CB9}"/>
              </a:ext>
            </a:extLst>
          </p:cNvPr>
          <p:cNvPicPr>
            <a:picLocks noChangeAspect="1"/>
          </p:cNvPicPr>
          <p:nvPr/>
        </p:nvPicPr>
        <p:blipFill>
          <a:blip r:embed="rId2">
            <a:duotone>
              <a:schemeClr val="accent1">
                <a:shade val="45000"/>
                <a:satMod val="135000"/>
              </a:schemeClr>
              <a:prstClr val="white"/>
            </a:duotone>
          </a:blip>
          <a:srcRect l="15796" r="24885" b="-2"/>
          <a:stretch/>
        </p:blipFill>
        <p:spPr>
          <a:xfrm>
            <a:off x="6108700" y="-1"/>
            <a:ext cx="6094450" cy="6858001"/>
          </a:xfrm>
          <a:prstGeom prst="rect">
            <a:avLst/>
          </a:prstGeom>
        </p:spPr>
      </p:pic>
      <p:sp>
        <p:nvSpPr>
          <p:cNvPr id="19"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EFA08-D507-BCA4-E445-3B0AA4614FD6}"/>
              </a:ext>
            </a:extLst>
          </p:cNvPr>
          <p:cNvSpPr>
            <a:spLocks noGrp="1"/>
          </p:cNvSpPr>
          <p:nvPr>
            <p:ph type="title"/>
          </p:nvPr>
        </p:nvSpPr>
        <p:spPr>
          <a:xfrm>
            <a:off x="810000" y="447188"/>
            <a:ext cx="5070100" cy="1559412"/>
          </a:xfrm>
        </p:spPr>
        <p:txBody>
          <a:bodyPr>
            <a:normAutofit/>
          </a:bodyPr>
          <a:lstStyle/>
          <a:p>
            <a:r>
              <a:rPr lang="en-US" dirty="0"/>
              <a:t>Introduction:</a:t>
            </a:r>
            <a:endParaRPr lang="en-PK" dirty="0"/>
          </a:p>
        </p:txBody>
      </p:sp>
      <p:sp>
        <p:nvSpPr>
          <p:cNvPr id="3" name="Content Placeholder 2">
            <a:extLst>
              <a:ext uri="{FF2B5EF4-FFF2-40B4-BE49-F238E27FC236}">
                <a16:creationId xmlns:a16="http://schemas.microsoft.com/office/drawing/2014/main" id="{A0AB2440-034E-0C3A-0C4D-0C114A96BFD9}"/>
              </a:ext>
            </a:extLst>
          </p:cNvPr>
          <p:cNvSpPr>
            <a:spLocks noGrp="1"/>
          </p:cNvSpPr>
          <p:nvPr>
            <p:ph idx="1"/>
          </p:nvPr>
        </p:nvSpPr>
        <p:spPr>
          <a:xfrm>
            <a:off x="817088" y="2616200"/>
            <a:ext cx="5055923" cy="3632200"/>
          </a:xfrm>
        </p:spPr>
        <p:txBody>
          <a:bodyPr>
            <a:noAutofit/>
          </a:bodyPr>
          <a:lstStyle/>
          <a:p>
            <a:pPr marL="0" indent="0">
              <a:buNone/>
            </a:pPr>
            <a:r>
              <a:rPr lang="en-US" sz="2400" dirty="0"/>
              <a:t>A stock exchange is a place where people buy and sell stocks, bonds, and other financial products. It helps show how well an economy is doing. In the past, stock exchanges were physical buildings, but now many have moved to online platforms. Despite this, they are still important and can be worth trillions of dollars. There is total 60 stock exchanges</a:t>
            </a:r>
          </a:p>
        </p:txBody>
      </p:sp>
    </p:spTree>
    <p:extLst>
      <p:ext uri="{BB962C8B-B14F-4D97-AF65-F5344CB8AC3E}">
        <p14:creationId xmlns:p14="http://schemas.microsoft.com/office/powerpoint/2010/main" val="281118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3F0C4E3-3249-588A-5973-757CA57559EF}"/>
            </a:ext>
          </a:extLst>
        </p:cNvPr>
        <p:cNvGrpSpPr/>
        <p:nvPr/>
      </p:nvGrpSpPr>
      <p:grpSpPr>
        <a:xfrm>
          <a:off x="0" y="0"/>
          <a:ext cx="0" cy="0"/>
          <a:chOff x="0" y="0"/>
          <a:chExt cx="0" cy="0"/>
        </a:xfrm>
      </p:grpSpPr>
      <p:pic>
        <p:nvPicPr>
          <p:cNvPr id="6" name="Picture 5" descr="A person standing in front of a wall with a display of stock prices&#10;&#10;Description automatically generated">
            <a:extLst>
              <a:ext uri="{FF2B5EF4-FFF2-40B4-BE49-F238E27FC236}">
                <a16:creationId xmlns:a16="http://schemas.microsoft.com/office/drawing/2014/main" id="{A136FC4D-BF7D-4CAD-ECB0-D800C7FAF8FD}"/>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l="17795" r="26885" b="-1"/>
          <a:stretch/>
        </p:blipFill>
        <p:spPr>
          <a:xfrm>
            <a:off x="6108700" y="-1"/>
            <a:ext cx="6094450" cy="6858001"/>
          </a:xfrm>
          <a:prstGeom prst="rect">
            <a:avLst/>
          </a:prstGeom>
        </p:spPr>
      </p:pic>
      <p:sp>
        <p:nvSpPr>
          <p:cNvPr id="20"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CF81D-675F-0DE8-037D-A1D971D0E6ED}"/>
              </a:ext>
            </a:extLst>
          </p:cNvPr>
          <p:cNvSpPr>
            <a:spLocks noGrp="1"/>
          </p:cNvSpPr>
          <p:nvPr>
            <p:ph type="title"/>
          </p:nvPr>
        </p:nvSpPr>
        <p:spPr>
          <a:xfrm>
            <a:off x="810000" y="447188"/>
            <a:ext cx="5070100" cy="1559412"/>
          </a:xfrm>
        </p:spPr>
        <p:txBody>
          <a:bodyPr>
            <a:normAutofit/>
          </a:bodyPr>
          <a:lstStyle/>
          <a:p>
            <a:r>
              <a:rPr lang="en-US" dirty="0"/>
              <a:t>Largest five with market cap:</a:t>
            </a:r>
            <a:endParaRPr lang="en-PK" dirty="0"/>
          </a:p>
        </p:txBody>
      </p:sp>
      <p:sp>
        <p:nvSpPr>
          <p:cNvPr id="3" name="Content Placeholder 2">
            <a:extLst>
              <a:ext uri="{FF2B5EF4-FFF2-40B4-BE49-F238E27FC236}">
                <a16:creationId xmlns:a16="http://schemas.microsoft.com/office/drawing/2014/main" id="{0F9186CC-1B03-88A8-A680-1673D5115724}"/>
              </a:ext>
            </a:extLst>
          </p:cNvPr>
          <p:cNvSpPr>
            <a:spLocks noGrp="1"/>
          </p:cNvSpPr>
          <p:nvPr>
            <p:ph idx="1"/>
          </p:nvPr>
        </p:nvSpPr>
        <p:spPr>
          <a:xfrm>
            <a:off x="817088" y="2616200"/>
            <a:ext cx="5055923" cy="3632200"/>
          </a:xfrm>
        </p:spPr>
        <p:txBody>
          <a:bodyPr>
            <a:noAutofit/>
          </a:bodyPr>
          <a:lstStyle/>
          <a:p>
            <a:pPr marL="0" indent="0">
              <a:buNone/>
            </a:pPr>
            <a:r>
              <a:rPr lang="en-US" sz="2400" dirty="0"/>
              <a:t>1) New York Stock Exchange (NYSE), US – $25.24T</a:t>
            </a:r>
          </a:p>
          <a:p>
            <a:pPr marL="0" indent="0">
              <a:buNone/>
            </a:pPr>
            <a:r>
              <a:rPr lang="en-US" sz="2400" dirty="0"/>
              <a:t>2) NASDAQ, United States – $20.58T</a:t>
            </a:r>
          </a:p>
          <a:p>
            <a:pPr marL="0" indent="0">
              <a:buNone/>
            </a:pPr>
            <a:r>
              <a:rPr lang="en-US" sz="2400" dirty="0"/>
              <a:t>[3) Shanghai Stock Exchange (SSE), China – $6.6T</a:t>
            </a:r>
          </a:p>
          <a:p>
            <a:pPr marL="0" indent="0">
              <a:buNone/>
            </a:pPr>
            <a:r>
              <a:rPr lang="en-US" sz="2400" dirty="0"/>
              <a:t>4) EURONEXT, Europe – $6.26T</a:t>
            </a:r>
          </a:p>
          <a:p>
            <a:pPr marL="0" indent="0">
              <a:buNone/>
            </a:pPr>
            <a:r>
              <a:rPr lang="en-US" sz="2400" dirty="0"/>
              <a:t>5) Japan Stock Exchange (JPX) – $5.75T</a:t>
            </a:r>
          </a:p>
        </p:txBody>
      </p:sp>
    </p:spTree>
    <p:extLst>
      <p:ext uri="{BB962C8B-B14F-4D97-AF65-F5344CB8AC3E}">
        <p14:creationId xmlns:p14="http://schemas.microsoft.com/office/powerpoint/2010/main" val="142947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E6FA2-E46F-BFB3-8EFB-A6EE3025F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FDC3E-B457-3191-7A02-F6E108553BD6}"/>
              </a:ext>
            </a:extLst>
          </p:cNvPr>
          <p:cNvSpPr>
            <a:spLocks noGrp="1"/>
          </p:cNvSpPr>
          <p:nvPr>
            <p:ph type="title"/>
          </p:nvPr>
        </p:nvSpPr>
        <p:spPr>
          <a:xfrm>
            <a:off x="810000" y="447188"/>
            <a:ext cx="4930400" cy="1559412"/>
          </a:xfrm>
        </p:spPr>
        <p:txBody>
          <a:bodyPr>
            <a:normAutofit/>
          </a:bodyPr>
          <a:lstStyle/>
          <a:p>
            <a:r>
              <a:rPr lang="en-US" dirty="0"/>
              <a:t>Largest five with market cap:</a:t>
            </a:r>
            <a:endParaRPr lang="en-PK" dirty="0"/>
          </a:p>
        </p:txBody>
      </p:sp>
      <p:pic>
        <p:nvPicPr>
          <p:cNvPr id="5" name="Picture 4" descr="A colorful pie chart with text&#10;&#10;Description automatically generated">
            <a:extLst>
              <a:ext uri="{FF2B5EF4-FFF2-40B4-BE49-F238E27FC236}">
                <a16:creationId xmlns:a16="http://schemas.microsoft.com/office/drawing/2014/main" id="{5ADF519C-3446-263F-D61A-0B30615C4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588"/>
            <a:ext cx="12192000" cy="7937500"/>
          </a:xfrm>
          <a:prstGeom prst="rect">
            <a:avLst/>
          </a:prstGeom>
        </p:spPr>
      </p:pic>
    </p:spTree>
    <p:extLst>
      <p:ext uri="{BB962C8B-B14F-4D97-AF65-F5344CB8AC3E}">
        <p14:creationId xmlns:p14="http://schemas.microsoft.com/office/powerpoint/2010/main" val="807721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1C4B6AE-B47F-DE87-7622-8B3383506A44}"/>
            </a:ext>
          </a:extLst>
        </p:cNvPr>
        <p:cNvGrpSpPr/>
        <p:nvPr/>
      </p:nvGrpSpPr>
      <p:grpSpPr>
        <a:xfrm>
          <a:off x="0" y="0"/>
          <a:ext cx="0" cy="0"/>
          <a:chOff x="0" y="0"/>
          <a:chExt cx="0" cy="0"/>
        </a:xfrm>
      </p:grpSpPr>
      <p:sp>
        <p:nvSpPr>
          <p:cNvPr id="14" name="Freeform 6">
            <a:extLst>
              <a:ext uri="{FF2B5EF4-FFF2-40B4-BE49-F238E27FC236}">
                <a16:creationId xmlns:a16="http://schemas.microsoft.com/office/drawing/2014/main" id="{732012F0-A79F-4166-AAFD-796C07F49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86"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PK"/>
          </a:p>
        </p:txBody>
      </p:sp>
      <p:pic>
        <p:nvPicPr>
          <p:cNvPr id="10" name="Picture 9" descr="A white background with black dots&#10;&#10;Description automatically generated">
            <a:extLst>
              <a:ext uri="{FF2B5EF4-FFF2-40B4-BE49-F238E27FC236}">
                <a16:creationId xmlns:a16="http://schemas.microsoft.com/office/drawing/2014/main" id="{BF933F68-84BD-81ED-D02A-73A86E9CC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5"/>
            <a:ext cx="12202886" cy="6861175"/>
          </a:xfrm>
          <a:prstGeom prst="rect">
            <a:avLst/>
          </a:prstGeom>
        </p:spPr>
      </p:pic>
      <p:pic>
        <p:nvPicPr>
          <p:cNvPr id="7" name="Picture 6" descr="A blue circle with red and black text">
            <a:extLst>
              <a:ext uri="{FF2B5EF4-FFF2-40B4-BE49-F238E27FC236}">
                <a16:creationId xmlns:a16="http://schemas.microsoft.com/office/drawing/2014/main" id="{8339D3FA-D211-8AD2-16DA-798C291CA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09" y="640284"/>
            <a:ext cx="11554582" cy="4592946"/>
          </a:xfrm>
          <a:prstGeom prst="rect">
            <a:avLst/>
          </a:prstGeom>
        </p:spPr>
      </p:pic>
      <p:sp>
        <p:nvSpPr>
          <p:cNvPr id="8" name="TextBox 7">
            <a:extLst>
              <a:ext uri="{FF2B5EF4-FFF2-40B4-BE49-F238E27FC236}">
                <a16:creationId xmlns:a16="http://schemas.microsoft.com/office/drawing/2014/main" id="{62E29D4C-B93C-1FCB-64C8-71EFB7AB5E28}"/>
              </a:ext>
            </a:extLst>
          </p:cNvPr>
          <p:cNvSpPr txBox="1"/>
          <p:nvPr/>
        </p:nvSpPr>
        <p:spPr>
          <a:xfrm>
            <a:off x="4180732" y="5272522"/>
            <a:ext cx="3830536" cy="954107"/>
          </a:xfrm>
          <a:prstGeom prst="rect">
            <a:avLst/>
          </a:prstGeom>
          <a:noFill/>
        </p:spPr>
        <p:txBody>
          <a:bodyPr wrap="square" rtlCol="0">
            <a:spAutoFit/>
          </a:bodyPr>
          <a:lstStyle/>
          <a:p>
            <a:r>
              <a:rPr lang="en-US" sz="2800" b="1" dirty="0">
                <a:solidFill>
                  <a:schemeClr val="bg1"/>
                </a:solidFill>
              </a:rPr>
              <a:t>Demo graph Gender based on age</a:t>
            </a:r>
            <a:endParaRPr lang="en-PK" sz="2800" b="1" dirty="0">
              <a:solidFill>
                <a:schemeClr val="bg1"/>
              </a:solidFill>
            </a:endParaRPr>
          </a:p>
        </p:txBody>
      </p:sp>
    </p:spTree>
    <p:extLst>
      <p:ext uri="{BB962C8B-B14F-4D97-AF65-F5344CB8AC3E}">
        <p14:creationId xmlns:p14="http://schemas.microsoft.com/office/powerpoint/2010/main" val="12174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043C332-9101-2A2B-23D3-C124FBE59DC2}"/>
            </a:ext>
          </a:extLst>
        </p:cNvPr>
        <p:cNvGrpSpPr/>
        <p:nvPr/>
      </p:nvGrpSpPr>
      <p:grpSpPr>
        <a:xfrm>
          <a:off x="0" y="0"/>
          <a:ext cx="0" cy="0"/>
          <a:chOff x="0" y="0"/>
          <a:chExt cx="0" cy="0"/>
        </a:xfrm>
      </p:grpSpPr>
      <p:pic>
        <p:nvPicPr>
          <p:cNvPr id="3" name="Picture 2" descr="A graph of stock market share">
            <a:extLst>
              <a:ext uri="{FF2B5EF4-FFF2-40B4-BE49-F238E27FC236}">
                <a16:creationId xmlns:a16="http://schemas.microsoft.com/office/drawing/2014/main" id="{046E898F-2B3D-1EA4-E747-24B4B79BC157}"/>
              </a:ext>
            </a:extLst>
          </p:cNvPr>
          <p:cNvPicPr>
            <a:picLocks noChangeAspect="1"/>
          </p:cNvPicPr>
          <p:nvPr/>
        </p:nvPicPr>
        <p:blipFill>
          <a:blip r:embed="rId2">
            <a:extLst>
              <a:ext uri="{28A0092B-C50C-407E-A947-70E740481C1C}">
                <a14:useLocalDpi xmlns:a14="http://schemas.microsoft.com/office/drawing/2010/main" val="0"/>
              </a:ext>
            </a:extLst>
          </a:blip>
          <a:srcRect b="43182"/>
          <a:stretch/>
        </p:blipFill>
        <p:spPr>
          <a:xfrm>
            <a:off x="20" y="10"/>
            <a:ext cx="12191980" cy="6857990"/>
          </a:xfrm>
          <a:prstGeom prst="rect">
            <a:avLst/>
          </a:prstGeom>
        </p:spPr>
      </p:pic>
      <p:sp>
        <p:nvSpPr>
          <p:cNvPr id="4" name="TextBox 3">
            <a:extLst>
              <a:ext uri="{FF2B5EF4-FFF2-40B4-BE49-F238E27FC236}">
                <a16:creationId xmlns:a16="http://schemas.microsoft.com/office/drawing/2014/main" id="{3D2E5550-8916-7748-E069-E0BB9010867C}"/>
              </a:ext>
            </a:extLst>
          </p:cNvPr>
          <p:cNvSpPr txBox="1"/>
          <p:nvPr/>
        </p:nvSpPr>
        <p:spPr>
          <a:xfrm>
            <a:off x="6527800" y="5651500"/>
            <a:ext cx="5207000" cy="461665"/>
          </a:xfrm>
          <a:prstGeom prst="rect">
            <a:avLst/>
          </a:prstGeom>
          <a:noFill/>
        </p:spPr>
        <p:txBody>
          <a:bodyPr wrap="square" rtlCol="0">
            <a:spAutoFit/>
          </a:bodyPr>
          <a:lstStyle/>
          <a:p>
            <a:r>
              <a:rPr lang="en-US" sz="2400" b="1" dirty="0">
                <a:solidFill>
                  <a:schemeClr val="bg1"/>
                </a:solidFill>
              </a:rPr>
              <a:t>Largest market by capitalization</a:t>
            </a:r>
            <a:endParaRPr lang="en-PK" sz="2400" b="1" dirty="0">
              <a:solidFill>
                <a:schemeClr val="bg1"/>
              </a:solidFill>
            </a:endParaRPr>
          </a:p>
        </p:txBody>
      </p:sp>
    </p:spTree>
    <p:extLst>
      <p:ext uri="{BB962C8B-B14F-4D97-AF65-F5344CB8AC3E}">
        <p14:creationId xmlns:p14="http://schemas.microsoft.com/office/powerpoint/2010/main" val="165257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D7B8067-7053-0FCF-5B0A-CD05BF20DD3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9E75D15-CF17-4901-A858-1470ED65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892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F323B8-8C06-4F56-BB4B-B8857128A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CF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hite background with black dots&#10;&#10;Description automatically generated">
            <a:extLst>
              <a:ext uri="{FF2B5EF4-FFF2-40B4-BE49-F238E27FC236}">
                <a16:creationId xmlns:a16="http://schemas.microsoft.com/office/drawing/2014/main" id="{1E5C6B33-68D0-FCAE-85A0-97F6C5A4F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close-up of a chart&#10;&#10;Description automatically generated">
            <a:extLst>
              <a:ext uri="{FF2B5EF4-FFF2-40B4-BE49-F238E27FC236}">
                <a16:creationId xmlns:a16="http://schemas.microsoft.com/office/drawing/2014/main" id="{B9B0B9B0-4089-1565-3F0A-F3ED29189077}"/>
              </a:ext>
            </a:extLst>
          </p:cNvPr>
          <p:cNvPicPr>
            <a:picLocks noChangeAspect="1"/>
          </p:cNvPicPr>
          <p:nvPr/>
        </p:nvPicPr>
        <p:blipFill>
          <a:blip r:embed="rId3">
            <a:extLst>
              <a:ext uri="{28A0092B-C50C-407E-A947-70E740481C1C}">
                <a14:useLocalDpi xmlns:a14="http://schemas.microsoft.com/office/drawing/2010/main" val="0"/>
              </a:ext>
            </a:extLst>
          </a:blip>
          <a:srcRect l="1133" r="1561" b="8160"/>
          <a:stretch/>
        </p:blipFill>
        <p:spPr>
          <a:xfrm>
            <a:off x="3232150" y="0"/>
            <a:ext cx="5727700" cy="6474259"/>
          </a:xfrm>
          <a:prstGeom prst="rect">
            <a:avLst/>
          </a:prstGeom>
        </p:spPr>
      </p:pic>
      <p:sp>
        <p:nvSpPr>
          <p:cNvPr id="8" name="TextBox 7">
            <a:extLst>
              <a:ext uri="{FF2B5EF4-FFF2-40B4-BE49-F238E27FC236}">
                <a16:creationId xmlns:a16="http://schemas.microsoft.com/office/drawing/2014/main" id="{6876E6A0-E39D-FD95-881A-7E5445B0B9F0}"/>
              </a:ext>
            </a:extLst>
          </p:cNvPr>
          <p:cNvSpPr txBox="1"/>
          <p:nvPr/>
        </p:nvSpPr>
        <p:spPr>
          <a:xfrm>
            <a:off x="4729279" y="6377940"/>
            <a:ext cx="2770310" cy="461665"/>
          </a:xfrm>
          <a:prstGeom prst="rect">
            <a:avLst/>
          </a:prstGeom>
          <a:noFill/>
        </p:spPr>
        <p:txBody>
          <a:bodyPr wrap="none" rtlCol="0">
            <a:spAutoFit/>
          </a:bodyPr>
          <a:lstStyle/>
          <a:p>
            <a:r>
              <a:rPr lang="en-US" sz="2400" b="1" dirty="0">
                <a:solidFill>
                  <a:schemeClr val="bg1"/>
                </a:solidFill>
              </a:rPr>
              <a:t>T</a:t>
            </a:r>
            <a:r>
              <a:rPr lang="pl-PL" sz="2400" b="1" dirty="0">
                <a:solidFill>
                  <a:schemeClr val="bg1"/>
                </a:solidFill>
              </a:rPr>
              <a:t>rillion dollar club</a:t>
            </a:r>
            <a:endParaRPr lang="en-PK" sz="2400" b="1" dirty="0">
              <a:solidFill>
                <a:schemeClr val="bg1"/>
              </a:solidFill>
            </a:endParaRPr>
          </a:p>
        </p:txBody>
      </p:sp>
    </p:spTree>
    <p:extLst>
      <p:ext uri="{BB962C8B-B14F-4D97-AF65-F5344CB8AC3E}">
        <p14:creationId xmlns:p14="http://schemas.microsoft.com/office/powerpoint/2010/main" val="127976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E3B7361-E42E-065B-B044-2237B97EAB99}"/>
            </a:ext>
          </a:extLst>
        </p:cNvPr>
        <p:cNvGrpSpPr/>
        <p:nvPr/>
      </p:nvGrpSpPr>
      <p:grpSpPr>
        <a:xfrm>
          <a:off x="0" y="0"/>
          <a:ext cx="0" cy="0"/>
          <a:chOff x="0" y="0"/>
          <a:chExt cx="0" cy="0"/>
        </a:xfrm>
      </p:grpSpPr>
      <p:pic>
        <p:nvPicPr>
          <p:cNvPr id="3" name="Picture 2" descr="A map of the world with different colored circles&#10;&#10;Description automatically generated">
            <a:extLst>
              <a:ext uri="{FF2B5EF4-FFF2-40B4-BE49-F238E27FC236}">
                <a16:creationId xmlns:a16="http://schemas.microsoft.com/office/drawing/2014/main" id="{DF7FC289-BE90-99FB-7442-3D84F19288D9}"/>
              </a:ext>
            </a:extLst>
          </p:cNvPr>
          <p:cNvPicPr>
            <a:picLocks noChangeAspect="1"/>
          </p:cNvPicPr>
          <p:nvPr/>
        </p:nvPicPr>
        <p:blipFill>
          <a:blip r:embed="rId2">
            <a:extLst>
              <a:ext uri="{28A0092B-C50C-407E-A947-70E740481C1C}">
                <a14:useLocalDpi xmlns:a14="http://schemas.microsoft.com/office/drawing/2010/main" val="0"/>
              </a:ext>
            </a:extLst>
          </a:blip>
          <a:srcRect l="3007" r="4103" b="-1"/>
          <a:stretch/>
        </p:blipFill>
        <p:spPr>
          <a:xfrm>
            <a:off x="20" y="10"/>
            <a:ext cx="12191980" cy="6857990"/>
          </a:xfrm>
          <a:prstGeom prst="rect">
            <a:avLst/>
          </a:prstGeom>
        </p:spPr>
      </p:pic>
    </p:spTree>
    <p:extLst>
      <p:ext uri="{BB962C8B-B14F-4D97-AF65-F5344CB8AC3E}">
        <p14:creationId xmlns:p14="http://schemas.microsoft.com/office/powerpoint/2010/main" val="2237393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TM03457503[[fn=Quotable]]</Template>
  <TotalTime>3774</TotalTime>
  <Words>1168</Words>
  <Application>Microsoft Office PowerPoint</Application>
  <PresentationFormat>Widescreen</PresentationFormat>
  <Paragraphs>126</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Aptos</vt:lpstr>
      <vt:lpstr>Calibri</vt:lpstr>
      <vt:lpstr>Cambria Math</vt:lpstr>
      <vt:lpstr>Century Gothic</vt:lpstr>
      <vt:lpstr>Chinese Rocks</vt:lpstr>
      <vt:lpstr>Google Sans</vt:lpstr>
      <vt:lpstr>Wingdings 2</vt:lpstr>
      <vt:lpstr>Quotable</vt:lpstr>
      <vt:lpstr>Stock Market     Prediction  </vt:lpstr>
      <vt:lpstr>Team Members:</vt:lpstr>
      <vt:lpstr>Introduction:</vt:lpstr>
      <vt:lpstr>Largest five with market cap:</vt:lpstr>
      <vt:lpstr>Largest five with market cap:</vt:lpstr>
      <vt:lpstr>PowerPoint Presentation</vt:lpstr>
      <vt:lpstr>PowerPoint Presentation</vt:lpstr>
      <vt:lpstr>PowerPoint Presentation</vt:lpstr>
      <vt:lpstr>PowerPoint Presentation</vt:lpstr>
      <vt:lpstr>Confidence Interval:</vt:lpstr>
      <vt:lpstr>Confidence Interval:</vt:lpstr>
      <vt:lpstr>Continuous Distribution:</vt:lpstr>
      <vt:lpstr>Continuous Distribution:</vt:lpstr>
      <vt:lpstr>Observation # 1:</vt:lpstr>
      <vt:lpstr>Observation # 2:</vt:lpstr>
      <vt:lpstr>Observation # 3:</vt:lpstr>
      <vt:lpstr>Observation # 4:</vt:lpstr>
      <vt:lpstr>Observation # 5:</vt:lpstr>
      <vt:lpstr>Observation # 6:</vt:lpstr>
      <vt:lpstr>Observation # 7:</vt:lpstr>
      <vt:lpstr>Observation # 8:</vt:lpstr>
      <vt:lpstr>Observation # 9:</vt:lpstr>
      <vt:lpstr>Observation # 10:</vt:lpstr>
      <vt:lpstr>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KF32814</dc:creator>
  <cp:lastModifiedBy>KF32814</cp:lastModifiedBy>
  <cp:revision>60</cp:revision>
  <dcterms:created xsi:type="dcterms:W3CDTF">2025-01-02T17:30:24Z</dcterms:created>
  <dcterms:modified xsi:type="dcterms:W3CDTF">2025-01-24T16:21:14Z</dcterms:modified>
</cp:coreProperties>
</file>