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344" r:id="rId4"/>
    <p:sldId id="347" r:id="rId5"/>
    <p:sldId id="299" r:id="rId6"/>
    <p:sldId id="300" r:id="rId7"/>
    <p:sldId id="260" r:id="rId8"/>
    <p:sldId id="350" r:id="rId9"/>
    <p:sldId id="351" r:id="rId10"/>
    <p:sldId id="353" r:id="rId11"/>
    <p:sldId id="354" r:id="rId12"/>
    <p:sldId id="355" r:id="rId13"/>
    <p:sldId id="34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8" autoAdjust="0"/>
    <p:restoredTop sz="94660"/>
  </p:normalViewPr>
  <p:slideViewPr>
    <p:cSldViewPr snapToGrid="0" showGuides="1">
      <p:cViewPr varScale="1">
        <p:scale>
          <a:sx n="66" d="100"/>
          <a:sy n="66" d="100"/>
        </p:scale>
        <p:origin x="876" y="44"/>
      </p:cViewPr>
      <p:guideLst>
        <p:guide orient="horz" pos="261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F7440D-DEFD-4915-AF46-F45919693E18}"/>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A62469EB-79EC-4E81-91D6-E337FD754DA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8538816-B547-4F90-A250-ACAA727DC945}"/>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EFEBD90-2276-4EB2-8584-C69509DBFC35}"/>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59CEEA3D-2662-4E24-81ED-DD6A7A6BCF65}"/>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D0F0F8D-3566-488B-9E28-360120EDB981}"/>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5A629DB-7FEB-4DD7-BE3D-4DEEB7FBA611}"/>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628E3FD-6A50-47E3-8316-CBB746041478}"/>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7AE322E7-D34F-4713-9140-35922A3D3641}"/>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080FE902-B52A-4418-AA61-0E4B0D4FC653}"/>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0C457F-1FAB-4F92-9B11-2ED36E661B4E}"/>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038E31EA-DBA4-4DB7-9872-BB9AF4508551}"/>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AE1E4FC7-51EE-4727-B9D8-D4BAE73DEFB3}"/>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5B7381B2-9503-4167-8382-36B97C06CFE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8085FCDA-B2B4-4F13-8BFC-2F547FF8D51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80EC5D94-4442-44FE-A79B-07A7784370CD}"/>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7231B65-7801-4942-9BD8-D6A48FDAF746}"/>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F3F591CB-7615-4C8F-AE44-009F14750A2C}"/>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533100BF-C86F-4EF9-81C7-5D0B59833D2C}"/>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D3734481-ABD5-4BF9-81FC-499C13934421}"/>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EC16350-5435-47B8-8C16-226094D8BA64}"/>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814A566F-14BB-40E3-A620-501DF9AA1302}"/>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E5482E24-C492-4296-9E9B-B9D196CA8DB1}"/>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FA0836E3-93F8-4668-945B-1E88B64BDDB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a:xfrm>
            <a:off x="377666" y="427735"/>
            <a:ext cx="6797992" cy="1710943"/>
          </a:xfrm>
        </p:spPr>
        <p:txBody>
          <a:bodyPr/>
          <a:lstStyle/>
          <a:p>
            <a:r>
              <a:rPr lang="en-US" noProof="0"/>
              <a:t>Title</a:t>
            </a:r>
          </a:p>
        </p:txBody>
      </p:sp>
      <p:sp>
        <p:nvSpPr>
          <p:cNvPr id="3" name="Text 2"/>
          <p:cNvSpPr>
            <a:spLocks noGrp="1"/>
          </p:cNvSpPr>
          <p:nvPr>
            <p:ph type="body" idx="1"/>
          </p:nvPr>
        </p:nvSpPr>
        <p:spPr>
          <a:xfrm>
            <a:off x="377666" y="2459482"/>
            <a:ext cx="6797992" cy="7057644"/>
          </a:xfrm>
        </p:spPr>
        <p:txBody>
          <a:bodyPr/>
          <a:lstStyle/>
          <a:p>
            <a:pPr lvl="0"/>
            <a:r>
              <a:rPr lang="en-US" noProof="0"/>
              <a:t>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Holder 4">
            <a:extLst>
              <a:ext uri="{FF2B5EF4-FFF2-40B4-BE49-F238E27FC236}">
                <a16:creationId xmlns:a16="http://schemas.microsoft.com/office/drawing/2014/main" id="{9FCCC7DC-AE1D-4527-945E-2DAC8CC62256}"/>
              </a:ext>
            </a:extLst>
          </p:cNvPr>
          <p:cNvSpPr>
            <a:spLocks noGrp="1" noChangeArrowheads="1"/>
          </p:cNvSpPr>
          <p:nvPr>
            <p:ph type="ftr" sz="quarter" idx="10"/>
          </p:nvPr>
        </p:nvSpPr>
        <p:spPr>
          <a:ln/>
        </p:spPr>
        <p:txBody>
          <a:bodyPr/>
          <a:lstStyle>
            <a:lvl1pPr>
              <a:defRPr/>
            </a:lvl1pPr>
          </a:lstStyle>
          <a:p>
            <a:endParaRPr lang="en-US" altLang="en-US"/>
          </a:p>
        </p:txBody>
      </p:sp>
      <p:sp>
        <p:nvSpPr>
          <p:cNvPr id="5" name="Holder 5">
            <a:extLst>
              <a:ext uri="{FF2B5EF4-FFF2-40B4-BE49-F238E27FC236}">
                <a16:creationId xmlns:a16="http://schemas.microsoft.com/office/drawing/2014/main" id="{0D382A0A-537F-4562-892C-FC1CB868EDB9}"/>
              </a:ext>
            </a:extLst>
          </p:cNvPr>
          <p:cNvSpPr>
            <a:spLocks noGrp="1" noChangeArrowheads="1"/>
          </p:cNvSpPr>
          <p:nvPr>
            <p:ph type="dt" sz="half" idx="11"/>
          </p:nvPr>
        </p:nvSpPr>
        <p:spPr>
          <a:ln/>
        </p:spPr>
        <p:txBody>
          <a:bodyPr/>
          <a:lstStyle>
            <a:lvl1pPr>
              <a:defRPr/>
            </a:lvl1pPr>
          </a:lstStyle>
          <a:p>
            <a:fld id="{1E5CF53C-7DBA-4EBC-88E3-0E19458E7A87}" type="datetime1">
              <a:rPr lang="en-US" altLang="en-US"/>
              <a:pPr/>
              <a:t>2/2/2022</a:t>
            </a:fld>
            <a:endParaRPr lang="en-US" altLang="en-US"/>
          </a:p>
        </p:txBody>
      </p:sp>
      <p:sp>
        <p:nvSpPr>
          <p:cNvPr id="6" name="Holder 6">
            <a:extLst>
              <a:ext uri="{FF2B5EF4-FFF2-40B4-BE49-F238E27FC236}">
                <a16:creationId xmlns:a16="http://schemas.microsoft.com/office/drawing/2014/main" id="{811E2E69-1F5F-4B9F-96A6-7730544D2DD0}"/>
              </a:ext>
            </a:extLst>
          </p:cNvPr>
          <p:cNvSpPr>
            <a:spLocks noGrp="1"/>
          </p:cNvSpPr>
          <p:nvPr>
            <p:ph type="sldNum" sz="quarter" idx="12"/>
          </p:nvPr>
        </p:nvSpPr>
        <p:spPr/>
        <p:txBody>
          <a:bodyPr/>
          <a:lstStyle>
            <a:lvl1pPr>
              <a:defRPr/>
            </a:lvl1pPr>
          </a:lstStyle>
          <a:p>
            <a:fld id="{515A908C-C545-4007-AB87-593EBC364023}" type="slidenum">
              <a:rPr lang="ru-RU" altLang="en-US"/>
              <a:pPr/>
              <a:t>‹#›</a:t>
            </a:fld>
            <a:endParaRPr lang="ru-RU" altLang="en-US"/>
          </a:p>
        </p:txBody>
      </p:sp>
    </p:spTree>
    <p:extLst>
      <p:ext uri="{BB962C8B-B14F-4D97-AF65-F5344CB8AC3E}">
        <p14:creationId xmlns:p14="http://schemas.microsoft.com/office/powerpoint/2010/main" val="1635910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0877E4C1-15F1-4ACE-A9CE-AC54C0E40B8D}"/>
              </a:ext>
            </a:extLst>
          </p:cNvPr>
          <p:cNvSpPr>
            <a:spLocks noGrp="1"/>
          </p:cNvSpPr>
          <p:nvPr>
            <p:ph type="pic" idx="12" hasCustomPrompt="1"/>
          </p:nvPr>
        </p:nvSpPr>
        <p:spPr>
          <a:xfrm>
            <a:off x="4220854" y="797668"/>
            <a:ext cx="3750293" cy="5262664"/>
          </a:xfrm>
          <a:prstGeom prst="roundRect">
            <a:avLst>
              <a:gd name="adj" fmla="val 6033"/>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49B7351-ABF8-453E-9A0A-066D87349F80}"/>
              </a:ext>
            </a:extLst>
          </p:cNvPr>
          <p:cNvSpPr/>
          <p:nvPr userDrawn="1"/>
        </p:nvSpPr>
        <p:spPr>
          <a:xfrm>
            <a:off x="2421288" y="4676968"/>
            <a:ext cx="7349423" cy="744465"/>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2">
            <a:extLst>
              <a:ext uri="{FF2B5EF4-FFF2-40B4-BE49-F238E27FC236}">
                <a16:creationId xmlns:a16="http://schemas.microsoft.com/office/drawing/2014/main" id="{E07C15F9-1741-421C-891A-CD2AE33D0443}"/>
              </a:ext>
            </a:extLst>
          </p:cNvPr>
          <p:cNvGrpSpPr/>
          <p:nvPr userDrawn="1"/>
        </p:nvGrpSpPr>
        <p:grpSpPr>
          <a:xfrm>
            <a:off x="3034295" y="1729760"/>
            <a:ext cx="6123410" cy="3364399"/>
            <a:chOff x="-548507" y="477868"/>
            <a:chExt cx="11570449" cy="6357177"/>
          </a:xfrm>
        </p:grpSpPr>
        <p:sp>
          <p:nvSpPr>
            <p:cNvPr id="4" name="Freeform: Shape 3">
              <a:extLst>
                <a:ext uri="{FF2B5EF4-FFF2-40B4-BE49-F238E27FC236}">
                  <a16:creationId xmlns:a16="http://schemas.microsoft.com/office/drawing/2014/main" id="{8FBA9FF3-E682-4427-8807-6A30127CEC2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608E2CC-BDA0-4E9F-A5A5-6082720CE94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59A5806-3EDF-4056-B49A-1F398A9321F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9E47BE7-65B4-4E0E-BC69-8E00BF79549F}"/>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CC969507-8CE6-4F74-A9C6-6CF7CDF32D7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333E03C9-8E45-4F3A-BC7C-683F13097824}"/>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F0079A0B-EAC8-426D-A53A-14F9F020715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2782863-5F6C-4B15-BC6F-3A587F5575FF}"/>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C68EB35-1F66-4A20-A2B2-3C304C650E30}"/>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7325F2ED-EAC2-48D2-B917-59F5F0EC78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B9A09F0-5241-4D63-B999-6646DE71C2A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D3F67B66-8C1A-4056-86BC-8233A0D9462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3A7CFC54-0EA2-4F4B-A2B9-2C1D3526273D}"/>
              </a:ext>
            </a:extLst>
          </p:cNvPr>
          <p:cNvSpPr>
            <a:spLocks noGrp="1"/>
          </p:cNvSpPr>
          <p:nvPr>
            <p:ph type="pic" idx="12" hasCustomPrompt="1"/>
          </p:nvPr>
        </p:nvSpPr>
        <p:spPr>
          <a:xfrm>
            <a:off x="3842916" y="1917910"/>
            <a:ext cx="4506168" cy="2726800"/>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Text Placeholder 9">
            <a:extLst>
              <a:ext uri="{FF2B5EF4-FFF2-40B4-BE49-F238E27FC236}">
                <a16:creationId xmlns:a16="http://schemas.microsoft.com/office/drawing/2014/main" id="{E6DF1755-EFA7-4E43-9EF2-CB6DC8A079E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80" r:id="rId6"/>
    <p:sldLayoutId id="2147483681" r:id="rId7"/>
    <p:sldLayoutId id="2147483682" r:id="rId8"/>
    <p:sldLayoutId id="2147483684" r:id="rId9"/>
    <p:sldLayoutId id="2147483685" r:id="rId10"/>
    <p:sldLayoutId id="2147483686" r:id="rId11"/>
    <p:sldLayoutId id="2147483687" r:id="rId12"/>
    <p:sldLayoutId id="2147483688" r:id="rId13"/>
    <p:sldLayoutId id="2147483671" r:id="rId14"/>
    <p:sldLayoutId id="214748367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89"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image" Target="../media/image21.png"/><Relationship Id="rId47" Type="http://schemas.openxmlformats.org/officeDocument/2006/relationships/image" Target="../media/image26.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slideLayout" Target="../slideLayouts/slideLayout19.xml"/><Relationship Id="rId45" Type="http://schemas.openxmlformats.org/officeDocument/2006/relationships/image" Target="../media/image24.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image" Target="../media/image2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image" Target="../media/image22.png"/><Relationship Id="rId48" Type="http://schemas.openxmlformats.org/officeDocument/2006/relationships/image" Target="../media/image27.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image" Target="../media/image25.png"/><Relationship Id="rId20" Type="http://schemas.openxmlformats.org/officeDocument/2006/relationships/tags" Target="../tags/tag20.xml"/><Relationship Id="rId41" Type="http://schemas.openxmlformats.org/officeDocument/2006/relationships/image" Target="../media/image2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354543" y="3897807"/>
            <a:ext cx="5741457" cy="1754326"/>
          </a:xfrm>
          <a:prstGeom prst="rect">
            <a:avLst/>
          </a:prstGeom>
          <a:noFill/>
        </p:spPr>
        <p:txBody>
          <a:bodyPr wrap="square" rtlCol="0" anchor="ctr">
            <a:spAutoFit/>
          </a:bodyPr>
          <a:lstStyle/>
          <a:p>
            <a:r>
              <a:rPr lang="en-US" altLang="ko-KR" sz="5400" b="1" dirty="0">
                <a:solidFill>
                  <a:schemeClr val="bg1"/>
                </a:solidFill>
                <a:latin typeface="Times New Roman" panose="02020603050405020304" pitchFamily="18" charset="0"/>
                <a:cs typeface="Times New Roman" panose="02020603050405020304" pitchFamily="18" charset="0"/>
              </a:rPr>
              <a:t>Mlops Lifecycle In Databricks</a:t>
            </a:r>
            <a:endParaRPr lang="ko-KR" altLang="en-US"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1">
            <a:extLst>
              <a:ext uri="{FF2B5EF4-FFF2-40B4-BE49-F238E27FC236}">
                <a16:creationId xmlns:a16="http://schemas.microsoft.com/office/drawing/2014/main" id="{40CA740A-948C-40A4-918C-06B5D1039B37}"/>
              </a:ext>
            </a:extLst>
          </p:cNvPr>
          <p:cNvSpPr>
            <a:spLocks noChangeArrowheads="1"/>
          </p:cNvSpPr>
          <p:nvPr>
            <p:custDataLst>
              <p:tags r:id="rId1"/>
            </p:custDataLst>
          </p:nvPr>
        </p:nvSpPr>
        <p:spPr bwMode="auto">
          <a:xfrm>
            <a:off x="31580" y="18246"/>
            <a:ext cx="12192000" cy="6858000"/>
          </a:xfrm>
          <a:prstGeom prst="rect">
            <a:avLst/>
          </a:prstGeom>
          <a:blipFill dpi="0" rotWithShape="0">
            <a:blip r:embed="rId41"/>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p>
            <a:endParaRPr lang="en-US" altLang="en-US" dirty="0"/>
          </a:p>
        </p:txBody>
      </p:sp>
      <p:sp>
        <p:nvSpPr>
          <p:cNvPr id="3075" name="object 3">
            <a:extLst>
              <a:ext uri="{FF2B5EF4-FFF2-40B4-BE49-F238E27FC236}">
                <a16:creationId xmlns:a16="http://schemas.microsoft.com/office/drawing/2014/main" id="{93E4C74F-A423-4865-B149-872CE2B1EA15}"/>
              </a:ext>
            </a:extLst>
          </p:cNvPr>
          <p:cNvSpPr>
            <a:spLocks noChangeArrowheads="1"/>
          </p:cNvSpPr>
          <p:nvPr>
            <p:custDataLst>
              <p:tags r:id="rId2"/>
            </p:custDataLst>
          </p:nvPr>
        </p:nvSpPr>
        <p:spPr bwMode="auto">
          <a:xfrm>
            <a:off x="4474599" y="1175214"/>
            <a:ext cx="1806575"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650"/>
              </a:lnSpc>
            </a:pPr>
            <a:r>
              <a:rPr lang="en-US" altLang="en-US" b="1" dirty="0">
                <a:solidFill>
                  <a:srgbClr val="C00000"/>
                </a:solidFill>
                <a:latin typeface="Times New Roman" panose="02020603050405020304" pitchFamily="18" charset="0"/>
                <a:cs typeface="Times New Roman" panose="02020603050405020304" pitchFamily="18" charset="0"/>
              </a:rPr>
              <a:t>Data Science &amp; </a:t>
            </a:r>
            <a:r>
              <a:rPr lang="en-US" altLang="en-US" b="1" dirty="0">
                <a:solidFill>
                  <a:srgbClr val="00B050"/>
                </a:solidFill>
                <a:latin typeface="Times New Roman" panose="02020603050405020304" pitchFamily="18" charset="0"/>
                <a:cs typeface="Times New Roman" panose="02020603050405020304" pitchFamily="18" charset="0"/>
              </a:rPr>
              <a:t>Data</a:t>
            </a:r>
            <a:r>
              <a:rPr lang="en-US" altLang="en-US" b="1" dirty="0">
                <a:solidFill>
                  <a:srgbClr val="C00000"/>
                </a:solidFill>
                <a:latin typeface="Times New Roman" panose="02020603050405020304" pitchFamily="18" charset="0"/>
                <a:cs typeface="Times New Roman" panose="02020603050405020304" pitchFamily="18" charset="0"/>
              </a:rPr>
              <a:t> </a:t>
            </a:r>
            <a:r>
              <a:rPr lang="en-US" altLang="en-US" b="1" dirty="0">
                <a:solidFill>
                  <a:srgbClr val="00B050"/>
                </a:solidFill>
                <a:latin typeface="Times New Roman" panose="02020603050405020304" pitchFamily="18" charset="0"/>
                <a:cs typeface="Times New Roman" panose="02020603050405020304" pitchFamily="18" charset="0"/>
              </a:rPr>
              <a:t>Engineering</a:t>
            </a:r>
            <a:endParaRPr lang="ru-RU" altLang="en-US" b="1" dirty="0">
              <a:solidFill>
                <a:srgbClr val="00B050"/>
              </a:solidFill>
              <a:latin typeface="Times New Roman" panose="02020603050405020304" pitchFamily="18" charset="0"/>
              <a:cs typeface="Times New Roman" panose="02020603050405020304" pitchFamily="18" charset="0"/>
            </a:endParaRPr>
          </a:p>
        </p:txBody>
      </p:sp>
      <p:sp>
        <p:nvSpPr>
          <p:cNvPr id="3076" name="object 4">
            <a:extLst>
              <a:ext uri="{FF2B5EF4-FFF2-40B4-BE49-F238E27FC236}">
                <a16:creationId xmlns:a16="http://schemas.microsoft.com/office/drawing/2014/main" id="{5E7FCFF3-3835-45F9-AA96-08973EAFF921}"/>
              </a:ext>
            </a:extLst>
          </p:cNvPr>
          <p:cNvSpPr>
            <a:spLocks noChangeArrowheads="1"/>
          </p:cNvSpPr>
          <p:nvPr>
            <p:custDataLst>
              <p:tags r:id="rId3"/>
            </p:custDataLst>
          </p:nvPr>
        </p:nvSpPr>
        <p:spPr bwMode="auto">
          <a:xfrm>
            <a:off x="6717737" y="1178388"/>
            <a:ext cx="2390775" cy="21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650"/>
              </a:lnSpc>
            </a:pPr>
            <a:r>
              <a:rPr lang="en-US" altLang="en-US" b="1" dirty="0">
                <a:solidFill>
                  <a:srgbClr val="C00000"/>
                </a:solidFill>
                <a:latin typeface="Times New Roman" panose="02020603050405020304" pitchFamily="18" charset="0"/>
                <a:cs typeface="Times New Roman" panose="02020603050405020304" pitchFamily="18" charset="0"/>
              </a:rPr>
              <a:t>Data Science</a:t>
            </a:r>
            <a:endParaRPr lang="ru-RU" altLang="en-US" b="1" dirty="0">
              <a:solidFill>
                <a:srgbClr val="C00000"/>
              </a:solidFill>
              <a:latin typeface="Times New Roman" panose="02020603050405020304" pitchFamily="18" charset="0"/>
              <a:cs typeface="Times New Roman" panose="02020603050405020304" pitchFamily="18" charset="0"/>
            </a:endParaRPr>
          </a:p>
        </p:txBody>
      </p:sp>
      <p:sp>
        <p:nvSpPr>
          <p:cNvPr id="3077" name="object 5">
            <a:extLst>
              <a:ext uri="{FF2B5EF4-FFF2-40B4-BE49-F238E27FC236}">
                <a16:creationId xmlns:a16="http://schemas.microsoft.com/office/drawing/2014/main" id="{64F0D852-DEE4-4B96-B281-FC9BF8FE261B}"/>
              </a:ext>
            </a:extLst>
          </p:cNvPr>
          <p:cNvSpPr>
            <a:spLocks noChangeArrowheads="1"/>
          </p:cNvSpPr>
          <p:nvPr>
            <p:custDataLst>
              <p:tags r:id="rId4"/>
            </p:custDataLst>
          </p:nvPr>
        </p:nvSpPr>
        <p:spPr bwMode="auto">
          <a:xfrm>
            <a:off x="9619688" y="1170450"/>
            <a:ext cx="2164944" cy="21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650"/>
              </a:lnSpc>
            </a:pPr>
            <a:r>
              <a:rPr lang="en-US" altLang="en-US" b="1" dirty="0">
                <a:solidFill>
                  <a:srgbClr val="7030A0"/>
                </a:solidFill>
                <a:latin typeface="Times New Roman" panose="02020603050405020304" pitchFamily="18" charset="0"/>
                <a:cs typeface="Times New Roman" panose="02020603050405020304" pitchFamily="18" charset="0"/>
              </a:rPr>
              <a:t>Machine Learning</a:t>
            </a:r>
            <a:endParaRPr lang="ru-RU" altLang="en-US" b="1" dirty="0">
              <a:solidFill>
                <a:srgbClr val="7030A0"/>
              </a:solidFill>
              <a:latin typeface="Times New Roman" panose="02020603050405020304" pitchFamily="18" charset="0"/>
              <a:cs typeface="Times New Roman" panose="02020603050405020304" pitchFamily="18" charset="0"/>
            </a:endParaRPr>
          </a:p>
        </p:txBody>
      </p:sp>
      <p:sp>
        <p:nvSpPr>
          <p:cNvPr id="3078" name="object 6">
            <a:extLst>
              <a:ext uri="{FF2B5EF4-FFF2-40B4-BE49-F238E27FC236}">
                <a16:creationId xmlns:a16="http://schemas.microsoft.com/office/drawing/2014/main" id="{CD7C7A4A-19E6-4827-B356-BF002A396B4F}"/>
              </a:ext>
            </a:extLst>
          </p:cNvPr>
          <p:cNvSpPr>
            <a:spLocks noChangeArrowheads="1"/>
          </p:cNvSpPr>
          <p:nvPr>
            <p:custDataLst>
              <p:tags r:id="rId5"/>
            </p:custDataLst>
          </p:nvPr>
        </p:nvSpPr>
        <p:spPr bwMode="auto">
          <a:xfrm>
            <a:off x="2063188" y="1199025"/>
            <a:ext cx="1729581" cy="21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650"/>
              </a:lnSpc>
            </a:pPr>
            <a:r>
              <a:rPr lang="en-US" altLang="en-US" b="1" dirty="0">
                <a:solidFill>
                  <a:srgbClr val="00B050"/>
                </a:solidFill>
                <a:latin typeface="Times New Roman" panose="02020603050405020304" pitchFamily="18" charset="0"/>
                <a:cs typeface="Times New Roman" panose="02020603050405020304" pitchFamily="18" charset="0"/>
              </a:rPr>
              <a:t>Data Engineering</a:t>
            </a:r>
            <a:endParaRPr lang="ru-RU" altLang="en-US" b="1" dirty="0">
              <a:solidFill>
                <a:srgbClr val="00B050"/>
              </a:solidFill>
              <a:latin typeface="Times New Roman" panose="02020603050405020304" pitchFamily="18" charset="0"/>
              <a:cs typeface="Times New Roman" panose="02020603050405020304" pitchFamily="18" charset="0"/>
            </a:endParaRPr>
          </a:p>
        </p:txBody>
      </p:sp>
      <p:sp>
        <p:nvSpPr>
          <p:cNvPr id="7" name="object 7">
            <a:extLst>
              <a:ext uri="{FF2B5EF4-FFF2-40B4-BE49-F238E27FC236}">
                <a16:creationId xmlns:a16="http://schemas.microsoft.com/office/drawing/2014/main" id="{B232E032-C8D9-43D2-A0B7-B54DE3C16DEC}"/>
              </a:ext>
            </a:extLst>
          </p:cNvPr>
          <p:cNvSpPr txBox="1"/>
          <p:nvPr>
            <p:custDataLst>
              <p:tags r:id="rId6"/>
            </p:custDataLst>
          </p:nvPr>
        </p:nvSpPr>
        <p:spPr>
          <a:xfrm>
            <a:off x="4521429" y="1713156"/>
            <a:ext cx="1712913" cy="166712"/>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sz="1200" spc="-3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 </a:t>
            </a:r>
            <a:r>
              <a:rPr sz="12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Azure Databricks</a:t>
            </a:r>
            <a:r>
              <a:rPr sz="1200" spc="-15"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 </a:t>
            </a:r>
            <a:r>
              <a:rPr sz="12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to</a:t>
            </a:r>
          </a:p>
        </p:txBody>
      </p:sp>
      <p:sp>
        <p:nvSpPr>
          <p:cNvPr id="8" name="object 8">
            <a:extLst>
              <a:ext uri="{FF2B5EF4-FFF2-40B4-BE49-F238E27FC236}">
                <a16:creationId xmlns:a16="http://schemas.microsoft.com/office/drawing/2014/main" id="{D094F958-7FE4-40DF-9A7E-1E15BD614C2F}"/>
              </a:ext>
            </a:extLst>
          </p:cNvPr>
          <p:cNvSpPr txBox="1"/>
          <p:nvPr>
            <p:custDataLst>
              <p:tags r:id="rId7"/>
            </p:custDataLst>
          </p:nvPr>
        </p:nvSpPr>
        <p:spPr>
          <a:xfrm>
            <a:off x="6717738" y="1535575"/>
            <a:ext cx="1712912" cy="333874"/>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Us</a:t>
            </a:r>
            <a:r>
              <a:rPr lang="en-US"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ing</a:t>
            </a:r>
            <a:r>
              <a:rPr sz="1400" spc="-3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 </a:t>
            </a:r>
            <a:r>
              <a:rPr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Azure Databricks</a:t>
            </a:r>
            <a:r>
              <a:rPr sz="1400" spc="-15"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 </a:t>
            </a:r>
            <a:r>
              <a:rPr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to</a:t>
            </a:r>
          </a:p>
        </p:txBody>
      </p:sp>
      <p:sp>
        <p:nvSpPr>
          <p:cNvPr id="3081" name="object 9">
            <a:extLst>
              <a:ext uri="{FF2B5EF4-FFF2-40B4-BE49-F238E27FC236}">
                <a16:creationId xmlns:a16="http://schemas.microsoft.com/office/drawing/2014/main" id="{2CD72D12-5E1E-4C03-BC05-1AAFB8D50336}"/>
              </a:ext>
            </a:extLst>
          </p:cNvPr>
          <p:cNvSpPr>
            <a:spLocks noChangeArrowheads="1"/>
          </p:cNvSpPr>
          <p:nvPr>
            <p:custDataLst>
              <p:tags r:id="rId8"/>
            </p:custDataLst>
          </p:nvPr>
        </p:nvSpPr>
        <p:spPr bwMode="auto">
          <a:xfrm>
            <a:off x="9589525" y="1440314"/>
            <a:ext cx="228282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325"/>
              </a:lnSpc>
            </a:pPr>
            <a:r>
              <a:rPr lang="en-US" altLang="en-US" sz="1200" dirty="0">
                <a:solidFill>
                  <a:srgbClr val="7030A0"/>
                </a:solidFill>
                <a:latin typeface="IRLRVE+QuattrocentoSans" charset="0"/>
                <a:cs typeface="IRLRVE+QuattrocentoSans" charset="0"/>
              </a:rPr>
              <a:t>Webhook setup</a:t>
            </a:r>
            <a:endParaRPr lang="ru-RU" altLang="en-US" sz="1200" dirty="0">
              <a:solidFill>
                <a:srgbClr val="7030A0"/>
              </a:solidFill>
              <a:latin typeface="IRLRVE+QuattrocentoSans" charset="0"/>
              <a:cs typeface="IRLRVE+QuattrocentoSans" charset="0"/>
            </a:endParaRPr>
          </a:p>
        </p:txBody>
      </p:sp>
      <p:sp>
        <p:nvSpPr>
          <p:cNvPr id="10" name="object 10">
            <a:extLst>
              <a:ext uri="{FF2B5EF4-FFF2-40B4-BE49-F238E27FC236}">
                <a16:creationId xmlns:a16="http://schemas.microsoft.com/office/drawing/2014/main" id="{552088EF-4B58-4BCF-9999-2CC453911139}"/>
              </a:ext>
            </a:extLst>
          </p:cNvPr>
          <p:cNvSpPr txBox="1"/>
          <p:nvPr>
            <p:custDataLst>
              <p:tags r:id="rId9"/>
            </p:custDataLst>
          </p:nvPr>
        </p:nvSpPr>
        <p:spPr>
          <a:xfrm>
            <a:off x="2063188" y="1557800"/>
            <a:ext cx="2008187" cy="512961"/>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sz="12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Load raw</a:t>
            </a:r>
            <a:r>
              <a:rPr sz="1200" spc="-25"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 </a:t>
            </a:r>
            <a:r>
              <a:rPr sz="12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data</a:t>
            </a:r>
            <a:r>
              <a:rPr sz="1200" spc="-15"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 </a:t>
            </a:r>
            <a:r>
              <a:rPr sz="12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to</a:t>
            </a:r>
            <a:r>
              <a:rPr sz="1200" spc="-37"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 </a:t>
            </a:r>
            <a:r>
              <a:rPr sz="12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Azure Data</a:t>
            </a:r>
          </a:p>
          <a:p>
            <a:pPr eaLnBrk="0" fontAlgn="auto" hangingPunct="0">
              <a:lnSpc>
                <a:spcPts val="1329"/>
              </a:lnSpc>
              <a:spcBef>
                <a:spcPts val="145"/>
              </a:spcBef>
              <a:buSzTx/>
              <a:buFontTx/>
              <a:buNone/>
            </a:pPr>
            <a:r>
              <a:rPr sz="12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Lake Storage</a:t>
            </a:r>
            <a:r>
              <a:rPr lang="en-US" sz="12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 And Mounting into Databricks Lakehouse</a:t>
            </a:r>
            <a:endParaRPr sz="12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endParaRPr>
          </a:p>
        </p:txBody>
      </p:sp>
      <p:sp>
        <p:nvSpPr>
          <p:cNvPr id="11" name="object 11">
            <a:extLst>
              <a:ext uri="{FF2B5EF4-FFF2-40B4-BE49-F238E27FC236}">
                <a16:creationId xmlns:a16="http://schemas.microsoft.com/office/drawing/2014/main" id="{7AF25F5C-3BBE-4064-8833-956A915696EE}"/>
              </a:ext>
            </a:extLst>
          </p:cNvPr>
          <p:cNvSpPr txBox="1"/>
          <p:nvPr>
            <p:custDataLst>
              <p:tags r:id="rId10"/>
            </p:custDataLst>
          </p:nvPr>
        </p:nvSpPr>
        <p:spPr>
          <a:xfrm>
            <a:off x="4469838" y="1977147"/>
            <a:ext cx="1936750" cy="166712"/>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sz="1100" dirty="0">
                <a:ln w="9525" cap="flat" cmpd="sng" algn="ctr">
                  <a:noFill/>
                  <a:prstDash val="solid"/>
                  <a:round/>
                  <a:headEnd type="none" w="med" len="med"/>
                  <a:tailEnd type="none" w="med" len="med"/>
                </a:ln>
                <a:solidFill>
                  <a:srgbClr val="C00000"/>
                </a:solidFill>
                <a:latin typeface="FSULEH+ArialMT"/>
                <a:cs typeface="FSULEH+ArialMT"/>
                <a:sym typeface="Wingdings"/>
              </a:rPr>
              <a:t>1.</a:t>
            </a:r>
            <a:r>
              <a:rPr sz="1100" spc="525" dirty="0">
                <a:ln w="9525" cap="flat" cmpd="sng" algn="ctr">
                  <a:noFill/>
                  <a:prstDash val="solid"/>
                  <a:round/>
                  <a:headEnd type="none" w="med" len="med"/>
                  <a:tailEnd type="none" w="med" len="med"/>
                </a:ln>
                <a:solidFill>
                  <a:srgbClr val="C00000"/>
                </a:solidFill>
                <a:latin typeface="Times New Roman"/>
                <a:cs typeface="Times New Roman"/>
                <a:sym typeface="Wingdings"/>
              </a:rPr>
              <a:t> </a:t>
            </a:r>
            <a:r>
              <a:rPr lang="en-US" sz="1200" dirty="0">
                <a:ln w="9525" cap="flat" cmpd="sng" algn="ctr">
                  <a:noFill/>
                  <a:prstDash val="solid"/>
                  <a:round/>
                  <a:headEnd type="none" w="med" len="med"/>
                  <a:tailEnd type="none" w="med" len="med"/>
                </a:ln>
                <a:solidFill>
                  <a:srgbClr val="C00000"/>
                </a:solidFill>
                <a:latin typeface="IRLRVE+QuattrocentoSans"/>
                <a:cs typeface="IRLRVE+QuattrocentoSans"/>
                <a:sym typeface="Wingdings"/>
              </a:rPr>
              <a:t>EDA &amp; </a:t>
            </a:r>
            <a:r>
              <a:rPr lang="en-US" sz="1200" dirty="0">
                <a:ln w="9525" cap="flat" cmpd="sng" algn="ctr">
                  <a:noFill/>
                  <a:prstDash val="solid"/>
                  <a:round/>
                  <a:headEnd type="none" w="med" len="med"/>
                  <a:tailEnd type="none" w="med" len="med"/>
                </a:ln>
                <a:solidFill>
                  <a:srgbClr val="00B050"/>
                </a:solidFill>
                <a:latin typeface="IRLRVE+QuattrocentoSans"/>
                <a:cs typeface="IRLRVE+QuattrocentoSans"/>
                <a:sym typeface="Wingdings"/>
              </a:rPr>
              <a:t>ETL</a:t>
            </a:r>
            <a:endParaRPr sz="1200" dirty="0">
              <a:ln w="9525" cap="flat" cmpd="sng" algn="ctr">
                <a:noFill/>
                <a:prstDash val="solid"/>
                <a:round/>
                <a:headEnd type="none" w="med" len="med"/>
                <a:tailEnd type="none" w="med" len="med"/>
              </a:ln>
              <a:solidFill>
                <a:srgbClr val="00B050"/>
              </a:solidFill>
              <a:latin typeface="IRLRVE+QuattrocentoSans"/>
              <a:cs typeface="IRLRVE+QuattrocentoSans"/>
              <a:sym typeface="Wingdings"/>
            </a:endParaRPr>
          </a:p>
        </p:txBody>
      </p:sp>
      <p:sp>
        <p:nvSpPr>
          <p:cNvPr id="12" name="object 12">
            <a:extLst>
              <a:ext uri="{FF2B5EF4-FFF2-40B4-BE49-F238E27FC236}">
                <a16:creationId xmlns:a16="http://schemas.microsoft.com/office/drawing/2014/main" id="{EB1378BE-81BD-4602-A4DF-9EBCFE1B0B8A}"/>
              </a:ext>
            </a:extLst>
          </p:cNvPr>
          <p:cNvSpPr txBox="1"/>
          <p:nvPr>
            <p:custDataLst>
              <p:tags r:id="rId11"/>
            </p:custDataLst>
          </p:nvPr>
        </p:nvSpPr>
        <p:spPr>
          <a:xfrm>
            <a:off x="6680430" y="1892363"/>
            <a:ext cx="2465387" cy="166712"/>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lang="en-US"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1. Feature Engineering </a:t>
            </a:r>
            <a:endParaRPr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endParaRPr>
          </a:p>
        </p:txBody>
      </p:sp>
      <p:sp>
        <p:nvSpPr>
          <p:cNvPr id="13" name="object 13">
            <a:extLst>
              <a:ext uri="{FF2B5EF4-FFF2-40B4-BE49-F238E27FC236}">
                <a16:creationId xmlns:a16="http://schemas.microsoft.com/office/drawing/2014/main" id="{D813FE23-101A-469F-AE1A-0F1B43E7EAC6}"/>
              </a:ext>
            </a:extLst>
          </p:cNvPr>
          <p:cNvSpPr txBox="1"/>
          <p:nvPr>
            <p:custDataLst>
              <p:tags r:id="rId12"/>
            </p:custDataLst>
          </p:nvPr>
        </p:nvSpPr>
        <p:spPr>
          <a:xfrm>
            <a:off x="9577734" y="1668849"/>
            <a:ext cx="1905000" cy="333425"/>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lang="en-US" sz="1200" dirty="0">
                <a:ln w="9525" cap="flat" cmpd="sng" algn="ctr">
                  <a:noFill/>
                  <a:prstDash val="solid"/>
                  <a:round/>
                  <a:headEnd type="none" w="med" len="med"/>
                  <a:tailEnd type="none" w="med" len="med"/>
                </a:ln>
                <a:solidFill>
                  <a:srgbClr val="7030A0"/>
                </a:solidFill>
                <a:latin typeface="IRLRVE+QuattrocentoSans"/>
                <a:cs typeface="IRLRVE+QuattrocentoSans"/>
                <a:sym typeface="Wingdings"/>
              </a:rPr>
              <a:t>Databricks Jobs ( Testing &amp; Monthly retraining</a:t>
            </a:r>
            <a:r>
              <a:rPr sz="1200" dirty="0">
                <a:ln w="9525" cap="flat" cmpd="sng" algn="ctr">
                  <a:noFill/>
                  <a:prstDash val="solid"/>
                  <a:round/>
                  <a:headEnd type="none" w="med" len="med"/>
                  <a:tailEnd type="none" w="med" len="med"/>
                </a:ln>
                <a:solidFill>
                  <a:srgbClr val="7030A0"/>
                </a:solidFill>
                <a:latin typeface="IRLRVE+QuattrocentoSans"/>
                <a:cs typeface="IRLRVE+QuattrocentoSans"/>
                <a:sym typeface="Wingdings"/>
              </a:rPr>
              <a:t>.</a:t>
            </a:r>
          </a:p>
        </p:txBody>
      </p:sp>
      <p:sp>
        <p:nvSpPr>
          <p:cNvPr id="16" name="object 16">
            <a:extLst>
              <a:ext uri="{FF2B5EF4-FFF2-40B4-BE49-F238E27FC236}">
                <a16:creationId xmlns:a16="http://schemas.microsoft.com/office/drawing/2014/main" id="{D4A3FB70-4B85-4DAF-89D0-4A58B41D8368}"/>
              </a:ext>
            </a:extLst>
          </p:cNvPr>
          <p:cNvSpPr txBox="1"/>
          <p:nvPr>
            <p:custDataLst>
              <p:tags r:id="rId13"/>
            </p:custDataLst>
          </p:nvPr>
        </p:nvSpPr>
        <p:spPr>
          <a:xfrm>
            <a:off x="4457138" y="2249950"/>
            <a:ext cx="1638300" cy="166712"/>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sz="1100" dirty="0">
                <a:ln w="9525" cap="flat" cmpd="sng" algn="ctr">
                  <a:noFill/>
                  <a:prstDash val="solid"/>
                  <a:round/>
                  <a:headEnd type="none" w="med" len="med"/>
                  <a:tailEnd type="none" w="med" len="med"/>
                </a:ln>
                <a:solidFill>
                  <a:srgbClr val="00B050"/>
                </a:solidFill>
                <a:latin typeface="FSULEH+ArialMT"/>
                <a:cs typeface="FSULEH+ArialMT"/>
                <a:sym typeface="Wingdings"/>
              </a:rPr>
              <a:t>2.</a:t>
            </a:r>
            <a:r>
              <a:rPr sz="1100" spc="1025" dirty="0">
                <a:ln w="9525" cap="flat" cmpd="sng" algn="ctr">
                  <a:noFill/>
                  <a:prstDash val="solid"/>
                  <a:round/>
                  <a:headEnd type="none" w="med" len="med"/>
                  <a:tailEnd type="none" w="med" len="med"/>
                </a:ln>
                <a:solidFill>
                  <a:srgbClr val="00B050"/>
                </a:solidFill>
                <a:latin typeface="Times New Roman"/>
                <a:cs typeface="Times New Roman"/>
                <a:sym typeface="Wingdings"/>
              </a:rPr>
              <a:t> </a:t>
            </a:r>
            <a:r>
              <a:rPr sz="1200" dirty="0">
                <a:ln w="9525" cap="flat" cmpd="sng" algn="ctr">
                  <a:noFill/>
                  <a:prstDash val="solid"/>
                  <a:round/>
                  <a:headEnd type="none" w="med" len="med"/>
                  <a:tailEnd type="none" w="med" len="med"/>
                </a:ln>
                <a:solidFill>
                  <a:srgbClr val="00B050"/>
                </a:solidFill>
                <a:latin typeface="IRLRVE+QuattrocentoSans"/>
                <a:cs typeface="IRLRVE+QuattrocentoSans"/>
                <a:sym typeface="Wingdings"/>
              </a:rPr>
              <a:t>Save data as Delta</a:t>
            </a:r>
          </a:p>
        </p:txBody>
      </p:sp>
      <p:sp>
        <p:nvSpPr>
          <p:cNvPr id="17" name="object 17">
            <a:extLst>
              <a:ext uri="{FF2B5EF4-FFF2-40B4-BE49-F238E27FC236}">
                <a16:creationId xmlns:a16="http://schemas.microsoft.com/office/drawing/2014/main" id="{EDE5D875-53F9-40D9-9746-548B0BD8F40D}"/>
              </a:ext>
            </a:extLst>
          </p:cNvPr>
          <p:cNvSpPr txBox="1"/>
          <p:nvPr>
            <p:custDataLst>
              <p:tags r:id="rId14"/>
            </p:custDataLst>
          </p:nvPr>
        </p:nvSpPr>
        <p:spPr>
          <a:xfrm>
            <a:off x="9589699" y="2049876"/>
            <a:ext cx="2301875" cy="333425"/>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lang="en-US" sz="1200" dirty="0">
                <a:ln w="9525" cap="flat" cmpd="sng" algn="ctr">
                  <a:noFill/>
                  <a:prstDash val="solid"/>
                  <a:round/>
                  <a:headEnd type="none" w="med" len="med"/>
                  <a:tailEnd type="none" w="med" len="med"/>
                </a:ln>
                <a:solidFill>
                  <a:srgbClr val="7030A0"/>
                </a:solidFill>
                <a:latin typeface="IRLRVE+QuattrocentoSans"/>
                <a:cs typeface="IRLRVE+QuattrocentoSans"/>
                <a:sym typeface="Wingdings"/>
              </a:rPr>
              <a:t>Testing Notebooks ( Model schema, docs &amp; Artifacts</a:t>
            </a:r>
            <a:endParaRPr sz="1200" dirty="0">
              <a:ln w="9525" cap="flat" cmpd="sng" algn="ctr">
                <a:noFill/>
                <a:prstDash val="solid"/>
                <a:round/>
                <a:headEnd type="none" w="med" len="med"/>
                <a:tailEnd type="none" w="med" len="med"/>
              </a:ln>
              <a:solidFill>
                <a:srgbClr val="7030A0"/>
              </a:solidFill>
              <a:latin typeface="IRLRVE+QuattrocentoSans"/>
              <a:cs typeface="IRLRVE+QuattrocentoSans"/>
              <a:sym typeface="Wingdings"/>
            </a:endParaRPr>
          </a:p>
        </p:txBody>
      </p:sp>
      <p:sp>
        <p:nvSpPr>
          <p:cNvPr id="18" name="object 18">
            <a:extLst>
              <a:ext uri="{FF2B5EF4-FFF2-40B4-BE49-F238E27FC236}">
                <a16:creationId xmlns:a16="http://schemas.microsoft.com/office/drawing/2014/main" id="{67D584B9-6503-4CD7-845D-0E676BFB4B85}"/>
              </a:ext>
            </a:extLst>
          </p:cNvPr>
          <p:cNvSpPr txBox="1"/>
          <p:nvPr>
            <p:custDataLst>
              <p:tags r:id="rId15"/>
            </p:custDataLst>
          </p:nvPr>
        </p:nvSpPr>
        <p:spPr>
          <a:xfrm>
            <a:off x="366150" y="2351550"/>
            <a:ext cx="1014413" cy="331788"/>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107"/>
              </a:lnSpc>
              <a:buSzTx/>
              <a:buFontTx/>
              <a:buNone/>
            </a:pPr>
            <a:r>
              <a:rPr sz="1000">
                <a:ln w="9525" cap="flat" cmpd="sng" algn="ctr">
                  <a:noFill/>
                  <a:prstDash val="solid"/>
                  <a:round/>
                  <a:headEnd type="none" w="med" len="med"/>
                  <a:tailEnd type="none" w="med" len="med"/>
                </a:ln>
                <a:solidFill>
                  <a:srgbClr val="000000"/>
                </a:solidFill>
                <a:latin typeface="IRLRVE+QuattrocentoSans"/>
                <a:cs typeface="IRLRVE+QuattrocentoSans"/>
                <a:sym typeface="Wingdings"/>
              </a:rPr>
              <a:t>Sensors and </a:t>
            </a:r>
            <a:r>
              <a:rPr sz="1000" spc="-50">
                <a:ln w="9525" cap="flat" cmpd="sng" algn="ctr">
                  <a:noFill/>
                  <a:prstDash val="solid"/>
                  <a:round/>
                  <a:headEnd type="none" w="med" len="med"/>
                  <a:tailEnd type="none" w="med" len="med"/>
                </a:ln>
                <a:solidFill>
                  <a:srgbClr val="000000"/>
                </a:solidFill>
                <a:latin typeface="IRLRVE+QuattrocentoSans"/>
                <a:cs typeface="IRLRVE+QuattrocentoSans"/>
                <a:sym typeface="Wingdings"/>
              </a:rPr>
              <a:t>IoT</a:t>
            </a:r>
          </a:p>
          <a:p>
            <a:pPr marL="40939" eaLnBrk="0" fontAlgn="auto" hangingPunct="0">
              <a:lnSpc>
                <a:spcPts val="1107"/>
              </a:lnSpc>
              <a:spcBef>
                <a:spcPts val="91"/>
              </a:spcBef>
              <a:buSzTx/>
              <a:buFontTx/>
              <a:buNone/>
            </a:pPr>
            <a:r>
              <a:rPr sz="1000">
                <a:ln w="9525" cap="flat" cmpd="sng" algn="ctr">
                  <a:noFill/>
                  <a:prstDash val="solid"/>
                  <a:round/>
                  <a:headEnd type="none" w="med" len="med"/>
                  <a:tailEnd type="none" w="med" len="med"/>
                </a:ln>
                <a:solidFill>
                  <a:srgbClr val="000000"/>
                </a:solidFill>
                <a:latin typeface="IRLRVE+QuattrocentoSans"/>
                <a:cs typeface="IRLRVE+QuattrocentoSans"/>
                <a:sym typeface="Wingdings"/>
              </a:rPr>
              <a:t>(unstructured)</a:t>
            </a:r>
          </a:p>
        </p:txBody>
      </p:sp>
      <p:sp>
        <p:nvSpPr>
          <p:cNvPr id="3091" name="object 19">
            <a:extLst>
              <a:ext uri="{FF2B5EF4-FFF2-40B4-BE49-F238E27FC236}">
                <a16:creationId xmlns:a16="http://schemas.microsoft.com/office/drawing/2014/main" id="{13AD9892-0460-4B7B-A081-0041AAA9FC84}"/>
              </a:ext>
            </a:extLst>
          </p:cNvPr>
          <p:cNvSpPr>
            <a:spLocks noChangeArrowheads="1"/>
          </p:cNvSpPr>
          <p:nvPr>
            <p:custDataLst>
              <p:tags r:id="rId16"/>
            </p:custDataLst>
          </p:nvPr>
        </p:nvSpPr>
        <p:spPr bwMode="auto">
          <a:xfrm>
            <a:off x="4718281" y="2508230"/>
            <a:ext cx="592138"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325"/>
              </a:lnSpc>
            </a:pPr>
            <a:r>
              <a:rPr lang="ru-RU" altLang="en-US" sz="1200" dirty="0">
                <a:solidFill>
                  <a:srgbClr val="00B050"/>
                </a:solidFill>
                <a:latin typeface="IRLRVE+QuattrocentoSans" charset="0"/>
                <a:cs typeface="IRLRVE+QuattrocentoSans" charset="0"/>
              </a:rPr>
              <a:t>format</a:t>
            </a:r>
          </a:p>
        </p:txBody>
      </p:sp>
      <p:sp>
        <p:nvSpPr>
          <p:cNvPr id="3092" name="object 20">
            <a:extLst>
              <a:ext uri="{FF2B5EF4-FFF2-40B4-BE49-F238E27FC236}">
                <a16:creationId xmlns:a16="http://schemas.microsoft.com/office/drawing/2014/main" id="{185DCA0A-373E-4B00-842A-1CAA7F2D565A}"/>
              </a:ext>
            </a:extLst>
          </p:cNvPr>
          <p:cNvSpPr>
            <a:spLocks noChangeArrowheads="1"/>
          </p:cNvSpPr>
          <p:nvPr>
            <p:custDataLst>
              <p:tags r:id="rId17"/>
            </p:custDataLst>
          </p:nvPr>
        </p:nvSpPr>
        <p:spPr bwMode="auto">
          <a:xfrm>
            <a:off x="9945125" y="2503950"/>
            <a:ext cx="8509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en-US" altLang="en-US" sz="1100" dirty="0">
                <a:solidFill>
                  <a:srgbClr val="7030A0"/>
                </a:solidFill>
                <a:latin typeface="IRLRVE+QuattrocentoSans" charset="0"/>
                <a:cs typeface="IRLRVE+QuattrocentoSans" charset="0"/>
              </a:rPr>
              <a:t>Webhooks</a:t>
            </a:r>
            <a:endParaRPr lang="ru-RU" altLang="en-US" sz="1100" dirty="0">
              <a:solidFill>
                <a:srgbClr val="7030A0"/>
              </a:solidFill>
              <a:latin typeface="IRLRVE+QuattrocentoSans" charset="0"/>
              <a:cs typeface="IRLRVE+QuattrocentoSans" charset="0"/>
            </a:endParaRPr>
          </a:p>
        </p:txBody>
      </p:sp>
      <p:sp>
        <p:nvSpPr>
          <p:cNvPr id="3093" name="object 21">
            <a:extLst>
              <a:ext uri="{FF2B5EF4-FFF2-40B4-BE49-F238E27FC236}">
                <a16:creationId xmlns:a16="http://schemas.microsoft.com/office/drawing/2014/main" id="{8C1C40BA-1AF6-4653-B05F-586E03D1B0F8}"/>
              </a:ext>
            </a:extLst>
          </p:cNvPr>
          <p:cNvSpPr>
            <a:spLocks noChangeArrowheads="1"/>
          </p:cNvSpPr>
          <p:nvPr>
            <p:custDataLst>
              <p:tags r:id="rId18"/>
            </p:custDataLst>
          </p:nvPr>
        </p:nvSpPr>
        <p:spPr bwMode="auto">
          <a:xfrm>
            <a:off x="11104744" y="2496013"/>
            <a:ext cx="75598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en-US" altLang="en-US" sz="1100" dirty="0">
                <a:solidFill>
                  <a:srgbClr val="7030A0"/>
                </a:solidFill>
                <a:latin typeface="IRLRVE+QuattrocentoSans" charset="0"/>
                <a:cs typeface="IRLRVE+QuattrocentoSans" charset="0"/>
              </a:rPr>
              <a:t>Production</a:t>
            </a:r>
            <a:endParaRPr lang="ru-RU" altLang="en-US" sz="1100" dirty="0">
              <a:solidFill>
                <a:srgbClr val="7030A0"/>
              </a:solidFill>
              <a:latin typeface="IRLRVE+QuattrocentoSans" charset="0"/>
              <a:cs typeface="IRLRVE+QuattrocentoSans" charset="0"/>
            </a:endParaRPr>
          </a:p>
        </p:txBody>
      </p:sp>
      <p:sp>
        <p:nvSpPr>
          <p:cNvPr id="3094" name="object 22">
            <a:extLst>
              <a:ext uri="{FF2B5EF4-FFF2-40B4-BE49-F238E27FC236}">
                <a16:creationId xmlns:a16="http://schemas.microsoft.com/office/drawing/2014/main" id="{0C6954A9-6343-436C-8ED9-83BB412B362B}"/>
              </a:ext>
            </a:extLst>
          </p:cNvPr>
          <p:cNvSpPr>
            <a:spLocks noChangeArrowheads="1"/>
          </p:cNvSpPr>
          <p:nvPr>
            <p:custDataLst>
              <p:tags r:id="rId19"/>
            </p:custDataLst>
          </p:nvPr>
        </p:nvSpPr>
        <p:spPr bwMode="auto">
          <a:xfrm>
            <a:off x="8292538" y="2916700"/>
            <a:ext cx="2413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550"/>
              </a:lnSpc>
            </a:pPr>
            <a:r>
              <a:rPr lang="ru-RU" altLang="en-US" sz="1400">
                <a:solidFill>
                  <a:srgbClr val="000000"/>
                </a:solidFill>
                <a:latin typeface="IRLRVE+QuattrocentoSans" charset="0"/>
                <a:cs typeface="IRLRVE+QuattrocentoSans" charset="0"/>
              </a:rPr>
              <a:t>+</a:t>
            </a:r>
          </a:p>
        </p:txBody>
      </p:sp>
      <p:sp>
        <p:nvSpPr>
          <p:cNvPr id="23" name="object 23">
            <a:extLst>
              <a:ext uri="{FF2B5EF4-FFF2-40B4-BE49-F238E27FC236}">
                <a16:creationId xmlns:a16="http://schemas.microsoft.com/office/drawing/2014/main" id="{44CD0FB2-3D12-4995-8A36-0056FD353E9E}"/>
              </a:ext>
            </a:extLst>
          </p:cNvPr>
          <p:cNvSpPr txBox="1"/>
          <p:nvPr>
            <p:custDataLst>
              <p:tags r:id="rId20"/>
            </p:custDataLst>
          </p:nvPr>
        </p:nvSpPr>
        <p:spPr>
          <a:xfrm>
            <a:off x="229625" y="3362788"/>
            <a:ext cx="1300163" cy="1954212"/>
          </a:xfrm>
          <a:prstGeom prst="rect">
            <a:avLst/>
          </a:prstGeom>
          <a:noFill/>
          <a:ln w="9525" cap="flat" cmpd="sng" algn="ctr">
            <a:noFill/>
            <a:prstDash val="solid"/>
            <a:round/>
            <a:headEnd type="none" w="med" len="med"/>
            <a:tailEnd type="none" w="med" len="med"/>
          </a:ln>
        </p:spPr>
        <p:txBody>
          <a:bodyPr lIns="0" tIns="0" rIns="0" bIns="0">
            <a:spAutoFit/>
          </a:bodyPr>
          <a:lstStyle/>
          <a:p>
            <a:pPr marL="47897" eaLnBrk="0" fontAlgn="auto" hangingPunct="0">
              <a:lnSpc>
                <a:spcPts val="1107"/>
              </a:lnSpc>
              <a:buSzTx/>
              <a:buFontTx/>
              <a:buNone/>
            </a:pPr>
            <a:r>
              <a:rPr sz="1000">
                <a:ln w="9525" cap="flat" cmpd="sng" algn="ctr">
                  <a:noFill/>
                  <a:prstDash val="solid"/>
                  <a:round/>
                  <a:headEnd type="none" w="med" len="med"/>
                  <a:tailEnd type="none" w="med" len="med"/>
                </a:ln>
                <a:solidFill>
                  <a:srgbClr val="000000"/>
                </a:solidFill>
                <a:latin typeface="IRLRVE+QuattrocentoSans"/>
                <a:cs typeface="IRLRVE+QuattrocentoSans"/>
                <a:sym typeface="Wingdings"/>
              </a:rPr>
              <a:t>Logs (unstructured)</a:t>
            </a:r>
          </a:p>
          <a:p>
            <a:pPr eaLnBrk="0" fontAlgn="auto" hangingPunct="0">
              <a:lnSpc>
                <a:spcPts val="1107"/>
              </a:lnSpc>
              <a:spcBef>
                <a:spcPts val="5817"/>
              </a:spcBef>
              <a:buSzTx/>
              <a:buFontTx/>
              <a:buNone/>
            </a:pPr>
            <a:r>
              <a:rPr sz="1000">
                <a:ln w="9525" cap="flat" cmpd="sng" algn="ctr">
                  <a:noFill/>
                  <a:prstDash val="solid"/>
                  <a:round/>
                  <a:headEnd type="none" w="med" len="med"/>
                  <a:tailEnd type="none" w="med" len="med"/>
                </a:ln>
                <a:solidFill>
                  <a:srgbClr val="000000"/>
                </a:solidFill>
                <a:latin typeface="IRLRVE+QuattrocentoSans"/>
                <a:cs typeface="IRLRVE+QuattrocentoSans"/>
                <a:sym typeface="Wingdings"/>
              </a:rPr>
              <a:t>Media (unstructured)</a:t>
            </a:r>
          </a:p>
          <a:p>
            <a:pPr marL="41718" eaLnBrk="0" fontAlgn="auto" hangingPunct="0">
              <a:lnSpc>
                <a:spcPts val="1107"/>
              </a:lnSpc>
              <a:spcBef>
                <a:spcPts val="5998"/>
              </a:spcBef>
              <a:buSzTx/>
              <a:buFontTx/>
              <a:buNone/>
            </a:pPr>
            <a:r>
              <a:rPr sz="1000">
                <a:ln w="9525" cap="flat" cmpd="sng" algn="ctr">
                  <a:noFill/>
                  <a:prstDash val="solid"/>
                  <a:round/>
                  <a:headEnd type="none" w="med" len="med"/>
                  <a:tailEnd type="none" w="med" len="med"/>
                </a:ln>
                <a:solidFill>
                  <a:srgbClr val="000000"/>
                </a:solidFill>
                <a:latin typeface="IRLRVE+QuattrocentoSans"/>
                <a:cs typeface="IRLRVE+QuattrocentoSans"/>
                <a:sym typeface="Wingdings"/>
              </a:rPr>
              <a:t>Files (unstructured)</a:t>
            </a:r>
          </a:p>
        </p:txBody>
      </p:sp>
      <p:sp>
        <p:nvSpPr>
          <p:cNvPr id="3097" name="object 25">
            <a:extLst>
              <a:ext uri="{FF2B5EF4-FFF2-40B4-BE49-F238E27FC236}">
                <a16:creationId xmlns:a16="http://schemas.microsoft.com/office/drawing/2014/main" id="{5242C73B-4CC0-4B9F-B158-87134F8A0F91}"/>
              </a:ext>
            </a:extLst>
          </p:cNvPr>
          <p:cNvSpPr>
            <a:spLocks noChangeArrowheads="1"/>
          </p:cNvSpPr>
          <p:nvPr>
            <p:custDataLst>
              <p:tags r:id="rId21"/>
            </p:custDataLst>
          </p:nvPr>
        </p:nvSpPr>
        <p:spPr bwMode="auto">
          <a:xfrm>
            <a:off x="9718113" y="3800938"/>
            <a:ext cx="5953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988"/>
              </a:lnSpc>
            </a:pPr>
            <a:r>
              <a:rPr lang="ru-RU" altLang="en-US" sz="900">
                <a:solidFill>
                  <a:srgbClr val="9999A2"/>
                </a:solidFill>
                <a:latin typeface="IRLRVE+QuattrocentoSans" charset="0"/>
                <a:cs typeface="IRLRVE+QuattrocentoSans" charset="0"/>
              </a:rPr>
              <a:t>Polybase</a:t>
            </a:r>
          </a:p>
        </p:txBody>
      </p:sp>
      <p:sp>
        <p:nvSpPr>
          <p:cNvPr id="26" name="object 26">
            <a:extLst>
              <a:ext uri="{FF2B5EF4-FFF2-40B4-BE49-F238E27FC236}">
                <a16:creationId xmlns:a16="http://schemas.microsoft.com/office/drawing/2014/main" id="{C91DCFE9-1237-43A4-A24E-643F98CEA6B6}"/>
              </a:ext>
            </a:extLst>
          </p:cNvPr>
          <p:cNvSpPr txBox="1"/>
          <p:nvPr>
            <p:custDataLst>
              <p:tags r:id="rId22"/>
            </p:custDataLst>
          </p:nvPr>
        </p:nvSpPr>
        <p:spPr>
          <a:xfrm>
            <a:off x="11186550" y="5159838"/>
            <a:ext cx="685800" cy="153888"/>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218"/>
              </a:lnSpc>
              <a:buSzTx/>
              <a:buFontTx/>
              <a:buNone/>
            </a:pPr>
            <a:r>
              <a:rPr sz="1100" dirty="0">
                <a:ln w="9525" cap="flat" cmpd="sng" algn="ctr">
                  <a:noFill/>
                  <a:prstDash val="solid"/>
                  <a:round/>
                  <a:headEnd type="none" w="med" len="med"/>
                  <a:tailEnd type="none" w="med" len="med"/>
                </a:ln>
                <a:solidFill>
                  <a:srgbClr val="C00000"/>
                </a:solidFill>
                <a:latin typeface="IRLRVE+QuattrocentoSans"/>
                <a:cs typeface="IRLRVE+QuattrocentoSans"/>
                <a:sym typeface="Wingdings"/>
              </a:rPr>
              <a:t>Power</a:t>
            </a:r>
            <a:r>
              <a:rPr sz="1100" spc="-18" dirty="0">
                <a:ln w="9525" cap="flat" cmpd="sng" algn="ctr">
                  <a:noFill/>
                  <a:prstDash val="solid"/>
                  <a:round/>
                  <a:headEnd type="none" w="med" len="med"/>
                  <a:tailEnd type="none" w="med" len="med"/>
                </a:ln>
                <a:solidFill>
                  <a:srgbClr val="C00000"/>
                </a:solidFill>
                <a:latin typeface="IRLRVE+QuattrocentoSans"/>
                <a:cs typeface="IRLRVE+QuattrocentoSans"/>
                <a:sym typeface="Wingdings"/>
              </a:rPr>
              <a:t> </a:t>
            </a:r>
            <a:r>
              <a:rPr sz="1100" dirty="0">
                <a:ln w="9525" cap="flat" cmpd="sng" algn="ctr">
                  <a:noFill/>
                  <a:prstDash val="solid"/>
                  <a:round/>
                  <a:headEnd type="none" w="med" len="med"/>
                  <a:tailEnd type="none" w="med" len="med"/>
                </a:ln>
                <a:solidFill>
                  <a:srgbClr val="C00000"/>
                </a:solidFill>
                <a:latin typeface="IRLRVE+QuattrocentoSans"/>
                <a:cs typeface="IRLRVE+QuattrocentoSans"/>
                <a:sym typeface="Wingdings"/>
              </a:rPr>
              <a:t>BI</a:t>
            </a:r>
          </a:p>
        </p:txBody>
      </p:sp>
      <p:sp>
        <p:nvSpPr>
          <p:cNvPr id="3099" name="object 27">
            <a:extLst>
              <a:ext uri="{FF2B5EF4-FFF2-40B4-BE49-F238E27FC236}">
                <a16:creationId xmlns:a16="http://schemas.microsoft.com/office/drawing/2014/main" id="{BA1DF4D7-009E-4C87-9546-B4F93EA063DE}"/>
              </a:ext>
            </a:extLst>
          </p:cNvPr>
          <p:cNvSpPr>
            <a:spLocks noChangeArrowheads="1"/>
          </p:cNvSpPr>
          <p:nvPr>
            <p:custDataLst>
              <p:tags r:id="rId23"/>
            </p:custDataLst>
          </p:nvPr>
        </p:nvSpPr>
        <p:spPr bwMode="auto">
          <a:xfrm>
            <a:off x="9864163" y="5212226"/>
            <a:ext cx="12405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en-US" altLang="en-US" sz="1100" dirty="0">
                <a:solidFill>
                  <a:srgbClr val="7030A0"/>
                </a:solidFill>
                <a:latin typeface="IRLRVE+QuattrocentoSans" charset="0"/>
                <a:cs typeface="IRLRVE+QuattrocentoSans" charset="0"/>
              </a:rPr>
              <a:t>Scheduled Monthly Retraining </a:t>
            </a:r>
            <a:endParaRPr lang="ru-RU" altLang="en-US" sz="1100" dirty="0">
              <a:solidFill>
                <a:srgbClr val="7030A0"/>
              </a:solidFill>
              <a:latin typeface="IRLRVE+QuattrocentoSans" charset="0"/>
              <a:cs typeface="IRLRVE+QuattrocentoSans" charset="0"/>
            </a:endParaRPr>
          </a:p>
        </p:txBody>
      </p:sp>
      <p:sp>
        <p:nvSpPr>
          <p:cNvPr id="3101" name="object 29">
            <a:extLst>
              <a:ext uri="{FF2B5EF4-FFF2-40B4-BE49-F238E27FC236}">
                <a16:creationId xmlns:a16="http://schemas.microsoft.com/office/drawing/2014/main" id="{940C6E61-3736-4218-A3CA-74F701DCB0C3}"/>
              </a:ext>
            </a:extLst>
          </p:cNvPr>
          <p:cNvSpPr>
            <a:spLocks noChangeArrowheads="1"/>
          </p:cNvSpPr>
          <p:nvPr>
            <p:custDataLst>
              <p:tags r:id="rId24"/>
            </p:custDataLst>
          </p:nvPr>
        </p:nvSpPr>
        <p:spPr bwMode="auto">
          <a:xfrm>
            <a:off x="2012388" y="5510675"/>
            <a:ext cx="128905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en-US" sz="1200" i="0" dirty="0">
                <a:solidFill>
                  <a:srgbClr val="00B050"/>
                </a:solidFill>
                <a:effectLst/>
                <a:latin typeface="TwitterChirp"/>
              </a:rPr>
              <a:t>Azure Data Explorer</a:t>
            </a:r>
            <a:endParaRPr lang="ru-RU" altLang="en-US" sz="1200" dirty="0">
              <a:solidFill>
                <a:srgbClr val="00B050"/>
              </a:solidFill>
              <a:latin typeface="Times New Roman" panose="02020603050405020304" pitchFamily="18" charset="0"/>
              <a:cs typeface="Times New Roman" panose="02020603050405020304" pitchFamily="18" charset="0"/>
            </a:endParaRPr>
          </a:p>
        </p:txBody>
      </p:sp>
      <p:sp>
        <p:nvSpPr>
          <p:cNvPr id="3102" name="object 30">
            <a:extLst>
              <a:ext uri="{FF2B5EF4-FFF2-40B4-BE49-F238E27FC236}">
                <a16:creationId xmlns:a16="http://schemas.microsoft.com/office/drawing/2014/main" id="{8B8299DC-3FCE-4B2C-A2E7-37321131405D}"/>
              </a:ext>
            </a:extLst>
          </p:cNvPr>
          <p:cNvSpPr>
            <a:spLocks noChangeArrowheads="1"/>
          </p:cNvSpPr>
          <p:nvPr>
            <p:custDataLst>
              <p:tags r:id="rId25"/>
            </p:custDataLst>
          </p:nvPr>
        </p:nvSpPr>
        <p:spPr bwMode="auto">
          <a:xfrm>
            <a:off x="3634813" y="5529725"/>
            <a:ext cx="42068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ru-RU" altLang="en-US" sz="1200" dirty="0">
                <a:solidFill>
                  <a:srgbClr val="00B050"/>
                </a:solidFill>
                <a:latin typeface="Times New Roman" panose="02020603050405020304" pitchFamily="18" charset="0"/>
                <a:cs typeface="Times New Roman" panose="02020603050405020304" pitchFamily="18" charset="0"/>
              </a:rPr>
              <a:t>Raw</a:t>
            </a:r>
          </a:p>
        </p:txBody>
      </p:sp>
      <p:sp>
        <p:nvSpPr>
          <p:cNvPr id="3103" name="object 31">
            <a:extLst>
              <a:ext uri="{FF2B5EF4-FFF2-40B4-BE49-F238E27FC236}">
                <a16:creationId xmlns:a16="http://schemas.microsoft.com/office/drawing/2014/main" id="{97D519E9-8741-42C5-8AF6-6B83122D5DB8}"/>
              </a:ext>
            </a:extLst>
          </p:cNvPr>
          <p:cNvSpPr>
            <a:spLocks noChangeArrowheads="1"/>
          </p:cNvSpPr>
          <p:nvPr>
            <p:custDataLst>
              <p:tags r:id="rId26"/>
            </p:custDataLst>
          </p:nvPr>
        </p:nvSpPr>
        <p:spPr bwMode="auto">
          <a:xfrm>
            <a:off x="6968563" y="5545600"/>
            <a:ext cx="927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ru-RU" altLang="en-US" sz="1100">
                <a:solidFill>
                  <a:srgbClr val="000000"/>
                </a:solidFill>
                <a:latin typeface="IRLRVE+QuattrocentoSans" charset="0"/>
                <a:cs typeface="IRLRVE+QuattrocentoSans" charset="0"/>
              </a:rPr>
              <a:t>Delta Format</a:t>
            </a:r>
          </a:p>
        </p:txBody>
      </p:sp>
      <p:sp>
        <p:nvSpPr>
          <p:cNvPr id="3104" name="object 32">
            <a:extLst>
              <a:ext uri="{FF2B5EF4-FFF2-40B4-BE49-F238E27FC236}">
                <a16:creationId xmlns:a16="http://schemas.microsoft.com/office/drawing/2014/main" id="{85EF9585-DA57-4979-9179-9B4361DF7768}"/>
              </a:ext>
            </a:extLst>
          </p:cNvPr>
          <p:cNvSpPr>
            <a:spLocks noChangeArrowheads="1"/>
          </p:cNvSpPr>
          <p:nvPr>
            <p:custDataLst>
              <p:tags r:id="rId27"/>
            </p:custDataLst>
          </p:nvPr>
        </p:nvSpPr>
        <p:spPr bwMode="auto">
          <a:xfrm>
            <a:off x="5052450" y="5553538"/>
            <a:ext cx="927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ru-RU" altLang="en-US" sz="1100">
                <a:solidFill>
                  <a:srgbClr val="000000"/>
                </a:solidFill>
                <a:latin typeface="IRLRVE+QuattrocentoSans" charset="0"/>
                <a:cs typeface="IRLRVE+QuattrocentoSans" charset="0"/>
              </a:rPr>
              <a:t>Delta Format</a:t>
            </a:r>
          </a:p>
        </p:txBody>
      </p:sp>
      <p:sp>
        <p:nvSpPr>
          <p:cNvPr id="3105" name="object 33">
            <a:extLst>
              <a:ext uri="{FF2B5EF4-FFF2-40B4-BE49-F238E27FC236}">
                <a16:creationId xmlns:a16="http://schemas.microsoft.com/office/drawing/2014/main" id="{4F711637-6EF8-4235-BAB6-C684ECB91772}"/>
              </a:ext>
            </a:extLst>
          </p:cNvPr>
          <p:cNvSpPr>
            <a:spLocks noChangeArrowheads="1"/>
          </p:cNvSpPr>
          <p:nvPr>
            <p:custDataLst>
              <p:tags r:id="rId28"/>
            </p:custDataLst>
          </p:nvPr>
        </p:nvSpPr>
        <p:spPr bwMode="auto">
          <a:xfrm>
            <a:off x="8181413" y="5553538"/>
            <a:ext cx="927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ru-RU" altLang="en-US" sz="1100">
                <a:solidFill>
                  <a:srgbClr val="000000"/>
                </a:solidFill>
                <a:latin typeface="IRLRVE+QuattrocentoSans" charset="0"/>
                <a:cs typeface="IRLRVE+QuattrocentoSans" charset="0"/>
              </a:rPr>
              <a:t>Delta Format</a:t>
            </a:r>
          </a:p>
        </p:txBody>
      </p:sp>
      <p:sp>
        <p:nvSpPr>
          <p:cNvPr id="3106" name="object 34">
            <a:extLst>
              <a:ext uri="{FF2B5EF4-FFF2-40B4-BE49-F238E27FC236}">
                <a16:creationId xmlns:a16="http://schemas.microsoft.com/office/drawing/2014/main" id="{9E2BECF3-547C-4F32-9DAC-D2F3FE5E7B16}"/>
              </a:ext>
            </a:extLst>
          </p:cNvPr>
          <p:cNvSpPr>
            <a:spLocks noChangeArrowheads="1"/>
          </p:cNvSpPr>
          <p:nvPr>
            <p:custDataLst>
              <p:tags r:id="rId29"/>
            </p:custDataLst>
          </p:nvPr>
        </p:nvSpPr>
        <p:spPr bwMode="auto">
          <a:xfrm>
            <a:off x="3557025" y="5701175"/>
            <a:ext cx="5810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ru-RU" altLang="en-US" sz="1200" dirty="0">
                <a:solidFill>
                  <a:srgbClr val="00B050"/>
                </a:solidFill>
                <a:latin typeface="Times New Roman" panose="02020603050405020304" pitchFamily="18" charset="0"/>
                <a:cs typeface="Times New Roman" panose="02020603050405020304" pitchFamily="18" charset="0"/>
              </a:rPr>
              <a:t>Format</a:t>
            </a:r>
          </a:p>
        </p:txBody>
      </p:sp>
      <p:sp>
        <p:nvSpPr>
          <p:cNvPr id="35" name="object 35">
            <a:extLst>
              <a:ext uri="{FF2B5EF4-FFF2-40B4-BE49-F238E27FC236}">
                <a16:creationId xmlns:a16="http://schemas.microsoft.com/office/drawing/2014/main" id="{2468F2DB-F539-4580-B3ED-E6127884A167}"/>
              </a:ext>
            </a:extLst>
          </p:cNvPr>
          <p:cNvSpPr txBox="1"/>
          <p:nvPr>
            <p:custDataLst>
              <p:tags r:id="rId30"/>
            </p:custDataLst>
          </p:nvPr>
        </p:nvSpPr>
        <p:spPr>
          <a:xfrm>
            <a:off x="5071499" y="5701175"/>
            <a:ext cx="1001713" cy="193675"/>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218"/>
              </a:lnSpc>
              <a:buSzTx/>
              <a:buFontTx/>
              <a:buNone/>
            </a:pPr>
            <a:r>
              <a:rPr sz="1100" dirty="0">
                <a:ln w="9525" cap="flat" cmpd="sng" algn="ctr">
                  <a:noFill/>
                  <a:prstDash val="solid"/>
                  <a:round/>
                  <a:headEnd type="none" w="med" len="med"/>
                  <a:tailEnd type="none" w="med" len="med"/>
                </a:ln>
                <a:solidFill>
                  <a:srgbClr val="000000"/>
                </a:solidFill>
                <a:latin typeface="IRLRVE+QuattrocentoSans"/>
                <a:cs typeface="IRLRVE+QuattrocentoSans"/>
                <a:sym typeface="Wingdings"/>
              </a:rPr>
              <a:t>(</a:t>
            </a:r>
            <a:r>
              <a:rPr sz="1100" dirty="0">
                <a:ln w="9525" cap="flat" cmpd="sng" algn="ctr">
                  <a:noFill/>
                  <a:prstDash val="solid"/>
                  <a:round/>
                  <a:headEnd type="none" w="med" len="med"/>
                  <a:tailEnd type="none" w="med" len="med"/>
                </a:ln>
                <a:solidFill>
                  <a:srgbClr val="003C69"/>
                </a:solidFill>
                <a:latin typeface="LJWJJS+QuattrocentoSans-Bold"/>
                <a:cs typeface="LJWJJS+QuattrocentoSans-Bold"/>
                <a:sym typeface="Wingdings"/>
              </a:rPr>
              <a:t>Bronze</a:t>
            </a:r>
            <a:r>
              <a:rPr sz="1100" spc="-31" dirty="0">
                <a:ln w="9525" cap="flat" cmpd="sng" algn="ctr">
                  <a:noFill/>
                  <a:prstDash val="solid"/>
                  <a:round/>
                  <a:headEnd type="none" w="med" len="med"/>
                  <a:tailEnd type="none" w="med" len="med"/>
                </a:ln>
                <a:solidFill>
                  <a:srgbClr val="003C69"/>
                </a:solidFill>
                <a:latin typeface="LJWJJS+QuattrocentoSans-Bold"/>
                <a:cs typeface="LJWJJS+QuattrocentoSans-Bold"/>
                <a:sym typeface="Wingdings"/>
              </a:rPr>
              <a:t> </a:t>
            </a:r>
            <a:r>
              <a:rPr sz="1100" spc="-18" dirty="0">
                <a:ln w="9525" cap="flat" cmpd="sng" algn="ctr">
                  <a:noFill/>
                  <a:prstDash val="solid"/>
                  <a:round/>
                  <a:headEnd type="none" w="med" len="med"/>
                  <a:tailEnd type="none" w="med" len="med"/>
                </a:ln>
                <a:solidFill>
                  <a:srgbClr val="003C69"/>
                </a:solidFill>
                <a:latin typeface="LJWJJS+QuattrocentoSans-Bold"/>
                <a:cs typeface="LJWJJS+QuattrocentoSans-Bold"/>
                <a:sym typeface="Wingdings"/>
              </a:rPr>
              <a:t>Table</a:t>
            </a:r>
            <a:r>
              <a:rPr sz="1100" dirty="0">
                <a:ln w="9525" cap="flat" cmpd="sng" algn="ctr">
                  <a:noFill/>
                  <a:prstDash val="solid"/>
                  <a:round/>
                  <a:headEnd type="none" w="med" len="med"/>
                  <a:tailEnd type="none" w="med" len="med"/>
                </a:ln>
                <a:solidFill>
                  <a:srgbClr val="000000"/>
                </a:solidFill>
                <a:latin typeface="IRLRVE+QuattrocentoSans"/>
                <a:cs typeface="IRLRVE+QuattrocentoSans"/>
                <a:sym typeface="Wingdings"/>
              </a:rPr>
              <a:t>)</a:t>
            </a:r>
          </a:p>
        </p:txBody>
      </p:sp>
      <p:sp>
        <p:nvSpPr>
          <p:cNvPr id="36" name="object 36">
            <a:extLst>
              <a:ext uri="{FF2B5EF4-FFF2-40B4-BE49-F238E27FC236}">
                <a16:creationId xmlns:a16="http://schemas.microsoft.com/office/drawing/2014/main" id="{0EC3ECAD-4789-497F-9E3E-AE66B7DEA7ED}"/>
              </a:ext>
            </a:extLst>
          </p:cNvPr>
          <p:cNvSpPr txBox="1"/>
          <p:nvPr>
            <p:custDataLst>
              <p:tags r:id="rId31"/>
            </p:custDataLst>
          </p:nvPr>
        </p:nvSpPr>
        <p:spPr>
          <a:xfrm>
            <a:off x="6966975" y="5755150"/>
            <a:ext cx="928688" cy="193675"/>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218"/>
              </a:lnSpc>
              <a:buSzTx/>
              <a:buFontTx/>
              <a:buNone/>
            </a:pPr>
            <a:r>
              <a:rPr sz="1100">
                <a:ln w="9525" cap="flat" cmpd="sng" algn="ctr">
                  <a:noFill/>
                  <a:prstDash val="solid"/>
                  <a:round/>
                  <a:headEnd type="none" w="med" len="med"/>
                  <a:tailEnd type="none" w="med" len="med"/>
                </a:ln>
                <a:solidFill>
                  <a:srgbClr val="000000"/>
                </a:solidFill>
                <a:latin typeface="IRLRVE+QuattrocentoSans"/>
                <a:cs typeface="IRLRVE+QuattrocentoSans"/>
                <a:sym typeface="Wingdings"/>
              </a:rPr>
              <a:t>(</a:t>
            </a:r>
            <a:r>
              <a:rPr sz="1100">
                <a:ln w="9525" cap="flat" cmpd="sng" algn="ctr">
                  <a:noFill/>
                  <a:prstDash val="solid"/>
                  <a:round/>
                  <a:headEnd type="none" w="med" len="med"/>
                  <a:tailEnd type="none" w="med" len="med"/>
                </a:ln>
                <a:solidFill>
                  <a:srgbClr val="7F7F7F"/>
                </a:solidFill>
                <a:latin typeface="LJWJJS+QuattrocentoSans-Bold"/>
                <a:cs typeface="LJWJJS+QuattrocentoSans-Bold"/>
                <a:sym typeface="Wingdings"/>
              </a:rPr>
              <a:t>Silver</a:t>
            </a:r>
            <a:r>
              <a:rPr sz="1100" spc="-56">
                <a:ln w="9525" cap="flat" cmpd="sng" algn="ctr">
                  <a:noFill/>
                  <a:prstDash val="solid"/>
                  <a:round/>
                  <a:headEnd type="none" w="med" len="med"/>
                  <a:tailEnd type="none" w="med" len="med"/>
                </a:ln>
                <a:solidFill>
                  <a:srgbClr val="7F7F7F"/>
                </a:solidFill>
                <a:latin typeface="LJWJJS+QuattrocentoSans-Bold"/>
                <a:cs typeface="LJWJJS+QuattrocentoSans-Bold"/>
                <a:sym typeface="Wingdings"/>
              </a:rPr>
              <a:t> </a:t>
            </a:r>
            <a:r>
              <a:rPr sz="1100" spc="-18">
                <a:ln w="9525" cap="flat" cmpd="sng" algn="ctr">
                  <a:noFill/>
                  <a:prstDash val="solid"/>
                  <a:round/>
                  <a:headEnd type="none" w="med" len="med"/>
                  <a:tailEnd type="none" w="med" len="med"/>
                </a:ln>
                <a:solidFill>
                  <a:srgbClr val="7F7F7F"/>
                </a:solidFill>
                <a:latin typeface="LJWJJS+QuattrocentoSans-Bold"/>
                <a:cs typeface="LJWJJS+QuattrocentoSans-Bold"/>
                <a:sym typeface="Wingdings"/>
              </a:rPr>
              <a:t>Table</a:t>
            </a:r>
            <a:r>
              <a:rPr sz="1100">
                <a:ln w="9525" cap="flat" cmpd="sng" algn="ctr">
                  <a:noFill/>
                  <a:prstDash val="solid"/>
                  <a:round/>
                  <a:headEnd type="none" w="med" len="med"/>
                  <a:tailEnd type="none" w="med" len="med"/>
                </a:ln>
                <a:solidFill>
                  <a:srgbClr val="000000"/>
                </a:solidFill>
                <a:latin typeface="IRLRVE+QuattrocentoSans"/>
                <a:cs typeface="IRLRVE+QuattrocentoSans"/>
                <a:sym typeface="Wingdings"/>
              </a:rPr>
              <a:t>)</a:t>
            </a:r>
          </a:p>
        </p:txBody>
      </p:sp>
      <p:sp>
        <p:nvSpPr>
          <p:cNvPr id="37" name="object 37">
            <a:extLst>
              <a:ext uri="{FF2B5EF4-FFF2-40B4-BE49-F238E27FC236}">
                <a16:creationId xmlns:a16="http://schemas.microsoft.com/office/drawing/2014/main" id="{0FFB136B-EC12-49BD-B68B-5C77F321017C}"/>
              </a:ext>
            </a:extLst>
          </p:cNvPr>
          <p:cNvSpPr txBox="1"/>
          <p:nvPr>
            <p:custDataLst>
              <p:tags r:id="rId32"/>
            </p:custDataLst>
          </p:nvPr>
        </p:nvSpPr>
        <p:spPr>
          <a:xfrm>
            <a:off x="8208400" y="5763088"/>
            <a:ext cx="874713" cy="193675"/>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218"/>
              </a:lnSpc>
              <a:buSzTx/>
              <a:buFontTx/>
              <a:buNone/>
            </a:pPr>
            <a:r>
              <a:rPr sz="1100">
                <a:ln w="9525" cap="flat" cmpd="sng" algn="ctr">
                  <a:noFill/>
                  <a:prstDash val="solid"/>
                  <a:round/>
                  <a:headEnd type="none" w="med" len="med"/>
                  <a:tailEnd type="none" w="med" len="med"/>
                </a:ln>
                <a:solidFill>
                  <a:srgbClr val="000000"/>
                </a:solidFill>
                <a:latin typeface="IRLRVE+QuattrocentoSans"/>
                <a:cs typeface="IRLRVE+QuattrocentoSans"/>
                <a:sym typeface="Wingdings"/>
              </a:rPr>
              <a:t>(</a:t>
            </a:r>
            <a:r>
              <a:rPr sz="1100">
                <a:ln w="9525" cap="flat" cmpd="sng" algn="ctr">
                  <a:noFill/>
                  <a:prstDash val="solid"/>
                  <a:round/>
                  <a:headEnd type="none" w="med" len="med"/>
                  <a:tailEnd type="none" w="med" len="med"/>
                </a:ln>
                <a:solidFill>
                  <a:srgbClr val="D6A300"/>
                </a:solidFill>
                <a:latin typeface="LJWJJS+QuattrocentoSans-Bold"/>
                <a:cs typeface="LJWJJS+QuattrocentoSans-Bold"/>
                <a:sym typeface="Wingdings"/>
              </a:rPr>
              <a:t>Gold</a:t>
            </a:r>
            <a:r>
              <a:rPr sz="1100" spc="-33">
                <a:ln w="9525" cap="flat" cmpd="sng" algn="ctr">
                  <a:noFill/>
                  <a:prstDash val="solid"/>
                  <a:round/>
                  <a:headEnd type="none" w="med" len="med"/>
                  <a:tailEnd type="none" w="med" len="med"/>
                </a:ln>
                <a:solidFill>
                  <a:srgbClr val="D6A300"/>
                </a:solidFill>
                <a:latin typeface="LJWJJS+QuattrocentoSans-Bold"/>
                <a:cs typeface="LJWJJS+QuattrocentoSans-Bold"/>
                <a:sym typeface="Wingdings"/>
              </a:rPr>
              <a:t> </a:t>
            </a:r>
            <a:r>
              <a:rPr sz="1100" spc="-18">
                <a:ln w="9525" cap="flat" cmpd="sng" algn="ctr">
                  <a:noFill/>
                  <a:prstDash val="solid"/>
                  <a:round/>
                  <a:headEnd type="none" w="med" len="med"/>
                  <a:tailEnd type="none" w="med" len="med"/>
                </a:ln>
                <a:solidFill>
                  <a:srgbClr val="D6A300"/>
                </a:solidFill>
                <a:latin typeface="LJWJJS+QuattrocentoSans-Bold"/>
                <a:cs typeface="LJWJJS+QuattrocentoSans-Bold"/>
                <a:sym typeface="Wingdings"/>
              </a:rPr>
              <a:t>Table</a:t>
            </a:r>
            <a:r>
              <a:rPr sz="1100">
                <a:ln w="9525" cap="flat" cmpd="sng" algn="ctr">
                  <a:noFill/>
                  <a:prstDash val="solid"/>
                  <a:round/>
                  <a:headEnd type="none" w="med" len="med"/>
                  <a:tailEnd type="none" w="med" len="med"/>
                </a:ln>
                <a:solidFill>
                  <a:srgbClr val="000000"/>
                </a:solidFill>
                <a:latin typeface="IRLRVE+QuattrocentoSans"/>
                <a:cs typeface="IRLRVE+QuattrocentoSans"/>
                <a:sym typeface="Wingdings"/>
              </a:rPr>
              <a:t>)</a:t>
            </a:r>
          </a:p>
        </p:txBody>
      </p:sp>
      <p:sp>
        <p:nvSpPr>
          <p:cNvPr id="38" name="object 38">
            <a:extLst>
              <a:ext uri="{FF2B5EF4-FFF2-40B4-BE49-F238E27FC236}">
                <a16:creationId xmlns:a16="http://schemas.microsoft.com/office/drawing/2014/main" id="{868A1B36-A442-40EC-A0F3-FE1673D96BA5}"/>
              </a:ext>
            </a:extLst>
          </p:cNvPr>
          <p:cNvSpPr txBox="1"/>
          <p:nvPr>
            <p:custDataLst>
              <p:tags r:id="rId33"/>
            </p:custDataLst>
          </p:nvPr>
        </p:nvSpPr>
        <p:spPr>
          <a:xfrm>
            <a:off x="191525" y="6009150"/>
            <a:ext cx="1379538" cy="331788"/>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107"/>
              </a:lnSpc>
              <a:buSzTx/>
              <a:buFontTx/>
              <a:buNone/>
            </a:pPr>
            <a:r>
              <a:rPr sz="1000">
                <a:ln w="9525" cap="flat" cmpd="sng" algn="ctr">
                  <a:noFill/>
                  <a:prstDash val="solid"/>
                  <a:round/>
                  <a:headEnd type="none" w="med" len="med"/>
                  <a:tailEnd type="none" w="med" len="med"/>
                </a:ln>
                <a:solidFill>
                  <a:srgbClr val="000000"/>
                </a:solidFill>
                <a:latin typeface="IRLRVE+QuattrocentoSans"/>
                <a:cs typeface="IRLRVE+QuattrocentoSans"/>
                <a:sym typeface="Wingdings"/>
              </a:rPr>
              <a:t>Business/custom apps</a:t>
            </a:r>
          </a:p>
          <a:p>
            <a:pPr marL="292302" eaLnBrk="0" fontAlgn="auto" hangingPunct="0">
              <a:lnSpc>
                <a:spcPts val="1107"/>
              </a:lnSpc>
              <a:spcBef>
                <a:spcPts val="92"/>
              </a:spcBef>
              <a:buSzTx/>
              <a:buFontTx/>
              <a:buNone/>
            </a:pPr>
            <a:r>
              <a:rPr sz="1000">
                <a:ln w="9525" cap="flat" cmpd="sng" algn="ctr">
                  <a:noFill/>
                  <a:prstDash val="solid"/>
                  <a:round/>
                  <a:headEnd type="none" w="med" len="med"/>
                  <a:tailEnd type="none" w="med" len="med"/>
                </a:ln>
                <a:solidFill>
                  <a:srgbClr val="000000"/>
                </a:solidFill>
                <a:latin typeface="IRLRVE+QuattrocentoSans"/>
                <a:cs typeface="IRLRVE+QuattrocentoSans"/>
                <a:sym typeface="Wingdings"/>
              </a:rPr>
              <a:t>(structured)</a:t>
            </a:r>
          </a:p>
        </p:txBody>
      </p:sp>
      <p:sp>
        <p:nvSpPr>
          <p:cNvPr id="3111" name="object 39">
            <a:extLst>
              <a:ext uri="{FF2B5EF4-FFF2-40B4-BE49-F238E27FC236}">
                <a16:creationId xmlns:a16="http://schemas.microsoft.com/office/drawing/2014/main" id="{F3A6CACB-5356-4AA8-88E8-CCFC2CEAFD6A}"/>
              </a:ext>
            </a:extLst>
          </p:cNvPr>
          <p:cNvSpPr>
            <a:spLocks noChangeArrowheads="1"/>
          </p:cNvSpPr>
          <p:nvPr>
            <p:custDataLst>
              <p:tags r:id="rId34"/>
            </p:custDataLst>
          </p:nvPr>
        </p:nvSpPr>
        <p:spPr bwMode="auto">
          <a:xfrm>
            <a:off x="3150625" y="6129800"/>
            <a:ext cx="161607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213"/>
              </a:lnSpc>
            </a:pPr>
            <a:r>
              <a:rPr lang="ru-RU" altLang="en-US" sz="1200" dirty="0">
                <a:solidFill>
                  <a:srgbClr val="00B050"/>
                </a:solidFill>
                <a:latin typeface="Times New Roman" panose="02020603050405020304" pitchFamily="18" charset="0"/>
                <a:cs typeface="Times New Roman" panose="02020603050405020304" pitchFamily="18" charset="0"/>
              </a:rPr>
              <a:t>Azure Data Lake Storage</a:t>
            </a:r>
          </a:p>
        </p:txBody>
      </p:sp>
      <p:sp>
        <p:nvSpPr>
          <p:cNvPr id="40" name="object 24">
            <a:extLst>
              <a:ext uri="{FF2B5EF4-FFF2-40B4-BE49-F238E27FC236}">
                <a16:creationId xmlns:a16="http://schemas.microsoft.com/office/drawing/2014/main" id="{966E06F3-0869-4B6D-A032-DE464FB177CF}"/>
              </a:ext>
            </a:extLst>
          </p:cNvPr>
          <p:cNvSpPr txBox="1"/>
          <p:nvPr>
            <p:custDataLst>
              <p:tags r:id="rId35"/>
            </p:custDataLst>
          </p:nvPr>
        </p:nvSpPr>
        <p:spPr>
          <a:xfrm>
            <a:off x="2126477" y="4342593"/>
            <a:ext cx="1312676" cy="147926"/>
          </a:xfrm>
          <a:prstGeom prst="rect">
            <a:avLst/>
          </a:prstGeom>
          <a:noFill/>
          <a:ln w="9525" cap="flat" cmpd="sng" algn="ctr">
            <a:noFill/>
            <a:prstDash val="solid"/>
            <a:round/>
            <a:headEnd type="none" w="med" len="med"/>
            <a:tailEnd type="none" w="med" len="med"/>
          </a:ln>
        </p:spPr>
        <p:txBody>
          <a:bodyPr wrap="square" lIns="0" tIns="0" rIns="0" bIns="0">
            <a:spAutoFit/>
          </a:bodyPr>
          <a:lstStyle/>
          <a:p>
            <a:pPr eaLnBrk="0" fontAlgn="auto" hangingPunct="0">
              <a:lnSpc>
                <a:spcPts val="1107"/>
              </a:lnSpc>
              <a:buSzTx/>
              <a:buFontTx/>
              <a:buNone/>
            </a:pPr>
            <a:r>
              <a:rPr lang="en-US" sz="14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Lakehouse</a:t>
            </a:r>
            <a:endParaRPr sz="14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endParaRPr>
          </a:p>
        </p:txBody>
      </p:sp>
      <p:sp>
        <p:nvSpPr>
          <p:cNvPr id="41" name="object 15">
            <a:extLst>
              <a:ext uri="{FF2B5EF4-FFF2-40B4-BE49-F238E27FC236}">
                <a16:creationId xmlns:a16="http://schemas.microsoft.com/office/drawing/2014/main" id="{77EA2873-F4EC-4CFE-8015-FEE0442BAD50}"/>
              </a:ext>
            </a:extLst>
          </p:cNvPr>
          <p:cNvSpPr txBox="1"/>
          <p:nvPr>
            <p:custDataLst>
              <p:tags r:id="rId36"/>
            </p:custDataLst>
          </p:nvPr>
        </p:nvSpPr>
        <p:spPr>
          <a:xfrm>
            <a:off x="6693540" y="2097489"/>
            <a:ext cx="2279650" cy="166712"/>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lang="en-US"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2. </a:t>
            </a:r>
            <a:r>
              <a:rPr lang="en-US" sz="1400" dirty="0" err="1">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AutoML</a:t>
            </a:r>
            <a:endParaRPr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endParaRPr>
          </a:p>
        </p:txBody>
      </p:sp>
      <p:sp>
        <p:nvSpPr>
          <p:cNvPr id="42" name="object 15">
            <a:extLst>
              <a:ext uri="{FF2B5EF4-FFF2-40B4-BE49-F238E27FC236}">
                <a16:creationId xmlns:a16="http://schemas.microsoft.com/office/drawing/2014/main" id="{97143656-ED90-415E-8914-3337645912E3}"/>
              </a:ext>
            </a:extLst>
          </p:cNvPr>
          <p:cNvSpPr txBox="1"/>
          <p:nvPr>
            <p:custDataLst>
              <p:tags r:id="rId37"/>
            </p:custDataLst>
          </p:nvPr>
        </p:nvSpPr>
        <p:spPr>
          <a:xfrm>
            <a:off x="6676870" y="2321391"/>
            <a:ext cx="2279650" cy="166712"/>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lang="en-US"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3. </a:t>
            </a:r>
            <a:r>
              <a:rPr lang="en-US" sz="1400" dirty="0" err="1">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MLflow</a:t>
            </a:r>
            <a:r>
              <a:rPr lang="en-US"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 </a:t>
            </a:r>
            <a:r>
              <a:rPr lang="en-US" sz="1400" dirty="0" err="1">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Autologging</a:t>
            </a:r>
            <a:endParaRPr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endParaRPr>
          </a:p>
        </p:txBody>
      </p:sp>
      <p:pic>
        <p:nvPicPr>
          <p:cNvPr id="3" name="Picture 2">
            <a:extLst>
              <a:ext uri="{FF2B5EF4-FFF2-40B4-BE49-F238E27FC236}">
                <a16:creationId xmlns:a16="http://schemas.microsoft.com/office/drawing/2014/main" id="{0AEC4C05-FDCF-4836-A3B8-5CAE1C924883}"/>
              </a:ext>
            </a:extLst>
          </p:cNvPr>
          <p:cNvPicPr>
            <a:picLocks noChangeAspect="1"/>
          </p:cNvPicPr>
          <p:nvPr/>
        </p:nvPicPr>
        <p:blipFill>
          <a:blip r:embed="rId42"/>
          <a:stretch>
            <a:fillRect/>
          </a:stretch>
        </p:blipFill>
        <p:spPr>
          <a:xfrm>
            <a:off x="1864358" y="2070761"/>
            <a:ext cx="1836915" cy="1728035"/>
          </a:xfrm>
          <a:prstGeom prst="rect">
            <a:avLst/>
          </a:prstGeom>
        </p:spPr>
      </p:pic>
      <p:sp>
        <p:nvSpPr>
          <p:cNvPr id="5" name="TextBox 4">
            <a:extLst>
              <a:ext uri="{FF2B5EF4-FFF2-40B4-BE49-F238E27FC236}">
                <a16:creationId xmlns:a16="http://schemas.microsoft.com/office/drawing/2014/main" id="{631F2F4F-68F0-4093-BE5D-FA5F8079C467}"/>
              </a:ext>
            </a:extLst>
          </p:cNvPr>
          <p:cNvSpPr txBox="1"/>
          <p:nvPr/>
        </p:nvSpPr>
        <p:spPr>
          <a:xfrm>
            <a:off x="2047330" y="3259680"/>
            <a:ext cx="1672253" cy="523220"/>
          </a:xfrm>
          <a:prstGeom prst="rect">
            <a:avLst/>
          </a:prstGeom>
          <a:noFill/>
        </p:spPr>
        <p:txBody>
          <a:bodyPr wrap="none" rtlCol="0">
            <a:spAutoFit/>
          </a:bodyPr>
          <a:lstStyle/>
          <a:p>
            <a:r>
              <a:rPr lang="en-US" sz="1400" dirty="0">
                <a:ln w="9525" cap="flat" cmpd="sng" algn="ctr">
                  <a:noFill/>
                  <a:prstDash val="solid"/>
                  <a:round/>
                  <a:headEnd type="none" w="med" len="med"/>
                  <a:tailEnd type="none" w="med" len="med"/>
                </a:ln>
                <a:solidFill>
                  <a:srgbClr val="00B050"/>
                </a:solidFill>
                <a:latin typeface="Times New Roman" panose="02020603050405020304" pitchFamily="18" charset="0"/>
                <a:cs typeface="Times New Roman" panose="02020603050405020304" pitchFamily="18" charset="0"/>
                <a:sym typeface="Wingdings"/>
              </a:rPr>
              <a:t>Mount to Databricks</a:t>
            </a:r>
          </a:p>
          <a:p>
            <a:endParaRPr lang="en-US" sz="1400" dirty="0"/>
          </a:p>
        </p:txBody>
      </p:sp>
      <p:pic>
        <p:nvPicPr>
          <p:cNvPr id="9" name="Picture 8">
            <a:extLst>
              <a:ext uri="{FF2B5EF4-FFF2-40B4-BE49-F238E27FC236}">
                <a16:creationId xmlns:a16="http://schemas.microsoft.com/office/drawing/2014/main" id="{C0D8EE36-59C9-46DA-BA60-1FA734C05485}"/>
              </a:ext>
            </a:extLst>
          </p:cNvPr>
          <p:cNvPicPr>
            <a:picLocks noChangeAspect="1"/>
          </p:cNvPicPr>
          <p:nvPr/>
        </p:nvPicPr>
        <p:blipFill>
          <a:blip r:embed="rId43"/>
          <a:stretch>
            <a:fillRect/>
          </a:stretch>
        </p:blipFill>
        <p:spPr>
          <a:xfrm>
            <a:off x="127331" y="1828716"/>
            <a:ext cx="1730892" cy="859933"/>
          </a:xfrm>
          <a:prstGeom prst="rect">
            <a:avLst/>
          </a:prstGeom>
        </p:spPr>
      </p:pic>
      <p:pic>
        <p:nvPicPr>
          <p:cNvPr id="19" name="Picture 18">
            <a:extLst>
              <a:ext uri="{FF2B5EF4-FFF2-40B4-BE49-F238E27FC236}">
                <a16:creationId xmlns:a16="http://schemas.microsoft.com/office/drawing/2014/main" id="{03067A03-17BC-4871-9C07-29816B5E4895}"/>
              </a:ext>
            </a:extLst>
          </p:cNvPr>
          <p:cNvPicPr>
            <a:picLocks noChangeAspect="1"/>
          </p:cNvPicPr>
          <p:nvPr/>
        </p:nvPicPr>
        <p:blipFill>
          <a:blip r:embed="rId44"/>
          <a:stretch>
            <a:fillRect/>
          </a:stretch>
        </p:blipFill>
        <p:spPr>
          <a:xfrm>
            <a:off x="7778155" y="2923644"/>
            <a:ext cx="635033" cy="368319"/>
          </a:xfrm>
          <a:prstGeom prst="rect">
            <a:avLst/>
          </a:prstGeom>
        </p:spPr>
      </p:pic>
      <p:sp>
        <p:nvSpPr>
          <p:cNvPr id="51" name="object 15">
            <a:extLst>
              <a:ext uri="{FF2B5EF4-FFF2-40B4-BE49-F238E27FC236}">
                <a16:creationId xmlns:a16="http://schemas.microsoft.com/office/drawing/2014/main" id="{376C2784-44F6-4D75-AE38-9F704E6853EE}"/>
              </a:ext>
            </a:extLst>
          </p:cNvPr>
          <p:cNvSpPr txBox="1"/>
          <p:nvPr>
            <p:custDataLst>
              <p:tags r:id="rId38"/>
            </p:custDataLst>
          </p:nvPr>
        </p:nvSpPr>
        <p:spPr>
          <a:xfrm>
            <a:off x="6693540" y="2581808"/>
            <a:ext cx="2279650" cy="166712"/>
          </a:xfrm>
          <a:prstGeom prst="rect">
            <a:avLst/>
          </a:prstGeom>
          <a:noFill/>
          <a:ln w="9525" cap="flat" cmpd="sng" algn="ctr">
            <a:noFill/>
            <a:prstDash val="solid"/>
            <a:round/>
            <a:headEnd type="none" w="med" len="med"/>
            <a:tailEnd type="none" w="med" len="med"/>
          </a:ln>
        </p:spPr>
        <p:txBody>
          <a:bodyPr lIns="0" tIns="0" rIns="0" bIns="0">
            <a:spAutoFit/>
          </a:bodyPr>
          <a:lstStyle/>
          <a:p>
            <a:pPr eaLnBrk="0" fontAlgn="auto" hangingPunct="0">
              <a:lnSpc>
                <a:spcPts val="1329"/>
              </a:lnSpc>
              <a:buSzTx/>
              <a:buFontTx/>
              <a:buNone/>
            </a:pPr>
            <a:r>
              <a:rPr lang="en-US"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rPr>
              <a:t>4. Request Transition to staging</a:t>
            </a:r>
            <a:endParaRPr sz="1400" dirty="0">
              <a:ln w="9525" cap="flat" cmpd="sng" algn="ctr">
                <a:noFill/>
                <a:prstDash val="solid"/>
                <a:round/>
                <a:headEnd type="none" w="med" len="med"/>
                <a:tailEnd type="none" w="med" len="med"/>
              </a:ln>
              <a:solidFill>
                <a:srgbClr val="C00000"/>
              </a:solidFill>
              <a:latin typeface="Times New Roman" panose="02020603050405020304" pitchFamily="18" charset="0"/>
              <a:cs typeface="Times New Roman" panose="02020603050405020304" pitchFamily="18" charset="0"/>
              <a:sym typeface="Wingdings"/>
            </a:endParaRPr>
          </a:p>
        </p:txBody>
      </p:sp>
      <p:sp>
        <p:nvSpPr>
          <p:cNvPr id="52" name="object 9">
            <a:extLst>
              <a:ext uri="{FF2B5EF4-FFF2-40B4-BE49-F238E27FC236}">
                <a16:creationId xmlns:a16="http://schemas.microsoft.com/office/drawing/2014/main" id="{B8AB347C-78BD-43BC-B8BF-450FA0D21FC7}"/>
              </a:ext>
            </a:extLst>
          </p:cNvPr>
          <p:cNvSpPr>
            <a:spLocks noChangeArrowheads="1"/>
          </p:cNvSpPr>
          <p:nvPr>
            <p:custDataLst>
              <p:tags r:id="rId39"/>
            </p:custDataLst>
          </p:nvPr>
        </p:nvSpPr>
        <p:spPr bwMode="auto">
          <a:xfrm>
            <a:off x="10699666" y="3578664"/>
            <a:ext cx="1241277"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ts val="1325"/>
              </a:lnSpc>
            </a:pPr>
            <a:r>
              <a:rPr lang="en-US" altLang="en-US" sz="1200" dirty="0">
                <a:solidFill>
                  <a:srgbClr val="7030A0"/>
                </a:solidFill>
                <a:latin typeface="IRLRVE+QuattrocentoSans" charset="0"/>
                <a:cs typeface="IRLRVE+QuattrocentoSans" charset="0"/>
              </a:rPr>
              <a:t>Approve/reject Transition</a:t>
            </a:r>
            <a:endParaRPr lang="ru-RU" altLang="en-US" sz="1200" dirty="0">
              <a:solidFill>
                <a:srgbClr val="7030A0"/>
              </a:solidFill>
              <a:latin typeface="IRLRVE+QuattrocentoSans" charset="0"/>
              <a:cs typeface="IRLRVE+QuattrocentoSans" charset="0"/>
            </a:endParaRPr>
          </a:p>
        </p:txBody>
      </p:sp>
      <p:pic>
        <p:nvPicPr>
          <p:cNvPr id="21" name="Picture 20">
            <a:extLst>
              <a:ext uri="{FF2B5EF4-FFF2-40B4-BE49-F238E27FC236}">
                <a16:creationId xmlns:a16="http://schemas.microsoft.com/office/drawing/2014/main" id="{5324AAB8-E8A0-4326-A407-6A7E02DA3431}"/>
              </a:ext>
            </a:extLst>
          </p:cNvPr>
          <p:cNvPicPr>
            <a:picLocks noChangeAspect="1"/>
          </p:cNvPicPr>
          <p:nvPr/>
        </p:nvPicPr>
        <p:blipFill>
          <a:blip r:embed="rId45"/>
          <a:stretch>
            <a:fillRect/>
          </a:stretch>
        </p:blipFill>
        <p:spPr>
          <a:xfrm>
            <a:off x="10103861" y="4569925"/>
            <a:ext cx="533427" cy="539778"/>
          </a:xfrm>
          <a:prstGeom prst="rect">
            <a:avLst/>
          </a:prstGeom>
        </p:spPr>
      </p:pic>
      <p:pic>
        <p:nvPicPr>
          <p:cNvPr id="25" name="Picture 24">
            <a:extLst>
              <a:ext uri="{FF2B5EF4-FFF2-40B4-BE49-F238E27FC236}">
                <a16:creationId xmlns:a16="http://schemas.microsoft.com/office/drawing/2014/main" id="{E7E1D04C-2189-4795-8F80-125FF8897F58}"/>
              </a:ext>
            </a:extLst>
          </p:cNvPr>
          <p:cNvPicPr>
            <a:picLocks noChangeAspect="1"/>
          </p:cNvPicPr>
          <p:nvPr/>
        </p:nvPicPr>
        <p:blipFill>
          <a:blip r:embed="rId46"/>
          <a:stretch>
            <a:fillRect/>
          </a:stretch>
        </p:blipFill>
        <p:spPr>
          <a:xfrm>
            <a:off x="974613" y="253036"/>
            <a:ext cx="9509840" cy="733804"/>
          </a:xfrm>
          <a:prstGeom prst="rect">
            <a:avLst/>
          </a:prstGeom>
        </p:spPr>
      </p:pic>
      <p:sp>
        <p:nvSpPr>
          <p:cNvPr id="27" name="TextBox 26">
            <a:extLst>
              <a:ext uri="{FF2B5EF4-FFF2-40B4-BE49-F238E27FC236}">
                <a16:creationId xmlns:a16="http://schemas.microsoft.com/office/drawing/2014/main" id="{670F85E1-6F06-42F4-912E-0363047E0CA2}"/>
              </a:ext>
            </a:extLst>
          </p:cNvPr>
          <p:cNvSpPr txBox="1"/>
          <p:nvPr/>
        </p:nvSpPr>
        <p:spPr>
          <a:xfrm>
            <a:off x="1127863" y="248150"/>
            <a:ext cx="5121663" cy="954107"/>
          </a:xfrm>
          <a:prstGeom prst="rect">
            <a:avLst/>
          </a:prstGeom>
          <a:noFill/>
        </p:spPr>
        <p:txBody>
          <a:bodyPr wrap="square" rtlCol="0">
            <a:spAutoFit/>
          </a:bodyPr>
          <a:lstStyle/>
          <a:p>
            <a:r>
              <a:rPr lang="en-US" altLang="ko-KR" sz="2800" b="1" dirty="0" err="1">
                <a:latin typeface="Times New Roman" panose="02020603050405020304" pitchFamily="18" charset="0"/>
                <a:cs typeface="Times New Roman" panose="02020603050405020304" pitchFamily="18" charset="0"/>
              </a:rPr>
              <a:t>MLops</a:t>
            </a:r>
            <a:r>
              <a:rPr lang="en-US" altLang="ko-KR" sz="2800" b="1" dirty="0">
                <a:latin typeface="Times New Roman" panose="02020603050405020304" pitchFamily="18" charset="0"/>
                <a:cs typeface="Times New Roman" panose="02020603050405020304" pitchFamily="18" charset="0"/>
              </a:rPr>
              <a:t> Lifecycle In Databricks</a:t>
            </a:r>
            <a:endParaRPr lang="ko-KR" altLang="en-US" sz="2800" b="1" dirty="0">
              <a:latin typeface="Times New Roman" panose="02020603050405020304" pitchFamily="18" charset="0"/>
              <a:cs typeface="Times New Roman" panose="02020603050405020304" pitchFamily="18" charset="0"/>
            </a:endParaRPr>
          </a:p>
          <a:p>
            <a:endParaRPr lang="en-US" sz="2800" dirty="0"/>
          </a:p>
        </p:txBody>
      </p:sp>
      <p:pic>
        <p:nvPicPr>
          <p:cNvPr id="48" name="Picture 47">
            <a:extLst>
              <a:ext uri="{FF2B5EF4-FFF2-40B4-BE49-F238E27FC236}">
                <a16:creationId xmlns:a16="http://schemas.microsoft.com/office/drawing/2014/main" id="{85C0E54B-DF8F-4856-9891-D210D85C2817}"/>
              </a:ext>
            </a:extLst>
          </p:cNvPr>
          <p:cNvPicPr>
            <a:picLocks noChangeAspect="1"/>
          </p:cNvPicPr>
          <p:nvPr/>
        </p:nvPicPr>
        <p:blipFill>
          <a:blip r:embed="rId43"/>
          <a:stretch>
            <a:fillRect/>
          </a:stretch>
        </p:blipFill>
        <p:spPr>
          <a:xfrm>
            <a:off x="82523" y="2749352"/>
            <a:ext cx="1661186" cy="1773406"/>
          </a:xfrm>
          <a:prstGeom prst="rect">
            <a:avLst/>
          </a:prstGeom>
        </p:spPr>
      </p:pic>
      <p:pic>
        <p:nvPicPr>
          <p:cNvPr id="49" name="Picture 48">
            <a:extLst>
              <a:ext uri="{FF2B5EF4-FFF2-40B4-BE49-F238E27FC236}">
                <a16:creationId xmlns:a16="http://schemas.microsoft.com/office/drawing/2014/main" id="{D5B0A27E-ABB6-47AF-B764-8996F391B4AB}"/>
              </a:ext>
            </a:extLst>
          </p:cNvPr>
          <p:cNvPicPr>
            <a:picLocks noChangeAspect="1"/>
          </p:cNvPicPr>
          <p:nvPr/>
        </p:nvPicPr>
        <p:blipFill>
          <a:blip r:embed="rId43"/>
          <a:stretch>
            <a:fillRect/>
          </a:stretch>
        </p:blipFill>
        <p:spPr>
          <a:xfrm>
            <a:off x="109167" y="5510676"/>
            <a:ext cx="1590484" cy="1094288"/>
          </a:xfrm>
          <a:prstGeom prst="rect">
            <a:avLst/>
          </a:prstGeom>
        </p:spPr>
      </p:pic>
      <p:pic>
        <p:nvPicPr>
          <p:cNvPr id="4" name="Picture 3">
            <a:extLst>
              <a:ext uri="{FF2B5EF4-FFF2-40B4-BE49-F238E27FC236}">
                <a16:creationId xmlns:a16="http://schemas.microsoft.com/office/drawing/2014/main" id="{7C329D07-6F5F-4717-9788-24DD2AC104FF}"/>
              </a:ext>
            </a:extLst>
          </p:cNvPr>
          <p:cNvPicPr>
            <a:picLocks noChangeAspect="1"/>
          </p:cNvPicPr>
          <p:nvPr/>
        </p:nvPicPr>
        <p:blipFill>
          <a:blip r:embed="rId47"/>
          <a:stretch>
            <a:fillRect/>
          </a:stretch>
        </p:blipFill>
        <p:spPr>
          <a:xfrm>
            <a:off x="2142683" y="4827603"/>
            <a:ext cx="823990" cy="640011"/>
          </a:xfrm>
          <a:prstGeom prst="rect">
            <a:avLst/>
          </a:prstGeom>
        </p:spPr>
      </p:pic>
      <p:pic>
        <p:nvPicPr>
          <p:cNvPr id="14" name="Picture 13">
            <a:extLst>
              <a:ext uri="{FF2B5EF4-FFF2-40B4-BE49-F238E27FC236}">
                <a16:creationId xmlns:a16="http://schemas.microsoft.com/office/drawing/2014/main" id="{559C23A6-B55D-465E-B7CB-FF620DAB805F}"/>
              </a:ext>
            </a:extLst>
          </p:cNvPr>
          <p:cNvPicPr>
            <a:picLocks noChangeAspect="1"/>
          </p:cNvPicPr>
          <p:nvPr/>
        </p:nvPicPr>
        <p:blipFill>
          <a:blip r:embed="rId48"/>
          <a:stretch>
            <a:fillRect/>
          </a:stretch>
        </p:blipFill>
        <p:spPr>
          <a:xfrm>
            <a:off x="4680946" y="5851987"/>
            <a:ext cx="871566" cy="949936"/>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966857" y="2811464"/>
            <a:ext cx="4615507" cy="923330"/>
          </a:xfrm>
          <a:prstGeom prst="rect">
            <a:avLst/>
          </a:prstGeom>
          <a:noFill/>
        </p:spPr>
        <p:txBody>
          <a:bodyPr wrap="square" rtlCol="0" anchor="ctr">
            <a:spAutoFit/>
          </a:bodyPr>
          <a:lstStyle/>
          <a:p>
            <a:r>
              <a:rPr lang="en-US" altLang="ko-KR" sz="5400" b="1" dirty="0">
                <a:solidFill>
                  <a:schemeClr val="bg1"/>
                </a:solidFill>
                <a:latin typeface="Times New Roman" panose="02020603050405020304" pitchFamily="18" charset="0"/>
                <a:cs typeface="Times New Roman" panose="02020603050405020304" pitchFamily="18" charset="0"/>
              </a:rPr>
              <a:t>Demo</a:t>
            </a:r>
            <a:endParaRPr lang="ko-KR" altLang="en-US"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76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6357257" y="200452"/>
            <a:ext cx="5590903"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20" name="Group 19">
            <a:extLst>
              <a:ext uri="{FF2B5EF4-FFF2-40B4-BE49-F238E27FC236}">
                <a16:creationId xmlns:a16="http://schemas.microsoft.com/office/drawing/2014/main" id="{93FD1758-4BA7-4292-9C87-742FF5E62529}"/>
              </a:ext>
            </a:extLst>
          </p:cNvPr>
          <p:cNvGrpSpPr/>
          <p:nvPr/>
        </p:nvGrpSpPr>
        <p:grpSpPr>
          <a:xfrm>
            <a:off x="6566263" y="1581227"/>
            <a:ext cx="5103194" cy="1445166"/>
            <a:chOff x="4801964" y="769273"/>
            <a:chExt cx="5103194" cy="1445166"/>
          </a:xfrm>
        </p:grpSpPr>
        <p:sp>
          <p:nvSpPr>
            <p:cNvPr id="21" name="TextBox 20">
              <a:extLst>
                <a:ext uri="{FF2B5EF4-FFF2-40B4-BE49-F238E27FC236}">
                  <a16:creationId xmlns:a16="http://schemas.microsoft.com/office/drawing/2014/main" id="{8FB4DE55-C322-4197-82F1-9CD1E8CE605E}"/>
                </a:ext>
              </a:extLst>
            </p:cNvPr>
            <p:cNvSpPr txBox="1"/>
            <p:nvPr/>
          </p:nvSpPr>
          <p:spPr>
            <a:xfrm>
              <a:off x="5885717" y="861605"/>
              <a:ext cx="2408383" cy="58339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Databricks</a:t>
              </a:r>
              <a:endParaRPr lang="ko-KR" altLang="en-US" sz="3200" b="1" dirty="0">
                <a:solidFill>
                  <a:schemeClr val="bg1"/>
                </a:solidFill>
                <a:cs typeface="Arial" pitchFamily="34" charset="0"/>
              </a:endParaRPr>
            </a:p>
          </p:txBody>
        </p:sp>
        <p:sp>
          <p:nvSpPr>
            <p:cNvPr id="22" name="TextBox 21">
              <a:extLst>
                <a:ext uri="{FF2B5EF4-FFF2-40B4-BE49-F238E27FC236}">
                  <a16:creationId xmlns:a16="http://schemas.microsoft.com/office/drawing/2014/main" id="{F01DF9E1-A29F-425A-8634-1A619676B5FE}"/>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sp>
          <p:nvSpPr>
            <p:cNvPr id="23" name="TextBox 22">
              <a:extLst>
                <a:ext uri="{FF2B5EF4-FFF2-40B4-BE49-F238E27FC236}">
                  <a16:creationId xmlns:a16="http://schemas.microsoft.com/office/drawing/2014/main" id="{42B04FB8-D42F-4499-91C9-E168DC6AADE6}"/>
                </a:ext>
              </a:extLst>
            </p:cNvPr>
            <p:cNvSpPr txBox="1"/>
            <p:nvPr/>
          </p:nvSpPr>
          <p:spPr>
            <a:xfrm>
              <a:off x="6577058" y="1538712"/>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Introduction to Databricks</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FAC9067F-E90A-4E56-9B47-602D2617CD77}"/>
                </a:ext>
              </a:extLst>
            </p:cNvPr>
            <p:cNvSpPr txBox="1"/>
            <p:nvPr/>
          </p:nvSpPr>
          <p:spPr>
            <a:xfrm>
              <a:off x="6577058" y="1906662"/>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Advantages of Databricks</a:t>
              </a:r>
              <a:endParaRPr lang="ko-KR" altLang="en-US" sz="14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04C269F0-E041-4944-B7D3-BD2355EDD1B8}"/>
              </a:ext>
            </a:extLst>
          </p:cNvPr>
          <p:cNvGrpSpPr/>
          <p:nvPr/>
        </p:nvGrpSpPr>
        <p:grpSpPr>
          <a:xfrm>
            <a:off x="6566263" y="3160960"/>
            <a:ext cx="5103194" cy="1077216"/>
            <a:chOff x="4801964" y="769273"/>
            <a:chExt cx="5103194" cy="1077216"/>
          </a:xfrm>
        </p:grpSpPr>
        <p:sp>
          <p:nvSpPr>
            <p:cNvPr id="26" name="TextBox 25">
              <a:extLst>
                <a:ext uri="{FF2B5EF4-FFF2-40B4-BE49-F238E27FC236}">
                  <a16:creationId xmlns:a16="http://schemas.microsoft.com/office/drawing/2014/main" id="{F7631F70-E306-4624-8FD0-CB27F38135BE}"/>
                </a:ext>
              </a:extLst>
            </p:cNvPr>
            <p:cNvSpPr txBox="1"/>
            <p:nvPr/>
          </p:nvSpPr>
          <p:spPr>
            <a:xfrm>
              <a:off x="5885717" y="861605"/>
              <a:ext cx="2697141" cy="58477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Lakehouse</a:t>
              </a:r>
              <a:endParaRPr lang="ko-KR" altLang="en-US" sz="3200" b="1" dirty="0">
                <a:solidFill>
                  <a:schemeClr val="bg1"/>
                </a:solidFill>
                <a:cs typeface="Arial" pitchFamily="34" charset="0"/>
              </a:endParaRPr>
            </a:p>
          </p:txBody>
        </p:sp>
        <p:sp>
          <p:nvSpPr>
            <p:cNvPr id="27" name="TextBox 26">
              <a:extLst>
                <a:ext uri="{FF2B5EF4-FFF2-40B4-BE49-F238E27FC236}">
                  <a16:creationId xmlns:a16="http://schemas.microsoft.com/office/drawing/2014/main" id="{253925A7-AE6B-4752-A003-C528F5276360}"/>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sp>
          <p:nvSpPr>
            <p:cNvPr id="28" name="TextBox 27">
              <a:extLst>
                <a:ext uri="{FF2B5EF4-FFF2-40B4-BE49-F238E27FC236}">
                  <a16:creationId xmlns:a16="http://schemas.microsoft.com/office/drawing/2014/main" id="{21044016-27EF-49E4-971B-CDA6CB1F3828}"/>
                </a:ext>
              </a:extLst>
            </p:cNvPr>
            <p:cNvSpPr txBox="1"/>
            <p:nvPr/>
          </p:nvSpPr>
          <p:spPr>
            <a:xfrm>
              <a:off x="6577058" y="1538712"/>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Introduction Lakehouse</a:t>
              </a:r>
              <a:endParaRPr lang="ko-KR" altLang="en-US" sz="14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E4366CF6-A670-409D-ABC2-2ABF8D903F2F}"/>
              </a:ext>
            </a:extLst>
          </p:cNvPr>
          <p:cNvGrpSpPr/>
          <p:nvPr/>
        </p:nvGrpSpPr>
        <p:grpSpPr>
          <a:xfrm>
            <a:off x="6566263" y="4461858"/>
            <a:ext cx="5103194" cy="1445166"/>
            <a:chOff x="4801964" y="769273"/>
            <a:chExt cx="5103194" cy="1445166"/>
          </a:xfrm>
        </p:grpSpPr>
        <p:sp>
          <p:nvSpPr>
            <p:cNvPr id="31" name="TextBox 30">
              <a:extLst>
                <a:ext uri="{FF2B5EF4-FFF2-40B4-BE49-F238E27FC236}">
                  <a16:creationId xmlns:a16="http://schemas.microsoft.com/office/drawing/2014/main" id="{69DCA222-C2C9-45A2-BCC6-241CB08BA559}"/>
                </a:ext>
              </a:extLst>
            </p:cNvPr>
            <p:cNvSpPr txBox="1"/>
            <p:nvPr/>
          </p:nvSpPr>
          <p:spPr>
            <a:xfrm>
              <a:off x="5885718" y="861605"/>
              <a:ext cx="2027360" cy="58477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Mlops</a:t>
              </a:r>
              <a:endParaRPr lang="ko-KR" altLang="en-US" sz="3200" b="1" dirty="0">
                <a:solidFill>
                  <a:schemeClr val="bg1"/>
                </a:solidFill>
                <a:cs typeface="Arial" pitchFamily="34" charset="0"/>
              </a:endParaRPr>
            </a:p>
          </p:txBody>
        </p:sp>
        <p:sp>
          <p:nvSpPr>
            <p:cNvPr id="32" name="TextBox 31">
              <a:extLst>
                <a:ext uri="{FF2B5EF4-FFF2-40B4-BE49-F238E27FC236}">
                  <a16:creationId xmlns:a16="http://schemas.microsoft.com/office/drawing/2014/main" id="{5C213E2E-02F6-4900-B6E9-63C16AD08FBF}"/>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sp>
          <p:nvSpPr>
            <p:cNvPr id="33" name="TextBox 32">
              <a:extLst>
                <a:ext uri="{FF2B5EF4-FFF2-40B4-BE49-F238E27FC236}">
                  <a16:creationId xmlns:a16="http://schemas.microsoft.com/office/drawing/2014/main" id="{0111218D-45FB-4675-A639-24265B22C331}"/>
                </a:ext>
              </a:extLst>
            </p:cNvPr>
            <p:cNvSpPr txBox="1"/>
            <p:nvPr/>
          </p:nvSpPr>
          <p:spPr>
            <a:xfrm>
              <a:off x="6577058" y="1538712"/>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Machine Learning Lifecyle </a:t>
              </a:r>
              <a:endParaRPr lang="ko-KR" altLang="en-US" sz="1400" b="1" dirty="0">
                <a:solidFill>
                  <a:schemeClr val="bg1"/>
                </a:solidFill>
                <a:cs typeface="Arial" pitchFamily="34" charset="0"/>
              </a:endParaRPr>
            </a:p>
          </p:txBody>
        </p:sp>
        <p:sp>
          <p:nvSpPr>
            <p:cNvPr id="34" name="TextBox 33">
              <a:extLst>
                <a:ext uri="{FF2B5EF4-FFF2-40B4-BE49-F238E27FC236}">
                  <a16:creationId xmlns:a16="http://schemas.microsoft.com/office/drawing/2014/main" id="{65DDFC30-6043-4E6C-9856-D9F53CEE846D}"/>
                </a:ext>
              </a:extLst>
            </p:cNvPr>
            <p:cNvSpPr txBox="1"/>
            <p:nvPr/>
          </p:nvSpPr>
          <p:spPr>
            <a:xfrm>
              <a:off x="6577058" y="1906662"/>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Mlops in Databricks</a:t>
              </a:r>
              <a:endParaRPr lang="ko-KR" altLang="en-US" sz="1400" b="1" dirty="0">
                <a:solidFill>
                  <a:schemeClr val="bg1"/>
                </a:solidFill>
                <a:cs typeface="Arial" pitchFamily="34" charset="0"/>
              </a:endParaRPr>
            </a:p>
          </p:txBody>
        </p:sp>
      </p:grpSp>
      <p:sp>
        <p:nvSpPr>
          <p:cNvPr id="36" name="TextBox 35">
            <a:extLst>
              <a:ext uri="{FF2B5EF4-FFF2-40B4-BE49-F238E27FC236}">
                <a16:creationId xmlns:a16="http://schemas.microsoft.com/office/drawing/2014/main" id="{AF98DB83-8A1A-4379-BD19-C78B944FC79F}"/>
              </a:ext>
            </a:extLst>
          </p:cNvPr>
          <p:cNvSpPr txBox="1"/>
          <p:nvPr/>
        </p:nvSpPr>
        <p:spPr>
          <a:xfrm>
            <a:off x="8394349" y="5978197"/>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dirty="0">
                <a:solidFill>
                  <a:schemeClr val="bg1"/>
                </a:solidFill>
                <a:cs typeface="Arial" pitchFamily="34" charset="0"/>
              </a:rPr>
              <a:t>Demo</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4F6A4-8A83-4DB7-867D-6471D1E8315E}"/>
              </a:ext>
            </a:extLst>
          </p:cNvPr>
          <p:cNvSpPr txBox="1"/>
          <p:nvPr/>
        </p:nvSpPr>
        <p:spPr>
          <a:xfrm>
            <a:off x="0" y="0"/>
            <a:ext cx="1241659" cy="847023"/>
          </a:xfrm>
          <a:custGeom>
            <a:avLst/>
            <a:gdLst/>
            <a:ahLst/>
            <a:cxnLst/>
            <a:rect l="l" t="t" r="r" b="b"/>
            <a:pathLst>
              <a:path w="2070497" h="1670967">
                <a:moveTo>
                  <a:pt x="531317" y="260077"/>
                </a:moveTo>
                <a:cubicBezTo>
                  <a:pt x="493366" y="260077"/>
                  <a:pt x="459507" y="272169"/>
                  <a:pt x="429742" y="296354"/>
                </a:cubicBezTo>
                <a:cubicBezTo>
                  <a:pt x="399976" y="320538"/>
                  <a:pt x="376908" y="363884"/>
                  <a:pt x="360536" y="426392"/>
                </a:cubicBezTo>
                <a:cubicBezTo>
                  <a:pt x="338956" y="507503"/>
                  <a:pt x="328166" y="644053"/>
                  <a:pt x="328166" y="836042"/>
                </a:cubicBezTo>
                <a:cubicBezTo>
                  <a:pt x="328166" y="1028030"/>
                  <a:pt x="337840" y="1159929"/>
                  <a:pt x="357188" y="1231739"/>
                </a:cubicBezTo>
                <a:cubicBezTo>
                  <a:pt x="376536" y="1303548"/>
                  <a:pt x="400906" y="1351359"/>
                  <a:pt x="430300" y="1375172"/>
                </a:cubicBezTo>
                <a:cubicBezTo>
                  <a:pt x="459693" y="1398984"/>
                  <a:pt x="493366" y="1410890"/>
                  <a:pt x="531317" y="1410890"/>
                </a:cubicBezTo>
                <a:cubicBezTo>
                  <a:pt x="569268" y="1410890"/>
                  <a:pt x="603126" y="1398798"/>
                  <a:pt x="632892" y="1374614"/>
                </a:cubicBezTo>
                <a:cubicBezTo>
                  <a:pt x="662658" y="1350429"/>
                  <a:pt x="685726" y="1307083"/>
                  <a:pt x="702097" y="1244575"/>
                </a:cubicBezTo>
                <a:cubicBezTo>
                  <a:pt x="723677" y="1164208"/>
                  <a:pt x="734467" y="1028030"/>
                  <a:pt x="734467" y="836042"/>
                </a:cubicBezTo>
                <a:cubicBezTo>
                  <a:pt x="734467" y="644053"/>
                  <a:pt x="724793" y="512154"/>
                  <a:pt x="705446" y="440345"/>
                </a:cubicBezTo>
                <a:cubicBezTo>
                  <a:pt x="686098" y="368535"/>
                  <a:pt x="661727" y="320538"/>
                  <a:pt x="632334" y="296354"/>
                </a:cubicBezTo>
                <a:cubicBezTo>
                  <a:pt x="602940" y="272169"/>
                  <a:pt x="569268" y="260077"/>
                  <a:pt x="531317" y="260077"/>
                </a:cubicBezTo>
                <a:close/>
                <a:moveTo>
                  <a:pt x="1816001" y="0"/>
                </a:moveTo>
                <a:lnTo>
                  <a:pt x="2070497" y="0"/>
                </a:lnTo>
                <a:lnTo>
                  <a:pt x="2070497" y="1643062"/>
                </a:lnTo>
                <a:lnTo>
                  <a:pt x="1756842" y="1643062"/>
                </a:lnTo>
                <a:lnTo>
                  <a:pt x="1756842" y="460995"/>
                </a:lnTo>
                <a:cubicBezTo>
                  <a:pt x="1642244" y="568151"/>
                  <a:pt x="1507183" y="647402"/>
                  <a:pt x="1351657" y="698748"/>
                </a:cubicBezTo>
                <a:lnTo>
                  <a:pt x="1351657" y="414114"/>
                </a:lnTo>
                <a:cubicBezTo>
                  <a:pt x="1433513" y="387325"/>
                  <a:pt x="1522438" y="336537"/>
                  <a:pt x="1618432" y="261751"/>
                </a:cubicBezTo>
                <a:cubicBezTo>
                  <a:pt x="1714426" y="186965"/>
                  <a:pt x="1780282" y="99714"/>
                  <a:pt x="1816001" y="0"/>
                </a:cubicBezTo>
                <a:close/>
                <a:moveTo>
                  <a:pt x="531317" y="0"/>
                </a:moveTo>
                <a:cubicBezTo>
                  <a:pt x="689819" y="0"/>
                  <a:pt x="813718" y="56554"/>
                  <a:pt x="903015" y="169664"/>
                </a:cubicBezTo>
                <a:cubicBezTo>
                  <a:pt x="1009427" y="303609"/>
                  <a:pt x="1062633" y="525735"/>
                  <a:pt x="1062633" y="836042"/>
                </a:cubicBezTo>
                <a:cubicBezTo>
                  <a:pt x="1062633" y="1145604"/>
                  <a:pt x="1009055" y="1368102"/>
                  <a:pt x="901899" y="1503536"/>
                </a:cubicBezTo>
                <a:cubicBezTo>
                  <a:pt x="813346" y="1615157"/>
                  <a:pt x="689819" y="1670967"/>
                  <a:pt x="531317" y="1670967"/>
                </a:cubicBezTo>
                <a:cubicBezTo>
                  <a:pt x="372071" y="1670967"/>
                  <a:pt x="243706" y="1609762"/>
                  <a:pt x="146224" y="1487351"/>
                </a:cubicBezTo>
                <a:cubicBezTo>
                  <a:pt x="48742" y="1364940"/>
                  <a:pt x="0" y="1146720"/>
                  <a:pt x="0" y="832693"/>
                </a:cubicBezTo>
                <a:cubicBezTo>
                  <a:pt x="0" y="524619"/>
                  <a:pt x="53579" y="302865"/>
                  <a:pt x="160735" y="167431"/>
                </a:cubicBezTo>
                <a:cubicBezTo>
                  <a:pt x="249287" y="55810"/>
                  <a:pt x="372815" y="0"/>
                  <a:pt x="531317" y="0"/>
                </a:cubicBezTo>
                <a:close/>
              </a:path>
            </a:pathLst>
          </a:custGeom>
          <a:solidFill>
            <a:schemeClr val="bg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18000" b="1" dirty="0">
              <a:solidFill>
                <a:schemeClr val="bg1">
                  <a:alpha val="40000"/>
                </a:schemeClr>
              </a:solidFill>
              <a:cs typeface="Arial" pitchFamily="34" charset="0"/>
            </a:endParaRPr>
          </a:p>
        </p:txBody>
      </p:sp>
      <p:sp>
        <p:nvSpPr>
          <p:cNvPr id="6" name="TextBox 5">
            <a:extLst>
              <a:ext uri="{FF2B5EF4-FFF2-40B4-BE49-F238E27FC236}">
                <a16:creationId xmlns:a16="http://schemas.microsoft.com/office/drawing/2014/main" id="{9BBD7173-5CFC-485E-A8DF-0267EF858F07}"/>
              </a:ext>
            </a:extLst>
          </p:cNvPr>
          <p:cNvSpPr txBox="1"/>
          <p:nvPr/>
        </p:nvSpPr>
        <p:spPr>
          <a:xfrm>
            <a:off x="1374219" y="1033194"/>
            <a:ext cx="6750875" cy="523220"/>
          </a:xfrm>
          <a:prstGeom prst="rect">
            <a:avLst/>
          </a:prstGeom>
          <a:noFill/>
        </p:spPr>
        <p:txBody>
          <a:bodyPr wrap="square" rtlCol="0">
            <a:spAutoFit/>
          </a:bodyPr>
          <a:lstStyle/>
          <a:p>
            <a:r>
              <a:rPr lang="en-US" altLang="ko-KR" sz="2800" b="1" dirty="0">
                <a:solidFill>
                  <a:schemeClr val="accent1"/>
                </a:solidFill>
                <a:latin typeface="Times New Roman" panose="02020603050405020304" pitchFamily="18" charset="0"/>
                <a:cs typeface="Times New Roman" panose="02020603050405020304" pitchFamily="18" charset="0"/>
              </a:rPr>
              <a:t>Introduction to databricks</a:t>
            </a:r>
            <a:endParaRPr lang="ko-KR"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2E9310A-A87D-4604-9716-F8211542CEFD}"/>
              </a:ext>
            </a:extLst>
          </p:cNvPr>
          <p:cNvSpPr txBox="1"/>
          <p:nvPr/>
        </p:nvSpPr>
        <p:spPr>
          <a:xfrm>
            <a:off x="1374219" y="1854488"/>
            <a:ext cx="6750875" cy="1384995"/>
          </a:xfrm>
          <a:prstGeom prst="rect">
            <a:avLst/>
          </a:prstGeom>
          <a:noFill/>
        </p:spPr>
        <p:txBody>
          <a:bodyPr wrap="square" rtlCol="0">
            <a:spAutoFit/>
          </a:bodyPr>
          <a:lstStyle/>
          <a:p>
            <a:pPr algn="l" fontAlgn="base"/>
            <a:r>
              <a:rPr lang="en-US" sz="1400" b="0" i="0" dirty="0">
                <a:solidFill>
                  <a:schemeClr val="bg1"/>
                </a:solidFill>
                <a:effectLst/>
                <a:latin typeface="Times New Roman" panose="02020603050405020304" pitchFamily="18" charset="0"/>
                <a:cs typeface="Times New Roman" panose="02020603050405020304" pitchFamily="18" charset="0"/>
              </a:rPr>
              <a:t>Databricks is known as the Data and AI company. It is a Software-As-A-Service company that makes big data and AI easier for organizations to manage,  enabling data-driven innovation in all enterprises. </a:t>
            </a:r>
          </a:p>
          <a:p>
            <a:pPr algn="l" fontAlgn="base"/>
            <a:r>
              <a:rPr lang="en-US" sz="1400" b="0" i="0" dirty="0">
                <a:solidFill>
                  <a:schemeClr val="bg1"/>
                </a:solidFill>
                <a:effectLst/>
                <a:latin typeface="Times New Roman" panose="02020603050405020304" pitchFamily="18" charset="0"/>
                <a:cs typeface="Times New Roman" panose="02020603050405020304" pitchFamily="18" charset="0"/>
              </a:rPr>
              <a:t>To put it simply, the Databricks Lakehouse Platform empowers everyone on a data science team to work together, in one secure platform, from the minute data is ingested into an organization through when it’s cleaned up, analyzed, and used to inform business decisions.</a:t>
            </a:r>
          </a:p>
        </p:txBody>
      </p:sp>
      <p:pic>
        <p:nvPicPr>
          <p:cNvPr id="3074" name="Picture 2" descr="An image showing the Databricks logo, the number of customers that Databricks has (5000), and the open-source projects created by Databricks (Apache Spark, Delta Lake, and MLflow).">
            <a:extLst>
              <a:ext uri="{FF2B5EF4-FFF2-40B4-BE49-F238E27FC236}">
                <a16:creationId xmlns:a16="http://schemas.microsoft.com/office/drawing/2014/main" id="{02D952A3-894A-42F2-9CD5-29EEE380A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761" y="3330341"/>
            <a:ext cx="6640680" cy="331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15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A27D24-BBB2-4C6D-98C9-1AD0F85F9CDC}"/>
              </a:ext>
            </a:extLst>
          </p:cNvPr>
          <p:cNvSpPr txBox="1"/>
          <p:nvPr/>
        </p:nvSpPr>
        <p:spPr>
          <a:xfrm>
            <a:off x="4204139" y="-101616"/>
            <a:ext cx="2798223" cy="2258269"/>
          </a:xfrm>
          <a:custGeom>
            <a:avLst/>
            <a:gdLst/>
            <a:ahLst/>
            <a:cxnLst/>
            <a:rect l="l" t="t" r="r" b="b"/>
            <a:pathLst>
              <a:path w="2070497" h="1670967">
                <a:moveTo>
                  <a:pt x="531317" y="260077"/>
                </a:moveTo>
                <a:cubicBezTo>
                  <a:pt x="493366" y="260077"/>
                  <a:pt x="459507" y="272169"/>
                  <a:pt x="429742" y="296354"/>
                </a:cubicBezTo>
                <a:cubicBezTo>
                  <a:pt x="399976" y="320538"/>
                  <a:pt x="376908" y="363884"/>
                  <a:pt x="360536" y="426392"/>
                </a:cubicBezTo>
                <a:cubicBezTo>
                  <a:pt x="338956" y="507503"/>
                  <a:pt x="328166" y="644053"/>
                  <a:pt x="328166" y="836042"/>
                </a:cubicBezTo>
                <a:cubicBezTo>
                  <a:pt x="328166" y="1028030"/>
                  <a:pt x="337840" y="1159929"/>
                  <a:pt x="357188" y="1231739"/>
                </a:cubicBezTo>
                <a:cubicBezTo>
                  <a:pt x="376536" y="1303548"/>
                  <a:pt x="400906" y="1351359"/>
                  <a:pt x="430300" y="1375172"/>
                </a:cubicBezTo>
                <a:cubicBezTo>
                  <a:pt x="459693" y="1398984"/>
                  <a:pt x="493366" y="1410890"/>
                  <a:pt x="531317" y="1410890"/>
                </a:cubicBezTo>
                <a:cubicBezTo>
                  <a:pt x="569268" y="1410890"/>
                  <a:pt x="603126" y="1398798"/>
                  <a:pt x="632892" y="1374614"/>
                </a:cubicBezTo>
                <a:cubicBezTo>
                  <a:pt x="662658" y="1350429"/>
                  <a:pt x="685726" y="1307083"/>
                  <a:pt x="702097" y="1244575"/>
                </a:cubicBezTo>
                <a:cubicBezTo>
                  <a:pt x="723677" y="1164208"/>
                  <a:pt x="734467" y="1028030"/>
                  <a:pt x="734467" y="836042"/>
                </a:cubicBezTo>
                <a:cubicBezTo>
                  <a:pt x="734467" y="644053"/>
                  <a:pt x="724793" y="512154"/>
                  <a:pt x="705446" y="440345"/>
                </a:cubicBezTo>
                <a:cubicBezTo>
                  <a:pt x="686098" y="368535"/>
                  <a:pt x="661727" y="320538"/>
                  <a:pt x="632334" y="296354"/>
                </a:cubicBezTo>
                <a:cubicBezTo>
                  <a:pt x="602940" y="272169"/>
                  <a:pt x="569268" y="260077"/>
                  <a:pt x="531317" y="260077"/>
                </a:cubicBezTo>
                <a:close/>
                <a:moveTo>
                  <a:pt x="1816001" y="0"/>
                </a:moveTo>
                <a:lnTo>
                  <a:pt x="2070497" y="0"/>
                </a:lnTo>
                <a:lnTo>
                  <a:pt x="2070497" y="1643062"/>
                </a:lnTo>
                <a:lnTo>
                  <a:pt x="1756842" y="1643062"/>
                </a:lnTo>
                <a:lnTo>
                  <a:pt x="1756842" y="460995"/>
                </a:lnTo>
                <a:cubicBezTo>
                  <a:pt x="1642244" y="568151"/>
                  <a:pt x="1507183" y="647402"/>
                  <a:pt x="1351657" y="698748"/>
                </a:cubicBezTo>
                <a:lnTo>
                  <a:pt x="1351657" y="414114"/>
                </a:lnTo>
                <a:cubicBezTo>
                  <a:pt x="1433513" y="387325"/>
                  <a:pt x="1522438" y="336537"/>
                  <a:pt x="1618432" y="261751"/>
                </a:cubicBezTo>
                <a:cubicBezTo>
                  <a:pt x="1714426" y="186965"/>
                  <a:pt x="1780282" y="99714"/>
                  <a:pt x="1816001" y="0"/>
                </a:cubicBezTo>
                <a:close/>
                <a:moveTo>
                  <a:pt x="531317" y="0"/>
                </a:moveTo>
                <a:cubicBezTo>
                  <a:pt x="689819" y="0"/>
                  <a:pt x="813718" y="56554"/>
                  <a:pt x="903015" y="169664"/>
                </a:cubicBezTo>
                <a:cubicBezTo>
                  <a:pt x="1009427" y="303609"/>
                  <a:pt x="1062633" y="525735"/>
                  <a:pt x="1062633" y="836042"/>
                </a:cubicBezTo>
                <a:cubicBezTo>
                  <a:pt x="1062633" y="1145604"/>
                  <a:pt x="1009055" y="1368102"/>
                  <a:pt x="901899" y="1503536"/>
                </a:cubicBezTo>
                <a:cubicBezTo>
                  <a:pt x="813346" y="1615157"/>
                  <a:pt x="689819" y="1670967"/>
                  <a:pt x="531317" y="1670967"/>
                </a:cubicBezTo>
                <a:cubicBezTo>
                  <a:pt x="372071" y="1670967"/>
                  <a:pt x="243706" y="1609762"/>
                  <a:pt x="146224" y="1487351"/>
                </a:cubicBezTo>
                <a:cubicBezTo>
                  <a:pt x="48742" y="1364940"/>
                  <a:pt x="0" y="1146720"/>
                  <a:pt x="0" y="832693"/>
                </a:cubicBezTo>
                <a:cubicBezTo>
                  <a:pt x="0" y="524619"/>
                  <a:pt x="53579" y="302865"/>
                  <a:pt x="160735" y="167431"/>
                </a:cubicBezTo>
                <a:cubicBezTo>
                  <a:pt x="249287" y="55810"/>
                  <a:pt x="372815" y="0"/>
                  <a:pt x="531317" y="0"/>
                </a:cubicBezTo>
                <a:close/>
              </a:path>
            </a:pathLst>
          </a:custGeom>
          <a:solidFill>
            <a:schemeClr val="bg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18000" b="1" dirty="0">
              <a:solidFill>
                <a:schemeClr val="bg1">
                  <a:alpha val="40000"/>
                </a:schemeClr>
              </a:solidFill>
              <a:cs typeface="Arial" pitchFamily="34" charset="0"/>
            </a:endParaRPr>
          </a:p>
        </p:txBody>
      </p:sp>
      <p:sp>
        <p:nvSpPr>
          <p:cNvPr id="7" name="TextBox 6">
            <a:extLst>
              <a:ext uri="{FF2B5EF4-FFF2-40B4-BE49-F238E27FC236}">
                <a16:creationId xmlns:a16="http://schemas.microsoft.com/office/drawing/2014/main" id="{792BBF97-27C1-4CD5-BCED-085D36548716}"/>
              </a:ext>
            </a:extLst>
          </p:cNvPr>
          <p:cNvSpPr txBox="1"/>
          <p:nvPr/>
        </p:nvSpPr>
        <p:spPr>
          <a:xfrm>
            <a:off x="4976261" y="796687"/>
            <a:ext cx="6510978" cy="523220"/>
          </a:xfrm>
          <a:prstGeom prst="rect">
            <a:avLst/>
          </a:prstGeom>
          <a:noFill/>
        </p:spPr>
        <p:txBody>
          <a:bodyPr wrap="square" rtlCol="0">
            <a:spAutoFit/>
          </a:bodyPr>
          <a:lstStyle/>
          <a:p>
            <a:pPr algn="r"/>
            <a:r>
              <a:rPr lang="en-US" altLang="ko-KR" sz="2800" dirty="0">
                <a:solidFill>
                  <a:schemeClr val="accent1"/>
                </a:solidFill>
                <a:latin typeface="Times New Roman" panose="02020603050405020304" pitchFamily="18" charset="0"/>
                <a:cs typeface="Times New Roman" panose="02020603050405020304" pitchFamily="18" charset="0"/>
              </a:rPr>
              <a:t>Why Do you need to choose databricks</a:t>
            </a:r>
            <a:endParaRPr lang="ko-KR" altLang="en-US" sz="2800" dirty="0">
              <a:solidFill>
                <a:schemeClr val="accent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33459DB-388C-46CC-8221-4A862C0A6BBF}"/>
              </a:ext>
            </a:extLst>
          </p:cNvPr>
          <p:cNvSpPr txBox="1"/>
          <p:nvPr/>
        </p:nvSpPr>
        <p:spPr>
          <a:xfrm>
            <a:off x="5676905" y="1200359"/>
            <a:ext cx="5810334" cy="2677656"/>
          </a:xfrm>
          <a:prstGeom prst="rect">
            <a:avLst/>
          </a:prstGeom>
          <a:noFill/>
        </p:spPr>
        <p:txBody>
          <a:bodyPr wrap="square" rtlCol="0">
            <a:spAutoFit/>
          </a:bodyPr>
          <a:lstStyle/>
          <a:p>
            <a:pPr algn="l" fontAlgn="base"/>
            <a:r>
              <a:rPr lang="en-US" sz="1400" b="0" i="0" dirty="0">
                <a:solidFill>
                  <a:schemeClr val="bg1"/>
                </a:solidFill>
                <a:effectLst/>
                <a:latin typeface="Times New Roman" panose="02020603050405020304" pitchFamily="18" charset="0"/>
                <a:cs typeface="Times New Roman" panose="02020603050405020304" pitchFamily="18" charset="0"/>
              </a:rPr>
              <a:t>The Databricks Lakehouse Platform enables organizations to: </a:t>
            </a:r>
          </a:p>
          <a:p>
            <a:pPr marL="285750" indent="-285750" algn="l" fontAlgn="base">
              <a:buFont typeface="Wingdings" panose="05000000000000000000" pitchFamily="2" charset="2"/>
              <a:buChar char="ü"/>
            </a:pPr>
            <a:r>
              <a:rPr lang="en-US" sz="1400" b="0" i="0" dirty="0">
                <a:solidFill>
                  <a:schemeClr val="bg1"/>
                </a:solidFill>
                <a:effectLst/>
                <a:latin typeface="Times New Roman" panose="02020603050405020304" pitchFamily="18" charset="0"/>
                <a:cs typeface="Times New Roman" panose="02020603050405020304" pitchFamily="18" charset="0"/>
              </a:rPr>
              <a:t>Ingest, process, and transform massive quantities and types of data</a:t>
            </a:r>
          </a:p>
          <a:p>
            <a:pPr marL="285750" indent="-285750" algn="l" fontAlgn="base">
              <a:buFont typeface="Wingdings" panose="05000000000000000000" pitchFamily="2" charset="2"/>
              <a:buChar char="ü"/>
            </a:pPr>
            <a:r>
              <a:rPr lang="en-US" sz="1400" b="0" i="0" dirty="0">
                <a:solidFill>
                  <a:schemeClr val="bg1"/>
                </a:solidFill>
                <a:effectLst/>
                <a:latin typeface="Times New Roman" panose="02020603050405020304" pitchFamily="18" charset="0"/>
                <a:cs typeface="Times New Roman" panose="02020603050405020304" pitchFamily="18" charset="0"/>
              </a:rPr>
              <a:t>Explore data through data science techniques, including but not limited to machine learning</a:t>
            </a:r>
          </a:p>
          <a:p>
            <a:pPr marL="285750" indent="-285750" algn="l" fontAlgn="base">
              <a:buFont typeface="Wingdings" panose="05000000000000000000" pitchFamily="2" charset="2"/>
              <a:buChar char="ü"/>
            </a:pPr>
            <a:r>
              <a:rPr lang="en-US" sz="1400" b="0" i="0" dirty="0">
                <a:solidFill>
                  <a:schemeClr val="bg1"/>
                </a:solidFill>
                <a:effectLst/>
                <a:latin typeface="Times New Roman" panose="02020603050405020304" pitchFamily="18" charset="0"/>
                <a:cs typeface="Times New Roman" panose="02020603050405020304" pitchFamily="18" charset="0"/>
              </a:rPr>
              <a:t>Guarantee that data available for business queries is reliable and up to date </a:t>
            </a:r>
          </a:p>
          <a:p>
            <a:pPr marL="285750" indent="-285750" algn="l" fontAlgn="base">
              <a:buFont typeface="Wingdings" panose="05000000000000000000" pitchFamily="2" charset="2"/>
              <a:buChar char="ü"/>
            </a:pPr>
            <a:r>
              <a:rPr lang="en-US" sz="1400" b="0" i="0" dirty="0">
                <a:solidFill>
                  <a:schemeClr val="bg1"/>
                </a:solidFill>
                <a:effectLst/>
                <a:latin typeface="Times New Roman" panose="02020603050405020304" pitchFamily="18" charset="0"/>
                <a:cs typeface="Times New Roman" panose="02020603050405020304" pitchFamily="18" charset="0"/>
              </a:rPr>
              <a:t>Provide data engineers, data scientists, and data analysts the unique tools they need to do their work</a:t>
            </a:r>
          </a:p>
          <a:p>
            <a:pPr marL="285750" indent="-285750" algn="l" fontAlgn="base">
              <a:buFont typeface="Wingdings" panose="05000000000000000000" pitchFamily="2" charset="2"/>
              <a:buChar char="ü"/>
            </a:pPr>
            <a:r>
              <a:rPr lang="en-US" sz="1400" b="0" i="0" dirty="0">
                <a:solidFill>
                  <a:schemeClr val="bg1"/>
                </a:solidFill>
                <a:effectLst/>
                <a:latin typeface="Times New Roman" panose="02020603050405020304" pitchFamily="18" charset="0"/>
                <a:cs typeface="Times New Roman" panose="02020603050405020304" pitchFamily="18" charset="0"/>
              </a:rPr>
              <a:t>Overcome traditional challenges associated with data science and machine learning workflows (we will explore this in detail in our next lesson)</a:t>
            </a:r>
          </a:p>
          <a:p>
            <a:br>
              <a:rPr lang="en-US" sz="1400" dirty="0">
                <a:solidFill>
                  <a:schemeClr val="bg1"/>
                </a:solidFill>
                <a:latin typeface="Times New Roman" panose="02020603050405020304" pitchFamily="18" charset="0"/>
                <a:cs typeface="Times New Roman" panose="02020603050405020304" pitchFamily="18" charset="0"/>
              </a:rPr>
            </a:br>
            <a:endParaRPr lang="en-US" altLang="ko-KR" sz="1400"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An image showing the open source projects created by Databricks.">
            <a:extLst>
              <a:ext uri="{FF2B5EF4-FFF2-40B4-BE49-F238E27FC236}">
                <a16:creationId xmlns:a16="http://schemas.microsoft.com/office/drawing/2014/main" id="{FCFF3539-4175-4702-A984-1E76A3241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437" y="3676851"/>
            <a:ext cx="6473170" cy="286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81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7"/>
            <a:ext cx="5708227" cy="659658"/>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fontAlgn="base"/>
            <a:r>
              <a:rPr lang="en-US" sz="3600" b="1" i="0" dirty="0">
                <a:solidFill>
                  <a:srgbClr val="2D363A"/>
                </a:solidFill>
                <a:effectLst/>
                <a:latin typeface="Times New Roman" panose="02020603050405020304" pitchFamily="18" charset="0"/>
                <a:cs typeface="Times New Roman" panose="02020603050405020304" pitchFamily="18" charset="0"/>
              </a:rPr>
              <a:t>Big Data and AI Challenges</a:t>
            </a:r>
          </a:p>
        </p:txBody>
      </p:sp>
      <p:grpSp>
        <p:nvGrpSpPr>
          <p:cNvPr id="4" name="Group 3">
            <a:extLst>
              <a:ext uri="{FF2B5EF4-FFF2-40B4-BE49-F238E27FC236}">
                <a16:creationId xmlns:a16="http://schemas.microsoft.com/office/drawing/2014/main" id="{22869DF9-94DA-498E-BF1B-DDD990BB4561}"/>
              </a:ext>
            </a:extLst>
          </p:cNvPr>
          <p:cNvGrpSpPr/>
          <p:nvPr/>
        </p:nvGrpSpPr>
        <p:grpSpPr>
          <a:xfrm>
            <a:off x="567447" y="2687183"/>
            <a:ext cx="3253657" cy="775862"/>
            <a:chOff x="6324699" y="2356411"/>
            <a:chExt cx="2736305" cy="775862"/>
          </a:xfrm>
        </p:grpSpPr>
        <p:sp>
          <p:nvSpPr>
            <p:cNvPr id="5" name="TextBox 4">
              <a:extLst>
                <a:ext uri="{FF2B5EF4-FFF2-40B4-BE49-F238E27FC236}">
                  <a16:creationId xmlns:a16="http://schemas.microsoft.com/office/drawing/2014/main" id="{13A44405-A117-4ADB-BA30-9D4554031653}"/>
                </a:ext>
              </a:extLst>
            </p:cNvPr>
            <p:cNvSpPr txBox="1"/>
            <p:nvPr/>
          </p:nvSpPr>
          <p:spPr>
            <a:xfrm>
              <a:off x="6324700" y="2670608"/>
              <a:ext cx="2736304" cy="461665"/>
            </a:xfrm>
            <a:prstGeom prst="rect">
              <a:avLst/>
            </a:prstGeom>
            <a:noFill/>
          </p:spPr>
          <p:txBody>
            <a:bodyPr wrap="square" rtlCol="0">
              <a:spAutoFit/>
            </a:bodyPr>
            <a:lstStyle/>
            <a:p>
              <a:r>
                <a:rPr lang="en-US" altLang="ko-KR" sz="2400" b="1" dirty="0">
                  <a:solidFill>
                    <a:schemeClr val="accent4"/>
                  </a:solidFill>
                  <a:cs typeface="Arial" pitchFamily="34" charset="0"/>
                </a:rPr>
                <a:t>Simple Presentation  </a:t>
              </a:r>
              <a:endParaRPr lang="ko-KR" altLang="en-US" sz="2400" b="1" dirty="0">
                <a:solidFill>
                  <a:schemeClr val="accent4"/>
                </a:solidFill>
                <a:cs typeface="Arial" pitchFamily="34" charset="0"/>
              </a:endParaRPr>
            </a:p>
          </p:txBody>
        </p:sp>
        <p:sp>
          <p:nvSpPr>
            <p:cNvPr id="6" name="TextBox 5">
              <a:extLst>
                <a:ext uri="{FF2B5EF4-FFF2-40B4-BE49-F238E27FC236}">
                  <a16:creationId xmlns:a16="http://schemas.microsoft.com/office/drawing/2014/main" id="{F0DB8ED3-10C4-4B4D-A778-AECE14311C88}"/>
                </a:ext>
              </a:extLst>
            </p:cNvPr>
            <p:cNvSpPr txBox="1"/>
            <p:nvPr/>
          </p:nvSpPr>
          <p:spPr>
            <a:xfrm>
              <a:off x="6324699" y="2356411"/>
              <a:ext cx="2736304" cy="461665"/>
            </a:xfrm>
            <a:prstGeom prst="rect">
              <a:avLst/>
            </a:prstGeom>
            <a:noFill/>
          </p:spPr>
          <p:txBody>
            <a:bodyPr wrap="square" rtlCol="0">
              <a:spAutoFit/>
            </a:bodyPr>
            <a:lstStyle/>
            <a:p>
              <a:r>
                <a:rPr lang="en-US" altLang="ko-KR" sz="2400" b="1" dirty="0">
                  <a:solidFill>
                    <a:schemeClr val="accent4"/>
                  </a:solidFill>
                  <a:cs typeface="Arial" pitchFamily="34" charset="0"/>
                </a:rPr>
                <a:t>Add </a:t>
              </a:r>
              <a:r>
                <a:rPr lang="en-US" altLang="ko-KR" sz="2400" b="1" dirty="0">
                  <a:solidFill>
                    <a:schemeClr val="accent3"/>
                  </a:solidFill>
                  <a:cs typeface="Arial" pitchFamily="34" charset="0"/>
                </a:rPr>
                <a:t>Contents</a:t>
              </a:r>
              <a:r>
                <a:rPr lang="en-US" altLang="ko-KR" sz="2400" b="1" dirty="0">
                  <a:solidFill>
                    <a:schemeClr val="accent4"/>
                  </a:solidFill>
                  <a:cs typeface="Arial" pitchFamily="34" charset="0"/>
                </a:rPr>
                <a:t> Title</a:t>
              </a:r>
              <a:endParaRPr lang="ko-KR" altLang="en-US" sz="2400" b="1" dirty="0">
                <a:solidFill>
                  <a:schemeClr val="accent4"/>
                </a:solidFill>
                <a:cs typeface="Arial" pitchFamily="34" charset="0"/>
              </a:endParaRPr>
            </a:p>
          </p:txBody>
        </p:sp>
      </p:grpSp>
      <p:sp>
        <p:nvSpPr>
          <p:cNvPr id="13" name="TextBox 12">
            <a:extLst>
              <a:ext uri="{FF2B5EF4-FFF2-40B4-BE49-F238E27FC236}">
                <a16:creationId xmlns:a16="http://schemas.microsoft.com/office/drawing/2014/main" id="{A0C3D6D3-773C-40AB-A50E-4E4EEAA8BF58}"/>
              </a:ext>
            </a:extLst>
          </p:cNvPr>
          <p:cNvSpPr txBox="1"/>
          <p:nvPr/>
        </p:nvSpPr>
        <p:spPr>
          <a:xfrm>
            <a:off x="8245518" y="1988433"/>
            <a:ext cx="3067750" cy="4278094"/>
          </a:xfrm>
          <a:prstGeom prst="rect">
            <a:avLst/>
          </a:prstGeom>
          <a:noFill/>
        </p:spPr>
        <p:txBody>
          <a:bodyPr wrap="square" rtlCol="0">
            <a:spAutoFit/>
          </a:bodyPr>
          <a:lstStyle/>
          <a:p>
            <a:pPr marL="285750" indent="-285750">
              <a:buFont typeface="Wingdings" panose="05000000000000000000" pitchFamily="2" charset="2"/>
              <a:buChar char="Ø"/>
            </a:pPr>
            <a:r>
              <a:rPr lang="en-US" sz="1600" i="0" dirty="0">
                <a:solidFill>
                  <a:srgbClr val="313537"/>
                </a:solidFill>
                <a:effectLst/>
                <a:latin typeface="Times New Roman" panose="02020603050405020304" pitchFamily="18" charset="0"/>
                <a:cs typeface="Times New Roman" panose="02020603050405020304" pitchFamily="18" charset="0"/>
              </a:rPr>
              <a:t>Often, these technology stacks don’t work well together due to many different tools</a:t>
            </a:r>
          </a:p>
          <a:p>
            <a:pPr marL="285750" indent="-285750">
              <a:buFont typeface="Wingdings" panose="05000000000000000000" pitchFamily="2" charset="2"/>
              <a:buChar char="Ø"/>
            </a:pPr>
            <a:r>
              <a:rPr lang="en-US" sz="1600" dirty="0">
                <a:solidFill>
                  <a:srgbClr val="313537"/>
                </a:solidFill>
                <a:latin typeface="Times New Roman" panose="02020603050405020304" pitchFamily="18" charset="0"/>
                <a:cs typeface="Times New Roman" panose="02020603050405020304" pitchFamily="18" charset="0"/>
              </a:rPr>
              <a:t>Requires Skill employee to work on siloed Technology Stack</a:t>
            </a:r>
          </a:p>
          <a:p>
            <a:pPr marL="285750" indent="-285750">
              <a:buFont typeface="Wingdings" panose="05000000000000000000" pitchFamily="2" charset="2"/>
              <a:buChar char="Ø"/>
            </a:pPr>
            <a:r>
              <a:rPr lang="en-US" sz="1600" dirty="0">
                <a:solidFill>
                  <a:srgbClr val="313537"/>
                </a:solidFill>
                <a:latin typeface="Times New Roman" panose="02020603050405020304" pitchFamily="18" charset="0"/>
                <a:cs typeface="Times New Roman" panose="02020603050405020304" pitchFamily="18" charset="0"/>
              </a:rPr>
              <a:t>M</a:t>
            </a:r>
            <a:r>
              <a:rPr lang="en-US" sz="1600" i="0" dirty="0">
                <a:solidFill>
                  <a:srgbClr val="313537"/>
                </a:solidFill>
                <a:effectLst/>
                <a:latin typeface="Times New Roman" panose="02020603050405020304" pitchFamily="18" charset="0"/>
                <a:cs typeface="Times New Roman" panose="02020603050405020304" pitchFamily="18" charset="0"/>
              </a:rPr>
              <a:t>any organizations suffer from the challenges of having siloed functional roles for individuals on their data science teams</a:t>
            </a:r>
          </a:p>
          <a:p>
            <a:pPr marL="285750" indent="-285750">
              <a:buFont typeface="Wingdings" panose="05000000000000000000" pitchFamily="2" charset="2"/>
              <a:buChar char="Ø"/>
            </a:pPr>
            <a:r>
              <a:rPr lang="en-US" sz="1600" dirty="0">
                <a:solidFill>
                  <a:srgbClr val="313537"/>
                </a:solidFill>
                <a:latin typeface="Times New Roman" panose="02020603050405020304" pitchFamily="18" charset="0"/>
                <a:cs typeface="Times New Roman" panose="02020603050405020304" pitchFamily="18" charset="0"/>
              </a:rPr>
              <a:t>A</a:t>
            </a:r>
            <a:r>
              <a:rPr lang="en-US" sz="1600" i="0" dirty="0">
                <a:solidFill>
                  <a:srgbClr val="313537"/>
                </a:solidFill>
                <a:effectLst/>
                <a:latin typeface="Times New Roman" panose="02020603050405020304" pitchFamily="18" charset="0"/>
                <a:cs typeface="Times New Roman" panose="02020603050405020304" pitchFamily="18" charset="0"/>
              </a:rPr>
              <a:t>ccording to Gartner, 80% of organizations will fail to develop a consolidated data security policy</a:t>
            </a:r>
          </a:p>
          <a:p>
            <a:pPr marL="285750" indent="-285750">
              <a:buFont typeface="Wingdings" panose="05000000000000000000" pitchFamily="2" charset="2"/>
              <a:buChar char="Ø"/>
            </a:pPr>
            <a:endParaRPr lang="en-US" sz="1600" dirty="0">
              <a:solidFill>
                <a:srgbClr val="313537"/>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i="0" dirty="0">
              <a:solidFill>
                <a:srgbClr val="313537"/>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124" name="Picture 4" descr="An image showing statistics that highlight the importance of AI as a strategic priority to CEOs (83% of CEOs say AI is a strategic priority), the business value created by AI in 2022 ($3.9 trillion), how many big data projects fail (85%), and the percent of data science projects that never make it into production (87%).">
            <a:extLst>
              <a:ext uri="{FF2B5EF4-FFF2-40B4-BE49-F238E27FC236}">
                <a16:creationId xmlns:a16="http://schemas.microsoft.com/office/drawing/2014/main" id="{6CDA9018-A62F-44C3-B6C9-8FBA3B3DC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63" y="1988433"/>
            <a:ext cx="7558240" cy="2579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7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417423" y="434200"/>
            <a:ext cx="5708227" cy="659658"/>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fontAlgn="base"/>
            <a:r>
              <a:rPr lang="en-US" sz="3600" b="1" i="0" dirty="0">
                <a:solidFill>
                  <a:srgbClr val="2D363A"/>
                </a:solidFill>
                <a:effectLst/>
                <a:latin typeface="Times New Roman" panose="02020603050405020304" pitchFamily="18" charset="0"/>
                <a:cs typeface="Times New Roman" panose="02020603050405020304" pitchFamily="18" charset="0"/>
              </a:rPr>
              <a:t>Big Data and AI Challenges</a:t>
            </a:r>
          </a:p>
        </p:txBody>
      </p:sp>
      <p:grpSp>
        <p:nvGrpSpPr>
          <p:cNvPr id="4" name="Group 3">
            <a:extLst>
              <a:ext uri="{FF2B5EF4-FFF2-40B4-BE49-F238E27FC236}">
                <a16:creationId xmlns:a16="http://schemas.microsoft.com/office/drawing/2014/main" id="{22869DF9-94DA-498E-BF1B-DDD990BB4561}"/>
              </a:ext>
            </a:extLst>
          </p:cNvPr>
          <p:cNvGrpSpPr/>
          <p:nvPr/>
        </p:nvGrpSpPr>
        <p:grpSpPr>
          <a:xfrm>
            <a:off x="567447" y="2687183"/>
            <a:ext cx="3253657" cy="775862"/>
            <a:chOff x="6324699" y="2356411"/>
            <a:chExt cx="2736305" cy="775862"/>
          </a:xfrm>
        </p:grpSpPr>
        <p:sp>
          <p:nvSpPr>
            <p:cNvPr id="5" name="TextBox 4">
              <a:extLst>
                <a:ext uri="{FF2B5EF4-FFF2-40B4-BE49-F238E27FC236}">
                  <a16:creationId xmlns:a16="http://schemas.microsoft.com/office/drawing/2014/main" id="{13A44405-A117-4ADB-BA30-9D4554031653}"/>
                </a:ext>
              </a:extLst>
            </p:cNvPr>
            <p:cNvSpPr txBox="1"/>
            <p:nvPr/>
          </p:nvSpPr>
          <p:spPr>
            <a:xfrm>
              <a:off x="6324700" y="2670608"/>
              <a:ext cx="2736304" cy="461665"/>
            </a:xfrm>
            <a:prstGeom prst="rect">
              <a:avLst/>
            </a:prstGeom>
            <a:noFill/>
          </p:spPr>
          <p:txBody>
            <a:bodyPr wrap="square" rtlCol="0">
              <a:spAutoFit/>
            </a:bodyPr>
            <a:lstStyle/>
            <a:p>
              <a:r>
                <a:rPr lang="en-US" altLang="ko-KR" sz="2400" b="1" dirty="0">
                  <a:solidFill>
                    <a:schemeClr val="accent4"/>
                  </a:solidFill>
                  <a:cs typeface="Arial" pitchFamily="34" charset="0"/>
                </a:rPr>
                <a:t>Simple Presentation  </a:t>
              </a:r>
              <a:endParaRPr lang="ko-KR" altLang="en-US" sz="2400" b="1" dirty="0">
                <a:solidFill>
                  <a:schemeClr val="accent4"/>
                </a:solidFill>
                <a:cs typeface="Arial" pitchFamily="34" charset="0"/>
              </a:endParaRPr>
            </a:p>
          </p:txBody>
        </p:sp>
        <p:sp>
          <p:nvSpPr>
            <p:cNvPr id="6" name="TextBox 5">
              <a:extLst>
                <a:ext uri="{FF2B5EF4-FFF2-40B4-BE49-F238E27FC236}">
                  <a16:creationId xmlns:a16="http://schemas.microsoft.com/office/drawing/2014/main" id="{F0DB8ED3-10C4-4B4D-A778-AECE14311C88}"/>
                </a:ext>
              </a:extLst>
            </p:cNvPr>
            <p:cNvSpPr txBox="1"/>
            <p:nvPr/>
          </p:nvSpPr>
          <p:spPr>
            <a:xfrm>
              <a:off x="6324699" y="2356411"/>
              <a:ext cx="2736304" cy="461665"/>
            </a:xfrm>
            <a:prstGeom prst="rect">
              <a:avLst/>
            </a:prstGeom>
            <a:noFill/>
          </p:spPr>
          <p:txBody>
            <a:bodyPr wrap="square" rtlCol="0">
              <a:spAutoFit/>
            </a:bodyPr>
            <a:lstStyle/>
            <a:p>
              <a:r>
                <a:rPr lang="en-US" altLang="ko-KR" sz="2400" b="1" dirty="0">
                  <a:solidFill>
                    <a:schemeClr val="accent4"/>
                  </a:solidFill>
                  <a:cs typeface="Arial" pitchFamily="34" charset="0"/>
                </a:rPr>
                <a:t>Add </a:t>
              </a:r>
              <a:r>
                <a:rPr lang="en-US" altLang="ko-KR" sz="2400" b="1" dirty="0">
                  <a:solidFill>
                    <a:schemeClr val="accent3"/>
                  </a:solidFill>
                  <a:cs typeface="Arial" pitchFamily="34" charset="0"/>
                </a:rPr>
                <a:t>Contents</a:t>
              </a:r>
              <a:r>
                <a:rPr lang="en-US" altLang="ko-KR" sz="2400" b="1" dirty="0">
                  <a:solidFill>
                    <a:schemeClr val="accent4"/>
                  </a:solidFill>
                  <a:cs typeface="Arial" pitchFamily="34" charset="0"/>
                </a:rPr>
                <a:t> Title</a:t>
              </a:r>
              <a:endParaRPr lang="ko-KR" altLang="en-US" sz="2400" b="1" dirty="0">
                <a:solidFill>
                  <a:schemeClr val="accent4"/>
                </a:solidFill>
                <a:cs typeface="Arial" pitchFamily="34" charset="0"/>
              </a:endParaRPr>
            </a:p>
          </p:txBody>
        </p:sp>
      </p:grpSp>
      <p:sp>
        <p:nvSpPr>
          <p:cNvPr id="7" name="TextBox 6">
            <a:extLst>
              <a:ext uri="{FF2B5EF4-FFF2-40B4-BE49-F238E27FC236}">
                <a16:creationId xmlns:a16="http://schemas.microsoft.com/office/drawing/2014/main" id="{4A746038-1E7C-4523-817C-18970FE97BA8}"/>
              </a:ext>
            </a:extLst>
          </p:cNvPr>
          <p:cNvSpPr txBox="1"/>
          <p:nvPr/>
        </p:nvSpPr>
        <p:spPr>
          <a:xfrm>
            <a:off x="567447" y="4931002"/>
            <a:ext cx="2970841" cy="461665"/>
          </a:xfrm>
          <a:prstGeom prst="rect">
            <a:avLst/>
          </a:prstGeom>
          <a:noFill/>
        </p:spPr>
        <p:txBody>
          <a:bodyPr wrap="square" rtlCol="0" anchor="ctr">
            <a:spAutoFit/>
          </a:bodyPr>
          <a:lstStyle/>
          <a:p>
            <a:r>
              <a:rPr lang="en-GB" altLang="ko-KR" sz="1200" dirty="0">
                <a:solidFill>
                  <a:schemeClr val="accent2"/>
                </a:solidFill>
                <a:cs typeface="Arial" pitchFamily="34" charset="0"/>
              </a:rPr>
              <a:t>L</a:t>
            </a:r>
            <a:r>
              <a:rPr lang="en-US" altLang="ko-KR" sz="1200" dirty="0">
                <a:solidFill>
                  <a:schemeClr val="accent2"/>
                </a:solidFill>
                <a:cs typeface="Arial" pitchFamily="34" charset="0"/>
              </a:rPr>
              <a:t>OREM IPSUM DOLOR SIT AMET,</a:t>
            </a:r>
          </a:p>
          <a:p>
            <a:r>
              <a:rPr lang="en-US" altLang="ko-KR" sz="1200" dirty="0">
                <a:solidFill>
                  <a:schemeClr val="accent2"/>
                </a:solidFill>
                <a:cs typeface="Arial" pitchFamily="34" charset="0"/>
              </a:rPr>
              <a:t>CU USU AGAM INTEGRE IMPEDIT.</a:t>
            </a:r>
            <a:endParaRPr lang="ko-KR" altLang="en-US" sz="1200" dirty="0">
              <a:solidFill>
                <a:schemeClr val="accent2"/>
              </a:solidFill>
              <a:cs typeface="Arial" pitchFamily="34" charset="0"/>
            </a:endParaRPr>
          </a:p>
        </p:txBody>
      </p:sp>
      <p:sp>
        <p:nvSpPr>
          <p:cNvPr id="8" name="TextBox 7">
            <a:extLst>
              <a:ext uri="{FF2B5EF4-FFF2-40B4-BE49-F238E27FC236}">
                <a16:creationId xmlns:a16="http://schemas.microsoft.com/office/drawing/2014/main" id="{D990C4D4-ED07-40BB-9A93-66F634CA9FA2}"/>
              </a:ext>
            </a:extLst>
          </p:cNvPr>
          <p:cNvSpPr txBox="1"/>
          <p:nvPr/>
        </p:nvSpPr>
        <p:spPr>
          <a:xfrm>
            <a:off x="567447" y="4100005"/>
            <a:ext cx="2970842" cy="830997"/>
          </a:xfrm>
          <a:prstGeom prst="rect">
            <a:avLst/>
          </a:prstGeom>
          <a:noFill/>
        </p:spPr>
        <p:txBody>
          <a:bodyPr wrap="square" rtlCol="0" anchor="ctr">
            <a:spAutoFit/>
          </a:bodyPr>
          <a:lstStyle/>
          <a:p>
            <a:r>
              <a:rPr lang="en-GB" altLang="ko-KR" sz="2400" dirty="0">
                <a:solidFill>
                  <a:schemeClr val="accent1"/>
                </a:solidFill>
                <a:cs typeface="Arial" pitchFamily="34" charset="0"/>
              </a:rPr>
              <a:t>L</a:t>
            </a:r>
            <a:r>
              <a:rPr lang="en-US" altLang="ko-KR" sz="2400" dirty="0">
                <a:solidFill>
                  <a:schemeClr val="accent1"/>
                </a:solidFill>
                <a:cs typeface="Arial" pitchFamily="34" charset="0"/>
              </a:rPr>
              <a:t>OREM IPSUM</a:t>
            </a:r>
          </a:p>
          <a:p>
            <a:r>
              <a:rPr lang="en-US" altLang="ko-KR" sz="2400" dirty="0">
                <a:solidFill>
                  <a:schemeClr val="accent1"/>
                </a:solidFill>
                <a:cs typeface="Arial" pitchFamily="34" charset="0"/>
              </a:rPr>
              <a:t>DOLOR SIT AMET</a:t>
            </a:r>
            <a:endParaRPr lang="ko-KR" altLang="en-US" sz="2400" dirty="0">
              <a:solidFill>
                <a:schemeClr val="accent1"/>
              </a:solidFill>
              <a:cs typeface="Arial" pitchFamily="34" charset="0"/>
            </a:endParaRPr>
          </a:p>
        </p:txBody>
      </p:sp>
      <p:sp>
        <p:nvSpPr>
          <p:cNvPr id="9" name="Rectangle 8">
            <a:extLst>
              <a:ext uri="{FF2B5EF4-FFF2-40B4-BE49-F238E27FC236}">
                <a16:creationId xmlns:a16="http://schemas.microsoft.com/office/drawing/2014/main" id="{FD0FECE1-2D25-429A-A91C-7AC8D6C2C3DE}"/>
              </a:ext>
            </a:extLst>
          </p:cNvPr>
          <p:cNvSpPr/>
          <p:nvPr/>
        </p:nvSpPr>
        <p:spPr>
          <a:xfrm>
            <a:off x="567447" y="5508460"/>
            <a:ext cx="3161566" cy="738664"/>
          </a:xfrm>
          <a:prstGeom prst="rect">
            <a:avLst/>
          </a:prstGeom>
        </p:spPr>
        <p:txBody>
          <a:bodyPr wrap="square" lIns="72000" rIns="72000">
            <a:spAutoFit/>
          </a:bodyPr>
          <a:lstStyle/>
          <a:p>
            <a:r>
              <a:rPr lang="en-US" altLang="ko-KR" sz="1400" dirty="0">
                <a:solidFill>
                  <a:schemeClr val="tx1">
                    <a:lumMod val="75000"/>
                    <a:lumOff val="25000"/>
                  </a:schemeClr>
                </a:solidFill>
              </a:rPr>
              <a:t>You can simply impress your audience and add a unique zing and appeal to your Presentations.</a:t>
            </a:r>
          </a:p>
        </p:txBody>
      </p:sp>
      <p:grpSp>
        <p:nvGrpSpPr>
          <p:cNvPr id="10" name="Group 9">
            <a:extLst>
              <a:ext uri="{FF2B5EF4-FFF2-40B4-BE49-F238E27FC236}">
                <a16:creationId xmlns:a16="http://schemas.microsoft.com/office/drawing/2014/main" id="{6D9A16B8-EE2C-43C1-BFFC-9A3D812B3673}"/>
              </a:ext>
            </a:extLst>
          </p:cNvPr>
          <p:cNvGrpSpPr/>
          <p:nvPr/>
        </p:nvGrpSpPr>
        <p:grpSpPr>
          <a:xfrm>
            <a:off x="8245518" y="1093858"/>
            <a:ext cx="3379035" cy="756376"/>
            <a:chOff x="8897270" y="3721187"/>
            <a:chExt cx="3379035" cy="756376"/>
          </a:xfrm>
        </p:grpSpPr>
        <p:sp>
          <p:nvSpPr>
            <p:cNvPr id="11" name="Content Placeholder 4">
              <a:extLst>
                <a:ext uri="{FF2B5EF4-FFF2-40B4-BE49-F238E27FC236}">
                  <a16:creationId xmlns:a16="http://schemas.microsoft.com/office/drawing/2014/main" id="{DC0F137D-1039-4BF2-8B09-E9DC1DF34C0D}"/>
                </a:ext>
              </a:extLst>
            </p:cNvPr>
            <p:cNvSpPr txBox="1">
              <a:spLocks/>
            </p:cNvSpPr>
            <p:nvPr/>
          </p:nvSpPr>
          <p:spPr>
            <a:xfrm>
              <a:off x="8897270" y="3721187"/>
              <a:ext cx="3379035" cy="443386"/>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3200" dirty="0">
                  <a:solidFill>
                    <a:schemeClr val="accent1"/>
                  </a:solidFill>
                </a:rPr>
                <a:t>Member Name</a:t>
              </a:r>
              <a:endParaRPr lang="ko-KR" altLang="en-US" sz="3200" dirty="0">
                <a:solidFill>
                  <a:schemeClr val="accent1"/>
                </a:solidFill>
              </a:endParaRPr>
            </a:p>
          </p:txBody>
        </p:sp>
        <p:sp>
          <p:nvSpPr>
            <p:cNvPr id="12" name="Content Placeholder 5">
              <a:extLst>
                <a:ext uri="{FF2B5EF4-FFF2-40B4-BE49-F238E27FC236}">
                  <a16:creationId xmlns:a16="http://schemas.microsoft.com/office/drawing/2014/main" id="{B8DD444C-90CE-49BE-A16D-6CC6E7179E44}"/>
                </a:ext>
              </a:extLst>
            </p:cNvPr>
            <p:cNvSpPr txBox="1">
              <a:spLocks/>
            </p:cNvSpPr>
            <p:nvPr/>
          </p:nvSpPr>
          <p:spPr>
            <a:xfrm>
              <a:off x="8897444" y="4189531"/>
              <a:ext cx="1698083" cy="288032"/>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2000" dirty="0"/>
                <a:t>Director</a:t>
              </a:r>
              <a:endParaRPr lang="ko-KR" altLang="en-US" sz="2000" dirty="0"/>
            </a:p>
          </p:txBody>
        </p:sp>
      </p:grpSp>
      <p:sp>
        <p:nvSpPr>
          <p:cNvPr id="13" name="TextBox 12">
            <a:extLst>
              <a:ext uri="{FF2B5EF4-FFF2-40B4-BE49-F238E27FC236}">
                <a16:creationId xmlns:a16="http://schemas.microsoft.com/office/drawing/2014/main" id="{A0C3D6D3-773C-40AB-A50E-4E4EEAA8BF58}"/>
              </a:ext>
            </a:extLst>
          </p:cNvPr>
          <p:cNvSpPr txBox="1"/>
          <p:nvPr/>
        </p:nvSpPr>
        <p:spPr>
          <a:xfrm>
            <a:off x="8245518" y="1988433"/>
            <a:ext cx="306775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15" name="Text Placeholder 27">
            <a:extLst>
              <a:ext uri="{FF2B5EF4-FFF2-40B4-BE49-F238E27FC236}">
                <a16:creationId xmlns:a16="http://schemas.microsoft.com/office/drawing/2014/main" id="{90C13E98-036B-45A5-A5B8-56F02B3DA6D1}"/>
              </a:ext>
            </a:extLst>
          </p:cNvPr>
          <p:cNvSpPr txBox="1">
            <a:spLocks/>
          </p:cNvSpPr>
          <p:nvPr/>
        </p:nvSpPr>
        <p:spPr>
          <a:xfrm>
            <a:off x="8245518" y="3140968"/>
            <a:ext cx="2520280" cy="288032"/>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dirty="0">
                <a:solidFill>
                  <a:schemeClr val="tx1">
                    <a:lumMod val="75000"/>
                    <a:lumOff val="25000"/>
                  </a:schemeClr>
                </a:solidFill>
              </a:rPr>
              <a:t>Work Experience</a:t>
            </a:r>
          </a:p>
        </p:txBody>
      </p:sp>
      <p:sp>
        <p:nvSpPr>
          <p:cNvPr id="16" name="직사각형 22">
            <a:extLst>
              <a:ext uri="{FF2B5EF4-FFF2-40B4-BE49-F238E27FC236}">
                <a16:creationId xmlns:a16="http://schemas.microsoft.com/office/drawing/2014/main" id="{67359EA9-95E1-4900-B8E2-A0DB83C2E996}"/>
              </a:ext>
            </a:extLst>
          </p:cNvPr>
          <p:cNvSpPr/>
          <p:nvPr/>
        </p:nvSpPr>
        <p:spPr>
          <a:xfrm>
            <a:off x="8245519" y="3470065"/>
            <a:ext cx="3183205" cy="646331"/>
          </a:xfrm>
          <a:prstGeom prst="rect">
            <a:avLst/>
          </a:prstGeom>
        </p:spPr>
        <p:txBody>
          <a:bodyPr wrap="square">
            <a:spAutoFit/>
          </a:bodyPr>
          <a:lstStyle/>
          <a:p>
            <a:r>
              <a:rPr lang="en-US" altLang="ko-KR" sz="1200" dirty="0">
                <a:solidFill>
                  <a:schemeClr val="tx1">
                    <a:lumMod val="75000"/>
                    <a:lumOff val="25000"/>
                  </a:schemeClr>
                </a:solidFill>
              </a:rPr>
              <a:t>2013 ~ 2014  Text here</a:t>
            </a:r>
          </a:p>
          <a:p>
            <a:r>
              <a:rPr lang="en-US" altLang="ko-KR" sz="1200" dirty="0">
                <a:solidFill>
                  <a:schemeClr val="tx1">
                    <a:lumMod val="75000"/>
                    <a:lumOff val="25000"/>
                  </a:schemeClr>
                </a:solidFill>
              </a:rPr>
              <a:t>Example Text : Get a modern PowerPoint  Presentation that is beautifully designed.</a:t>
            </a:r>
          </a:p>
        </p:txBody>
      </p:sp>
      <p:sp>
        <p:nvSpPr>
          <p:cNvPr id="17" name="직사각형 5">
            <a:extLst>
              <a:ext uri="{FF2B5EF4-FFF2-40B4-BE49-F238E27FC236}">
                <a16:creationId xmlns:a16="http://schemas.microsoft.com/office/drawing/2014/main" id="{8D569518-EF1B-4905-B357-C8B853907616}"/>
              </a:ext>
            </a:extLst>
          </p:cNvPr>
          <p:cNvSpPr/>
          <p:nvPr/>
        </p:nvSpPr>
        <p:spPr>
          <a:xfrm>
            <a:off x="8245519" y="4157460"/>
            <a:ext cx="3183205" cy="646331"/>
          </a:xfrm>
          <a:prstGeom prst="rect">
            <a:avLst/>
          </a:prstGeom>
        </p:spPr>
        <p:txBody>
          <a:bodyPr wrap="square">
            <a:spAutoFit/>
          </a:bodyPr>
          <a:lstStyle/>
          <a:p>
            <a:r>
              <a:rPr lang="en-US" altLang="ko-KR" sz="1200" dirty="0">
                <a:solidFill>
                  <a:schemeClr val="tx1">
                    <a:lumMod val="75000"/>
                    <a:lumOff val="25000"/>
                  </a:schemeClr>
                </a:solidFill>
              </a:rPr>
              <a:t>2014 ~ 2016Text here</a:t>
            </a:r>
          </a:p>
          <a:p>
            <a:r>
              <a:rPr lang="en-US" altLang="ko-KR" sz="1200" dirty="0">
                <a:solidFill>
                  <a:schemeClr val="tx1">
                    <a:lumMod val="75000"/>
                    <a:lumOff val="25000"/>
                  </a:schemeClr>
                </a:solidFill>
              </a:rPr>
              <a:t>Example Text : Get a modern PowerPoint  Presentation that is beautifully designed</a:t>
            </a:r>
          </a:p>
        </p:txBody>
      </p:sp>
      <p:sp>
        <p:nvSpPr>
          <p:cNvPr id="18" name="직사각형 24">
            <a:extLst>
              <a:ext uri="{FF2B5EF4-FFF2-40B4-BE49-F238E27FC236}">
                <a16:creationId xmlns:a16="http://schemas.microsoft.com/office/drawing/2014/main" id="{5A04F557-2924-4C90-B6D5-8C59C9F901EA}"/>
              </a:ext>
            </a:extLst>
          </p:cNvPr>
          <p:cNvSpPr/>
          <p:nvPr/>
        </p:nvSpPr>
        <p:spPr>
          <a:xfrm>
            <a:off x="8245519" y="4844856"/>
            <a:ext cx="3183205" cy="646331"/>
          </a:xfrm>
          <a:prstGeom prst="rect">
            <a:avLst/>
          </a:prstGeom>
        </p:spPr>
        <p:txBody>
          <a:bodyPr wrap="square">
            <a:spAutoFit/>
          </a:bodyPr>
          <a:lstStyle/>
          <a:p>
            <a:r>
              <a:rPr lang="en-US" altLang="ko-KR" sz="1200" dirty="0">
                <a:solidFill>
                  <a:schemeClr val="tx1">
                    <a:lumMod val="75000"/>
                    <a:lumOff val="25000"/>
                  </a:schemeClr>
                </a:solidFill>
              </a:rPr>
              <a:t>2016 ~ 2019  Text here</a:t>
            </a:r>
          </a:p>
          <a:p>
            <a:r>
              <a:rPr lang="en-US" altLang="ko-KR" sz="1200" dirty="0">
                <a:solidFill>
                  <a:schemeClr val="tx1">
                    <a:lumMod val="75000"/>
                    <a:lumOff val="25000"/>
                  </a:schemeClr>
                </a:solidFill>
              </a:rPr>
              <a:t>Example Text : Get a modern PowerPoint  Presentation that is beautifully designed.</a:t>
            </a:r>
          </a:p>
        </p:txBody>
      </p:sp>
      <p:sp>
        <p:nvSpPr>
          <p:cNvPr id="19" name="직사각형 24">
            <a:extLst>
              <a:ext uri="{FF2B5EF4-FFF2-40B4-BE49-F238E27FC236}">
                <a16:creationId xmlns:a16="http://schemas.microsoft.com/office/drawing/2014/main" id="{CE281F0F-A9D6-487C-A45E-48E52E1D3B8D}"/>
              </a:ext>
            </a:extLst>
          </p:cNvPr>
          <p:cNvSpPr/>
          <p:nvPr/>
        </p:nvSpPr>
        <p:spPr>
          <a:xfrm>
            <a:off x="8245519" y="5532252"/>
            <a:ext cx="3183205" cy="646331"/>
          </a:xfrm>
          <a:prstGeom prst="rect">
            <a:avLst/>
          </a:prstGeom>
        </p:spPr>
        <p:txBody>
          <a:bodyPr wrap="square">
            <a:spAutoFit/>
          </a:bodyPr>
          <a:lstStyle/>
          <a:p>
            <a:r>
              <a:rPr lang="en-US" altLang="ko-KR" sz="1200" dirty="0">
                <a:solidFill>
                  <a:schemeClr val="tx1">
                    <a:lumMod val="75000"/>
                    <a:lumOff val="25000"/>
                  </a:schemeClr>
                </a:solidFill>
              </a:rPr>
              <a:t>2019 ~ 2021  Text here</a:t>
            </a:r>
          </a:p>
          <a:p>
            <a:r>
              <a:rPr lang="en-US" altLang="ko-KR" sz="1200" dirty="0">
                <a:solidFill>
                  <a:schemeClr val="tx1">
                    <a:lumMod val="75000"/>
                    <a:lumOff val="25000"/>
                  </a:schemeClr>
                </a:solidFill>
              </a:rPr>
              <a:t>Example Text : Get a modern PowerPoint  Presentation that is beautifully designed.</a:t>
            </a:r>
          </a:p>
        </p:txBody>
      </p:sp>
      <p:pic>
        <p:nvPicPr>
          <p:cNvPr id="5124" name="Picture 4" descr="An image showing statistics that highlight the importance of AI as a strategic priority to CEOs (83% of CEOs say AI is a strategic priority), the business value created by AI in 2022 ($3.9 trillion), how many big data projects fail (85%), and the percent of data science projects that never make it into production (87%).">
            <a:extLst>
              <a:ext uri="{FF2B5EF4-FFF2-40B4-BE49-F238E27FC236}">
                <a16:creationId xmlns:a16="http://schemas.microsoft.com/office/drawing/2014/main" id="{6CDA9018-A62F-44C3-B6C9-8FBA3B3DC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38" y="1940529"/>
            <a:ext cx="6826285" cy="230483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An image showing technology stacks divided by data warehousing, data engineering, streaming, and data science &amp; machine learning workloads, with the addition of dotted lines to represent how organizations must cross into multiple data stacks to get their jobs done, plus dividers between data practitioners roles - this is to showcase that many times, team members end up working in silos because of divided technology stacks.">
            <a:extLst>
              <a:ext uri="{FF2B5EF4-FFF2-40B4-BE49-F238E27FC236}">
                <a16:creationId xmlns:a16="http://schemas.microsoft.com/office/drawing/2014/main" id="{CC08F759-ADD4-4C01-AD16-33A6769C2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23" y="1093858"/>
            <a:ext cx="11011301" cy="5368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5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BD7173-5CFC-485E-A8DF-0267EF858F07}"/>
              </a:ext>
            </a:extLst>
          </p:cNvPr>
          <p:cNvSpPr txBox="1"/>
          <p:nvPr/>
        </p:nvSpPr>
        <p:spPr>
          <a:xfrm>
            <a:off x="1374219" y="1033194"/>
            <a:ext cx="6750875" cy="523220"/>
          </a:xfrm>
          <a:prstGeom prst="rect">
            <a:avLst/>
          </a:prstGeom>
          <a:noFill/>
        </p:spPr>
        <p:txBody>
          <a:bodyPr wrap="square" rtlCol="0">
            <a:spAutoFit/>
          </a:bodyPr>
          <a:lstStyle/>
          <a:p>
            <a:r>
              <a:rPr lang="en-US" altLang="ko-KR" sz="2800" b="1" dirty="0">
                <a:solidFill>
                  <a:schemeClr val="accent1"/>
                </a:solidFill>
                <a:latin typeface="Times New Roman" panose="02020603050405020304" pitchFamily="18" charset="0"/>
                <a:cs typeface="Times New Roman" panose="02020603050405020304" pitchFamily="18" charset="0"/>
              </a:rPr>
              <a:t>Introduction to Lakehouse</a:t>
            </a:r>
            <a:endParaRPr lang="ko-KR"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2E9310A-A87D-4604-9716-F8211542CEFD}"/>
              </a:ext>
            </a:extLst>
          </p:cNvPr>
          <p:cNvSpPr txBox="1"/>
          <p:nvPr/>
        </p:nvSpPr>
        <p:spPr>
          <a:xfrm>
            <a:off x="1374218" y="1739529"/>
            <a:ext cx="6750875" cy="1600438"/>
          </a:xfrm>
          <a:prstGeom prst="rect">
            <a:avLst/>
          </a:prstGeom>
          <a:noFill/>
        </p:spPr>
        <p:txBody>
          <a:bodyPr wrap="square" rtlCol="0">
            <a:spAutoFit/>
          </a:bodyPr>
          <a:lstStyle/>
          <a:p>
            <a:pPr algn="l" fontAlgn="base"/>
            <a:r>
              <a:rPr lang="en-US" sz="1400" b="0" i="0" dirty="0">
                <a:solidFill>
                  <a:schemeClr val="bg1"/>
                </a:solidFill>
                <a:effectLst/>
                <a:latin typeface="Times New Roman" panose="02020603050405020304" pitchFamily="18" charset="0"/>
                <a:cs typeface="Times New Roman" panose="02020603050405020304" pitchFamily="18" charset="0"/>
              </a:rPr>
              <a:t>A data </a:t>
            </a:r>
            <a:r>
              <a:rPr lang="en-US" sz="1400" b="0" i="0" dirty="0" err="1">
                <a:solidFill>
                  <a:schemeClr val="bg1"/>
                </a:solidFill>
                <a:effectLst/>
                <a:latin typeface="Times New Roman" panose="02020603050405020304" pitchFamily="18" charset="0"/>
                <a:cs typeface="Times New Roman" panose="02020603050405020304" pitchFamily="18" charset="0"/>
              </a:rPr>
              <a:t>lakehouse</a:t>
            </a:r>
            <a:r>
              <a:rPr lang="en-US" sz="1400" b="0" i="0" dirty="0">
                <a:solidFill>
                  <a:schemeClr val="bg1"/>
                </a:solidFill>
                <a:effectLst/>
                <a:latin typeface="Times New Roman" panose="02020603050405020304" pitchFamily="18" charset="0"/>
                <a:cs typeface="Times New Roman" panose="02020603050405020304" pitchFamily="18" charset="0"/>
              </a:rPr>
              <a:t> is a new, open data management paradigm that combines the most popular capabilities of data lakes and data warehouses. A </a:t>
            </a:r>
            <a:r>
              <a:rPr lang="en-US" sz="1400" b="0" i="0" dirty="0" err="1">
                <a:solidFill>
                  <a:schemeClr val="bg1"/>
                </a:solidFill>
                <a:effectLst/>
                <a:latin typeface="Times New Roman" panose="02020603050405020304" pitchFamily="18" charset="0"/>
                <a:cs typeface="Times New Roman" panose="02020603050405020304" pitchFamily="18" charset="0"/>
              </a:rPr>
              <a:t>lakehouse</a:t>
            </a:r>
            <a:r>
              <a:rPr lang="en-US" sz="1400" b="0" i="0" dirty="0">
                <a:solidFill>
                  <a:schemeClr val="bg1"/>
                </a:solidFill>
                <a:effectLst/>
                <a:latin typeface="Times New Roman" panose="02020603050405020304" pitchFamily="18" charset="0"/>
                <a:cs typeface="Times New Roman" panose="02020603050405020304" pitchFamily="18" charset="0"/>
              </a:rPr>
              <a:t> </a:t>
            </a:r>
            <a:r>
              <a:rPr lang="en-US" sz="1400" b="0" i="0" dirty="0" err="1">
                <a:solidFill>
                  <a:schemeClr val="bg1"/>
                </a:solidFill>
                <a:effectLst/>
                <a:latin typeface="Times New Roman" panose="02020603050405020304" pitchFamily="18" charset="0"/>
                <a:cs typeface="Times New Roman" panose="02020603050405020304" pitchFamily="18" charset="0"/>
              </a:rPr>
              <a:t>implemention</a:t>
            </a:r>
            <a:r>
              <a:rPr lang="en-US" sz="1400" b="0" i="0" dirty="0">
                <a:solidFill>
                  <a:schemeClr val="bg1"/>
                </a:solidFill>
                <a:effectLst/>
                <a:latin typeface="Times New Roman" panose="02020603050405020304" pitchFamily="18" charset="0"/>
                <a:cs typeface="Times New Roman" panose="02020603050405020304" pitchFamily="18" charset="0"/>
              </a:rPr>
              <a:t> uses similar data structures and data management features to those in a data warehouse, directly on the kind of low-cost storage used for data lakes. Merging these ideas into a single system means that data teams can move faster as they can use data without accessing multiple systems. Data </a:t>
            </a:r>
            <a:r>
              <a:rPr lang="en-US" sz="1400" b="0" i="0" dirty="0" err="1">
                <a:solidFill>
                  <a:schemeClr val="bg1"/>
                </a:solidFill>
                <a:effectLst/>
                <a:latin typeface="Times New Roman" panose="02020603050405020304" pitchFamily="18" charset="0"/>
                <a:cs typeface="Times New Roman" panose="02020603050405020304" pitchFamily="18" charset="0"/>
              </a:rPr>
              <a:t>lakehouses</a:t>
            </a:r>
            <a:r>
              <a:rPr lang="en-US" sz="1400" b="0" i="0" dirty="0">
                <a:solidFill>
                  <a:schemeClr val="bg1"/>
                </a:solidFill>
                <a:effectLst/>
                <a:latin typeface="Times New Roman" panose="02020603050405020304" pitchFamily="18" charset="0"/>
                <a:cs typeface="Times New Roman" panose="02020603050405020304" pitchFamily="18" charset="0"/>
              </a:rPr>
              <a:t> also ensure that teams have the most complete and up-to-date data available for data science, machine learning, and business analytics projects.</a:t>
            </a:r>
          </a:p>
        </p:txBody>
      </p:sp>
      <p:pic>
        <p:nvPicPr>
          <p:cNvPr id="7172" name="Picture 4" descr="A diagram of a Lakehouse.">
            <a:extLst>
              <a:ext uri="{FF2B5EF4-FFF2-40B4-BE49-F238E27FC236}">
                <a16:creationId xmlns:a16="http://schemas.microsoft.com/office/drawing/2014/main" id="{2276B71E-467A-4E1E-A05E-2785D5D32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026" y="3429000"/>
            <a:ext cx="6025414" cy="320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88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1556083" y="-38348"/>
            <a:ext cx="6994030" cy="470575"/>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fontAlgn="base"/>
            <a:r>
              <a:rPr lang="en-US" sz="3600" b="1" i="0" dirty="0">
                <a:solidFill>
                  <a:srgbClr val="2D363A"/>
                </a:solidFill>
                <a:effectLst/>
                <a:latin typeface="Times New Roman" panose="02020603050405020304" pitchFamily="18" charset="0"/>
                <a:cs typeface="Times New Roman" panose="02020603050405020304" pitchFamily="18" charset="0"/>
              </a:rPr>
              <a:t>Data Science in Databricks</a:t>
            </a:r>
          </a:p>
        </p:txBody>
      </p:sp>
      <p:pic>
        <p:nvPicPr>
          <p:cNvPr id="8196" name="Picture 4" descr="Like other parts of the Databricks Lakehouse Platform, Databricks ML is built on an open lakehouse architecture, as shown in the diagram above. ">
            <a:extLst>
              <a:ext uri="{FF2B5EF4-FFF2-40B4-BE49-F238E27FC236}">
                <a16:creationId xmlns:a16="http://schemas.microsoft.com/office/drawing/2014/main" id="{A132829B-C90D-4933-A7DD-9C5F236CC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33" y="499604"/>
            <a:ext cx="10324371" cy="642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66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1556083" y="-38348"/>
            <a:ext cx="6994030" cy="470575"/>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fontAlgn="base"/>
            <a:r>
              <a:rPr lang="en-US" sz="3600" b="1" i="0" dirty="0">
                <a:solidFill>
                  <a:srgbClr val="2D363A"/>
                </a:solidFill>
                <a:effectLst/>
                <a:latin typeface="Times New Roman" panose="02020603050405020304" pitchFamily="18" charset="0"/>
                <a:cs typeface="Times New Roman" panose="02020603050405020304" pitchFamily="18" charset="0"/>
              </a:rPr>
              <a:t>Machine Learning in Databricks</a:t>
            </a:r>
          </a:p>
        </p:txBody>
      </p:sp>
      <p:pic>
        <p:nvPicPr>
          <p:cNvPr id="9218" name="Picture 2" descr="An image showing the key components of Managed MLflow, and how they are used to work with data during the machine learning lifecycle. ">
            <a:extLst>
              <a:ext uri="{FF2B5EF4-FFF2-40B4-BE49-F238E27FC236}">
                <a16:creationId xmlns:a16="http://schemas.microsoft.com/office/drawing/2014/main" id="{92659E1D-6A80-4D85-8C7F-067CE7D70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8338"/>
            <a:ext cx="12192000" cy="552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945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27"/>
</p:tagLst>
</file>

<file path=ppt/tags/tag10.xml><?xml version="1.0" encoding="utf-8"?>
<p:tagLst xmlns:a="http://schemas.openxmlformats.org/drawingml/2006/main" xmlns:r="http://schemas.openxmlformats.org/officeDocument/2006/relationships" xmlns:p="http://schemas.openxmlformats.org/presentationml/2006/main">
  <p:tag name="AS_UNIQUEID" val="36"/>
</p:tagLst>
</file>

<file path=ppt/tags/tag11.xml><?xml version="1.0" encoding="utf-8"?>
<p:tagLst xmlns:a="http://schemas.openxmlformats.org/drawingml/2006/main" xmlns:r="http://schemas.openxmlformats.org/officeDocument/2006/relationships" xmlns:p="http://schemas.openxmlformats.org/presentationml/2006/main">
  <p:tag name="AS_UNIQUEID" val="37"/>
</p:tagLst>
</file>

<file path=ppt/tags/tag12.xml><?xml version="1.0" encoding="utf-8"?>
<p:tagLst xmlns:a="http://schemas.openxmlformats.org/drawingml/2006/main" xmlns:r="http://schemas.openxmlformats.org/officeDocument/2006/relationships" xmlns:p="http://schemas.openxmlformats.org/presentationml/2006/main">
  <p:tag name="AS_UNIQUEID" val="38"/>
</p:tagLst>
</file>

<file path=ppt/tags/tag13.xml><?xml version="1.0" encoding="utf-8"?>
<p:tagLst xmlns:a="http://schemas.openxmlformats.org/drawingml/2006/main" xmlns:r="http://schemas.openxmlformats.org/officeDocument/2006/relationships" xmlns:p="http://schemas.openxmlformats.org/presentationml/2006/main">
  <p:tag name="AS_UNIQUEID" val="41"/>
</p:tagLst>
</file>

<file path=ppt/tags/tag14.xml><?xml version="1.0" encoding="utf-8"?>
<p:tagLst xmlns:a="http://schemas.openxmlformats.org/drawingml/2006/main" xmlns:r="http://schemas.openxmlformats.org/officeDocument/2006/relationships" xmlns:p="http://schemas.openxmlformats.org/presentationml/2006/main">
  <p:tag name="AS_UNIQUEID" val="42"/>
</p:tagLst>
</file>

<file path=ppt/tags/tag15.xml><?xml version="1.0" encoding="utf-8"?>
<p:tagLst xmlns:a="http://schemas.openxmlformats.org/drawingml/2006/main" xmlns:r="http://schemas.openxmlformats.org/officeDocument/2006/relationships" xmlns:p="http://schemas.openxmlformats.org/presentationml/2006/main">
  <p:tag name="AS_UNIQUEID" val="43"/>
</p:tagLst>
</file>

<file path=ppt/tags/tag16.xml><?xml version="1.0" encoding="utf-8"?>
<p:tagLst xmlns:a="http://schemas.openxmlformats.org/drawingml/2006/main" xmlns:r="http://schemas.openxmlformats.org/officeDocument/2006/relationships" xmlns:p="http://schemas.openxmlformats.org/presentationml/2006/main">
  <p:tag name="AS_UNIQUEID" val="44"/>
</p:tagLst>
</file>

<file path=ppt/tags/tag17.xml><?xml version="1.0" encoding="utf-8"?>
<p:tagLst xmlns:a="http://schemas.openxmlformats.org/drawingml/2006/main" xmlns:r="http://schemas.openxmlformats.org/officeDocument/2006/relationships" xmlns:p="http://schemas.openxmlformats.org/presentationml/2006/main">
  <p:tag name="AS_UNIQUEID" val="45"/>
</p:tagLst>
</file>

<file path=ppt/tags/tag18.xml><?xml version="1.0" encoding="utf-8"?>
<p:tagLst xmlns:a="http://schemas.openxmlformats.org/drawingml/2006/main" xmlns:r="http://schemas.openxmlformats.org/officeDocument/2006/relationships" xmlns:p="http://schemas.openxmlformats.org/presentationml/2006/main">
  <p:tag name="AS_UNIQUEID" val="46"/>
</p:tagLst>
</file>

<file path=ppt/tags/tag19.xml><?xml version="1.0" encoding="utf-8"?>
<p:tagLst xmlns:a="http://schemas.openxmlformats.org/drawingml/2006/main" xmlns:r="http://schemas.openxmlformats.org/officeDocument/2006/relationships" xmlns:p="http://schemas.openxmlformats.org/presentationml/2006/main">
  <p:tag name="AS_UNIQUEID" val="47"/>
</p:tagLst>
</file>

<file path=ppt/tags/tag2.xml><?xml version="1.0" encoding="utf-8"?>
<p:tagLst xmlns:a="http://schemas.openxmlformats.org/drawingml/2006/main" xmlns:r="http://schemas.openxmlformats.org/officeDocument/2006/relationships" xmlns:p="http://schemas.openxmlformats.org/presentationml/2006/main">
  <p:tag name="AS_UNIQUEID" val="28"/>
</p:tagLst>
</file>

<file path=ppt/tags/tag20.xml><?xml version="1.0" encoding="utf-8"?>
<p:tagLst xmlns:a="http://schemas.openxmlformats.org/drawingml/2006/main" xmlns:r="http://schemas.openxmlformats.org/officeDocument/2006/relationships" xmlns:p="http://schemas.openxmlformats.org/presentationml/2006/main">
  <p:tag name="AS_UNIQUEID" val="48"/>
</p:tagLst>
</file>

<file path=ppt/tags/tag21.xml><?xml version="1.0" encoding="utf-8"?>
<p:tagLst xmlns:a="http://schemas.openxmlformats.org/drawingml/2006/main" xmlns:r="http://schemas.openxmlformats.org/officeDocument/2006/relationships" xmlns:p="http://schemas.openxmlformats.org/presentationml/2006/main">
  <p:tag name="AS_UNIQUEID" val="50"/>
</p:tagLst>
</file>

<file path=ppt/tags/tag22.xml><?xml version="1.0" encoding="utf-8"?>
<p:tagLst xmlns:a="http://schemas.openxmlformats.org/drawingml/2006/main" xmlns:r="http://schemas.openxmlformats.org/officeDocument/2006/relationships" xmlns:p="http://schemas.openxmlformats.org/presentationml/2006/main">
  <p:tag name="AS_UNIQUEID" val="51"/>
</p:tagLst>
</file>

<file path=ppt/tags/tag23.xml><?xml version="1.0" encoding="utf-8"?>
<p:tagLst xmlns:a="http://schemas.openxmlformats.org/drawingml/2006/main" xmlns:r="http://schemas.openxmlformats.org/officeDocument/2006/relationships" xmlns:p="http://schemas.openxmlformats.org/presentationml/2006/main">
  <p:tag name="AS_UNIQUEID" val="52"/>
</p:tagLst>
</file>

<file path=ppt/tags/tag24.xml><?xml version="1.0" encoding="utf-8"?>
<p:tagLst xmlns:a="http://schemas.openxmlformats.org/drawingml/2006/main" xmlns:r="http://schemas.openxmlformats.org/officeDocument/2006/relationships" xmlns:p="http://schemas.openxmlformats.org/presentationml/2006/main">
  <p:tag name="AS_UNIQUEID" val="54"/>
</p:tagLst>
</file>

<file path=ppt/tags/tag25.xml><?xml version="1.0" encoding="utf-8"?>
<p:tagLst xmlns:a="http://schemas.openxmlformats.org/drawingml/2006/main" xmlns:r="http://schemas.openxmlformats.org/officeDocument/2006/relationships" xmlns:p="http://schemas.openxmlformats.org/presentationml/2006/main">
  <p:tag name="AS_UNIQUEID" val="55"/>
</p:tagLst>
</file>

<file path=ppt/tags/tag26.xml><?xml version="1.0" encoding="utf-8"?>
<p:tagLst xmlns:a="http://schemas.openxmlformats.org/drawingml/2006/main" xmlns:r="http://schemas.openxmlformats.org/officeDocument/2006/relationships" xmlns:p="http://schemas.openxmlformats.org/presentationml/2006/main">
  <p:tag name="AS_UNIQUEID" val="56"/>
</p:tagLst>
</file>

<file path=ppt/tags/tag27.xml><?xml version="1.0" encoding="utf-8"?>
<p:tagLst xmlns:a="http://schemas.openxmlformats.org/drawingml/2006/main" xmlns:r="http://schemas.openxmlformats.org/officeDocument/2006/relationships" xmlns:p="http://schemas.openxmlformats.org/presentationml/2006/main">
  <p:tag name="AS_UNIQUEID" val="57"/>
</p:tagLst>
</file>

<file path=ppt/tags/tag28.xml><?xml version="1.0" encoding="utf-8"?>
<p:tagLst xmlns:a="http://schemas.openxmlformats.org/drawingml/2006/main" xmlns:r="http://schemas.openxmlformats.org/officeDocument/2006/relationships" xmlns:p="http://schemas.openxmlformats.org/presentationml/2006/main">
  <p:tag name="AS_UNIQUEID" val="58"/>
</p:tagLst>
</file>

<file path=ppt/tags/tag29.xml><?xml version="1.0" encoding="utf-8"?>
<p:tagLst xmlns:a="http://schemas.openxmlformats.org/drawingml/2006/main" xmlns:r="http://schemas.openxmlformats.org/officeDocument/2006/relationships" xmlns:p="http://schemas.openxmlformats.org/presentationml/2006/main">
  <p:tag name="AS_UNIQUEID" val="59"/>
</p:tagLst>
</file>

<file path=ppt/tags/tag3.xml><?xml version="1.0" encoding="utf-8"?>
<p:tagLst xmlns:a="http://schemas.openxmlformats.org/drawingml/2006/main" xmlns:r="http://schemas.openxmlformats.org/officeDocument/2006/relationships" xmlns:p="http://schemas.openxmlformats.org/presentationml/2006/main">
  <p:tag name="AS_UNIQUEID" val="29"/>
</p:tagLst>
</file>

<file path=ppt/tags/tag30.xml><?xml version="1.0" encoding="utf-8"?>
<p:tagLst xmlns:a="http://schemas.openxmlformats.org/drawingml/2006/main" xmlns:r="http://schemas.openxmlformats.org/officeDocument/2006/relationships" xmlns:p="http://schemas.openxmlformats.org/presentationml/2006/main">
  <p:tag name="AS_UNIQUEID" val="60"/>
</p:tagLst>
</file>

<file path=ppt/tags/tag31.xml><?xml version="1.0" encoding="utf-8"?>
<p:tagLst xmlns:a="http://schemas.openxmlformats.org/drawingml/2006/main" xmlns:r="http://schemas.openxmlformats.org/officeDocument/2006/relationships" xmlns:p="http://schemas.openxmlformats.org/presentationml/2006/main">
  <p:tag name="AS_UNIQUEID" val="61"/>
</p:tagLst>
</file>

<file path=ppt/tags/tag32.xml><?xml version="1.0" encoding="utf-8"?>
<p:tagLst xmlns:a="http://schemas.openxmlformats.org/drawingml/2006/main" xmlns:r="http://schemas.openxmlformats.org/officeDocument/2006/relationships" xmlns:p="http://schemas.openxmlformats.org/presentationml/2006/main">
  <p:tag name="AS_UNIQUEID" val="62"/>
</p:tagLst>
</file>

<file path=ppt/tags/tag33.xml><?xml version="1.0" encoding="utf-8"?>
<p:tagLst xmlns:a="http://schemas.openxmlformats.org/drawingml/2006/main" xmlns:r="http://schemas.openxmlformats.org/officeDocument/2006/relationships" xmlns:p="http://schemas.openxmlformats.org/presentationml/2006/main">
  <p:tag name="AS_UNIQUEID" val="63"/>
</p:tagLst>
</file>

<file path=ppt/tags/tag34.xml><?xml version="1.0" encoding="utf-8"?>
<p:tagLst xmlns:a="http://schemas.openxmlformats.org/drawingml/2006/main" xmlns:r="http://schemas.openxmlformats.org/officeDocument/2006/relationships" xmlns:p="http://schemas.openxmlformats.org/presentationml/2006/main">
  <p:tag name="AS_UNIQUEID" val="64"/>
</p:tagLst>
</file>

<file path=ppt/tags/tag35.xml><?xml version="1.0" encoding="utf-8"?>
<p:tagLst xmlns:a="http://schemas.openxmlformats.org/drawingml/2006/main" xmlns:r="http://schemas.openxmlformats.org/officeDocument/2006/relationships" xmlns:p="http://schemas.openxmlformats.org/presentationml/2006/main">
  <p:tag name="AS_UNIQUEID" val="49"/>
</p:tagLst>
</file>

<file path=ppt/tags/tag36.xml><?xml version="1.0" encoding="utf-8"?>
<p:tagLst xmlns:a="http://schemas.openxmlformats.org/drawingml/2006/main" xmlns:r="http://schemas.openxmlformats.org/officeDocument/2006/relationships" xmlns:p="http://schemas.openxmlformats.org/presentationml/2006/main">
  <p:tag name="AS_UNIQUEID" val="40"/>
</p:tagLst>
</file>

<file path=ppt/tags/tag37.xml><?xml version="1.0" encoding="utf-8"?>
<p:tagLst xmlns:a="http://schemas.openxmlformats.org/drawingml/2006/main" xmlns:r="http://schemas.openxmlformats.org/officeDocument/2006/relationships" xmlns:p="http://schemas.openxmlformats.org/presentationml/2006/main">
  <p:tag name="AS_UNIQUEID" val="40"/>
</p:tagLst>
</file>

<file path=ppt/tags/tag38.xml><?xml version="1.0" encoding="utf-8"?>
<p:tagLst xmlns:a="http://schemas.openxmlformats.org/drawingml/2006/main" xmlns:r="http://schemas.openxmlformats.org/officeDocument/2006/relationships" xmlns:p="http://schemas.openxmlformats.org/presentationml/2006/main">
  <p:tag name="AS_UNIQUEID" val="40"/>
</p:tagLst>
</file>

<file path=ppt/tags/tag39.xml><?xml version="1.0" encoding="utf-8"?>
<p:tagLst xmlns:a="http://schemas.openxmlformats.org/drawingml/2006/main" xmlns:r="http://schemas.openxmlformats.org/officeDocument/2006/relationships" xmlns:p="http://schemas.openxmlformats.org/presentationml/2006/main">
  <p:tag name="AS_UNIQUEID" val="34"/>
</p:tagLst>
</file>

<file path=ppt/tags/tag4.xml><?xml version="1.0" encoding="utf-8"?>
<p:tagLst xmlns:a="http://schemas.openxmlformats.org/drawingml/2006/main" xmlns:r="http://schemas.openxmlformats.org/officeDocument/2006/relationships" xmlns:p="http://schemas.openxmlformats.org/presentationml/2006/main">
  <p:tag name="AS_UNIQUEID" val="30"/>
</p:tagLst>
</file>

<file path=ppt/tags/tag5.xml><?xml version="1.0" encoding="utf-8"?>
<p:tagLst xmlns:a="http://schemas.openxmlformats.org/drawingml/2006/main" xmlns:r="http://schemas.openxmlformats.org/officeDocument/2006/relationships" xmlns:p="http://schemas.openxmlformats.org/presentationml/2006/main">
  <p:tag name="AS_UNIQUEID" val="31"/>
</p:tagLst>
</file>

<file path=ppt/tags/tag6.xml><?xml version="1.0" encoding="utf-8"?>
<p:tagLst xmlns:a="http://schemas.openxmlformats.org/drawingml/2006/main" xmlns:r="http://schemas.openxmlformats.org/officeDocument/2006/relationships" xmlns:p="http://schemas.openxmlformats.org/presentationml/2006/main">
  <p:tag name="AS_UNIQUEID" val="32"/>
</p:tagLst>
</file>

<file path=ppt/tags/tag7.xml><?xml version="1.0" encoding="utf-8"?>
<p:tagLst xmlns:a="http://schemas.openxmlformats.org/drawingml/2006/main" xmlns:r="http://schemas.openxmlformats.org/officeDocument/2006/relationships" xmlns:p="http://schemas.openxmlformats.org/presentationml/2006/main">
  <p:tag name="AS_UNIQUEID" val="33"/>
</p:tagLst>
</file>

<file path=ppt/tags/tag8.xml><?xml version="1.0" encoding="utf-8"?>
<p:tagLst xmlns:a="http://schemas.openxmlformats.org/drawingml/2006/main" xmlns:r="http://schemas.openxmlformats.org/officeDocument/2006/relationships" xmlns:p="http://schemas.openxmlformats.org/presentationml/2006/main">
  <p:tag name="AS_UNIQUEID" val="34"/>
</p:tagLst>
</file>

<file path=ppt/tags/tag9.xml><?xml version="1.0" encoding="utf-8"?>
<p:tagLst xmlns:a="http://schemas.openxmlformats.org/drawingml/2006/main" xmlns:r="http://schemas.openxmlformats.org/officeDocument/2006/relationships" xmlns:p="http://schemas.openxmlformats.org/presentationml/2006/main">
  <p:tag name="AS_UNIQUEID" val="35"/>
</p:tagLst>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30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2909</TotalTime>
  <Words>686</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vt:lpstr>
      <vt:lpstr>Calibri</vt:lpstr>
      <vt:lpstr>FSULEH+ArialMT</vt:lpstr>
      <vt:lpstr>IRLRVE+QuattrocentoSans</vt:lpstr>
      <vt:lpstr>LJWJJS+QuattrocentoSans-Bold</vt:lpstr>
      <vt:lpstr>Times New Roman</vt:lpstr>
      <vt:lpstr>TwitterChirp</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Abdullahi Omar</cp:lastModifiedBy>
  <cp:revision>67</cp:revision>
  <dcterms:created xsi:type="dcterms:W3CDTF">2020-01-20T05:08:25Z</dcterms:created>
  <dcterms:modified xsi:type="dcterms:W3CDTF">2022-02-02T06:46:06Z</dcterms:modified>
</cp:coreProperties>
</file>