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9"/>
  </p:notesMasterIdLst>
  <p:sldIdLst>
    <p:sldId id="356" r:id="rId4"/>
    <p:sldId id="299" r:id="rId5"/>
    <p:sldId id="260" r:id="rId6"/>
    <p:sldId id="357" r:id="rId7"/>
    <p:sldId id="363" r:id="rId8"/>
    <p:sldId id="360" r:id="rId9"/>
    <p:sldId id="364" r:id="rId10"/>
    <p:sldId id="365" r:id="rId11"/>
    <p:sldId id="366" r:id="rId12"/>
    <p:sldId id="368" r:id="rId13"/>
    <p:sldId id="367" r:id="rId14"/>
    <p:sldId id="362" r:id="rId15"/>
    <p:sldId id="361" r:id="rId16"/>
    <p:sldId id="369" r:id="rId17"/>
    <p:sldId id="34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08" autoAdjust="0"/>
    <p:restoredTop sz="94660"/>
  </p:normalViewPr>
  <p:slideViewPr>
    <p:cSldViewPr snapToGrid="0" showGuides="1">
      <p:cViewPr varScale="1">
        <p:scale>
          <a:sx n="66" d="100"/>
          <a:sy n="66" d="100"/>
        </p:scale>
        <p:origin x="876" y="44"/>
      </p:cViewPr>
      <p:guideLst>
        <p:guide orient="horz" pos="261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F7440D-DEFD-4915-AF46-F45919693E18}"/>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a16="http://schemas.microsoft.com/office/drawing/2014/main" id="{A62469EB-79EC-4E81-91D6-E337FD754DA8}"/>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18538816-B547-4F90-A250-ACAA727DC945}"/>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EFEBD90-2276-4EB2-8584-C69509DBFC35}"/>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59CEEA3D-2662-4E24-81ED-DD6A7A6BCF65}"/>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D0F0F8D-3566-488B-9E28-360120EDB981}"/>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5A629DB-7FEB-4DD7-BE3D-4DEEB7FBA611}"/>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628E3FD-6A50-47E3-8316-CBB746041478}"/>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0" name="Group 9">
              <a:extLst>
                <a:ext uri="{FF2B5EF4-FFF2-40B4-BE49-F238E27FC236}">
                  <a16:creationId xmlns:a16="http://schemas.microsoft.com/office/drawing/2014/main" id="{7AE322E7-D34F-4713-9140-35922A3D3641}"/>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id="{080FE902-B52A-4418-AA61-0E4B0D4FC653}"/>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0C457F-1FAB-4F92-9B11-2ED36E661B4E}"/>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id="{038E31EA-DBA4-4DB7-9872-BB9AF4508551}"/>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a16="http://schemas.microsoft.com/office/drawing/2014/main" id="{AE1E4FC7-51EE-4727-B9D8-D4BAE73DEFB3}"/>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a16="http://schemas.microsoft.com/office/drawing/2014/main" id="{5B7381B2-9503-4167-8382-36B97C06CFE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8085FCDA-B2B4-4F13-8BFC-2F547FF8D51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80EC5D94-4442-44FE-A79B-07A7784370CD}"/>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07231B65-7801-4942-9BD8-D6A48FDAF746}"/>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F3F591CB-7615-4C8F-AE44-009F14750A2C}"/>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a16="http://schemas.microsoft.com/office/drawing/2014/main" id="{533100BF-C86F-4EF9-81C7-5D0B59833D2C}"/>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a16="http://schemas.microsoft.com/office/drawing/2014/main" id="{D3734481-ABD5-4BF9-81FC-499C13934421}"/>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EC16350-5435-47B8-8C16-226094D8BA64}"/>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a16="http://schemas.microsoft.com/office/drawing/2014/main" id="{814A566F-14BB-40E3-A620-501DF9AA1302}"/>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a16="http://schemas.microsoft.com/office/drawing/2014/main" id="{E5482E24-C492-4296-9E9B-B9D196CA8DB1}"/>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a16="http://schemas.microsoft.com/office/drawing/2014/main" id="{FA0836E3-93F8-4668-945B-1E88B64BDDB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0877E4C1-15F1-4ACE-A9CE-AC54C0E40B8D}"/>
              </a:ext>
            </a:extLst>
          </p:cNvPr>
          <p:cNvSpPr>
            <a:spLocks noGrp="1"/>
          </p:cNvSpPr>
          <p:nvPr>
            <p:ph type="pic" idx="12" hasCustomPrompt="1"/>
          </p:nvPr>
        </p:nvSpPr>
        <p:spPr>
          <a:xfrm>
            <a:off x="4220854" y="797668"/>
            <a:ext cx="3750293" cy="5262664"/>
          </a:xfrm>
          <a:prstGeom prst="roundRect">
            <a:avLst>
              <a:gd name="adj" fmla="val 6033"/>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49B7351-ABF8-453E-9A0A-066D87349F80}"/>
              </a:ext>
            </a:extLst>
          </p:cNvPr>
          <p:cNvSpPr/>
          <p:nvPr userDrawn="1"/>
        </p:nvSpPr>
        <p:spPr>
          <a:xfrm>
            <a:off x="2421288" y="4676968"/>
            <a:ext cx="7349423" cy="744465"/>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oup 2">
            <a:extLst>
              <a:ext uri="{FF2B5EF4-FFF2-40B4-BE49-F238E27FC236}">
                <a16:creationId xmlns:a16="http://schemas.microsoft.com/office/drawing/2014/main" id="{E07C15F9-1741-421C-891A-CD2AE33D0443}"/>
              </a:ext>
            </a:extLst>
          </p:cNvPr>
          <p:cNvGrpSpPr/>
          <p:nvPr userDrawn="1"/>
        </p:nvGrpSpPr>
        <p:grpSpPr>
          <a:xfrm>
            <a:off x="3034295" y="1729760"/>
            <a:ext cx="6123410" cy="3364399"/>
            <a:chOff x="-548507" y="477868"/>
            <a:chExt cx="11570449" cy="6357177"/>
          </a:xfrm>
        </p:grpSpPr>
        <p:sp>
          <p:nvSpPr>
            <p:cNvPr id="4" name="Freeform: Shape 3">
              <a:extLst>
                <a:ext uri="{FF2B5EF4-FFF2-40B4-BE49-F238E27FC236}">
                  <a16:creationId xmlns:a16="http://schemas.microsoft.com/office/drawing/2014/main" id="{8FBA9FF3-E682-4427-8807-6A30127CEC2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608E2CC-BDA0-4E9F-A5A5-6082720CE94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59A5806-3EDF-4056-B49A-1F398A9321F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9E47BE7-65B4-4E0E-BC69-8E00BF79549F}"/>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CC969507-8CE6-4F74-A9C6-6CF7CDF32D7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333E03C9-8E45-4F3A-BC7C-683F13097824}"/>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F0079A0B-EAC8-426D-A53A-14F9F020715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2782863-5F6C-4B15-BC6F-3A587F5575FF}"/>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C68EB35-1F66-4A20-A2B2-3C304C650E30}"/>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7325F2ED-EAC2-48D2-B917-59F5F0EC780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AB9A09F0-5241-4D63-B999-6646DE71C2A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D3F67B66-8C1A-4056-86BC-8233A0D9462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3A7CFC54-0EA2-4F4B-A2B9-2C1D3526273D}"/>
              </a:ext>
            </a:extLst>
          </p:cNvPr>
          <p:cNvSpPr>
            <a:spLocks noGrp="1"/>
          </p:cNvSpPr>
          <p:nvPr>
            <p:ph type="pic" idx="12" hasCustomPrompt="1"/>
          </p:nvPr>
        </p:nvSpPr>
        <p:spPr>
          <a:xfrm>
            <a:off x="3842916" y="1917910"/>
            <a:ext cx="4506168" cy="2726800"/>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Text Placeholder 9">
            <a:extLst>
              <a:ext uri="{FF2B5EF4-FFF2-40B4-BE49-F238E27FC236}">
                <a16:creationId xmlns:a16="http://schemas.microsoft.com/office/drawing/2014/main" id="{E6DF1755-EFA7-4E43-9EF2-CB6DC8A079E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80" r:id="rId6"/>
    <p:sldLayoutId id="2147483681" r:id="rId7"/>
    <p:sldLayoutId id="2147483682" r:id="rId8"/>
    <p:sldLayoutId id="2147483684" r:id="rId9"/>
    <p:sldLayoutId id="2147483685" r:id="rId10"/>
    <p:sldLayoutId id="2147483686" r:id="rId11"/>
    <p:sldLayoutId id="2147483687" r:id="rId12"/>
    <p:sldLayoutId id="2147483688" r:id="rId13"/>
    <p:sldLayoutId id="2147483671" r:id="rId14"/>
    <p:sldLayoutId id="2147483672"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354543" y="3897808"/>
            <a:ext cx="5741457" cy="1754326"/>
          </a:xfrm>
          <a:prstGeom prst="rect">
            <a:avLst/>
          </a:prstGeom>
          <a:noFill/>
        </p:spPr>
        <p:txBody>
          <a:bodyPr wrap="square" rtlCol="0" anchor="ctr">
            <a:spAutoFit/>
          </a:bodyPr>
          <a:lstStyle/>
          <a:p>
            <a:r>
              <a:rPr lang="en-US" altLang="ko-KR" sz="5400" b="1" dirty="0">
                <a:solidFill>
                  <a:schemeClr val="bg1"/>
                </a:solidFill>
                <a:latin typeface="Times New Roman" panose="02020603050405020304" pitchFamily="18" charset="0"/>
                <a:cs typeface="Times New Roman" panose="02020603050405020304" pitchFamily="18" charset="0"/>
              </a:rPr>
              <a:t>Productization of Machine Learning </a:t>
            </a:r>
            <a:endParaRPr lang="ko-KR" altLang="en-US" sz="5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48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567445" y="610878"/>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3200" dirty="0">
                <a:solidFill>
                  <a:schemeClr val="tx1"/>
                </a:solidFill>
                <a:latin typeface="Times New Roman" panose="02020603050405020304" pitchFamily="18" charset="0"/>
                <a:cs typeface="Times New Roman" panose="02020603050405020304" pitchFamily="18" charset="0"/>
              </a:rPr>
              <a:t>The </a:t>
            </a:r>
            <a:r>
              <a:rPr lang="en-US" sz="3200" dirty="0" err="1">
                <a:solidFill>
                  <a:schemeClr val="tx1"/>
                </a:solidFill>
                <a:latin typeface="Times New Roman" panose="02020603050405020304" pitchFamily="18" charset="0"/>
                <a:cs typeface="Times New Roman" panose="02020603050405020304" pitchFamily="18" charset="0"/>
              </a:rPr>
              <a:t>MLOps</a:t>
            </a:r>
            <a:r>
              <a:rPr lang="en-US" sz="3200" dirty="0">
                <a:solidFill>
                  <a:schemeClr val="tx1"/>
                </a:solidFill>
                <a:latin typeface="Times New Roman" panose="02020603050405020304" pitchFamily="18" charset="0"/>
                <a:cs typeface="Times New Roman" panose="02020603050405020304" pitchFamily="18" charset="0"/>
              </a:rPr>
              <a:t> pipeline </a:t>
            </a:r>
            <a:endParaRPr lang="en-US" sz="3200" b="0" i="0" dirty="0">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3">
            <a:extLst>
              <a:ext uri="{FF2B5EF4-FFF2-40B4-BE49-F238E27FC236}">
                <a16:creationId xmlns:a16="http://schemas.microsoft.com/office/drawing/2014/main" id="{B44BA832-8702-4C8A-A6DB-B1F0476AE083}"/>
              </a:ext>
            </a:extLst>
          </p:cNvPr>
          <p:cNvSpPr txBox="1">
            <a:spLocks/>
          </p:cNvSpPr>
          <p:nvPr/>
        </p:nvSpPr>
        <p:spPr>
          <a:xfrm>
            <a:off x="567445" y="1321543"/>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400" dirty="0">
                <a:solidFill>
                  <a:schemeClr val="tx1"/>
                </a:solidFill>
                <a:latin typeface="Times New Roman" panose="02020603050405020304" pitchFamily="18" charset="0"/>
                <a:cs typeface="Times New Roman" panose="02020603050405020304" pitchFamily="18" charset="0"/>
              </a:rPr>
              <a:t>Build</a:t>
            </a: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BFAB3FE-C890-4A82-AEE8-3C93B9B3123A}"/>
              </a:ext>
            </a:extLst>
          </p:cNvPr>
          <p:cNvSpPr txBox="1"/>
          <p:nvPr/>
        </p:nvSpPr>
        <p:spPr>
          <a:xfrm>
            <a:off x="567445" y="2032208"/>
            <a:ext cx="11329380" cy="1200329"/>
          </a:xfrm>
          <a:prstGeom prst="rect">
            <a:avLst/>
          </a:prstGeom>
          <a:noFill/>
        </p:spPr>
        <p:txBody>
          <a:bodyPr wrap="square">
            <a:spAutoFit/>
          </a:bodyPr>
          <a:lstStyle/>
          <a:p>
            <a:pPr marL="285750" indent="-285750">
              <a:buFont typeface="Wingdings" panose="05000000000000000000" pitchFamily="2" charset="2"/>
              <a:buChar char="ü"/>
            </a:pPr>
            <a:r>
              <a:rPr lang="en-US" sz="2400" b="1" dirty="0"/>
              <a:t>Model packaging: </a:t>
            </a:r>
            <a:r>
              <a:rPr lang="en-US" sz="2400" dirty="0"/>
              <a:t>After the trained model has been tested in the previous step, the model can be serialized into a file or containerized (using Docker) to be exported to the production environment.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519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567445" y="610878"/>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3200" dirty="0">
                <a:solidFill>
                  <a:schemeClr val="tx1"/>
                </a:solidFill>
                <a:latin typeface="Times New Roman" panose="02020603050405020304" pitchFamily="18" charset="0"/>
                <a:cs typeface="Times New Roman" panose="02020603050405020304" pitchFamily="18" charset="0"/>
              </a:rPr>
              <a:t>The </a:t>
            </a:r>
            <a:r>
              <a:rPr lang="en-US" sz="3200" dirty="0" err="1">
                <a:solidFill>
                  <a:schemeClr val="tx1"/>
                </a:solidFill>
                <a:latin typeface="Times New Roman" panose="02020603050405020304" pitchFamily="18" charset="0"/>
                <a:cs typeface="Times New Roman" panose="02020603050405020304" pitchFamily="18" charset="0"/>
              </a:rPr>
              <a:t>MLOps</a:t>
            </a:r>
            <a:r>
              <a:rPr lang="en-US" sz="3200" dirty="0">
                <a:solidFill>
                  <a:schemeClr val="tx1"/>
                </a:solidFill>
                <a:latin typeface="Times New Roman" panose="02020603050405020304" pitchFamily="18" charset="0"/>
                <a:cs typeface="Times New Roman" panose="02020603050405020304" pitchFamily="18" charset="0"/>
              </a:rPr>
              <a:t> pipeline </a:t>
            </a:r>
            <a:endParaRPr lang="en-US" sz="3200" b="0" i="0" dirty="0">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3">
            <a:extLst>
              <a:ext uri="{FF2B5EF4-FFF2-40B4-BE49-F238E27FC236}">
                <a16:creationId xmlns:a16="http://schemas.microsoft.com/office/drawing/2014/main" id="{B44BA832-8702-4C8A-A6DB-B1F0476AE083}"/>
              </a:ext>
            </a:extLst>
          </p:cNvPr>
          <p:cNvSpPr txBox="1">
            <a:spLocks/>
          </p:cNvSpPr>
          <p:nvPr/>
        </p:nvSpPr>
        <p:spPr>
          <a:xfrm>
            <a:off x="567445" y="1321543"/>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400" dirty="0">
                <a:solidFill>
                  <a:schemeClr val="tx1"/>
                </a:solidFill>
                <a:latin typeface="Times New Roman" panose="02020603050405020304" pitchFamily="18" charset="0"/>
                <a:cs typeface="Times New Roman" panose="02020603050405020304" pitchFamily="18" charset="0"/>
              </a:rPr>
              <a:t>Build</a:t>
            </a: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BFAB3FE-C890-4A82-AEE8-3C93B9B3123A}"/>
              </a:ext>
            </a:extLst>
          </p:cNvPr>
          <p:cNvSpPr txBox="1"/>
          <p:nvPr/>
        </p:nvSpPr>
        <p:spPr>
          <a:xfrm>
            <a:off x="567445" y="2032208"/>
            <a:ext cx="11329380" cy="3046988"/>
          </a:xfrm>
          <a:prstGeom prst="rect">
            <a:avLst/>
          </a:prstGeom>
          <a:noFill/>
        </p:spPr>
        <p:txBody>
          <a:bodyPr wrap="square">
            <a:spAutoFit/>
          </a:bodyPr>
          <a:lstStyle/>
          <a:p>
            <a:pPr marL="285750"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Model registering: </a:t>
            </a:r>
            <a:r>
              <a:rPr lang="en-US" sz="2400" dirty="0">
                <a:latin typeface="Times New Roman" panose="02020603050405020304" pitchFamily="18" charset="0"/>
                <a:cs typeface="Times New Roman" panose="02020603050405020304" pitchFamily="18" charset="0"/>
              </a:rPr>
              <a:t>In this step, the model that was </a:t>
            </a:r>
            <a:r>
              <a:rPr lang="en-US" sz="2400" dirty="0" err="1">
                <a:latin typeface="Times New Roman" panose="02020603050405020304" pitchFamily="18" charset="0"/>
                <a:cs typeface="Times New Roman" panose="02020603050405020304" pitchFamily="18" charset="0"/>
              </a:rPr>
              <a:t>serialised</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containerised</a:t>
            </a:r>
            <a:r>
              <a:rPr lang="en-US" sz="2400" dirty="0">
                <a:latin typeface="Times New Roman" panose="02020603050405020304" pitchFamily="18" charset="0"/>
                <a:cs typeface="Times New Roman" panose="02020603050405020304" pitchFamily="18" charset="0"/>
              </a:rPr>
              <a:t> in the previous step is registered and stored in the model registry. A registered model is a logical collection or package of one or more files that assemble, represent, and execute your ML model. For example, multiple files can be registered as one model. For instance, a classification model can be comprised of a </a:t>
            </a:r>
            <a:r>
              <a:rPr lang="en-US" sz="2400" dirty="0" err="1">
                <a:latin typeface="Times New Roman" panose="02020603050405020304" pitchFamily="18" charset="0"/>
                <a:cs typeface="Times New Roman" panose="02020603050405020304" pitchFamily="18" charset="0"/>
              </a:rPr>
              <a:t>vectoriser</a:t>
            </a:r>
            <a:r>
              <a:rPr lang="en-US" sz="2400" dirty="0">
                <a:latin typeface="Times New Roman" panose="02020603050405020304" pitchFamily="18" charset="0"/>
                <a:cs typeface="Times New Roman" panose="02020603050405020304" pitchFamily="18" charset="0"/>
              </a:rPr>
              <a:t>, model weights, and </a:t>
            </a:r>
            <a:r>
              <a:rPr lang="en-US" sz="2400" dirty="0" err="1">
                <a:latin typeface="Times New Roman" panose="02020603050405020304" pitchFamily="18" charset="0"/>
                <a:cs typeface="Times New Roman" panose="02020603050405020304" pitchFamily="18" charset="0"/>
              </a:rPr>
              <a:t>serialised</a:t>
            </a:r>
            <a:r>
              <a:rPr lang="en-US" sz="2400" dirty="0">
                <a:latin typeface="Times New Roman" panose="02020603050405020304" pitchFamily="18" charset="0"/>
                <a:cs typeface="Times New Roman" panose="02020603050405020304" pitchFamily="18" charset="0"/>
              </a:rPr>
              <a:t> model files. All these files can be registered as one single model. After registering, the model (all files or a single file) can be downloaded and deployed as needed.</a:t>
            </a:r>
          </a:p>
        </p:txBody>
      </p:sp>
    </p:spTree>
    <p:extLst>
      <p:ext uri="{BB962C8B-B14F-4D97-AF65-F5344CB8AC3E}">
        <p14:creationId xmlns:p14="http://schemas.microsoft.com/office/powerpoint/2010/main" val="425549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567445" y="610878"/>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dirty="0">
                <a:solidFill>
                  <a:schemeClr val="tx1"/>
                </a:solidFill>
                <a:latin typeface="Times New Roman" panose="02020603050405020304" pitchFamily="18" charset="0"/>
                <a:cs typeface="Times New Roman" panose="02020603050405020304" pitchFamily="18" charset="0"/>
              </a:rPr>
              <a:t>Concepts and workflow of </a:t>
            </a:r>
            <a:r>
              <a:rPr lang="en-US" dirty="0" err="1">
                <a:solidFill>
                  <a:schemeClr val="tx1"/>
                </a:solidFill>
                <a:latin typeface="Times New Roman" panose="02020603050405020304" pitchFamily="18" charset="0"/>
                <a:cs typeface="Times New Roman" panose="02020603050405020304" pitchFamily="18" charset="0"/>
              </a:rPr>
              <a:t>MLOps</a:t>
            </a:r>
            <a:r>
              <a:rPr lang="en-US" dirty="0">
                <a:solidFill>
                  <a:schemeClr val="tx1"/>
                </a:solidFill>
                <a:latin typeface="Times New Roman" panose="02020603050405020304" pitchFamily="18" charset="0"/>
                <a:cs typeface="Times New Roman" panose="02020603050405020304" pitchFamily="18" charset="0"/>
              </a:rPr>
              <a:t> </a:t>
            </a:r>
            <a:endParaRPr lang="en-US" b="0" i="0" dirty="0">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D7F7DD-F07B-4C56-B31E-9D1E1ADF026A}"/>
              </a:ext>
            </a:extLst>
          </p:cNvPr>
          <p:cNvPicPr>
            <a:picLocks noChangeAspect="1"/>
          </p:cNvPicPr>
          <p:nvPr/>
        </p:nvPicPr>
        <p:blipFill>
          <a:blip r:embed="rId2"/>
          <a:stretch>
            <a:fillRect/>
          </a:stretch>
        </p:blipFill>
        <p:spPr>
          <a:xfrm>
            <a:off x="567445" y="1826358"/>
            <a:ext cx="2482978" cy="1339919"/>
          </a:xfrm>
          <a:prstGeom prst="rect">
            <a:avLst/>
          </a:prstGeom>
        </p:spPr>
      </p:pic>
      <p:sp>
        <p:nvSpPr>
          <p:cNvPr id="7" name="TextBox 6">
            <a:extLst>
              <a:ext uri="{FF2B5EF4-FFF2-40B4-BE49-F238E27FC236}">
                <a16:creationId xmlns:a16="http://schemas.microsoft.com/office/drawing/2014/main" id="{84013A12-0DB9-46F5-A16E-612D82B12390}"/>
              </a:ext>
            </a:extLst>
          </p:cNvPr>
          <p:cNvSpPr txBox="1"/>
          <p:nvPr/>
        </p:nvSpPr>
        <p:spPr>
          <a:xfrm>
            <a:off x="426720" y="3540376"/>
            <a:ext cx="11338560" cy="1200329"/>
          </a:xfrm>
          <a:prstGeom prst="rect">
            <a:avLst/>
          </a:prstGeom>
          <a:noFill/>
        </p:spPr>
        <p:txBody>
          <a:bodyPr wrap="square">
            <a:spAutoFit/>
          </a:bodyPr>
          <a:lstStyle/>
          <a:p>
            <a:pPr marL="285750" indent="-28575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Application testing: </a:t>
            </a:r>
            <a:r>
              <a:rPr lang="en-US" dirty="0">
                <a:latin typeface="Times New Roman" panose="02020603050405020304" pitchFamily="18" charset="0"/>
                <a:cs typeface="Times New Roman" panose="02020603050405020304" pitchFamily="18" charset="0"/>
              </a:rPr>
              <a:t>Before deploying an ML model to production, it is vital to test its robustness and performance via testing. Hence we have the ‘application testing’ phase where we rigorously test all the trained models for robustness and performance in a production-like environment called a test environment. In the application testing phase, we deploy the models in the test environment (pre-production), which replicates the production environment.</a:t>
            </a:r>
          </a:p>
        </p:txBody>
      </p:sp>
      <p:sp>
        <p:nvSpPr>
          <p:cNvPr id="9" name="TextBox 8">
            <a:extLst>
              <a:ext uri="{FF2B5EF4-FFF2-40B4-BE49-F238E27FC236}">
                <a16:creationId xmlns:a16="http://schemas.microsoft.com/office/drawing/2014/main" id="{AE656845-F531-4941-848A-2F305C6BE181}"/>
              </a:ext>
            </a:extLst>
          </p:cNvPr>
          <p:cNvSpPr txBox="1"/>
          <p:nvPr/>
        </p:nvSpPr>
        <p:spPr>
          <a:xfrm>
            <a:off x="426720" y="5114804"/>
            <a:ext cx="11338560" cy="923330"/>
          </a:xfrm>
          <a:prstGeom prst="rect">
            <a:avLst/>
          </a:prstGeom>
          <a:noFill/>
        </p:spPr>
        <p:txBody>
          <a:bodyPr wrap="square">
            <a:spAutoFit/>
          </a:bodyPr>
          <a:lstStyle/>
          <a:p>
            <a:pPr marL="285750" indent="-28575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Production release: </a:t>
            </a:r>
            <a:r>
              <a:rPr lang="en-US" dirty="0">
                <a:latin typeface="Times New Roman" panose="02020603050405020304" pitchFamily="18" charset="0"/>
                <a:cs typeface="Times New Roman" panose="02020603050405020304" pitchFamily="18" charset="0"/>
              </a:rPr>
              <a:t>Previously tested and approved models are deployed in the production environment for model inference to generate business or operational value. This production release is deployed to the production environment enabled by CI/CD pipelines. </a:t>
            </a:r>
          </a:p>
        </p:txBody>
      </p:sp>
    </p:spTree>
    <p:extLst>
      <p:ext uri="{BB962C8B-B14F-4D97-AF65-F5344CB8AC3E}">
        <p14:creationId xmlns:p14="http://schemas.microsoft.com/office/powerpoint/2010/main" val="2120103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567445" y="610878"/>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dirty="0">
                <a:solidFill>
                  <a:schemeClr val="tx1"/>
                </a:solidFill>
                <a:latin typeface="Times New Roman" panose="02020603050405020304" pitchFamily="18" charset="0"/>
                <a:cs typeface="Times New Roman" panose="02020603050405020304" pitchFamily="18" charset="0"/>
              </a:rPr>
              <a:t>Concepts and workflow of </a:t>
            </a:r>
            <a:r>
              <a:rPr lang="en-US" dirty="0" err="1">
                <a:solidFill>
                  <a:schemeClr val="tx1"/>
                </a:solidFill>
                <a:latin typeface="Times New Roman" panose="02020603050405020304" pitchFamily="18" charset="0"/>
                <a:cs typeface="Times New Roman" panose="02020603050405020304" pitchFamily="18" charset="0"/>
              </a:rPr>
              <a:t>MLOps</a:t>
            </a:r>
            <a:r>
              <a:rPr lang="en-US" dirty="0">
                <a:solidFill>
                  <a:schemeClr val="tx1"/>
                </a:solidFill>
                <a:latin typeface="Times New Roman" panose="02020603050405020304" pitchFamily="18" charset="0"/>
                <a:cs typeface="Times New Roman" panose="02020603050405020304" pitchFamily="18" charset="0"/>
              </a:rPr>
              <a:t> </a:t>
            </a:r>
            <a:endParaRPr lang="en-US" b="0" i="0" dirty="0">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59245E-643D-441A-B837-ED08F8375026}"/>
              </a:ext>
            </a:extLst>
          </p:cNvPr>
          <p:cNvPicPr>
            <a:picLocks noChangeAspect="1"/>
          </p:cNvPicPr>
          <p:nvPr/>
        </p:nvPicPr>
        <p:blipFill>
          <a:blip r:embed="rId2"/>
          <a:stretch>
            <a:fillRect/>
          </a:stretch>
        </p:blipFill>
        <p:spPr>
          <a:xfrm>
            <a:off x="567445" y="1490783"/>
            <a:ext cx="3016405" cy="1162110"/>
          </a:xfrm>
          <a:prstGeom prst="rect">
            <a:avLst/>
          </a:prstGeom>
        </p:spPr>
      </p:pic>
      <p:sp>
        <p:nvSpPr>
          <p:cNvPr id="6" name="TextBox 5">
            <a:extLst>
              <a:ext uri="{FF2B5EF4-FFF2-40B4-BE49-F238E27FC236}">
                <a16:creationId xmlns:a16="http://schemas.microsoft.com/office/drawing/2014/main" id="{9E4F4AE6-6B5C-4BEB-9C88-DBE3EC27E523}"/>
              </a:ext>
            </a:extLst>
          </p:cNvPr>
          <p:cNvSpPr txBox="1"/>
          <p:nvPr/>
        </p:nvSpPr>
        <p:spPr>
          <a:xfrm>
            <a:off x="442762" y="2913034"/>
            <a:ext cx="11656193" cy="193899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The monitor </a:t>
            </a:r>
            <a:r>
              <a:rPr lang="en-US" sz="2000" dirty="0">
                <a:latin typeface="Times New Roman" panose="02020603050405020304" pitchFamily="18" charset="0"/>
                <a:cs typeface="Times New Roman" panose="02020603050405020304" pitchFamily="18" charset="0"/>
              </a:rPr>
              <a:t>module works in sync with the deploy module. we can monitor,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and govern the deployed ML application (ML model and application). Firstly, we can monitor the performance of the ML model (using pre-defined metrics) and the deployed application (using telemetry data). Secondly, model performance can be </a:t>
            </a:r>
            <a:r>
              <a:rPr lang="en-US" sz="2000" dirty="0" err="1">
                <a:latin typeface="Times New Roman" panose="02020603050405020304" pitchFamily="18" charset="0"/>
                <a:cs typeface="Times New Roman" panose="02020603050405020304" pitchFamily="18" charset="0"/>
              </a:rPr>
              <a:t>analysed</a:t>
            </a:r>
            <a:r>
              <a:rPr lang="en-US" sz="2000" dirty="0">
                <a:latin typeface="Times New Roman" panose="02020603050405020304" pitchFamily="18" charset="0"/>
                <a:cs typeface="Times New Roman" panose="02020603050405020304" pitchFamily="18" charset="0"/>
              </a:rPr>
              <a:t> using a pre-defined </a:t>
            </a:r>
            <a:r>
              <a:rPr lang="en-US" sz="2000" dirty="0" err="1">
                <a:latin typeface="Times New Roman" panose="02020603050405020304" pitchFamily="18" charset="0"/>
                <a:cs typeface="Times New Roman" panose="02020603050405020304" pitchFamily="18" charset="0"/>
              </a:rPr>
              <a:t>explainability</a:t>
            </a:r>
            <a:r>
              <a:rPr lang="en-US" sz="2000" dirty="0">
                <a:latin typeface="Times New Roman" panose="02020603050405020304" pitchFamily="18" charset="0"/>
                <a:cs typeface="Times New Roman" panose="02020603050405020304" pitchFamily="18" charset="0"/>
              </a:rPr>
              <a:t> framework, and lastly, the ML application can be governed using alerts and actions based on the model’s quality assurance and control. This ensures a robust monitoring mechanism for the production system:</a:t>
            </a:r>
          </a:p>
        </p:txBody>
      </p:sp>
    </p:spTree>
    <p:extLst>
      <p:ext uri="{BB962C8B-B14F-4D97-AF65-F5344CB8AC3E}">
        <p14:creationId xmlns:p14="http://schemas.microsoft.com/office/powerpoint/2010/main" val="350193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567445" y="610878"/>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3200" dirty="0">
                <a:solidFill>
                  <a:schemeClr val="tx1"/>
                </a:solidFill>
                <a:latin typeface="Times New Roman" panose="02020603050405020304" pitchFamily="18" charset="0"/>
                <a:cs typeface="Times New Roman" panose="02020603050405020304" pitchFamily="18" charset="0"/>
              </a:rPr>
              <a:t>The </a:t>
            </a:r>
            <a:r>
              <a:rPr lang="en-US" sz="3200" dirty="0" err="1">
                <a:solidFill>
                  <a:schemeClr val="tx1"/>
                </a:solidFill>
                <a:latin typeface="Times New Roman" panose="02020603050405020304" pitchFamily="18" charset="0"/>
                <a:cs typeface="Times New Roman" panose="02020603050405020304" pitchFamily="18" charset="0"/>
              </a:rPr>
              <a:t>MLOps</a:t>
            </a:r>
            <a:r>
              <a:rPr lang="en-US" sz="3200" dirty="0">
                <a:solidFill>
                  <a:schemeClr val="tx1"/>
                </a:solidFill>
                <a:latin typeface="Times New Roman" panose="02020603050405020304" pitchFamily="18" charset="0"/>
                <a:cs typeface="Times New Roman" panose="02020603050405020304" pitchFamily="18" charset="0"/>
              </a:rPr>
              <a:t> pipeline </a:t>
            </a:r>
            <a:endParaRPr lang="en-US" sz="3200" b="0" i="0" dirty="0">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3">
            <a:extLst>
              <a:ext uri="{FF2B5EF4-FFF2-40B4-BE49-F238E27FC236}">
                <a16:creationId xmlns:a16="http://schemas.microsoft.com/office/drawing/2014/main" id="{B44BA832-8702-4C8A-A6DB-B1F0476AE083}"/>
              </a:ext>
            </a:extLst>
          </p:cNvPr>
          <p:cNvSpPr txBox="1">
            <a:spLocks/>
          </p:cNvSpPr>
          <p:nvPr/>
        </p:nvSpPr>
        <p:spPr>
          <a:xfrm>
            <a:off x="567445" y="1321543"/>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400" dirty="0">
                <a:solidFill>
                  <a:schemeClr val="tx1"/>
                </a:solidFill>
                <a:latin typeface="Times New Roman" panose="02020603050405020304" pitchFamily="18" charset="0"/>
                <a:cs typeface="Times New Roman" panose="02020603050405020304" pitchFamily="18" charset="0"/>
              </a:rPr>
              <a:t>Drivers</a:t>
            </a:r>
            <a:endParaRPr lang="en-US" sz="2400" i="0" dirty="0">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ECA812-D063-4627-9DC0-779BD86CF4A6}"/>
              </a:ext>
            </a:extLst>
          </p:cNvPr>
          <p:cNvPicPr>
            <a:picLocks noChangeAspect="1"/>
          </p:cNvPicPr>
          <p:nvPr/>
        </p:nvPicPr>
        <p:blipFill>
          <a:blip r:embed="rId2"/>
          <a:stretch>
            <a:fillRect/>
          </a:stretch>
        </p:blipFill>
        <p:spPr>
          <a:xfrm>
            <a:off x="567445" y="1886134"/>
            <a:ext cx="9045380" cy="3357163"/>
          </a:xfrm>
          <a:prstGeom prst="rect">
            <a:avLst/>
          </a:prstGeom>
        </p:spPr>
      </p:pic>
    </p:spTree>
    <p:extLst>
      <p:ext uri="{BB962C8B-B14F-4D97-AF65-F5344CB8AC3E}">
        <p14:creationId xmlns:p14="http://schemas.microsoft.com/office/powerpoint/2010/main" val="2106635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966857" y="2811464"/>
            <a:ext cx="4615507" cy="923330"/>
          </a:xfrm>
          <a:prstGeom prst="rect">
            <a:avLst/>
          </a:prstGeom>
          <a:noFill/>
        </p:spPr>
        <p:txBody>
          <a:bodyPr wrap="square" rtlCol="0" anchor="ctr">
            <a:spAutoFit/>
          </a:bodyPr>
          <a:lstStyle/>
          <a:p>
            <a:r>
              <a:rPr lang="en-US" altLang="ko-KR" sz="5400" b="1" dirty="0">
                <a:solidFill>
                  <a:schemeClr val="bg1"/>
                </a:solidFill>
                <a:latin typeface="Times New Roman" panose="02020603050405020304" pitchFamily="18" charset="0"/>
                <a:cs typeface="Times New Roman" panose="02020603050405020304" pitchFamily="18" charset="0"/>
              </a:rPr>
              <a:t>Demo</a:t>
            </a:r>
            <a:endParaRPr lang="ko-KR" altLang="en-US" sz="5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76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4F6A4-8A83-4DB7-867D-6471D1E8315E}"/>
              </a:ext>
            </a:extLst>
          </p:cNvPr>
          <p:cNvSpPr txBox="1"/>
          <p:nvPr/>
        </p:nvSpPr>
        <p:spPr>
          <a:xfrm>
            <a:off x="0" y="0"/>
            <a:ext cx="1241659" cy="847023"/>
          </a:xfrm>
          <a:custGeom>
            <a:avLst/>
            <a:gdLst/>
            <a:ahLst/>
            <a:cxnLst/>
            <a:rect l="l" t="t" r="r" b="b"/>
            <a:pathLst>
              <a:path w="2070497" h="1670967">
                <a:moveTo>
                  <a:pt x="531317" y="260077"/>
                </a:moveTo>
                <a:cubicBezTo>
                  <a:pt x="493366" y="260077"/>
                  <a:pt x="459507" y="272169"/>
                  <a:pt x="429742" y="296354"/>
                </a:cubicBezTo>
                <a:cubicBezTo>
                  <a:pt x="399976" y="320538"/>
                  <a:pt x="376908" y="363884"/>
                  <a:pt x="360536" y="426392"/>
                </a:cubicBezTo>
                <a:cubicBezTo>
                  <a:pt x="338956" y="507503"/>
                  <a:pt x="328166" y="644053"/>
                  <a:pt x="328166" y="836042"/>
                </a:cubicBezTo>
                <a:cubicBezTo>
                  <a:pt x="328166" y="1028030"/>
                  <a:pt x="337840" y="1159929"/>
                  <a:pt x="357188" y="1231739"/>
                </a:cubicBezTo>
                <a:cubicBezTo>
                  <a:pt x="376536" y="1303548"/>
                  <a:pt x="400906" y="1351359"/>
                  <a:pt x="430300" y="1375172"/>
                </a:cubicBezTo>
                <a:cubicBezTo>
                  <a:pt x="459693" y="1398984"/>
                  <a:pt x="493366" y="1410890"/>
                  <a:pt x="531317" y="1410890"/>
                </a:cubicBezTo>
                <a:cubicBezTo>
                  <a:pt x="569268" y="1410890"/>
                  <a:pt x="603126" y="1398798"/>
                  <a:pt x="632892" y="1374614"/>
                </a:cubicBezTo>
                <a:cubicBezTo>
                  <a:pt x="662658" y="1350429"/>
                  <a:pt x="685726" y="1307083"/>
                  <a:pt x="702097" y="1244575"/>
                </a:cubicBezTo>
                <a:cubicBezTo>
                  <a:pt x="723677" y="1164208"/>
                  <a:pt x="734467" y="1028030"/>
                  <a:pt x="734467" y="836042"/>
                </a:cubicBezTo>
                <a:cubicBezTo>
                  <a:pt x="734467" y="644053"/>
                  <a:pt x="724793" y="512154"/>
                  <a:pt x="705446" y="440345"/>
                </a:cubicBezTo>
                <a:cubicBezTo>
                  <a:pt x="686098" y="368535"/>
                  <a:pt x="661727" y="320538"/>
                  <a:pt x="632334" y="296354"/>
                </a:cubicBezTo>
                <a:cubicBezTo>
                  <a:pt x="602940" y="272169"/>
                  <a:pt x="569268" y="260077"/>
                  <a:pt x="531317" y="260077"/>
                </a:cubicBezTo>
                <a:close/>
                <a:moveTo>
                  <a:pt x="1816001" y="0"/>
                </a:moveTo>
                <a:lnTo>
                  <a:pt x="2070497" y="0"/>
                </a:lnTo>
                <a:lnTo>
                  <a:pt x="2070497" y="1643062"/>
                </a:lnTo>
                <a:lnTo>
                  <a:pt x="1756842" y="1643062"/>
                </a:lnTo>
                <a:lnTo>
                  <a:pt x="1756842" y="460995"/>
                </a:lnTo>
                <a:cubicBezTo>
                  <a:pt x="1642244" y="568151"/>
                  <a:pt x="1507183" y="647402"/>
                  <a:pt x="1351657" y="698748"/>
                </a:cubicBezTo>
                <a:lnTo>
                  <a:pt x="1351657" y="414114"/>
                </a:lnTo>
                <a:cubicBezTo>
                  <a:pt x="1433513" y="387325"/>
                  <a:pt x="1522438" y="336537"/>
                  <a:pt x="1618432" y="261751"/>
                </a:cubicBezTo>
                <a:cubicBezTo>
                  <a:pt x="1714426" y="186965"/>
                  <a:pt x="1780282" y="99714"/>
                  <a:pt x="1816001" y="0"/>
                </a:cubicBezTo>
                <a:close/>
                <a:moveTo>
                  <a:pt x="531317" y="0"/>
                </a:moveTo>
                <a:cubicBezTo>
                  <a:pt x="689819" y="0"/>
                  <a:pt x="813718" y="56554"/>
                  <a:pt x="903015" y="169664"/>
                </a:cubicBezTo>
                <a:cubicBezTo>
                  <a:pt x="1009427" y="303609"/>
                  <a:pt x="1062633" y="525735"/>
                  <a:pt x="1062633" y="836042"/>
                </a:cubicBezTo>
                <a:cubicBezTo>
                  <a:pt x="1062633" y="1145604"/>
                  <a:pt x="1009055" y="1368102"/>
                  <a:pt x="901899" y="1503536"/>
                </a:cubicBezTo>
                <a:cubicBezTo>
                  <a:pt x="813346" y="1615157"/>
                  <a:pt x="689819" y="1670967"/>
                  <a:pt x="531317" y="1670967"/>
                </a:cubicBezTo>
                <a:cubicBezTo>
                  <a:pt x="372071" y="1670967"/>
                  <a:pt x="243706" y="1609762"/>
                  <a:pt x="146224" y="1487351"/>
                </a:cubicBezTo>
                <a:cubicBezTo>
                  <a:pt x="48742" y="1364940"/>
                  <a:pt x="0" y="1146720"/>
                  <a:pt x="0" y="832693"/>
                </a:cubicBezTo>
                <a:cubicBezTo>
                  <a:pt x="0" y="524619"/>
                  <a:pt x="53579" y="302865"/>
                  <a:pt x="160735" y="167431"/>
                </a:cubicBezTo>
                <a:cubicBezTo>
                  <a:pt x="249287" y="55810"/>
                  <a:pt x="372815" y="0"/>
                  <a:pt x="531317" y="0"/>
                </a:cubicBezTo>
                <a:close/>
              </a:path>
            </a:pathLst>
          </a:custGeom>
          <a:solidFill>
            <a:schemeClr val="bg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18000" b="1" dirty="0">
              <a:solidFill>
                <a:schemeClr val="bg1">
                  <a:alpha val="40000"/>
                </a:schemeClr>
              </a:solidFill>
              <a:cs typeface="Arial" pitchFamily="34" charset="0"/>
            </a:endParaRPr>
          </a:p>
        </p:txBody>
      </p:sp>
      <p:sp>
        <p:nvSpPr>
          <p:cNvPr id="6" name="TextBox 5">
            <a:extLst>
              <a:ext uri="{FF2B5EF4-FFF2-40B4-BE49-F238E27FC236}">
                <a16:creationId xmlns:a16="http://schemas.microsoft.com/office/drawing/2014/main" id="{9BBD7173-5CFC-485E-A8DF-0267EF858F07}"/>
              </a:ext>
            </a:extLst>
          </p:cNvPr>
          <p:cNvSpPr txBox="1"/>
          <p:nvPr/>
        </p:nvSpPr>
        <p:spPr>
          <a:xfrm>
            <a:off x="1374219" y="1033194"/>
            <a:ext cx="8212543" cy="523220"/>
          </a:xfrm>
          <a:prstGeom prst="rect">
            <a:avLst/>
          </a:prstGeom>
          <a:noFill/>
        </p:spPr>
        <p:txBody>
          <a:bodyPr wrap="square" rtlCol="0">
            <a:spAutoFit/>
          </a:bodyPr>
          <a:lstStyle/>
          <a:p>
            <a:r>
              <a:rPr lang="en-US" altLang="ko-KR" sz="2800" b="1" dirty="0">
                <a:solidFill>
                  <a:schemeClr val="accent1"/>
                </a:solidFill>
                <a:latin typeface="Times New Roman" panose="02020603050405020304" pitchFamily="18" charset="0"/>
                <a:cs typeface="Times New Roman" panose="02020603050405020304" pitchFamily="18" charset="0"/>
              </a:rPr>
              <a:t>Introduction to Machine Learning into Production</a:t>
            </a:r>
            <a:endParaRPr lang="ko-KR"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2E9310A-A87D-4604-9716-F8211542CEFD}"/>
              </a:ext>
            </a:extLst>
          </p:cNvPr>
          <p:cNvSpPr txBox="1"/>
          <p:nvPr/>
        </p:nvSpPr>
        <p:spPr>
          <a:xfrm>
            <a:off x="1241659" y="1970302"/>
            <a:ext cx="7469204" cy="1569660"/>
          </a:xfrm>
          <a:prstGeom prst="rect">
            <a:avLst/>
          </a:prstGeom>
          <a:noFill/>
        </p:spPr>
        <p:txBody>
          <a:bodyPr wrap="square" rtlCol="0">
            <a:spAutoFit/>
          </a:bodyPr>
          <a:lstStyle/>
          <a:p>
            <a:pPr algn="l" fontAlgn="base"/>
            <a:r>
              <a:rPr lang="en-US" sz="2400" dirty="0">
                <a:solidFill>
                  <a:schemeClr val="bg1"/>
                </a:solidFill>
              </a:rPr>
              <a:t>Machine learning (ML) is maturing from research to applied business solutions. We will be introducing to a systematic approach to operationalizing AI using Machine Learning Operations (</a:t>
            </a:r>
            <a:r>
              <a:rPr lang="en-US" sz="2400" dirty="0" err="1">
                <a:solidFill>
                  <a:schemeClr val="bg1"/>
                </a:solidFill>
              </a:rPr>
              <a:t>MLOps</a:t>
            </a:r>
            <a:r>
              <a:rPr lang="en-US" sz="2400" dirty="0">
                <a:solidFill>
                  <a:schemeClr val="bg1"/>
                </a:solidFill>
              </a:rPr>
              <a:t>).</a:t>
            </a:r>
            <a:endParaRPr lang="en-US" sz="24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15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567445" y="610877"/>
            <a:ext cx="5708227" cy="659658"/>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b="1" i="0" dirty="0">
                <a:solidFill>
                  <a:srgbClr val="000000"/>
                </a:solidFill>
                <a:effectLst/>
                <a:latin typeface="Times New Roman" panose="02020603050405020304" pitchFamily="18" charset="0"/>
                <a:cs typeface="Times New Roman" panose="02020603050405020304" pitchFamily="18" charset="0"/>
              </a:rPr>
              <a:t>Deployment Gap</a:t>
            </a:r>
            <a:endParaRPr lang="en-US" b="0" i="0" dirty="0">
              <a:solidFill>
                <a:srgbClr val="000000"/>
              </a:solidFill>
              <a:effectLst/>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22869DF9-94DA-498E-BF1B-DDD990BB4561}"/>
              </a:ext>
            </a:extLst>
          </p:cNvPr>
          <p:cNvGrpSpPr/>
          <p:nvPr/>
        </p:nvGrpSpPr>
        <p:grpSpPr>
          <a:xfrm>
            <a:off x="567447" y="2687183"/>
            <a:ext cx="3253657" cy="775862"/>
            <a:chOff x="6324699" y="2356411"/>
            <a:chExt cx="2736305" cy="775862"/>
          </a:xfrm>
        </p:grpSpPr>
        <p:sp>
          <p:nvSpPr>
            <p:cNvPr id="5" name="TextBox 4">
              <a:extLst>
                <a:ext uri="{FF2B5EF4-FFF2-40B4-BE49-F238E27FC236}">
                  <a16:creationId xmlns:a16="http://schemas.microsoft.com/office/drawing/2014/main" id="{13A44405-A117-4ADB-BA30-9D4554031653}"/>
                </a:ext>
              </a:extLst>
            </p:cNvPr>
            <p:cNvSpPr txBox="1"/>
            <p:nvPr/>
          </p:nvSpPr>
          <p:spPr>
            <a:xfrm>
              <a:off x="6324700" y="2670608"/>
              <a:ext cx="2736304" cy="461665"/>
            </a:xfrm>
            <a:prstGeom prst="rect">
              <a:avLst/>
            </a:prstGeom>
            <a:noFill/>
          </p:spPr>
          <p:txBody>
            <a:bodyPr wrap="square" rtlCol="0">
              <a:spAutoFit/>
            </a:bodyPr>
            <a:lstStyle/>
            <a:p>
              <a:r>
                <a:rPr lang="en-US" altLang="ko-KR" sz="2400" b="1" dirty="0">
                  <a:solidFill>
                    <a:schemeClr val="accent4"/>
                  </a:solidFill>
                  <a:cs typeface="Arial" pitchFamily="34" charset="0"/>
                </a:rPr>
                <a:t>Simple Presentation  </a:t>
              </a:r>
              <a:endParaRPr lang="ko-KR" altLang="en-US" sz="2400" b="1" dirty="0">
                <a:solidFill>
                  <a:schemeClr val="accent4"/>
                </a:solidFill>
                <a:cs typeface="Arial" pitchFamily="34" charset="0"/>
              </a:endParaRPr>
            </a:p>
          </p:txBody>
        </p:sp>
        <p:sp>
          <p:nvSpPr>
            <p:cNvPr id="6" name="TextBox 5">
              <a:extLst>
                <a:ext uri="{FF2B5EF4-FFF2-40B4-BE49-F238E27FC236}">
                  <a16:creationId xmlns:a16="http://schemas.microsoft.com/office/drawing/2014/main" id="{F0DB8ED3-10C4-4B4D-A778-AECE14311C88}"/>
                </a:ext>
              </a:extLst>
            </p:cNvPr>
            <p:cNvSpPr txBox="1"/>
            <p:nvPr/>
          </p:nvSpPr>
          <p:spPr>
            <a:xfrm>
              <a:off x="6324699" y="2356411"/>
              <a:ext cx="2736304" cy="461665"/>
            </a:xfrm>
            <a:prstGeom prst="rect">
              <a:avLst/>
            </a:prstGeom>
            <a:noFill/>
          </p:spPr>
          <p:txBody>
            <a:bodyPr wrap="square" rtlCol="0">
              <a:spAutoFit/>
            </a:bodyPr>
            <a:lstStyle/>
            <a:p>
              <a:r>
                <a:rPr lang="en-US" altLang="ko-KR" sz="2400" b="1" dirty="0">
                  <a:solidFill>
                    <a:schemeClr val="accent4"/>
                  </a:solidFill>
                  <a:cs typeface="Arial" pitchFamily="34" charset="0"/>
                </a:rPr>
                <a:t>Add </a:t>
              </a:r>
              <a:r>
                <a:rPr lang="en-US" altLang="ko-KR" sz="2400" b="1" dirty="0">
                  <a:solidFill>
                    <a:schemeClr val="accent3"/>
                  </a:solidFill>
                  <a:cs typeface="Arial" pitchFamily="34" charset="0"/>
                </a:rPr>
                <a:t>Contents</a:t>
              </a:r>
              <a:r>
                <a:rPr lang="en-US" altLang="ko-KR" sz="2400" b="1" dirty="0">
                  <a:solidFill>
                    <a:schemeClr val="accent4"/>
                  </a:solidFill>
                  <a:cs typeface="Arial" pitchFamily="34" charset="0"/>
                </a:rPr>
                <a:t> Title</a:t>
              </a:r>
              <a:endParaRPr lang="ko-KR" altLang="en-US" sz="2400" b="1" dirty="0">
                <a:solidFill>
                  <a:schemeClr val="accent4"/>
                </a:solidFill>
                <a:cs typeface="Arial" pitchFamily="34" charset="0"/>
              </a:endParaRPr>
            </a:p>
          </p:txBody>
        </p:sp>
      </p:grpSp>
      <p:sp>
        <p:nvSpPr>
          <p:cNvPr id="13" name="TextBox 12">
            <a:extLst>
              <a:ext uri="{FF2B5EF4-FFF2-40B4-BE49-F238E27FC236}">
                <a16:creationId xmlns:a16="http://schemas.microsoft.com/office/drawing/2014/main" id="{A0C3D6D3-773C-40AB-A50E-4E4EEAA8BF58}"/>
              </a:ext>
            </a:extLst>
          </p:cNvPr>
          <p:cNvSpPr txBox="1"/>
          <p:nvPr/>
        </p:nvSpPr>
        <p:spPr>
          <a:xfrm>
            <a:off x="6801729" y="1834429"/>
            <a:ext cx="5229850" cy="4524315"/>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More and more companies are developing machine learning models for internal use. But many are still struggling to bridge the gap to practical deployments.</a:t>
            </a:r>
          </a:p>
          <a:p>
            <a:br>
              <a:rPr lang="en-US" sz="1600" dirty="0">
                <a:latin typeface="Times New Roman" panose="02020603050405020304" pitchFamily="18" charset="0"/>
                <a:cs typeface="Times New Roman" panose="02020603050405020304" pitchFamily="18" charset="0"/>
              </a:rPr>
            </a:br>
            <a:r>
              <a:rPr lang="en-US" sz="1600" b="1" i="0" dirty="0">
                <a:solidFill>
                  <a:srgbClr val="000000"/>
                </a:solidFill>
                <a:effectLst/>
                <a:latin typeface="Times New Roman" panose="02020603050405020304" pitchFamily="18" charset="0"/>
                <a:cs typeface="Times New Roman" panose="02020603050405020304" pitchFamily="18" charset="0"/>
              </a:rPr>
              <a:t>What’s new:</a:t>
            </a:r>
            <a:r>
              <a:rPr lang="en-US" sz="1600" b="0" i="0" dirty="0">
                <a:solidFill>
                  <a:srgbClr val="000000"/>
                </a:solidFill>
                <a:effectLst/>
                <a:latin typeface="Times New Roman" panose="02020603050405020304" pitchFamily="18" charset="0"/>
                <a:cs typeface="Times New Roman" panose="02020603050405020304" pitchFamily="18" charset="0"/>
              </a:rPr>
              <a:t> Many companies haven't figured out how to realize their AI ambitions, according to a report by </a:t>
            </a:r>
            <a:r>
              <a:rPr lang="en-US" sz="1600" b="0" i="0" dirty="0" err="1">
                <a:solidFill>
                  <a:srgbClr val="000000"/>
                </a:solidFill>
                <a:effectLst/>
                <a:latin typeface="Times New Roman" panose="02020603050405020304" pitchFamily="18" charset="0"/>
                <a:cs typeface="Times New Roman" panose="02020603050405020304" pitchFamily="18" charset="0"/>
              </a:rPr>
              <a:t>Algorithmia</a:t>
            </a:r>
            <a:r>
              <a:rPr lang="en-US" sz="1600" b="0" i="0" dirty="0">
                <a:solidFill>
                  <a:srgbClr val="000000"/>
                </a:solidFill>
                <a:effectLst/>
                <a:latin typeface="Times New Roman" panose="02020603050405020304" pitchFamily="18" charset="0"/>
                <a:cs typeface="Times New Roman" panose="02020603050405020304" pitchFamily="18" charset="0"/>
              </a:rPr>
              <a:t>, a marketplace for algorithms. Although AI budgets are on the rise, only 22 percent of companies using machine learning have successfully deployed a model, the study found.</a:t>
            </a:r>
          </a:p>
          <a:p>
            <a:endParaRPr lang="en-US" sz="1600" b="0" i="0" dirty="0">
              <a:solidFill>
                <a:srgbClr val="000000"/>
              </a:solidFill>
              <a:effectLst/>
              <a:latin typeface="Times New Roman" panose="02020603050405020304" pitchFamily="18" charset="0"/>
              <a:cs typeface="Times New Roman" panose="02020603050405020304" pitchFamily="18" charset="0"/>
            </a:endParaRPr>
          </a:p>
          <a:p>
            <a:r>
              <a:rPr lang="en-US" sz="1600" b="1" i="0" dirty="0">
                <a:solidFill>
                  <a:srgbClr val="000000"/>
                </a:solidFill>
                <a:effectLst/>
                <a:latin typeface="Times New Roman" panose="02020603050405020304" pitchFamily="18" charset="0"/>
                <a:cs typeface="Times New Roman" panose="02020603050405020304" pitchFamily="18" charset="0"/>
              </a:rPr>
              <a:t>Why it matters:</a:t>
            </a:r>
            <a:r>
              <a:rPr lang="en-US" sz="1600" b="0" i="0" dirty="0">
                <a:solidFill>
                  <a:srgbClr val="000000"/>
                </a:solidFill>
                <a:effectLst/>
                <a:latin typeface="Times New Roman" panose="02020603050405020304" pitchFamily="18" charset="0"/>
                <a:cs typeface="Times New Roman" panose="02020603050405020304" pitchFamily="18" charset="0"/>
              </a:rPr>
              <a:t> AI is rapidly expanding into new applications and industries, and research is making tremendous strides. Yet building successful projects is still difficult. This report highlights both the great value of practical experience in the field and the need to establish effective practices and processes around designing, building, and deploying models.</a:t>
            </a:r>
            <a:endPar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4A48278-2E10-4D87-AFD3-2F6BA3A19132}"/>
              </a:ext>
            </a:extLst>
          </p:cNvPr>
          <p:cNvPicPr>
            <a:picLocks noChangeAspect="1"/>
          </p:cNvPicPr>
          <p:nvPr/>
        </p:nvPicPr>
        <p:blipFill>
          <a:blip r:embed="rId2"/>
          <a:stretch>
            <a:fillRect/>
          </a:stretch>
        </p:blipFill>
        <p:spPr>
          <a:xfrm>
            <a:off x="567445" y="1757529"/>
            <a:ext cx="6040086" cy="3342941"/>
          </a:xfrm>
          <a:prstGeom prst="rect">
            <a:avLst/>
          </a:prstGeom>
        </p:spPr>
      </p:pic>
    </p:spTree>
    <p:extLst>
      <p:ext uri="{BB962C8B-B14F-4D97-AF65-F5344CB8AC3E}">
        <p14:creationId xmlns:p14="http://schemas.microsoft.com/office/powerpoint/2010/main" val="1410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567445" y="610878"/>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dirty="0">
                <a:solidFill>
                  <a:schemeClr val="tx1"/>
                </a:solidFill>
                <a:latin typeface="Times New Roman" panose="02020603050405020304" pitchFamily="18" charset="0"/>
                <a:cs typeface="Times New Roman" panose="02020603050405020304" pitchFamily="18" charset="0"/>
              </a:rPr>
              <a:t>AI-centric applications &amp; Software development evolution </a:t>
            </a:r>
            <a:endParaRPr lang="en-US" b="0" i="0" dirty="0">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A576443-EE5F-4B18-8EC9-B5162A16AEBC}"/>
              </a:ext>
            </a:extLst>
          </p:cNvPr>
          <p:cNvPicPr>
            <a:picLocks noChangeAspect="1"/>
          </p:cNvPicPr>
          <p:nvPr/>
        </p:nvPicPr>
        <p:blipFill>
          <a:blip r:embed="rId2"/>
          <a:stretch>
            <a:fillRect/>
          </a:stretch>
        </p:blipFill>
        <p:spPr>
          <a:xfrm>
            <a:off x="2849799" y="2851643"/>
            <a:ext cx="5470286" cy="3626036"/>
          </a:xfrm>
          <a:prstGeom prst="rect">
            <a:avLst/>
          </a:prstGeom>
        </p:spPr>
      </p:pic>
      <p:pic>
        <p:nvPicPr>
          <p:cNvPr id="10" name="Picture 9">
            <a:extLst>
              <a:ext uri="{FF2B5EF4-FFF2-40B4-BE49-F238E27FC236}">
                <a16:creationId xmlns:a16="http://schemas.microsoft.com/office/drawing/2014/main" id="{2DB2F092-956B-4336-9AFE-9BD6B071BB19}"/>
              </a:ext>
            </a:extLst>
          </p:cNvPr>
          <p:cNvPicPr>
            <a:picLocks noChangeAspect="1"/>
          </p:cNvPicPr>
          <p:nvPr/>
        </p:nvPicPr>
        <p:blipFill>
          <a:blip r:embed="rId3"/>
          <a:stretch>
            <a:fillRect/>
          </a:stretch>
        </p:blipFill>
        <p:spPr>
          <a:xfrm>
            <a:off x="198255" y="1289389"/>
            <a:ext cx="3815354" cy="1562254"/>
          </a:xfrm>
          <a:prstGeom prst="rect">
            <a:avLst/>
          </a:prstGeom>
        </p:spPr>
      </p:pic>
      <p:pic>
        <p:nvPicPr>
          <p:cNvPr id="12" name="Picture 11">
            <a:extLst>
              <a:ext uri="{FF2B5EF4-FFF2-40B4-BE49-F238E27FC236}">
                <a16:creationId xmlns:a16="http://schemas.microsoft.com/office/drawing/2014/main" id="{F4872313-F6D3-4B46-803A-0B2BBBCE48C1}"/>
              </a:ext>
            </a:extLst>
          </p:cNvPr>
          <p:cNvPicPr>
            <a:picLocks noChangeAspect="1"/>
          </p:cNvPicPr>
          <p:nvPr/>
        </p:nvPicPr>
        <p:blipFill>
          <a:blip r:embed="rId4"/>
          <a:stretch>
            <a:fillRect/>
          </a:stretch>
        </p:blipFill>
        <p:spPr>
          <a:xfrm>
            <a:off x="7961252" y="4286118"/>
            <a:ext cx="3645087" cy="2571882"/>
          </a:xfrm>
          <a:prstGeom prst="rect">
            <a:avLst/>
          </a:prstGeom>
        </p:spPr>
      </p:pic>
    </p:spTree>
    <p:extLst>
      <p:ext uri="{BB962C8B-B14F-4D97-AF65-F5344CB8AC3E}">
        <p14:creationId xmlns:p14="http://schemas.microsoft.com/office/powerpoint/2010/main" val="147761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567445" y="610878"/>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dirty="0">
                <a:solidFill>
                  <a:schemeClr val="tx1"/>
                </a:solidFill>
                <a:latin typeface="Times New Roman" panose="02020603050405020304" pitchFamily="18" charset="0"/>
                <a:cs typeface="Times New Roman" panose="02020603050405020304" pitchFamily="18" charset="0"/>
              </a:rPr>
              <a:t>Concepts and workflow of </a:t>
            </a:r>
            <a:r>
              <a:rPr lang="en-US" dirty="0" err="1">
                <a:solidFill>
                  <a:schemeClr val="tx1"/>
                </a:solidFill>
                <a:latin typeface="Times New Roman" panose="02020603050405020304" pitchFamily="18" charset="0"/>
                <a:cs typeface="Times New Roman" panose="02020603050405020304" pitchFamily="18" charset="0"/>
              </a:rPr>
              <a:t>MLOps</a:t>
            </a:r>
            <a:r>
              <a:rPr lang="en-US" dirty="0">
                <a:solidFill>
                  <a:schemeClr val="tx1"/>
                </a:solidFill>
                <a:latin typeface="Times New Roman" panose="02020603050405020304" pitchFamily="18" charset="0"/>
                <a:cs typeface="Times New Roman" panose="02020603050405020304" pitchFamily="18" charset="0"/>
              </a:rPr>
              <a:t> </a:t>
            </a:r>
            <a:endParaRPr lang="en-US" b="0" i="0" dirty="0">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D029DA-4696-40F9-A316-F53F43A2A9DE}"/>
              </a:ext>
            </a:extLst>
          </p:cNvPr>
          <p:cNvPicPr>
            <a:picLocks noChangeAspect="1"/>
          </p:cNvPicPr>
          <p:nvPr/>
        </p:nvPicPr>
        <p:blipFill>
          <a:blip r:embed="rId2"/>
          <a:stretch>
            <a:fillRect/>
          </a:stretch>
        </p:blipFill>
        <p:spPr>
          <a:xfrm>
            <a:off x="636638" y="1632659"/>
            <a:ext cx="5162815" cy="2463927"/>
          </a:xfrm>
          <a:prstGeom prst="rect">
            <a:avLst/>
          </a:prstGeom>
        </p:spPr>
      </p:pic>
      <p:sp>
        <p:nvSpPr>
          <p:cNvPr id="7" name="TextBox 6">
            <a:extLst>
              <a:ext uri="{FF2B5EF4-FFF2-40B4-BE49-F238E27FC236}">
                <a16:creationId xmlns:a16="http://schemas.microsoft.com/office/drawing/2014/main" id="{747E76BF-771D-4CFB-B89E-B3A40CD33E0C}"/>
              </a:ext>
            </a:extLst>
          </p:cNvPr>
          <p:cNvSpPr txBox="1"/>
          <p:nvPr/>
        </p:nvSpPr>
        <p:spPr>
          <a:xfrm>
            <a:off x="5919537" y="1834429"/>
            <a:ext cx="6112042"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workflow is segmented into two modules: </a:t>
            </a:r>
          </a:p>
          <a:p>
            <a:pPr marL="285750" indent="-285750">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MLOps</a:t>
            </a:r>
            <a:r>
              <a:rPr lang="en-US" sz="2400" dirty="0">
                <a:latin typeface="Times New Roman" panose="02020603050405020304" pitchFamily="18" charset="0"/>
                <a:cs typeface="Times New Roman" panose="02020603050405020304" pitchFamily="18" charset="0"/>
              </a:rPr>
              <a:t> pipeline (build, deploy and monitor: the upper layer</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Drivers: Data, code, artifacts, middleware and infrastructure – mid and lower layers</a:t>
            </a:r>
            <a:endParaRPr lang="en-US" altLang="ko-KR"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491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567445" y="610878"/>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3200" dirty="0">
                <a:solidFill>
                  <a:schemeClr val="tx1"/>
                </a:solidFill>
                <a:latin typeface="Times New Roman" panose="02020603050405020304" pitchFamily="18" charset="0"/>
                <a:cs typeface="Times New Roman" panose="02020603050405020304" pitchFamily="18" charset="0"/>
              </a:rPr>
              <a:t>The </a:t>
            </a:r>
            <a:r>
              <a:rPr lang="en-US" sz="3200" dirty="0" err="1">
                <a:solidFill>
                  <a:schemeClr val="tx1"/>
                </a:solidFill>
                <a:latin typeface="Times New Roman" panose="02020603050405020304" pitchFamily="18" charset="0"/>
                <a:cs typeface="Times New Roman" panose="02020603050405020304" pitchFamily="18" charset="0"/>
              </a:rPr>
              <a:t>MLOps</a:t>
            </a:r>
            <a:r>
              <a:rPr lang="en-US" sz="3200" dirty="0">
                <a:solidFill>
                  <a:schemeClr val="tx1"/>
                </a:solidFill>
                <a:latin typeface="Times New Roman" panose="02020603050405020304" pitchFamily="18" charset="0"/>
                <a:cs typeface="Times New Roman" panose="02020603050405020304" pitchFamily="18" charset="0"/>
              </a:rPr>
              <a:t> pipeline </a:t>
            </a:r>
            <a:endParaRPr lang="en-US" sz="3200" b="0" i="0" dirty="0">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3">
            <a:extLst>
              <a:ext uri="{FF2B5EF4-FFF2-40B4-BE49-F238E27FC236}">
                <a16:creationId xmlns:a16="http://schemas.microsoft.com/office/drawing/2014/main" id="{B44BA832-8702-4C8A-A6DB-B1F0476AE083}"/>
              </a:ext>
            </a:extLst>
          </p:cNvPr>
          <p:cNvSpPr txBox="1">
            <a:spLocks/>
          </p:cNvSpPr>
          <p:nvPr/>
        </p:nvSpPr>
        <p:spPr>
          <a:xfrm>
            <a:off x="567445" y="1321543"/>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400" dirty="0">
                <a:solidFill>
                  <a:schemeClr val="tx1"/>
                </a:solidFill>
                <a:latin typeface="Times New Roman" panose="02020603050405020304" pitchFamily="18" charset="0"/>
                <a:cs typeface="Times New Roman" panose="02020603050405020304" pitchFamily="18" charset="0"/>
              </a:rPr>
              <a:t>Build</a:t>
            </a: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97EB45-3D37-4FAE-B79E-01F27E6CA70C}"/>
              </a:ext>
            </a:extLst>
          </p:cNvPr>
          <p:cNvPicPr>
            <a:picLocks noChangeAspect="1"/>
          </p:cNvPicPr>
          <p:nvPr/>
        </p:nvPicPr>
        <p:blipFill>
          <a:blip r:embed="rId2"/>
          <a:stretch>
            <a:fillRect/>
          </a:stretch>
        </p:blipFill>
        <p:spPr>
          <a:xfrm>
            <a:off x="567445" y="2319795"/>
            <a:ext cx="5188217" cy="1187511"/>
          </a:xfrm>
          <a:prstGeom prst="rect">
            <a:avLst/>
          </a:prstGeom>
        </p:spPr>
      </p:pic>
      <p:sp>
        <p:nvSpPr>
          <p:cNvPr id="9" name="TextBox 8">
            <a:extLst>
              <a:ext uri="{FF2B5EF4-FFF2-40B4-BE49-F238E27FC236}">
                <a16:creationId xmlns:a16="http://schemas.microsoft.com/office/drawing/2014/main" id="{93C360AE-1301-4720-840C-3D027632ED79}"/>
              </a:ext>
            </a:extLst>
          </p:cNvPr>
          <p:cNvSpPr txBox="1"/>
          <p:nvPr/>
        </p:nvSpPr>
        <p:spPr>
          <a:xfrm>
            <a:off x="394636" y="3749646"/>
            <a:ext cx="10799545"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build module has the core ML pipeline, and this is purely for training, packaging and versioning the ML models. It is powered by the required compute (for example, the CPU or GPU on the cloud or distributed computing) resources to run the ML training and pipeline:</a:t>
            </a:r>
          </a:p>
          <a:p>
            <a:pPr marL="285750" indent="-285750">
              <a:buFont typeface="Wingdings" panose="05000000000000000000" pitchFamily="2" charset="2"/>
              <a:buChar char="ü"/>
            </a:pPr>
            <a:r>
              <a:rPr lang="en-US" altLang="ko-KR" dirty="0">
                <a:latin typeface="Times New Roman" panose="02020603050405020304" pitchFamily="18" charset="0"/>
                <a:cs typeface="Times New Roman" panose="02020603050405020304" pitchFamily="18" charset="0"/>
              </a:rPr>
              <a:t>Data Ingestion</a:t>
            </a:r>
          </a:p>
          <a:p>
            <a:pPr marL="285750" indent="-285750">
              <a:buFont typeface="Wingdings" panose="05000000000000000000" pitchFamily="2" charset="2"/>
              <a:buChar char="ü"/>
            </a:pPr>
            <a:r>
              <a:rPr lang="en-US" altLang="ko-KR" dirty="0">
                <a:latin typeface="Times New Roman" panose="02020603050405020304" pitchFamily="18" charset="0"/>
                <a:cs typeface="Times New Roman" panose="02020603050405020304" pitchFamily="18" charset="0"/>
              </a:rPr>
              <a:t>Model Training</a:t>
            </a:r>
          </a:p>
          <a:p>
            <a:pPr marL="285750" indent="-285750">
              <a:buFont typeface="Wingdings" panose="05000000000000000000" pitchFamily="2" charset="2"/>
              <a:buChar char="ü"/>
            </a:pPr>
            <a:r>
              <a:rPr lang="en-US" altLang="ko-KR" dirty="0">
                <a:latin typeface="Times New Roman" panose="02020603050405020304" pitchFamily="18" charset="0"/>
                <a:cs typeface="Times New Roman" panose="02020603050405020304" pitchFamily="18" charset="0"/>
              </a:rPr>
              <a:t>Model testing </a:t>
            </a:r>
          </a:p>
          <a:p>
            <a:pPr marL="285750" indent="-285750">
              <a:buFont typeface="Wingdings" panose="05000000000000000000" pitchFamily="2" charset="2"/>
              <a:buChar char="ü"/>
            </a:pPr>
            <a:r>
              <a:rPr lang="en-US" altLang="ko-KR" dirty="0">
                <a:latin typeface="Times New Roman" panose="02020603050405020304" pitchFamily="18" charset="0"/>
                <a:cs typeface="Times New Roman" panose="02020603050405020304" pitchFamily="18" charset="0"/>
              </a:rPr>
              <a:t>Model Packaging </a:t>
            </a:r>
          </a:p>
          <a:p>
            <a:pPr marL="285750" indent="-285750">
              <a:buFont typeface="Wingdings" panose="05000000000000000000" pitchFamily="2" charset="2"/>
              <a:buChar char="ü"/>
            </a:pPr>
            <a:r>
              <a:rPr lang="en-US" altLang="ko-KR" dirty="0">
                <a:latin typeface="Times New Roman" panose="02020603050405020304" pitchFamily="18" charset="0"/>
                <a:cs typeface="Times New Roman" panose="02020603050405020304" pitchFamily="18" charset="0"/>
              </a:rPr>
              <a:t>Model registering</a:t>
            </a:r>
          </a:p>
        </p:txBody>
      </p:sp>
    </p:spTree>
    <p:extLst>
      <p:ext uri="{BB962C8B-B14F-4D97-AF65-F5344CB8AC3E}">
        <p14:creationId xmlns:p14="http://schemas.microsoft.com/office/powerpoint/2010/main" val="389831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567445" y="610878"/>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3200" dirty="0">
                <a:solidFill>
                  <a:schemeClr val="tx1"/>
                </a:solidFill>
                <a:latin typeface="Times New Roman" panose="02020603050405020304" pitchFamily="18" charset="0"/>
                <a:cs typeface="Times New Roman" panose="02020603050405020304" pitchFamily="18" charset="0"/>
              </a:rPr>
              <a:t>The </a:t>
            </a:r>
            <a:r>
              <a:rPr lang="en-US" sz="3200" dirty="0" err="1">
                <a:solidFill>
                  <a:schemeClr val="tx1"/>
                </a:solidFill>
                <a:latin typeface="Times New Roman" panose="02020603050405020304" pitchFamily="18" charset="0"/>
                <a:cs typeface="Times New Roman" panose="02020603050405020304" pitchFamily="18" charset="0"/>
              </a:rPr>
              <a:t>MLOps</a:t>
            </a:r>
            <a:r>
              <a:rPr lang="en-US" sz="3200" dirty="0">
                <a:solidFill>
                  <a:schemeClr val="tx1"/>
                </a:solidFill>
                <a:latin typeface="Times New Roman" panose="02020603050405020304" pitchFamily="18" charset="0"/>
                <a:cs typeface="Times New Roman" panose="02020603050405020304" pitchFamily="18" charset="0"/>
              </a:rPr>
              <a:t> pipeline </a:t>
            </a:r>
            <a:endParaRPr lang="en-US" sz="3200" b="0" i="0" dirty="0">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3">
            <a:extLst>
              <a:ext uri="{FF2B5EF4-FFF2-40B4-BE49-F238E27FC236}">
                <a16:creationId xmlns:a16="http://schemas.microsoft.com/office/drawing/2014/main" id="{B44BA832-8702-4C8A-A6DB-B1F0476AE083}"/>
              </a:ext>
            </a:extLst>
          </p:cNvPr>
          <p:cNvSpPr txBox="1">
            <a:spLocks/>
          </p:cNvSpPr>
          <p:nvPr/>
        </p:nvSpPr>
        <p:spPr>
          <a:xfrm>
            <a:off x="567445" y="1321543"/>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400" dirty="0">
                <a:solidFill>
                  <a:schemeClr val="tx1"/>
                </a:solidFill>
                <a:latin typeface="Times New Roman" panose="02020603050405020304" pitchFamily="18" charset="0"/>
                <a:cs typeface="Times New Roman" panose="02020603050405020304" pitchFamily="18" charset="0"/>
              </a:rPr>
              <a:t>Build</a:t>
            </a: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BFAB3FE-C890-4A82-AEE8-3C93B9B3123A}"/>
              </a:ext>
            </a:extLst>
          </p:cNvPr>
          <p:cNvSpPr txBox="1"/>
          <p:nvPr/>
        </p:nvSpPr>
        <p:spPr>
          <a:xfrm>
            <a:off x="567445" y="2032208"/>
            <a:ext cx="11329380" cy="3416320"/>
          </a:xfrm>
          <a:prstGeom prst="rect">
            <a:avLst/>
          </a:prstGeom>
          <a:noFill/>
        </p:spPr>
        <p:txBody>
          <a:bodyPr wrap="square">
            <a:spAutoFit/>
          </a:bodyPr>
          <a:lstStyle/>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 ingestion</a:t>
            </a:r>
            <a:r>
              <a:rPr lang="en-US" sz="2400" dirty="0">
                <a:latin typeface="Times New Roman" panose="02020603050405020304" pitchFamily="18" charset="0"/>
                <a:cs typeface="Times New Roman" panose="02020603050405020304" pitchFamily="18" charset="0"/>
              </a:rPr>
              <a:t>: This step is a trigger step for the ML pipeline. It deals with the volume, velocity, veracity and variety of data by extracting data from various data sources (for example, databases, data warehouses, data lakes, or Lakehouse) and ingesting the required data for the model training step. Robust data pipelines connected to multiple data sources enable it to perform extract, transform and load (ETL) operations to provide the necessary data for ML training purposes. In this step, we can split and version data for model training in the required format (for example, the training or test set). As a result of this step, any experiment (that is, model training) can be audited and is back-traceable. </a:t>
            </a:r>
          </a:p>
        </p:txBody>
      </p:sp>
    </p:spTree>
    <p:extLst>
      <p:ext uri="{BB962C8B-B14F-4D97-AF65-F5344CB8AC3E}">
        <p14:creationId xmlns:p14="http://schemas.microsoft.com/office/powerpoint/2010/main" val="323571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567445" y="610878"/>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3200" dirty="0">
                <a:solidFill>
                  <a:schemeClr val="tx1"/>
                </a:solidFill>
                <a:latin typeface="Times New Roman" panose="02020603050405020304" pitchFamily="18" charset="0"/>
                <a:cs typeface="Times New Roman" panose="02020603050405020304" pitchFamily="18" charset="0"/>
              </a:rPr>
              <a:t>The </a:t>
            </a:r>
            <a:r>
              <a:rPr lang="en-US" sz="3200" dirty="0" err="1">
                <a:solidFill>
                  <a:schemeClr val="tx1"/>
                </a:solidFill>
                <a:latin typeface="Times New Roman" panose="02020603050405020304" pitchFamily="18" charset="0"/>
                <a:cs typeface="Times New Roman" panose="02020603050405020304" pitchFamily="18" charset="0"/>
              </a:rPr>
              <a:t>MLOps</a:t>
            </a:r>
            <a:r>
              <a:rPr lang="en-US" sz="3200" dirty="0">
                <a:solidFill>
                  <a:schemeClr val="tx1"/>
                </a:solidFill>
                <a:latin typeface="Times New Roman" panose="02020603050405020304" pitchFamily="18" charset="0"/>
                <a:cs typeface="Times New Roman" panose="02020603050405020304" pitchFamily="18" charset="0"/>
              </a:rPr>
              <a:t> pipeline </a:t>
            </a:r>
            <a:endParaRPr lang="en-US" sz="3200" b="0" i="0" dirty="0">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3">
            <a:extLst>
              <a:ext uri="{FF2B5EF4-FFF2-40B4-BE49-F238E27FC236}">
                <a16:creationId xmlns:a16="http://schemas.microsoft.com/office/drawing/2014/main" id="{B44BA832-8702-4C8A-A6DB-B1F0476AE083}"/>
              </a:ext>
            </a:extLst>
          </p:cNvPr>
          <p:cNvSpPr txBox="1">
            <a:spLocks/>
          </p:cNvSpPr>
          <p:nvPr/>
        </p:nvSpPr>
        <p:spPr>
          <a:xfrm>
            <a:off x="567445" y="1321543"/>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400" dirty="0">
                <a:solidFill>
                  <a:schemeClr val="tx1"/>
                </a:solidFill>
                <a:latin typeface="Times New Roman" panose="02020603050405020304" pitchFamily="18" charset="0"/>
                <a:cs typeface="Times New Roman" panose="02020603050405020304" pitchFamily="18" charset="0"/>
              </a:rPr>
              <a:t>Build</a:t>
            </a: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BFAB3FE-C890-4A82-AEE8-3C93B9B3123A}"/>
              </a:ext>
            </a:extLst>
          </p:cNvPr>
          <p:cNvSpPr txBox="1"/>
          <p:nvPr/>
        </p:nvSpPr>
        <p:spPr>
          <a:xfrm>
            <a:off x="567445" y="2032208"/>
            <a:ext cx="11329380" cy="3046988"/>
          </a:xfrm>
          <a:prstGeom prst="rect">
            <a:avLst/>
          </a:prstGeom>
          <a:noFill/>
        </p:spPr>
        <p:txBody>
          <a:bodyPr wrap="square">
            <a:spAutoFit/>
          </a:bodyPr>
          <a:lstStyle/>
          <a:p>
            <a:pPr marL="285750"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Model training</a:t>
            </a:r>
            <a:r>
              <a:rPr lang="en-US" sz="2400" dirty="0">
                <a:latin typeface="Times New Roman" panose="02020603050405020304" pitchFamily="18" charset="0"/>
                <a:cs typeface="Times New Roman" panose="02020603050405020304" pitchFamily="18" charset="0"/>
              </a:rPr>
              <a:t>: After procuring the required data for ML model training in the previous step, this step will enable model training; it has modular scripts or code that perform all the traditional steps in ML, such as data preprocessing, feature engineering and feature scaling before training or retraining any model. Following this, the ML model is trained while performing hyperparameter tuning to fit the model to the dataset (training set). This step can be done manually, but efficient and automatic solutions such as Grid Search, Random Search, or </a:t>
            </a:r>
            <a:r>
              <a:rPr lang="en-US" sz="2400" dirty="0" err="1">
                <a:latin typeface="Times New Roman" panose="02020603050405020304" pitchFamily="18" charset="0"/>
                <a:cs typeface="Times New Roman" panose="02020603050405020304" pitchFamily="18" charset="0"/>
              </a:rPr>
              <a:t>Hyperopt</a:t>
            </a:r>
            <a:r>
              <a:rPr lang="en-US" sz="2400" dirty="0">
                <a:latin typeface="Times New Roman" panose="02020603050405020304" pitchFamily="18" charset="0"/>
                <a:cs typeface="Times New Roman" panose="02020603050405020304" pitchFamily="18" charset="0"/>
              </a:rPr>
              <a:t> exist. As a result, all important steps of ML model training are executed with a ML model as the output of this step.</a:t>
            </a:r>
          </a:p>
        </p:txBody>
      </p:sp>
    </p:spTree>
    <p:extLst>
      <p:ext uri="{BB962C8B-B14F-4D97-AF65-F5344CB8AC3E}">
        <p14:creationId xmlns:p14="http://schemas.microsoft.com/office/powerpoint/2010/main" val="335313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481CB137-A831-41A3-9921-4CEBC6278E86}"/>
              </a:ext>
            </a:extLst>
          </p:cNvPr>
          <p:cNvSpPr txBox="1">
            <a:spLocks/>
          </p:cNvSpPr>
          <p:nvPr/>
        </p:nvSpPr>
        <p:spPr>
          <a:xfrm>
            <a:off x="567445" y="610878"/>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3200" dirty="0">
                <a:solidFill>
                  <a:schemeClr val="tx1"/>
                </a:solidFill>
                <a:latin typeface="Times New Roman" panose="02020603050405020304" pitchFamily="18" charset="0"/>
                <a:cs typeface="Times New Roman" panose="02020603050405020304" pitchFamily="18" charset="0"/>
              </a:rPr>
              <a:t>The </a:t>
            </a:r>
            <a:r>
              <a:rPr lang="en-US" sz="3200" dirty="0" err="1">
                <a:solidFill>
                  <a:schemeClr val="tx1"/>
                </a:solidFill>
                <a:latin typeface="Times New Roman" panose="02020603050405020304" pitchFamily="18" charset="0"/>
                <a:cs typeface="Times New Roman" panose="02020603050405020304" pitchFamily="18" charset="0"/>
              </a:rPr>
              <a:t>MLOps</a:t>
            </a:r>
            <a:r>
              <a:rPr lang="en-US" sz="3200" dirty="0">
                <a:solidFill>
                  <a:schemeClr val="tx1"/>
                </a:solidFill>
                <a:latin typeface="Times New Roman" panose="02020603050405020304" pitchFamily="18" charset="0"/>
                <a:cs typeface="Times New Roman" panose="02020603050405020304" pitchFamily="18" charset="0"/>
              </a:rPr>
              <a:t> pipeline </a:t>
            </a:r>
            <a:endParaRPr lang="en-US" sz="3200" b="0" i="0" dirty="0">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3">
            <a:extLst>
              <a:ext uri="{FF2B5EF4-FFF2-40B4-BE49-F238E27FC236}">
                <a16:creationId xmlns:a16="http://schemas.microsoft.com/office/drawing/2014/main" id="{B44BA832-8702-4C8A-A6DB-B1F0476AE083}"/>
              </a:ext>
            </a:extLst>
          </p:cNvPr>
          <p:cNvSpPr txBox="1">
            <a:spLocks/>
          </p:cNvSpPr>
          <p:nvPr/>
        </p:nvSpPr>
        <p:spPr>
          <a:xfrm>
            <a:off x="567445" y="1321543"/>
            <a:ext cx="9895216" cy="447902"/>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400" dirty="0">
                <a:solidFill>
                  <a:schemeClr val="tx1"/>
                </a:solidFill>
                <a:latin typeface="Times New Roman" panose="02020603050405020304" pitchFamily="18" charset="0"/>
                <a:cs typeface="Times New Roman" panose="02020603050405020304" pitchFamily="18" charset="0"/>
              </a:rPr>
              <a:t>Build</a:t>
            </a: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BFAB3FE-C890-4A82-AEE8-3C93B9B3123A}"/>
              </a:ext>
            </a:extLst>
          </p:cNvPr>
          <p:cNvSpPr txBox="1"/>
          <p:nvPr/>
        </p:nvSpPr>
        <p:spPr>
          <a:xfrm>
            <a:off x="567445" y="2032208"/>
            <a:ext cx="11329380" cy="1569660"/>
          </a:xfrm>
          <a:prstGeom prst="rect">
            <a:avLst/>
          </a:prstGeom>
          <a:noFill/>
        </p:spPr>
        <p:txBody>
          <a:bodyPr wrap="square">
            <a:spAutoFit/>
          </a:bodyPr>
          <a:lstStyle/>
          <a:p>
            <a:pPr marL="285750"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Model testing: </a:t>
            </a:r>
            <a:r>
              <a:rPr lang="en-US" sz="2400" dirty="0">
                <a:latin typeface="Times New Roman" panose="02020603050405020304" pitchFamily="18" charset="0"/>
                <a:cs typeface="Times New Roman" panose="02020603050405020304" pitchFamily="18" charset="0"/>
              </a:rPr>
              <a:t>In this step, we evaluate the trained model performance on a separated set of data points named test data (which was split and versioned in the data ingestion step). The inference of the trained model is evaluated according to selected metrics as per the use case. The output of this step is a report on the trained model’s performance.</a:t>
            </a:r>
          </a:p>
        </p:txBody>
      </p:sp>
    </p:spTree>
    <p:extLst>
      <p:ext uri="{BB962C8B-B14F-4D97-AF65-F5344CB8AC3E}">
        <p14:creationId xmlns:p14="http://schemas.microsoft.com/office/powerpoint/2010/main" val="3481685647"/>
      </p:ext>
    </p:extLst>
  </p:cSld>
  <p:clrMapOvr>
    <a:masterClrMapping/>
  </p:clrMapOvr>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30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2977</TotalTime>
  <Words>1045</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15</vt:i4>
      </vt:variant>
    </vt:vector>
  </HeadingPairs>
  <TitlesOfParts>
    <vt:vector size="22" baseType="lpstr">
      <vt:lpstr>Arial</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Abdullahi Omar</cp:lastModifiedBy>
  <cp:revision>66</cp:revision>
  <dcterms:created xsi:type="dcterms:W3CDTF">2020-01-20T05:08:25Z</dcterms:created>
  <dcterms:modified xsi:type="dcterms:W3CDTF">2022-01-27T12:46:12Z</dcterms:modified>
</cp:coreProperties>
</file>