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  <p:sldId id="266" r:id="rId10"/>
    <p:sldId id="265" r:id="rId11"/>
    <p:sldId id="261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0"/>
    <p:restoredTop sz="96327"/>
  </p:normalViewPr>
  <p:slideViewPr>
    <p:cSldViewPr snapToGrid="0">
      <p:cViewPr varScale="1">
        <p:scale>
          <a:sx n="149" d="100"/>
          <a:sy n="149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51EE-17E1-C3E7-8192-FFFE35E67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5366E-4F7A-ABCE-06CB-066F40D15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6A3C-8F82-1B4C-CF2C-0EC74BF5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BE6F-A8EB-02A9-5F91-DEC3EC7C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88BE-D171-96F2-73EB-4B980D4F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3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F67C-6793-C022-56F1-8087DCF2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E926D-D0A0-5463-6C6C-CE6DC8542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037A-FB74-0CF1-98A6-4F25684F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91972-9595-B6DD-CC4A-B0A4E84C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62946-E0FE-CF68-5509-CF3A7172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0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03EF1-9E31-77F7-3310-E1B90DAD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788EA-0526-6B6C-C4D8-979EDE939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88E0-257F-4DA2-7BE6-203287AC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7C468-36A6-7DF0-D6E6-954FD50F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AA15E-D606-472A-C759-1974E979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4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346E-0BD2-7351-75E7-9F98220D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9DD3-0E39-C8CD-1018-B4AE9718B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148A-0BF1-19DF-A69A-7051BB1C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5B9B3-23F9-A7E5-58D8-0A98DD84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59E48-6946-D5B4-5777-EE525C3B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0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D5CF-ADE0-B0F5-1B3B-D3C52C75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21108-EA1C-5104-E5AE-2F5EB215C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0D68C-EACF-A143-D6E8-7C587082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2261-BB69-9062-C087-40894CA2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C4F6E-7217-6ED3-B751-BE5B3600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1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12D2-17E2-A88B-E290-17E2FB9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CBE6-D956-B4B5-9B99-266B8CCAE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4E2F8-4DAA-6948-747E-BDD2BA5CB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10AB7-DAFE-B6D5-E8D2-490285D8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1565-F4A6-BBFD-6984-8DC96697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248D2-DC2A-88F8-040A-9C0D5428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7883-134A-24D3-6C8F-53FD0CDA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7C4B2-D580-D650-312F-4297DA900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34AD8-F5B2-E338-7714-7955FDA37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ECBE5-76B5-78E3-A5F4-84E29C850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3A420-AA40-9474-D03D-29EC104BD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F29A6-5076-1AC3-2099-51158525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3703E-0168-9CC9-AA55-4FBC5E1E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6A452-7C95-13F5-3220-57977DB7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8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A978-45B3-A130-C7D3-1FD0296A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E3BF3-A6BF-5504-3DB9-7F4ED490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65567-C991-B22F-D30E-E08326F1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52261-9AFA-8728-59CD-9E400AC6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205EC-A459-DB24-E15D-F3BDA41B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58671-4BFB-2B3D-FB79-9020486A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5DB14-50DB-432B-913E-98EE88F0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E53F-F21F-70D9-670F-B6C0B6D9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6CDE-0485-46E7-20BE-C8920215A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411E4-1A30-5F71-F80A-0C94473C4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B04B6-6031-82A2-CFCF-5E0CB8FC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07525-E198-EF11-6232-CD0B54F7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CFE24-DAAD-3248-51F7-7F43EB69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62A9-C657-0F1D-CE00-0F568ADF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9A58F-25A4-CE14-C60A-329760C13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7CBC3-8A25-93B2-AFC1-614C0A581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0CBAD-AA6D-8A6C-60D7-D1D18F57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244A1-8086-2263-20C6-B27AE5D6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1D85F-F913-E3B5-9367-A12DBE99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6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2165E-DC23-D28D-1352-B18ACE86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AC93-7D0A-A4B9-2F99-2B68E99DC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2A1B0-E40A-D5F1-7BE1-87CCA6912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0065-0E29-89BB-9671-DDA589793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566D-411E-8213-F6D2-B6B5B11FA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67D90-35F8-E419-36CB-648DFA01DCB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DK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355775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irflow.apache.org/docs/apache-airflow/2.4.0/release_notes.html#airflow-2-4-0-2022-09-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docs/apache-airflow/stable/administration-and-deployment/scheduler.html" TargetMode="External"/><Relationship Id="rId7" Type="http://schemas.openxmlformats.org/officeDocument/2006/relationships/hyperlink" Target="https://ayc-data.com/data_engineering/2020/07/25/dataops-the-foundation-of-data.html" TargetMode="External"/><Relationship Id="rId2" Type="http://schemas.openxmlformats.org/officeDocument/2006/relationships/hyperlink" Target="https://docs.astronomer.io/learn/airflow-u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airflow.apache.org/docs/apache-airflow/stable/executor/index.html" TargetMode="External"/><Relationship Id="rId4" Type="http://schemas.openxmlformats.org/officeDocument/2006/relationships/hyperlink" Target="https://airflow.apache.org/docs/apache-airflow/stable/howto/set-up-databas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irflow.apache.org/docs/apache-airflow/stable/authoring-and-scheduling/deferr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bdullahiAyantayo/airflow-project/blob/main/documents/DAGs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docs.astronomer.io/learn/bashoperator" TargetMode="External"/><Relationship Id="rId7" Type="http://schemas.openxmlformats.org/officeDocument/2006/relationships/hyperlink" Target="https://registry.astronomer.io/providers/astronomer-providers/modules/httpsensorasync" TargetMode="External"/><Relationship Id="rId2" Type="http://schemas.openxmlformats.org/officeDocument/2006/relationships/hyperlink" Target="https://registry.astronomer.io/providers/apache-airflow/modules/pythonop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gistry.astronomer.io/providers/apache-airflow/modules/externaltasksensor" TargetMode="External"/><Relationship Id="rId5" Type="http://schemas.openxmlformats.org/officeDocument/2006/relationships/hyperlink" Target="https://docs.astronomer.io/learn/what-is-a-sensor" TargetMode="External"/><Relationship Id="rId4" Type="http://schemas.openxmlformats.org/officeDocument/2006/relationships/hyperlink" Target="https://registry.astronomer.io/providers/amazon/modules/s3toredshiftoperato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" TargetMode="External"/><Relationship Id="rId2" Type="http://schemas.openxmlformats.org/officeDocument/2006/relationships/hyperlink" Target="https://docs.astronomer.io/learn/airflow-databa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2BFE-E49A-94E8-9B6A-23C26B20E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DK" dirty="0"/>
            </a:br>
            <a:br>
              <a:rPr lang="en-DK" dirty="0"/>
            </a:br>
            <a:r>
              <a:rPr lang="en-DK" dirty="0"/>
              <a:t>Apache Airflow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D83E0-7E88-D64C-FE4C-9792B57C9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Session 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6DE29-FE1E-1194-D75B-D244F8C7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79" y="1903412"/>
            <a:ext cx="2857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8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DAE7-DF89-1A1B-024D-EDB46E7C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1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F418-881B-CF31-508A-B0B4C78A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000" b="0" i="0" dirty="0">
                <a:solidFill>
                  <a:srgbClr val="1C1E21"/>
                </a:solidFill>
                <a:effectLst/>
                <a:latin typeface="Inter"/>
              </a:rPr>
              <a:t>Datasets and data-aware scheduling were made available in </a:t>
            </a:r>
            <a:r>
              <a:rPr lang="en-GB" sz="2000" b="0" i="0" dirty="0">
                <a:solidFill>
                  <a:srgbClr val="1C1E21"/>
                </a:solidFill>
                <a:effectLst/>
                <a:latin typeface="Inter"/>
                <a:hlinkClick r:id="rId2"/>
              </a:rPr>
              <a:t>Airflow 2.4</a:t>
            </a:r>
            <a:r>
              <a:rPr lang="en-GB" sz="2000" b="0" i="0" dirty="0">
                <a:solidFill>
                  <a:srgbClr val="1C1E21"/>
                </a:solidFill>
                <a:effectLst/>
                <a:latin typeface="Inter"/>
              </a:rPr>
              <a:t>. DAGs can be scheduled based on updates to these datasets. </a:t>
            </a:r>
          </a:p>
          <a:p>
            <a:pPr algn="l"/>
            <a:r>
              <a:rPr lang="en-GB" sz="2000" b="0" i="0" dirty="0">
                <a:solidFill>
                  <a:srgbClr val="1C1E21"/>
                </a:solidFill>
                <a:effectLst/>
                <a:latin typeface="Inter"/>
              </a:rPr>
              <a:t>Datasets can help resolve common issues. For example, consider a data engineering team with a DAG that creates a dataset and an analytics team with a DAG that analyses the dataset. Using datasets, the data analytics DAG runs only when the data engineering team's DAG publishes the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40B99-FEA1-97EF-8916-82E490B06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676386"/>
            <a:ext cx="7772400" cy="2635514"/>
          </a:xfrm>
          <a:prstGeom prst="rect">
            <a:avLst/>
          </a:prstGeom>
        </p:spPr>
      </p:pic>
      <p:pic>
        <p:nvPicPr>
          <p:cNvPr id="6146" name="Picture 2" descr="dataset Icon 2985133">
            <a:extLst>
              <a:ext uri="{FF2B5EF4-FFF2-40B4-BE49-F238E27FC236}">
                <a16:creationId xmlns:a16="http://schemas.microsoft.com/office/drawing/2014/main" id="{72C326FB-B9EA-B4E8-3C40-06B5F0B99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28" y="54427"/>
            <a:ext cx="1934029" cy="193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0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1FDC-7FCF-580E-E4F9-37E161E7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			Questions</a:t>
            </a:r>
          </a:p>
        </p:txBody>
      </p:sp>
      <p:pic>
        <p:nvPicPr>
          <p:cNvPr id="5122" name="Picture 2" descr="100 Would You Rather Questions">
            <a:extLst>
              <a:ext uri="{FF2B5EF4-FFF2-40B4-BE49-F238E27FC236}">
                <a16:creationId xmlns:a16="http://schemas.microsoft.com/office/drawing/2014/main" id="{208365A6-1F07-4867-C366-8B5AAC2224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66094"/>
            <a:ext cx="5257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96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33C0-3C9C-138C-02B8-6FA60452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</a:t>
            </a:r>
            <a:r>
              <a:rPr lang="en-DK" b="1" dirty="0"/>
              <a:t>ore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3640-869E-4FD7-AD00-2146BD40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Inter"/>
              </a:rPr>
              <a:t>Webserver:</a:t>
            </a:r>
            <a:r>
              <a:rPr lang="en-GB" b="0" i="0" dirty="0">
                <a:solidFill>
                  <a:schemeClr val="tx1"/>
                </a:solidFill>
                <a:effectLst/>
                <a:latin typeface="Inter"/>
              </a:rPr>
              <a:t> A flask server running with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Inter"/>
              </a:rPr>
              <a:t>gunicorn</a:t>
            </a:r>
            <a:r>
              <a:rPr lang="en-GB" b="0" i="0" dirty="0">
                <a:solidFill>
                  <a:schemeClr val="tx1"/>
                </a:solidFill>
                <a:effectLst/>
                <a:latin typeface="Inter"/>
              </a:rPr>
              <a:t> that serves the </a:t>
            </a:r>
            <a:r>
              <a:rPr lang="en-GB" b="0" i="0" dirty="0">
                <a:solidFill>
                  <a:schemeClr val="tx1"/>
                </a:solidFill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airflow UI</a:t>
            </a:r>
            <a:r>
              <a:rPr lang="en-GB" b="0" i="0" dirty="0"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Scheduler</a:t>
            </a:r>
            <a:r>
              <a:rPr lang="en-GB" b="1" i="0" dirty="0">
                <a:solidFill>
                  <a:schemeClr val="tx1"/>
                </a:solidFill>
                <a:effectLst/>
                <a:latin typeface="Inter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Inter"/>
              </a:rPr>
              <a:t> a daemon responsible for scheduling jobs. This is a multi-threaded python process that determines  tasks need to be run, when they need to be run, and where they are run.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  <a:r>
              <a:rPr lang="en-GB" b="1" i="0" dirty="0">
                <a:solidFill>
                  <a:schemeClr val="tx1"/>
                </a:solidFill>
                <a:effectLst/>
                <a:latin typeface="Inter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Inter"/>
              </a:rPr>
              <a:t> a database where all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Inter"/>
              </a:rPr>
              <a:t>dag</a:t>
            </a:r>
            <a:r>
              <a:rPr lang="en-GB" b="0" i="0" dirty="0">
                <a:solidFill>
                  <a:schemeClr val="tx1"/>
                </a:solidFill>
                <a:effectLst/>
                <a:latin typeface="Inter"/>
              </a:rPr>
              <a:t> and task metadata are stored. This is typically a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Inter"/>
              </a:rPr>
              <a:t>postgres</a:t>
            </a:r>
            <a:r>
              <a:rPr lang="en-GB" b="0" i="0" dirty="0">
                <a:solidFill>
                  <a:schemeClr val="tx1"/>
                </a:solidFill>
                <a:effectLst/>
                <a:latin typeface="Inter"/>
              </a:rPr>
              <a:t> database, but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Inter"/>
              </a:rPr>
              <a:t>mysql</a:t>
            </a:r>
            <a:r>
              <a:rPr lang="en-GB" b="0" i="0" dirty="0">
                <a:solidFill>
                  <a:schemeClr val="tx1"/>
                </a:solidFill>
                <a:effectLst/>
                <a:latin typeface="Inter"/>
              </a:rPr>
              <a:t>,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Inter"/>
              </a:rPr>
              <a:t>mssql</a:t>
            </a:r>
            <a:r>
              <a:rPr lang="en-GB" b="0" i="0" dirty="0">
                <a:solidFill>
                  <a:schemeClr val="tx1"/>
                </a:solidFill>
                <a:effectLst/>
                <a:latin typeface="Inter"/>
              </a:rPr>
              <a:t>, and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Inter"/>
              </a:rPr>
              <a:t>sqlite</a:t>
            </a:r>
            <a:r>
              <a:rPr lang="en-GB" b="0" i="0" dirty="0">
                <a:solidFill>
                  <a:schemeClr val="tx1"/>
                </a:solidFill>
                <a:effectLst/>
                <a:latin typeface="Inter"/>
              </a:rPr>
              <a:t> are also supported.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Executor</a:t>
            </a:r>
            <a:r>
              <a:rPr lang="en-GB" b="1" i="0" dirty="0">
                <a:solidFill>
                  <a:schemeClr val="tx1"/>
                </a:solidFill>
                <a:effectLst/>
                <a:latin typeface="Inter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Inter"/>
              </a:rPr>
              <a:t> the mechanism for running tasks. An executor is running within the scheduler whenever airflow is operational.</a:t>
            </a:r>
          </a:p>
          <a:p>
            <a:pPr marL="0" indent="0">
              <a:buNone/>
            </a:pPr>
            <a:endParaRPr lang="en-DK" dirty="0">
              <a:solidFill>
                <a:schemeClr val="tx1"/>
              </a:solidFill>
            </a:endParaRPr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E48FC38E-7FD5-A30D-C088-0251F3F7E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82051" y="365125"/>
            <a:ext cx="2650737" cy="101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0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92FC-F644-C129-3789-C8C9684B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Other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C9E1-6BD2-B3EF-C8BC-1D78A7F4D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29"/>
            <a:ext cx="5663116" cy="4217534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sng" dirty="0">
                <a:solidFill>
                  <a:srgbClr val="1C1E21"/>
                </a:solidFill>
                <a:effectLst/>
                <a:latin typeface="Inter"/>
              </a:rPr>
              <a:t>Worker</a:t>
            </a:r>
            <a:r>
              <a:rPr lang="en-GB" b="1" i="0" dirty="0">
                <a:solidFill>
                  <a:srgbClr val="1C1E21"/>
                </a:solidFill>
                <a:effectLst/>
                <a:latin typeface="Inter"/>
              </a:rPr>
              <a:t>: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</a:rPr>
              <a:t> The process that executes tasks, as defined by the executor. Depending on which executor you choose, you may or may not have workers as part of your Airflow infrastructure.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C1E21"/>
                </a:solidFill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Triggerer</a:t>
            </a:r>
            <a:r>
              <a:rPr lang="en-GB" b="1" i="0" dirty="0">
                <a:solidFill>
                  <a:srgbClr val="1C1E21"/>
                </a:solidFill>
                <a:effectLst/>
                <a:latin typeface="Inter"/>
              </a:rPr>
              <a:t>: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</a:rPr>
              <a:t> A separate process which supports deferrable operators. This component is optional and must be run separately. It is needed only if you plan to use deferrable (or "asynchronous") operators.</a:t>
            </a:r>
          </a:p>
          <a:p>
            <a:endParaRPr lang="en-DK" dirty="0"/>
          </a:p>
        </p:txBody>
      </p:sp>
      <p:pic>
        <p:nvPicPr>
          <p:cNvPr id="3076" name="Picture 4" descr="A high-level overview of Apache-Airflow – Mrudula's Blog">
            <a:extLst>
              <a:ext uri="{FF2B5EF4-FFF2-40B4-BE49-F238E27FC236}">
                <a16:creationId xmlns:a16="http://schemas.microsoft.com/office/drawing/2014/main" id="{D808EB1E-266F-DCB3-F03B-9D5D357D1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2347"/>
            <a:ext cx="5970084" cy="324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11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irflow basics — Airflow tutorial documentation">
            <a:extLst>
              <a:ext uri="{FF2B5EF4-FFF2-40B4-BE49-F238E27FC236}">
                <a16:creationId xmlns:a16="http://schemas.microsoft.com/office/drawing/2014/main" id="{2E8DC38B-6669-8C5E-4C36-4C1241BFEC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78" y="2242457"/>
            <a:ext cx="8040007" cy="429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DB9E58B-A710-6FE0-D3FD-3985071C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623" y="1208314"/>
            <a:ext cx="4828720" cy="936171"/>
          </a:xfrm>
        </p:spPr>
        <p:txBody>
          <a:bodyPr>
            <a:normAutofit/>
          </a:bodyPr>
          <a:lstStyle/>
          <a:p>
            <a:r>
              <a:rPr lang="en-DK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40862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4235-9B38-4AD1-4794-EA013C99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How it works?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DF6E95-B8C1-D720-781A-6562882B5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44" y="1690688"/>
            <a:ext cx="6929238" cy="4486275"/>
          </a:xfrm>
          <a:prstGeom prst="rect">
            <a:avLst/>
          </a:prstGeom>
        </p:spPr>
      </p:pic>
      <p:pic>
        <p:nvPicPr>
          <p:cNvPr id="2050" name="Picture 2" descr="How Its Work – Nextonic Laundry &amp; Dry Cleaner">
            <a:extLst>
              <a:ext uri="{FF2B5EF4-FFF2-40B4-BE49-F238E27FC236}">
                <a16:creationId xmlns:a16="http://schemas.microsoft.com/office/drawing/2014/main" id="{3055221B-18E9-8C3A-84CE-CE091C0BC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1" y="1775279"/>
            <a:ext cx="4251959" cy="295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5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2D6C-7375-C0C7-B797-9E2AD7BE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i="0" dirty="0">
                <a:solidFill>
                  <a:srgbClr val="1C1E21"/>
                </a:solidFill>
                <a:effectLst/>
                <a:latin typeface="Inter"/>
              </a:rPr>
            </a:br>
            <a:r>
              <a:rPr lang="en-GB" b="1" i="0" dirty="0">
                <a:solidFill>
                  <a:srgbClr val="1C1E21"/>
                </a:solidFill>
                <a:effectLst/>
                <a:latin typeface="Inter"/>
              </a:rPr>
              <a:t>Core Airflow concepts</a:t>
            </a:r>
            <a:br>
              <a:rPr lang="en-GB" b="1" i="0" dirty="0">
                <a:solidFill>
                  <a:srgbClr val="1C1E21"/>
                </a:solidFill>
                <a:effectLst/>
                <a:latin typeface="Inter"/>
              </a:rPr>
            </a:b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96BA-C0CA-D05B-8DFA-666C9DE9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C1E21"/>
                </a:solidFill>
                <a:effectLst/>
                <a:latin typeface="Inter"/>
              </a:rPr>
              <a:t>DAG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</a:rPr>
              <a:t>: Directed Acyclic Graph. An Airflow DAG is a workflow defined as a graph, where all dependencies between nodes are directed and nodes do not self-reference. For more information on Airflow DAGs, see 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  <a:hlinkClick r:id="rId2"/>
              </a:rPr>
              <a:t>Github DAGs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C1E21"/>
                </a:solidFill>
                <a:effectLst/>
                <a:latin typeface="Inter"/>
              </a:rPr>
              <a:t>DAG run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</a:rPr>
              <a:t>: The execution of a DAG at a specific point in time. A DAG run can be scheduled or manually triggered.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C1E21"/>
                </a:solidFill>
                <a:effectLst/>
                <a:latin typeface="Inter"/>
              </a:rPr>
              <a:t>Task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</a:rPr>
              <a:t>: A step in a DAG describing a single unit of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C1E21"/>
                </a:solidFill>
                <a:effectLst/>
                <a:latin typeface="Inter"/>
              </a:rPr>
              <a:t>Task instance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</a:rPr>
              <a:t>: The execution of a task at a specific point in time.</a:t>
            </a:r>
          </a:p>
          <a:p>
            <a:endParaRPr lang="en-DK" dirty="0"/>
          </a:p>
        </p:txBody>
      </p:sp>
      <p:pic>
        <p:nvPicPr>
          <p:cNvPr id="1026" name="Picture 2" descr="Concept - Free art and design icons">
            <a:extLst>
              <a:ext uri="{FF2B5EF4-FFF2-40B4-BE49-F238E27FC236}">
                <a16:creationId xmlns:a16="http://schemas.microsoft.com/office/drawing/2014/main" id="{95799118-5D19-5AEE-967F-B01691B28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258" y="136638"/>
            <a:ext cx="1782535" cy="178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1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8A5A-BB3B-6ECA-A8C0-5106C15C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7BC1-55A0-5983-142C-58AF6E032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C1E21"/>
                </a:solidFill>
                <a:effectLst/>
                <a:latin typeface="Inter"/>
              </a:rPr>
              <a:t>Action operators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</a:rPr>
              <a:t>: Execute a function. For example, the 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  <a:hlinkClick r:id="rId2"/>
              </a:rPr>
              <a:t>PythonOperator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</a:rPr>
              <a:t> or the 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  <a:hlinkClick r:id="rId3"/>
              </a:rPr>
              <a:t>BashOperator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C1E21"/>
                </a:solidFill>
                <a:effectLst/>
                <a:latin typeface="Inter"/>
              </a:rPr>
              <a:t>Transfer operators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</a:rPr>
              <a:t>: Move data from a source to a destination. For example, the 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  <a:hlinkClick r:id="rId4"/>
              </a:rPr>
              <a:t>S3ToRedshiftOperator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C1E21"/>
                </a:solidFill>
                <a:effectLst/>
                <a:latin typeface="Inter"/>
                <a:hlinkClick r:id="rId5"/>
              </a:rPr>
              <a:t>Sensors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</a:rPr>
              <a:t>: Wait for something to happen. For example, the 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  <a:hlinkClick r:id="rId6"/>
              </a:rPr>
              <a:t>ExternalTaskSensor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</a:rPr>
              <a:t> or the 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  <a:hlinkClick r:id="rId7"/>
              </a:rPr>
              <a:t>HttpSensorAsync</a:t>
            </a:r>
            <a:r>
              <a:rPr lang="en-GB" b="0" i="0" dirty="0">
                <a:solidFill>
                  <a:srgbClr val="1C1E21"/>
                </a:solidFill>
                <a:effectLst/>
                <a:latin typeface="Inter"/>
              </a:rPr>
              <a:t>.</a:t>
            </a:r>
          </a:p>
          <a:p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18AA0-91BB-283B-8540-03E3D42C89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4229" y="152513"/>
            <a:ext cx="3348520" cy="16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3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16C6-465F-A8D2-F8ED-A7381C2B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>
                <a:effectLst/>
                <a:latin typeface="var(--font-sans-heading)"/>
              </a:rPr>
            </a:br>
            <a:br>
              <a:rPr lang="en-GB" b="1" dirty="0">
                <a:effectLst/>
                <a:latin typeface="var(--font-sans-heading)"/>
              </a:rPr>
            </a:br>
            <a:br>
              <a:rPr lang="en-GB" b="1" dirty="0">
                <a:effectLst/>
                <a:latin typeface="var(--font-sans-heading)"/>
              </a:rPr>
            </a:br>
            <a:r>
              <a:rPr lang="en-GB" b="1" dirty="0">
                <a:effectLst/>
                <a:latin typeface="var(--font-sans-heading)"/>
              </a:rPr>
              <a:t>Airflow Executors</a:t>
            </a:r>
            <a:br>
              <a:rPr lang="en-GB" b="1" dirty="0">
                <a:effectLst/>
                <a:latin typeface="var(--font-sans-heading)"/>
              </a:rPr>
            </a:br>
            <a:br>
              <a:rPr lang="en-GB" dirty="0"/>
            </a:b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3F06-DA5D-0740-37D9-8128A3EA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endParaRPr lang="en-GB" sz="1600" b="1" i="0" dirty="0">
              <a:solidFill>
                <a:srgbClr val="1C1E21"/>
              </a:solidFill>
              <a:effectLst/>
              <a:latin typeface="Inter"/>
            </a:endParaRPr>
          </a:p>
          <a:p>
            <a:pPr algn="l"/>
            <a:r>
              <a:rPr lang="en-GB" sz="2100" b="0" i="0" dirty="0">
                <a:solidFill>
                  <a:srgbClr val="1C1E21"/>
                </a:solidFill>
                <a:effectLst/>
                <a:latin typeface="Inter"/>
              </a:rPr>
              <a:t>After a DAG is defined, the following needs to happen in order for the tasks within that DAG to execute and be completed: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100" b="0" i="0" dirty="0">
                <a:solidFill>
                  <a:srgbClr val="1C1E21"/>
                </a:solidFill>
                <a:effectLst/>
                <a:latin typeface="Inter"/>
              </a:rPr>
              <a:t>The </a:t>
            </a:r>
            <a:r>
              <a:rPr lang="en-GB" sz="2100" b="0" i="0" dirty="0">
                <a:solidFill>
                  <a:srgbClr val="1C1E21"/>
                </a:solidFill>
                <a:effectLst/>
                <a:latin typeface="Inter"/>
                <a:hlinkClick r:id="rId2"/>
              </a:rPr>
              <a:t>Metadata Database</a:t>
            </a:r>
            <a:r>
              <a:rPr lang="en-GB" sz="2100" b="0" i="0" dirty="0">
                <a:solidFill>
                  <a:srgbClr val="1C1E21"/>
                </a:solidFill>
                <a:effectLst/>
                <a:latin typeface="Inter"/>
              </a:rPr>
              <a:t> keeps a record of all tasks within a DAG and their corresponding status (queued, scheduled, running, success, failed, and so on) behind the scenes.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100" b="0" i="0" dirty="0">
                <a:solidFill>
                  <a:srgbClr val="1C1E21"/>
                </a:solidFill>
                <a:effectLst/>
                <a:latin typeface="Inter"/>
              </a:rPr>
              <a:t>The scheduler reads from the metadata database to check on the status of each task and decide what needs to get done and when.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100" b="0" i="0" dirty="0">
                <a:solidFill>
                  <a:srgbClr val="1C1E21"/>
                </a:solidFill>
                <a:effectLst/>
                <a:latin typeface="Inter"/>
              </a:rPr>
              <a:t>The executor works closely with the scheduler to determine what resources will actually complete those tasks (using a worker process or otherwise) as they're queued.</a:t>
            </a:r>
          </a:p>
          <a:p>
            <a:pPr marL="0" indent="0">
              <a:buNone/>
            </a:pPr>
            <a:endParaRPr lang="en-GB" sz="2000" b="1" dirty="0"/>
          </a:p>
          <a:p>
            <a:r>
              <a:rPr lang="en-GB" sz="2300" b="1" dirty="0"/>
              <a:t>Types:</a:t>
            </a:r>
            <a:r>
              <a:rPr lang="en-GB" sz="2300" dirty="0">
                <a:solidFill>
                  <a:srgbClr val="1C1E21"/>
                </a:solidFill>
                <a:latin typeface="Inter"/>
              </a:rPr>
              <a:t> 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1C1E21"/>
                </a:solidFill>
                <a:latin typeface="Inter"/>
              </a:rPr>
              <a:t>      1. </a:t>
            </a:r>
            <a:r>
              <a:rPr lang="en-GB" sz="2300" b="1" dirty="0">
                <a:solidFill>
                  <a:srgbClr val="1C1E21"/>
                </a:solidFill>
                <a:latin typeface="Inter"/>
              </a:rPr>
              <a:t>Local executor</a:t>
            </a:r>
            <a:r>
              <a:rPr lang="en-GB" sz="2300" dirty="0">
                <a:solidFill>
                  <a:srgbClr val="1C1E21"/>
                </a:solidFill>
                <a:latin typeface="Inter"/>
              </a:rPr>
              <a:t>: Running Apache Airflow on a Local executor exemplifies single-node architecture.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1C1E21"/>
                </a:solidFill>
                <a:latin typeface="Inter"/>
              </a:rPr>
              <a:t>      2. </a:t>
            </a:r>
            <a:r>
              <a:rPr lang="en-GB" sz="2300" b="1" dirty="0">
                <a:solidFill>
                  <a:srgbClr val="1C1E21"/>
                </a:solidFill>
                <a:latin typeface="Inter"/>
              </a:rPr>
              <a:t>Celery executor</a:t>
            </a:r>
            <a:r>
              <a:rPr lang="en-GB" sz="2300" dirty="0">
                <a:solidFill>
                  <a:srgbClr val="1C1E21"/>
                </a:solidFill>
                <a:latin typeface="Inter"/>
              </a:rPr>
              <a:t>:  The way of running python processes in a distributed fashion. Celery executor works with a "pool" of independent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1C1E21"/>
                </a:solidFill>
                <a:latin typeface="Inter"/>
              </a:rPr>
              <a:t>                                          workers and uses messages to delegate tasks. On Celery, your deployment's scheduler adds a message to the queue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1C1E21"/>
                </a:solidFill>
                <a:latin typeface="Inter"/>
              </a:rPr>
              <a:t>                                          and the Celery broker delivers it to a Celery worker (perhaps one of many) to execute.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1C1E21"/>
                </a:solidFill>
                <a:latin typeface="Inter"/>
              </a:rPr>
              <a:t>      3. </a:t>
            </a:r>
            <a:r>
              <a:rPr lang="en-GB" sz="2300" b="1" dirty="0">
                <a:solidFill>
                  <a:srgbClr val="1C1E21"/>
                </a:solidFill>
                <a:latin typeface="Inter"/>
              </a:rPr>
              <a:t>Kubernetes executor</a:t>
            </a:r>
            <a:r>
              <a:rPr lang="en-GB" sz="2300" dirty="0">
                <a:solidFill>
                  <a:srgbClr val="1C1E21"/>
                </a:solidFill>
                <a:latin typeface="Inter"/>
              </a:rPr>
              <a:t>: The Kubernetes executor leverages the power of </a:t>
            </a:r>
            <a:r>
              <a:rPr lang="en-GB" sz="2300" dirty="0">
                <a:solidFill>
                  <a:srgbClr val="1C1E21"/>
                </a:solidFill>
                <a:latin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</a:t>
            </a:r>
            <a:r>
              <a:rPr lang="en-GB" sz="2300" dirty="0">
                <a:solidFill>
                  <a:srgbClr val="1C1E21"/>
                </a:solidFill>
                <a:latin typeface="Inter"/>
              </a:rPr>
              <a:t> for resource optimization.</a:t>
            </a:r>
          </a:p>
          <a:p>
            <a:pPr marL="0" indent="0">
              <a:buNone/>
            </a:pPr>
            <a:br>
              <a:rPr lang="en-GB" sz="1100" dirty="0"/>
            </a:br>
            <a:endParaRPr lang="en-GB" sz="1600" dirty="0">
              <a:solidFill>
                <a:srgbClr val="1C1E21"/>
              </a:solidFill>
              <a:latin typeface="Inter"/>
            </a:endParaRPr>
          </a:p>
          <a:p>
            <a:pPr marL="0" indent="0">
              <a:buNone/>
            </a:pPr>
            <a:br>
              <a:rPr lang="en-GB" sz="1600" dirty="0"/>
            </a:br>
            <a:endParaRPr lang="en-DK" sz="1600" dirty="0"/>
          </a:p>
        </p:txBody>
      </p:sp>
    </p:spTree>
    <p:extLst>
      <p:ext uri="{BB962C8B-B14F-4D97-AF65-F5344CB8AC3E}">
        <p14:creationId xmlns:p14="http://schemas.microsoft.com/office/powerpoint/2010/main" val="429425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6068-2E83-CC47-0C07-B95A68DE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.</a:t>
            </a:r>
          </a:p>
        </p:txBody>
      </p:sp>
      <p:pic>
        <p:nvPicPr>
          <p:cNvPr id="4" name="Picture 4" descr="Apache Airflow Architecture - Executors Comparison - MaxcoTec">
            <a:extLst>
              <a:ext uri="{FF2B5EF4-FFF2-40B4-BE49-F238E27FC236}">
                <a16:creationId xmlns:a16="http://schemas.microsoft.com/office/drawing/2014/main" id="{AF95725F-6374-E155-67AB-40E5B34A68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887" y="261257"/>
            <a:ext cx="7802569" cy="5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28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649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Inter</vt:lpstr>
      <vt:lpstr>var(--font-sans-heading)</vt:lpstr>
      <vt:lpstr>Office Theme</vt:lpstr>
      <vt:lpstr>  Apache Airflow</vt:lpstr>
      <vt:lpstr>Core Components </vt:lpstr>
      <vt:lpstr>Other components</vt:lpstr>
      <vt:lpstr>Architecture</vt:lpstr>
      <vt:lpstr>How it works? </vt:lpstr>
      <vt:lpstr> Core Airflow concepts </vt:lpstr>
      <vt:lpstr>Operators</vt:lpstr>
      <vt:lpstr>   Airflow Executors  </vt:lpstr>
      <vt:lpstr>.</vt:lpstr>
      <vt:lpstr>Datasets</vt:lpstr>
      <vt:lpstr>  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Apache Airflow</dc:title>
  <dc:creator>Sunny Jain</dc:creator>
  <cp:lastModifiedBy>Sunny Jain</cp:lastModifiedBy>
  <cp:revision>2</cp:revision>
  <dcterms:created xsi:type="dcterms:W3CDTF">2023-08-15T11:34:17Z</dcterms:created>
  <dcterms:modified xsi:type="dcterms:W3CDTF">2023-08-15T13:19:49Z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2023-08-15T13:19:33Z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2de63460-05e0-4870-9fb5-4a76d3ca9122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