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9" r:id="rId2"/>
  </p:sldMasterIdLst>
  <p:notesMasterIdLst>
    <p:notesMasterId r:id="rId28"/>
  </p:notesMasterIdLst>
  <p:sldIdLst>
    <p:sldId id="259" r:id="rId3"/>
    <p:sldId id="257" r:id="rId4"/>
    <p:sldId id="258" r:id="rId5"/>
    <p:sldId id="261" r:id="rId6"/>
    <p:sldId id="262" r:id="rId7"/>
    <p:sldId id="281" r:id="rId8"/>
    <p:sldId id="282" r:id="rId9"/>
    <p:sldId id="283" r:id="rId10"/>
    <p:sldId id="301" r:id="rId11"/>
    <p:sldId id="264" r:id="rId12"/>
    <p:sldId id="269" r:id="rId13"/>
    <p:sldId id="265" r:id="rId14"/>
    <p:sldId id="303" r:id="rId15"/>
    <p:sldId id="266" r:id="rId16"/>
    <p:sldId id="320" r:id="rId17"/>
    <p:sldId id="334" r:id="rId18"/>
    <p:sldId id="337" r:id="rId19"/>
    <p:sldId id="335" r:id="rId20"/>
    <p:sldId id="336" r:id="rId21"/>
    <p:sldId id="339" r:id="rId22"/>
    <p:sldId id="340" r:id="rId23"/>
    <p:sldId id="268" r:id="rId24"/>
    <p:sldId id="270" r:id="rId25"/>
    <p:sldId id="273" r:id="rId26"/>
    <p:sldId id="276" r:id="rId27"/>
  </p:sldIdLst>
  <p:sldSz cx="12192000" cy="6858000"/>
  <p:notesSz cx="6858000" cy="9144000"/>
  <p:embeddedFontLst>
    <p:embeddedFont>
      <p:font typeface="Abril Fatface" panose="02000503000000020003" pitchFamily="2" charset="0"/>
      <p:regular r:id="rId29"/>
    </p:embeddedFont>
    <p:embeddedFont>
      <p:font typeface="Barlow Condensed" panose="00000506000000000000" pitchFamily="2"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DM Sans" pitchFamily="2" charset="0"/>
      <p:regular r:id="rId38"/>
      <p:bold r:id="rId39"/>
    </p:embeddedFont>
    <p:embeddedFont>
      <p:font typeface="Homemade Apple" panose="020B0604020202020204" charset="0"/>
      <p:regular r:id="rId40"/>
    </p:embeddedFont>
    <p:embeddedFont>
      <p:font typeface="Poppins"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97" autoAdjust="0"/>
    <p:restoredTop sz="94660"/>
  </p:normalViewPr>
  <p:slideViewPr>
    <p:cSldViewPr snapToGrid="0">
      <p:cViewPr varScale="1">
        <p:scale>
          <a:sx n="73" d="100"/>
          <a:sy n="73" d="100"/>
        </p:scale>
        <p:origin x="258" y="54"/>
      </p:cViewPr>
      <p:guideLst>
        <p:guide orient="horz" pos="2159"/>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cd4d260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cd4d260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a073618e60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fcd4d260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fcd4d260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fcd4d260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fcd4d260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fcd4d260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fcd4d2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fcd4d2601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fcd4d2601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18"/>
        <p:cNvGrpSpPr/>
        <p:nvPr/>
      </p:nvGrpSpPr>
      <p:grpSpPr>
        <a:xfrm>
          <a:off x="0" y="0"/>
          <a:ext cx="0" cy="0"/>
          <a:chOff x="0" y="0"/>
          <a:chExt cx="0" cy="0"/>
        </a:xfrm>
      </p:grpSpPr>
      <p:grpSp>
        <p:nvGrpSpPr>
          <p:cNvPr id="319" name="Google Shape;319;p11"/>
          <p:cNvGrpSpPr/>
          <p:nvPr/>
        </p:nvGrpSpPr>
        <p:grpSpPr>
          <a:xfrm flipH="1">
            <a:off x="21700" y="2918637"/>
            <a:ext cx="12245912" cy="3938882"/>
            <a:chOff x="4435" y="7748593"/>
            <a:chExt cx="12182563" cy="5161009"/>
          </a:xfrm>
        </p:grpSpPr>
        <p:sp>
          <p:nvSpPr>
            <p:cNvPr id="320" name="Google Shape;320;p1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1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1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3" name="Google Shape;323;p1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4" name="Google Shape;324;p1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1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1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1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1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1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1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1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1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1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1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1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1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1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1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1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1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1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1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1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1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1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1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1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1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1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1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1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11"/>
          <p:cNvSpPr txBox="1">
            <a:spLocks noGrp="1"/>
          </p:cNvSpPr>
          <p:nvPr>
            <p:ph type="subTitle" idx="1"/>
          </p:nvPr>
        </p:nvSpPr>
        <p:spPr>
          <a:xfrm>
            <a:off x="565634" y="1729975"/>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3" name="Google Shape;353;p11"/>
          <p:cNvSpPr txBox="1">
            <a:spLocks noGrp="1"/>
          </p:cNvSpPr>
          <p:nvPr>
            <p:ph type="subTitle" idx="2"/>
          </p:nvPr>
        </p:nvSpPr>
        <p:spPr>
          <a:xfrm>
            <a:off x="564884" y="3334868"/>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4" name="Google Shape;354;p11"/>
          <p:cNvSpPr txBox="1">
            <a:spLocks noGrp="1"/>
          </p:cNvSpPr>
          <p:nvPr>
            <p:ph type="subTitle" idx="3"/>
          </p:nvPr>
        </p:nvSpPr>
        <p:spPr>
          <a:xfrm>
            <a:off x="564884" y="4939762"/>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5" name="Google Shape;355;p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56" name="Google Shape;356;p11"/>
          <p:cNvSpPr txBox="1">
            <a:spLocks noGrp="1"/>
          </p:cNvSpPr>
          <p:nvPr>
            <p:ph type="body" idx="4"/>
          </p:nvPr>
        </p:nvSpPr>
        <p:spPr>
          <a:xfrm>
            <a:off x="565625" y="2167925"/>
            <a:ext cx="10897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7" name="Google Shape;357;p11"/>
          <p:cNvSpPr txBox="1">
            <a:spLocks noGrp="1"/>
          </p:cNvSpPr>
          <p:nvPr>
            <p:ph type="body" idx="5"/>
          </p:nvPr>
        </p:nvSpPr>
        <p:spPr>
          <a:xfrm>
            <a:off x="564875" y="3761388"/>
            <a:ext cx="108975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8" name="Google Shape;358;p11"/>
          <p:cNvSpPr txBox="1">
            <a:spLocks noGrp="1"/>
          </p:cNvSpPr>
          <p:nvPr>
            <p:ph type="body" idx="6"/>
          </p:nvPr>
        </p:nvSpPr>
        <p:spPr>
          <a:xfrm>
            <a:off x="564875" y="5353050"/>
            <a:ext cx="108990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9" name="Google Shape;359;p1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360"/>
        <p:cNvGrpSpPr/>
        <p:nvPr/>
      </p:nvGrpSpPr>
      <p:grpSpPr>
        <a:xfrm>
          <a:off x="0" y="0"/>
          <a:ext cx="0" cy="0"/>
          <a:chOff x="0" y="0"/>
          <a:chExt cx="0" cy="0"/>
        </a:xfrm>
      </p:grpSpPr>
      <p:grpSp>
        <p:nvGrpSpPr>
          <p:cNvPr id="361" name="Google Shape;361;p12"/>
          <p:cNvGrpSpPr/>
          <p:nvPr/>
        </p:nvGrpSpPr>
        <p:grpSpPr>
          <a:xfrm>
            <a:off x="-54500" y="2918637"/>
            <a:ext cx="12245912" cy="3938882"/>
            <a:chOff x="4435" y="7748593"/>
            <a:chExt cx="12182563" cy="5161009"/>
          </a:xfrm>
        </p:grpSpPr>
        <p:sp>
          <p:nvSpPr>
            <p:cNvPr id="362" name="Google Shape;362;p1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1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1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1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1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1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1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1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1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1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1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1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1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1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1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1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1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1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1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1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1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1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1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1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1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1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1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p1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1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1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1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1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4" name="Google Shape;394;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5" name="Google Shape;395;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6" name="Google Shape;396;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7" name="Google Shape;397;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98" name="Google Shape;398;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99" name="Google Shape;399;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0" name="Google Shape;400;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1" name="Google Shape;401;p1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402"/>
        <p:cNvGrpSpPr/>
        <p:nvPr/>
      </p:nvGrpSpPr>
      <p:grpSpPr>
        <a:xfrm>
          <a:off x="0" y="0"/>
          <a:ext cx="0" cy="0"/>
          <a:chOff x="0" y="0"/>
          <a:chExt cx="0" cy="0"/>
        </a:xfrm>
      </p:grpSpPr>
      <p:grpSp>
        <p:nvGrpSpPr>
          <p:cNvPr id="403" name="Google Shape;403;p13"/>
          <p:cNvGrpSpPr/>
          <p:nvPr/>
        </p:nvGrpSpPr>
        <p:grpSpPr>
          <a:xfrm>
            <a:off x="-54500" y="2918637"/>
            <a:ext cx="12245912" cy="3938882"/>
            <a:chOff x="4435" y="7748593"/>
            <a:chExt cx="12182563" cy="5161009"/>
          </a:xfrm>
        </p:grpSpPr>
        <p:sp>
          <p:nvSpPr>
            <p:cNvPr id="404" name="Google Shape;404;p13"/>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13"/>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13"/>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13"/>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13"/>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13"/>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13"/>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13"/>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13"/>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13"/>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13"/>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13"/>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13"/>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13"/>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13"/>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13"/>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13"/>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13"/>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13"/>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13"/>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13"/>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13"/>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13"/>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13"/>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13"/>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13"/>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 name="Google Shape;430;p13"/>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13"/>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3"/>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3"/>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3"/>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3"/>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6" name="Google Shape;436;p13"/>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7" name="Google Shape;437;p13"/>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a:endParaRPr/>
          </a:p>
        </p:txBody>
      </p:sp>
      <p:sp>
        <p:nvSpPr>
          <p:cNvPr id="438" name="Google Shape;438;p13"/>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9" name="Google Shape;439;p13"/>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40" name="Google Shape;440;p13"/>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441" name="Google Shape;441;p13"/>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2" name="Google Shape;442;p13"/>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3" name="Google Shape;443;p1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44"/>
        <p:cNvGrpSpPr/>
        <p:nvPr/>
      </p:nvGrpSpPr>
      <p:grpSpPr>
        <a:xfrm>
          <a:off x="0" y="0"/>
          <a:ext cx="0" cy="0"/>
          <a:chOff x="0" y="0"/>
          <a:chExt cx="0" cy="0"/>
        </a:xfrm>
      </p:grpSpPr>
      <p:sp>
        <p:nvSpPr>
          <p:cNvPr id="445" name="Google Shape;445;p14"/>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6" name="Google Shape;446;p14"/>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7" name="Google Shape;447;p14"/>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8" name="Google Shape;448;p14"/>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9" name="Google Shape;449;p14"/>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0" name="Google Shape;450;p14"/>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1" name="Google Shape;451;p14"/>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452" name="Google Shape;452;p14"/>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3" name="Google Shape;453;p14"/>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4" name="Google Shape;454;p14"/>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5" name="Google Shape;455;p14"/>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6" name="Google Shape;456;p14"/>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7" name="Google Shape;457;p14"/>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458" name="Google Shape;458;p14"/>
          <p:cNvGrpSpPr/>
          <p:nvPr/>
        </p:nvGrpSpPr>
        <p:grpSpPr>
          <a:xfrm rot="10800000">
            <a:off x="-54500" y="2918637"/>
            <a:ext cx="12245912" cy="3938882"/>
            <a:chOff x="4435" y="7748593"/>
            <a:chExt cx="12182563" cy="5161009"/>
          </a:xfrm>
        </p:grpSpPr>
        <p:sp>
          <p:nvSpPr>
            <p:cNvPr id="459" name="Google Shape;459;p1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1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1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1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1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1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1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1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1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1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1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1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1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1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1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91" name="Google Shape;491;p1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492"/>
        <p:cNvGrpSpPr/>
        <p:nvPr/>
      </p:nvGrpSpPr>
      <p:grpSpPr>
        <a:xfrm>
          <a:off x="0" y="0"/>
          <a:ext cx="0" cy="0"/>
          <a:chOff x="0" y="0"/>
          <a:chExt cx="0" cy="0"/>
        </a:xfrm>
      </p:grpSpPr>
      <p:grpSp>
        <p:nvGrpSpPr>
          <p:cNvPr id="493" name="Google Shape;493;p15"/>
          <p:cNvGrpSpPr/>
          <p:nvPr/>
        </p:nvGrpSpPr>
        <p:grpSpPr>
          <a:xfrm>
            <a:off x="-54500" y="2918637"/>
            <a:ext cx="12245912" cy="3938882"/>
            <a:chOff x="4435" y="7748593"/>
            <a:chExt cx="12182563" cy="5161009"/>
          </a:xfrm>
        </p:grpSpPr>
        <p:sp>
          <p:nvSpPr>
            <p:cNvPr id="494" name="Google Shape;494;p1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1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1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1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1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9" name="Google Shape;509;p1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1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1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1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1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4" name="Google Shape;514;p1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1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1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1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1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1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1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1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26" name="Google Shape;526;p15"/>
          <p:cNvSpPr txBox="1">
            <a:spLocks noGrp="1"/>
          </p:cNvSpPr>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7" name="Google Shape;527;p15"/>
          <p:cNvSpPr txBox="1">
            <a:spLocks noGrp="1"/>
          </p:cNvSpPr>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8" name="Google Shape;528;p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29" name="Google Shape;529;p15"/>
          <p:cNvSpPr txBox="1">
            <a:spLocks noGrp="1"/>
          </p:cNvSpPr>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30" name="Google Shape;530;p15"/>
          <p:cNvSpPr txBox="1">
            <a:spLocks noGrp="1"/>
          </p:cNvSpPr>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531" name="Google Shape;531;p1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2" name="Google Shape;542;p1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3" name="Google Shape;543;p1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4" name="Google Shape;544;p1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5" name="Google Shape;545;p1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6" name="Google Shape;546;p1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7" name="Google Shape;547;p1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8" name="Google Shape;548;p1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9" name="Google Shape;549;p1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0" name="Google Shape;550;p1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1" name="Google Shape;551;p1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2" name="Google Shape;552;p1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1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1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5" name="Google Shape;555;p1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6" name="Google Shape;556;p1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7" name="Google Shape;557;p1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8" name="Google Shape;558;p1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9" name="Google Shape;559;p1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0" name="Google Shape;560;p1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1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1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1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1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5" name="Google Shape;565;p1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66" name="Google Shape;566;p16"/>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7" name="Google Shape;567;p16"/>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8" name="Google Shape;568;p16"/>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9" name="Google Shape;569;p16"/>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0" name="Google Shape;570;p16"/>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1" name="Google Shape;571;p16"/>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72" name="Google Shape;572;p16"/>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73" name="Google Shape;573;p16"/>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4" name="Google Shape;574;p16"/>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5" name="Google Shape;575;p16"/>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6" name="Google Shape;576;p16"/>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7" name="Google Shape;577;p1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78"/>
        <p:cNvGrpSpPr/>
        <p:nvPr/>
      </p:nvGrpSpPr>
      <p:grpSpPr>
        <a:xfrm>
          <a:off x="0" y="0"/>
          <a:ext cx="0" cy="0"/>
          <a:chOff x="0" y="0"/>
          <a:chExt cx="0" cy="0"/>
        </a:xfrm>
      </p:grpSpPr>
      <p:sp>
        <p:nvSpPr>
          <p:cNvPr id="579" name="Google Shape;579;p17"/>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80" name="Google Shape;580;p17"/>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grpSp>
        <p:nvGrpSpPr>
          <p:cNvPr id="581" name="Google Shape;581;p17"/>
          <p:cNvGrpSpPr/>
          <p:nvPr/>
        </p:nvGrpSpPr>
        <p:grpSpPr>
          <a:xfrm>
            <a:off x="-54500" y="2918637"/>
            <a:ext cx="12245912" cy="3938882"/>
            <a:chOff x="4435" y="7748593"/>
            <a:chExt cx="12182563" cy="5161009"/>
          </a:xfrm>
        </p:grpSpPr>
        <p:sp>
          <p:nvSpPr>
            <p:cNvPr id="582" name="Google Shape;582;p1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1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1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1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1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1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1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9" name="Google Shape;589;p1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0" name="Google Shape;590;p1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1" name="Google Shape;591;p1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2" name="Google Shape;592;p1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3" name="Google Shape;593;p1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4" name="Google Shape;594;p1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1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6" name="Google Shape;596;p1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7" name="Google Shape;597;p1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1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1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1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1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4" name="Google Shape;614;p1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615"/>
        <p:cNvGrpSpPr/>
        <p:nvPr/>
      </p:nvGrpSpPr>
      <p:grpSpPr>
        <a:xfrm>
          <a:off x="0" y="0"/>
          <a:ext cx="0" cy="0"/>
          <a:chOff x="0" y="0"/>
          <a:chExt cx="0" cy="0"/>
        </a:xfrm>
      </p:grpSpPr>
      <p:sp>
        <p:nvSpPr>
          <p:cNvPr id="616" name="Google Shape;616;p18"/>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17" name="Google Shape;617;p18"/>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618" name="Google Shape;618;p18"/>
          <p:cNvGrpSpPr/>
          <p:nvPr/>
        </p:nvGrpSpPr>
        <p:grpSpPr>
          <a:xfrm>
            <a:off x="-54500" y="2918637"/>
            <a:ext cx="12245912" cy="3938882"/>
            <a:chOff x="4435" y="7748593"/>
            <a:chExt cx="12182563" cy="5161009"/>
          </a:xfrm>
        </p:grpSpPr>
        <p:sp>
          <p:nvSpPr>
            <p:cNvPr id="619" name="Google Shape;619;p1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1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1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1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1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1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1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1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1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1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1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1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1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51" name="Google Shape;651;p1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21 Credits">
  <p:cSld name="CUSTOM_16_1">
    <p:bg>
      <p:bgPr>
        <a:gradFill>
          <a:gsLst>
            <a:gs pos="0">
              <a:schemeClr val="accent1"/>
            </a:gs>
            <a:gs pos="100000">
              <a:schemeClr val="accent2"/>
            </a:gs>
          </a:gsLst>
          <a:lin ang="2698631" scaled="0"/>
        </a:gradFill>
        <a:effectLst/>
      </p:bgPr>
    </p:bg>
    <p:spTree>
      <p:nvGrpSpPr>
        <p:cNvPr id="1" name="Shape 652"/>
        <p:cNvGrpSpPr/>
        <p:nvPr/>
      </p:nvGrpSpPr>
      <p:grpSpPr>
        <a:xfrm>
          <a:off x="0" y="0"/>
          <a:ext cx="0" cy="0"/>
          <a:chOff x="0" y="0"/>
          <a:chExt cx="0" cy="0"/>
        </a:xfrm>
      </p:grpSpPr>
      <p:sp>
        <p:nvSpPr>
          <p:cNvPr id="653" name="Google Shape;653;p19"/>
          <p:cNvSpPr txBox="1">
            <a:spLocks noGrp="1"/>
          </p:cNvSpPr>
          <p:nvPr>
            <p:ph type="title"/>
          </p:nvPr>
        </p:nvSpPr>
        <p:spPr>
          <a:xfrm>
            <a:off x="858975" y="1150325"/>
            <a:ext cx="10356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54" name="Google Shape;654;p19"/>
          <p:cNvSpPr txBox="1">
            <a:spLocks noGrp="1"/>
          </p:cNvSpPr>
          <p:nvPr>
            <p:ph type="body" idx="1"/>
          </p:nvPr>
        </p:nvSpPr>
        <p:spPr>
          <a:xfrm>
            <a:off x="859161" y="2150975"/>
            <a:ext cx="10356000" cy="31068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Clr>
                <a:schemeClr val="dk1"/>
              </a:buClr>
              <a:buSzPts val="1900"/>
              <a:buChar char="●"/>
              <a:defRPr>
                <a:solidFill>
                  <a:schemeClr val="dk1"/>
                </a:solidFill>
              </a:defRPr>
            </a:lvl1pPr>
            <a:lvl2pPr marL="914400" lvl="1" indent="-349250" rtl="0">
              <a:spcBef>
                <a:spcPts val="2100"/>
              </a:spcBef>
              <a:spcAft>
                <a:spcPts val="0"/>
              </a:spcAft>
              <a:buClr>
                <a:schemeClr val="dk1"/>
              </a:buClr>
              <a:buSzPts val="1900"/>
              <a:buChar char="○"/>
              <a:defRPr>
                <a:solidFill>
                  <a:schemeClr val="dk1"/>
                </a:solidFill>
              </a:defRPr>
            </a:lvl2pPr>
            <a:lvl3pPr marL="1371600" lvl="2" indent="-349250" rtl="0">
              <a:spcBef>
                <a:spcPts val="2100"/>
              </a:spcBef>
              <a:spcAft>
                <a:spcPts val="0"/>
              </a:spcAft>
              <a:buClr>
                <a:schemeClr val="dk1"/>
              </a:buClr>
              <a:buSzPts val="1900"/>
              <a:buChar char="■"/>
              <a:defRPr>
                <a:solidFill>
                  <a:schemeClr val="dk1"/>
                </a:solidFill>
              </a:defRPr>
            </a:lvl3pPr>
            <a:lvl4pPr marL="1828800" lvl="3" indent="-349250" rtl="0">
              <a:spcBef>
                <a:spcPts val="2100"/>
              </a:spcBef>
              <a:spcAft>
                <a:spcPts val="0"/>
              </a:spcAft>
              <a:buClr>
                <a:schemeClr val="dk1"/>
              </a:buClr>
              <a:buSzPts val="1900"/>
              <a:buChar char="●"/>
              <a:defRPr>
                <a:solidFill>
                  <a:schemeClr val="dk1"/>
                </a:solidFill>
              </a:defRPr>
            </a:lvl4pPr>
            <a:lvl5pPr marL="2286000" lvl="4" indent="-349250" rtl="0">
              <a:spcBef>
                <a:spcPts val="2100"/>
              </a:spcBef>
              <a:spcAft>
                <a:spcPts val="0"/>
              </a:spcAft>
              <a:buClr>
                <a:schemeClr val="dk1"/>
              </a:buClr>
              <a:buSzPts val="1900"/>
              <a:buChar char="○"/>
              <a:defRPr>
                <a:solidFill>
                  <a:schemeClr val="dk1"/>
                </a:solidFill>
              </a:defRPr>
            </a:lvl5pPr>
            <a:lvl6pPr marL="2743200" lvl="5" indent="-349250" rtl="0">
              <a:spcBef>
                <a:spcPts val="2100"/>
              </a:spcBef>
              <a:spcAft>
                <a:spcPts val="0"/>
              </a:spcAft>
              <a:buClr>
                <a:schemeClr val="dk1"/>
              </a:buClr>
              <a:buSzPts val="1900"/>
              <a:buChar char="■"/>
              <a:defRPr>
                <a:solidFill>
                  <a:schemeClr val="dk1"/>
                </a:solidFill>
              </a:defRPr>
            </a:lvl6pPr>
            <a:lvl7pPr marL="3200400" lvl="6" indent="-349250" rtl="0">
              <a:spcBef>
                <a:spcPts val="2100"/>
              </a:spcBef>
              <a:spcAft>
                <a:spcPts val="0"/>
              </a:spcAft>
              <a:buClr>
                <a:schemeClr val="dk1"/>
              </a:buClr>
              <a:buSzPts val="1900"/>
              <a:buChar char="●"/>
              <a:defRPr>
                <a:solidFill>
                  <a:schemeClr val="dk1"/>
                </a:solidFill>
              </a:defRPr>
            </a:lvl7pPr>
            <a:lvl8pPr marL="3657600" lvl="7" indent="-349250" rtl="0">
              <a:spcBef>
                <a:spcPts val="2100"/>
              </a:spcBef>
              <a:spcAft>
                <a:spcPts val="0"/>
              </a:spcAft>
              <a:buClr>
                <a:schemeClr val="dk1"/>
              </a:buClr>
              <a:buSzPts val="1900"/>
              <a:buChar char="○"/>
              <a:defRPr>
                <a:solidFill>
                  <a:schemeClr val="dk1"/>
                </a:solidFill>
              </a:defRPr>
            </a:lvl8pPr>
            <a:lvl9pPr marL="4114800" lvl="8" indent="-349250" rtl="0">
              <a:spcBef>
                <a:spcPts val="2100"/>
              </a:spcBef>
              <a:spcAft>
                <a:spcPts val="2100"/>
              </a:spcAft>
              <a:buClr>
                <a:schemeClr val="dk1"/>
              </a:buClr>
              <a:buSzPts val="1900"/>
              <a:buChar char="■"/>
              <a:defRPr>
                <a:solidFill>
                  <a:schemeClr val="dk1"/>
                </a:solidFill>
              </a:defRPr>
            </a:lvl9pPr>
          </a:lstStyle>
          <a:p>
            <a:endParaRPr/>
          </a:p>
        </p:txBody>
      </p:sp>
      <p:grpSp>
        <p:nvGrpSpPr>
          <p:cNvPr id="655" name="Google Shape;655;p19"/>
          <p:cNvGrpSpPr/>
          <p:nvPr/>
        </p:nvGrpSpPr>
        <p:grpSpPr>
          <a:xfrm>
            <a:off x="-130700" y="3234091"/>
            <a:ext cx="12322662" cy="3624061"/>
            <a:chOff x="4435" y="7748593"/>
            <a:chExt cx="12182563" cy="5161009"/>
          </a:xfrm>
        </p:grpSpPr>
        <p:sp>
          <p:nvSpPr>
            <p:cNvPr id="656" name="Google Shape;656;p1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1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1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1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1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1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1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1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1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1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1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1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1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1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1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1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1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3" name="Google Shape;673;p1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88" name="Google Shape;688;p1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2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2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2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2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2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2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2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2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2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2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2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2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2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2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2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2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2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2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2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2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2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2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2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2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2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2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2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2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2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2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2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3" name="Google Shape;723;p20"/>
          <p:cNvSpPr txBox="1">
            <a:spLocks noGrp="1"/>
          </p:cNvSpPr>
          <p:nvPr>
            <p:ph type="subTitle" idx="1"/>
          </p:nvPr>
        </p:nvSpPr>
        <p:spPr>
          <a:xfrm>
            <a:off x="4918475" y="2716900"/>
            <a:ext cx="55815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2100"/>
              <a:buNone/>
              <a:defRPr sz="2100" b="1"/>
            </a:lvl1pPr>
            <a:lvl2pPr lvl="1" algn="r" rtl="0">
              <a:spcBef>
                <a:spcPts val="2100"/>
              </a:spcBef>
              <a:spcAft>
                <a:spcPts val="0"/>
              </a:spcAft>
              <a:buSzPts val="2100"/>
              <a:buNone/>
              <a:defRPr sz="2100" b="1"/>
            </a:lvl2pPr>
            <a:lvl3pPr lvl="2" algn="r" rtl="0">
              <a:spcBef>
                <a:spcPts val="2100"/>
              </a:spcBef>
              <a:spcAft>
                <a:spcPts val="0"/>
              </a:spcAft>
              <a:buSzPts val="2100"/>
              <a:buNone/>
              <a:defRPr sz="2100" b="1"/>
            </a:lvl3pPr>
            <a:lvl4pPr lvl="3" algn="r" rtl="0">
              <a:spcBef>
                <a:spcPts val="2100"/>
              </a:spcBef>
              <a:spcAft>
                <a:spcPts val="0"/>
              </a:spcAft>
              <a:buSzPts val="2100"/>
              <a:buNone/>
              <a:defRPr sz="2100" b="1"/>
            </a:lvl4pPr>
            <a:lvl5pPr lvl="4" algn="r" rtl="0">
              <a:spcBef>
                <a:spcPts val="2100"/>
              </a:spcBef>
              <a:spcAft>
                <a:spcPts val="0"/>
              </a:spcAft>
              <a:buSzPts val="2100"/>
              <a:buNone/>
              <a:defRPr sz="2100" b="1"/>
            </a:lvl5pPr>
            <a:lvl6pPr lvl="5" algn="r" rtl="0">
              <a:spcBef>
                <a:spcPts val="2100"/>
              </a:spcBef>
              <a:spcAft>
                <a:spcPts val="0"/>
              </a:spcAft>
              <a:buSzPts val="2100"/>
              <a:buNone/>
              <a:defRPr sz="2100" b="1"/>
            </a:lvl6pPr>
            <a:lvl7pPr lvl="6" algn="r" rtl="0">
              <a:spcBef>
                <a:spcPts val="2100"/>
              </a:spcBef>
              <a:spcAft>
                <a:spcPts val="0"/>
              </a:spcAft>
              <a:buSzPts val="2100"/>
              <a:buNone/>
              <a:defRPr sz="2100" b="1"/>
            </a:lvl7pPr>
            <a:lvl8pPr lvl="7" algn="r" rtl="0">
              <a:spcBef>
                <a:spcPts val="2100"/>
              </a:spcBef>
              <a:spcAft>
                <a:spcPts val="0"/>
              </a:spcAft>
              <a:buSzPts val="2100"/>
              <a:buNone/>
              <a:defRPr sz="2100" b="1"/>
            </a:lvl8pPr>
            <a:lvl9pPr lvl="8" algn="r" rtl="0">
              <a:spcBef>
                <a:spcPts val="2100"/>
              </a:spcBef>
              <a:spcAft>
                <a:spcPts val="2100"/>
              </a:spcAft>
              <a:buSzPts val="2100"/>
              <a:buNone/>
              <a:defRPr sz="2100" b="1"/>
            </a:lvl9pPr>
          </a:lstStyle>
          <a:p>
            <a:endParaRPr/>
          </a:p>
        </p:txBody>
      </p:sp>
      <p:sp>
        <p:nvSpPr>
          <p:cNvPr id="724" name="Google Shape;724;p20"/>
          <p:cNvSpPr txBox="1">
            <a:spLocks noGrp="1"/>
          </p:cNvSpPr>
          <p:nvPr>
            <p:ph type="title"/>
          </p:nvPr>
        </p:nvSpPr>
        <p:spPr>
          <a:xfrm>
            <a:off x="4918475" y="1784050"/>
            <a:ext cx="5581500" cy="763500"/>
          </a:xfrm>
          <a:prstGeom prst="rect">
            <a:avLst/>
          </a:prstGeom>
        </p:spPr>
        <p:txBody>
          <a:bodyPr spcFirstLastPara="1" wrap="square" lIns="121900" tIns="121900" rIns="121900" bIns="121900" anchor="b"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725" name="Google Shape;725;p20"/>
          <p:cNvSpPr txBox="1">
            <a:spLocks noGrp="1"/>
          </p:cNvSpPr>
          <p:nvPr>
            <p:ph type="body" idx="2"/>
          </p:nvPr>
        </p:nvSpPr>
        <p:spPr>
          <a:xfrm>
            <a:off x="4918525" y="3581700"/>
            <a:ext cx="5581500" cy="1341600"/>
          </a:xfrm>
          <a:prstGeom prst="rect">
            <a:avLst/>
          </a:prstGeom>
        </p:spPr>
        <p:txBody>
          <a:bodyPr spcFirstLastPara="1" wrap="square" lIns="121900" tIns="121900" rIns="121900" bIns="121900" anchor="t" anchorCtr="0">
            <a:noAutofit/>
          </a:bodyPr>
          <a:lstStyle>
            <a:lvl1pPr marL="457200" lvl="0" indent="-349250" algn="r">
              <a:lnSpc>
                <a:spcPct val="100000"/>
              </a:lnSpc>
              <a:spcBef>
                <a:spcPts val="0"/>
              </a:spcBef>
              <a:spcAft>
                <a:spcPts val="0"/>
              </a:spcAft>
              <a:buSzPts val="1900"/>
              <a:buChar char="●"/>
              <a:defRPr/>
            </a:lvl1pPr>
            <a:lvl2pPr marL="914400" lvl="1" indent="-349250" algn="r">
              <a:lnSpc>
                <a:spcPct val="100000"/>
              </a:lnSpc>
              <a:spcBef>
                <a:spcPts val="0"/>
              </a:spcBef>
              <a:spcAft>
                <a:spcPts val="0"/>
              </a:spcAft>
              <a:buSzPts val="1900"/>
              <a:buChar char="○"/>
              <a:defRPr/>
            </a:lvl2pPr>
            <a:lvl3pPr marL="1371600" lvl="2" indent="-349250" algn="r">
              <a:lnSpc>
                <a:spcPct val="100000"/>
              </a:lnSpc>
              <a:spcBef>
                <a:spcPts val="0"/>
              </a:spcBef>
              <a:spcAft>
                <a:spcPts val="0"/>
              </a:spcAft>
              <a:buSzPts val="1900"/>
              <a:buChar char="■"/>
              <a:defRPr/>
            </a:lvl3pPr>
            <a:lvl4pPr marL="1828800" lvl="3" indent="-349250" algn="r">
              <a:lnSpc>
                <a:spcPct val="100000"/>
              </a:lnSpc>
              <a:spcBef>
                <a:spcPts val="0"/>
              </a:spcBef>
              <a:spcAft>
                <a:spcPts val="0"/>
              </a:spcAft>
              <a:buSzPts val="1900"/>
              <a:buChar char="●"/>
              <a:defRPr/>
            </a:lvl4pPr>
            <a:lvl5pPr marL="2286000" lvl="4" indent="-349250" algn="r">
              <a:lnSpc>
                <a:spcPct val="100000"/>
              </a:lnSpc>
              <a:spcBef>
                <a:spcPts val="0"/>
              </a:spcBef>
              <a:spcAft>
                <a:spcPts val="0"/>
              </a:spcAft>
              <a:buSzPts val="1900"/>
              <a:buChar char="○"/>
              <a:defRPr/>
            </a:lvl5pPr>
            <a:lvl6pPr marL="2743200" lvl="5" indent="-349250" algn="r">
              <a:lnSpc>
                <a:spcPct val="100000"/>
              </a:lnSpc>
              <a:spcBef>
                <a:spcPts val="0"/>
              </a:spcBef>
              <a:spcAft>
                <a:spcPts val="0"/>
              </a:spcAft>
              <a:buSzPts val="1900"/>
              <a:buChar char="■"/>
              <a:defRPr/>
            </a:lvl6pPr>
            <a:lvl7pPr marL="3200400" lvl="6" indent="-349250" algn="r">
              <a:lnSpc>
                <a:spcPct val="100000"/>
              </a:lnSpc>
              <a:spcBef>
                <a:spcPts val="0"/>
              </a:spcBef>
              <a:spcAft>
                <a:spcPts val="0"/>
              </a:spcAft>
              <a:buSzPts val="1900"/>
              <a:buChar char="●"/>
              <a:defRPr/>
            </a:lvl7pPr>
            <a:lvl8pPr marL="3657600" lvl="7" indent="-349250" algn="r">
              <a:lnSpc>
                <a:spcPct val="100000"/>
              </a:lnSpc>
              <a:spcBef>
                <a:spcPts val="0"/>
              </a:spcBef>
              <a:spcAft>
                <a:spcPts val="0"/>
              </a:spcAft>
              <a:buSzPts val="1900"/>
              <a:buChar char="○"/>
              <a:defRPr/>
            </a:lvl8pPr>
            <a:lvl9pPr marL="4114800" lvl="8" indent="-349250" algn="r">
              <a:lnSpc>
                <a:spcPct val="100000"/>
              </a:lnSpc>
              <a:spcBef>
                <a:spcPts val="0"/>
              </a:spcBef>
              <a:spcAft>
                <a:spcPts val="0"/>
              </a:spcAft>
              <a:buSzPts val="1900"/>
              <a:buChar char="■"/>
              <a:defRPr/>
            </a:lvl9pPr>
          </a:lstStyle>
          <a:p>
            <a:endParaRPr/>
          </a:p>
        </p:txBody>
      </p:sp>
      <p:sp>
        <p:nvSpPr>
          <p:cNvPr id="726" name="Google Shape;726;p2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48" name="Google Shape;48;p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727"/>
        <p:cNvGrpSpPr/>
        <p:nvPr/>
      </p:nvGrpSpPr>
      <p:grpSpPr>
        <a:xfrm>
          <a:off x="0" y="0"/>
          <a:ext cx="0" cy="0"/>
          <a:chOff x="0" y="0"/>
          <a:chExt cx="0" cy="0"/>
        </a:xfrm>
      </p:grpSpPr>
      <p:grpSp>
        <p:nvGrpSpPr>
          <p:cNvPr id="728" name="Google Shape;728;p21"/>
          <p:cNvGrpSpPr/>
          <p:nvPr/>
        </p:nvGrpSpPr>
        <p:grpSpPr>
          <a:xfrm>
            <a:off x="0" y="0"/>
            <a:ext cx="12192000" cy="6858000"/>
            <a:chOff x="0" y="0"/>
            <a:chExt cx="12192000" cy="6858000"/>
          </a:xfrm>
        </p:grpSpPr>
        <p:sp>
          <p:nvSpPr>
            <p:cNvPr id="729" name="Google Shape;729;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731" name="Google Shape;731;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732" name="Google Shape;732;p21">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733" name="Google Shape;733;p21">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734" name="Google Shape;734;p21">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735" name="Google Shape;735;p21">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736" name="Google Shape;736;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737" name="Google Shape;737;p21"/>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48" name="Google Shape;48;p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3" name="Google Shape;83;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84" name="Google Shape;84;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85" name="Google Shape;85;p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0" name="Google Shape;120;p5"/>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1" name="Google Shape;121;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2" name="Google Shape;122;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3" name="Google Shape;123;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4" name="Google Shape;124;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5" name="Google Shape;125;p5"/>
          <p:cNvSpPr txBox="1">
            <a:spLocks noGrp="1"/>
          </p:cNvSpPr>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6" name="Google Shape;126;p5"/>
          <p:cNvSpPr txBox="1">
            <a:spLocks noGrp="1"/>
          </p:cNvSpPr>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7" name="Google Shape;127;p5"/>
          <p:cNvSpPr txBox="1">
            <a:spLocks noGrp="1"/>
          </p:cNvSpPr>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8" name="Google Shape;128;p5"/>
          <p:cNvSpPr txBox="1">
            <a:spLocks noGrp="1"/>
          </p:cNvSpPr>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9" name="Google Shape;129;p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4386975" y="2965625"/>
            <a:ext cx="73893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2" name="Google Shape;132;p6"/>
          <p:cNvSpPr txBox="1">
            <a:spLocks noGrp="1"/>
          </p:cNvSpPr>
          <p:nvPr>
            <p:ph type="title"/>
          </p:nvPr>
        </p:nvSpPr>
        <p:spPr>
          <a:xfrm>
            <a:off x="4386975" y="2041175"/>
            <a:ext cx="7389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66" name="Google Shape;166;p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2" name="Google Shape;202;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3" name="Google Shape;203;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04" name="Google Shape;204;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5" name="Google Shape;205;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6" name="Google Shape;206;p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41" name="Google Shape;241;p8"/>
          <p:cNvSpPr txBox="1">
            <a:spLocks noGrp="1"/>
          </p:cNvSpPr>
          <p:nvPr>
            <p:ph type="subTitle" idx="1"/>
          </p:nvPr>
        </p:nvSpPr>
        <p:spPr>
          <a:xfrm>
            <a:off x="2474965" y="2530200"/>
            <a:ext cx="729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42" name="Google Shape;242;p8"/>
          <p:cNvSpPr txBox="1">
            <a:spLocks noGrp="1"/>
          </p:cNvSpPr>
          <p:nvPr>
            <p:ph type="title"/>
          </p:nvPr>
        </p:nvSpPr>
        <p:spPr>
          <a:xfrm>
            <a:off x="2425525" y="1099400"/>
            <a:ext cx="729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43" name="Google Shape;243;p8"/>
          <p:cNvSpPr txBox="1">
            <a:spLocks noGrp="1"/>
          </p:cNvSpPr>
          <p:nvPr>
            <p:ph type="body" idx="2"/>
          </p:nvPr>
        </p:nvSpPr>
        <p:spPr>
          <a:xfrm>
            <a:off x="2474975" y="3190375"/>
            <a:ext cx="7291500" cy="26466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44" name="Google Shape;244;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9" name="Google Shape;279;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80" name="Google Shape;280;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281" name="Google Shape;281;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282"/>
        <p:cNvGrpSpPr/>
        <p:nvPr/>
      </p:nvGrpSpPr>
      <p:grpSpPr>
        <a:xfrm>
          <a:off x="0" y="0"/>
          <a:ext cx="0" cy="0"/>
          <a:chOff x="0" y="0"/>
          <a:chExt cx="0" cy="0"/>
        </a:xfrm>
      </p:grpSpPr>
      <p:grpSp>
        <p:nvGrpSpPr>
          <p:cNvPr id="283" name="Google Shape;283;p10"/>
          <p:cNvGrpSpPr/>
          <p:nvPr/>
        </p:nvGrpSpPr>
        <p:grpSpPr>
          <a:xfrm>
            <a:off x="-54500" y="2918637"/>
            <a:ext cx="12245912" cy="3938882"/>
            <a:chOff x="4435" y="7748593"/>
            <a:chExt cx="12182563" cy="5161009"/>
          </a:xfrm>
        </p:grpSpPr>
        <p:sp>
          <p:nvSpPr>
            <p:cNvPr id="284" name="Google Shape;284;p1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1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1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1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1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p1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290;p1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291;p1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1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1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1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1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1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1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1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1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1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1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1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1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304;p1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5" name="Google Shape;305;p1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306;p1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307;p1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8" name="Google Shape;308;p1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1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1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1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1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1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1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1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6" name="Google Shape;316;p10"/>
          <p:cNvSpPr txBox="1">
            <a:spLocks noGrp="1"/>
          </p:cNvSpPr>
          <p:nvPr>
            <p:ph type="title"/>
          </p:nvPr>
        </p:nvSpPr>
        <p:spPr>
          <a:xfrm>
            <a:off x="548200" y="1992075"/>
            <a:ext cx="11095500" cy="3160800"/>
          </a:xfrm>
          <a:prstGeom prst="rect">
            <a:avLst/>
          </a:prstGeom>
        </p:spPr>
        <p:txBody>
          <a:bodyPr spcFirstLastPara="1" wrap="square" lIns="121900" tIns="121900" rIns="121900" bIns="121900"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
        <p:nvSpPr>
          <p:cNvPr id="317" name="Google Shape;317;p1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3" name="Google Shape;83;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84" name="Google Shape;84;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85" name="Google Shape;85;p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18"/>
        <p:cNvGrpSpPr/>
        <p:nvPr/>
      </p:nvGrpSpPr>
      <p:grpSpPr>
        <a:xfrm>
          <a:off x="0" y="0"/>
          <a:ext cx="0" cy="0"/>
          <a:chOff x="0" y="0"/>
          <a:chExt cx="0" cy="0"/>
        </a:xfrm>
      </p:grpSpPr>
      <p:grpSp>
        <p:nvGrpSpPr>
          <p:cNvPr id="319" name="Google Shape;319;p11"/>
          <p:cNvGrpSpPr/>
          <p:nvPr/>
        </p:nvGrpSpPr>
        <p:grpSpPr>
          <a:xfrm flipH="1">
            <a:off x="21700" y="2918637"/>
            <a:ext cx="12245912" cy="3938882"/>
            <a:chOff x="4435" y="7748593"/>
            <a:chExt cx="12182563" cy="5161009"/>
          </a:xfrm>
        </p:grpSpPr>
        <p:sp>
          <p:nvSpPr>
            <p:cNvPr id="320" name="Google Shape;320;p1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1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1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3" name="Google Shape;323;p1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4" name="Google Shape;324;p1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1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1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1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1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1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1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1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1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1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1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1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1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1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1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1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1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1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1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1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1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1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1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1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1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1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1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1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11"/>
          <p:cNvSpPr txBox="1">
            <a:spLocks noGrp="1"/>
          </p:cNvSpPr>
          <p:nvPr>
            <p:ph type="subTitle" idx="1"/>
          </p:nvPr>
        </p:nvSpPr>
        <p:spPr>
          <a:xfrm>
            <a:off x="565634" y="1729975"/>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3" name="Google Shape;353;p11"/>
          <p:cNvSpPr txBox="1">
            <a:spLocks noGrp="1"/>
          </p:cNvSpPr>
          <p:nvPr>
            <p:ph type="subTitle" idx="2"/>
          </p:nvPr>
        </p:nvSpPr>
        <p:spPr>
          <a:xfrm>
            <a:off x="564884" y="3334868"/>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4" name="Google Shape;354;p11"/>
          <p:cNvSpPr txBox="1">
            <a:spLocks noGrp="1"/>
          </p:cNvSpPr>
          <p:nvPr>
            <p:ph type="subTitle" idx="3"/>
          </p:nvPr>
        </p:nvSpPr>
        <p:spPr>
          <a:xfrm>
            <a:off x="564884" y="4939762"/>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55" name="Google Shape;355;p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56" name="Google Shape;356;p11"/>
          <p:cNvSpPr txBox="1">
            <a:spLocks noGrp="1"/>
          </p:cNvSpPr>
          <p:nvPr>
            <p:ph type="body" idx="4"/>
          </p:nvPr>
        </p:nvSpPr>
        <p:spPr>
          <a:xfrm>
            <a:off x="565625" y="2167925"/>
            <a:ext cx="10897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7" name="Google Shape;357;p11"/>
          <p:cNvSpPr txBox="1">
            <a:spLocks noGrp="1"/>
          </p:cNvSpPr>
          <p:nvPr>
            <p:ph type="body" idx="5"/>
          </p:nvPr>
        </p:nvSpPr>
        <p:spPr>
          <a:xfrm>
            <a:off x="564875" y="3761388"/>
            <a:ext cx="108975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8" name="Google Shape;358;p11"/>
          <p:cNvSpPr txBox="1">
            <a:spLocks noGrp="1"/>
          </p:cNvSpPr>
          <p:nvPr>
            <p:ph type="body" idx="6"/>
          </p:nvPr>
        </p:nvSpPr>
        <p:spPr>
          <a:xfrm>
            <a:off x="564875" y="5353050"/>
            <a:ext cx="108990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59" name="Google Shape;359;p1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360"/>
        <p:cNvGrpSpPr/>
        <p:nvPr/>
      </p:nvGrpSpPr>
      <p:grpSpPr>
        <a:xfrm>
          <a:off x="0" y="0"/>
          <a:ext cx="0" cy="0"/>
          <a:chOff x="0" y="0"/>
          <a:chExt cx="0" cy="0"/>
        </a:xfrm>
      </p:grpSpPr>
      <p:grpSp>
        <p:nvGrpSpPr>
          <p:cNvPr id="361" name="Google Shape;361;p12"/>
          <p:cNvGrpSpPr/>
          <p:nvPr/>
        </p:nvGrpSpPr>
        <p:grpSpPr>
          <a:xfrm>
            <a:off x="-54500" y="2918637"/>
            <a:ext cx="12245912" cy="3938882"/>
            <a:chOff x="4435" y="7748593"/>
            <a:chExt cx="12182563" cy="5161009"/>
          </a:xfrm>
        </p:grpSpPr>
        <p:sp>
          <p:nvSpPr>
            <p:cNvPr id="362" name="Google Shape;362;p1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1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1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1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1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1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1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1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1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1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1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1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1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1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1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1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1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1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1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1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1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1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1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1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1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1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1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p1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1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1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1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1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4" name="Google Shape;394;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5" name="Google Shape;395;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6" name="Google Shape;396;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97" name="Google Shape;397;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98" name="Google Shape;398;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99" name="Google Shape;399;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0" name="Google Shape;400;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01" name="Google Shape;401;p1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402"/>
        <p:cNvGrpSpPr/>
        <p:nvPr/>
      </p:nvGrpSpPr>
      <p:grpSpPr>
        <a:xfrm>
          <a:off x="0" y="0"/>
          <a:ext cx="0" cy="0"/>
          <a:chOff x="0" y="0"/>
          <a:chExt cx="0" cy="0"/>
        </a:xfrm>
      </p:grpSpPr>
      <p:grpSp>
        <p:nvGrpSpPr>
          <p:cNvPr id="403" name="Google Shape;403;p13"/>
          <p:cNvGrpSpPr/>
          <p:nvPr/>
        </p:nvGrpSpPr>
        <p:grpSpPr>
          <a:xfrm>
            <a:off x="-54500" y="2918637"/>
            <a:ext cx="12245912" cy="3938882"/>
            <a:chOff x="4435" y="7748593"/>
            <a:chExt cx="12182563" cy="5161009"/>
          </a:xfrm>
        </p:grpSpPr>
        <p:sp>
          <p:nvSpPr>
            <p:cNvPr id="404" name="Google Shape;404;p13"/>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13"/>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13"/>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13"/>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13"/>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13"/>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13"/>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13"/>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13"/>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13"/>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13"/>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13"/>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13"/>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13"/>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13"/>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13"/>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13"/>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13"/>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13"/>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13"/>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13"/>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13"/>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13"/>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13"/>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13"/>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13"/>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 name="Google Shape;430;p13"/>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13"/>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3"/>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3"/>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3"/>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3"/>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6" name="Google Shape;436;p13"/>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7" name="Google Shape;437;p13"/>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a:endParaRPr/>
          </a:p>
        </p:txBody>
      </p:sp>
      <p:sp>
        <p:nvSpPr>
          <p:cNvPr id="438" name="Google Shape;438;p13"/>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9" name="Google Shape;439;p13"/>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40" name="Google Shape;440;p13"/>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441" name="Google Shape;441;p13"/>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2" name="Google Shape;442;p13"/>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3" name="Google Shape;443;p1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44"/>
        <p:cNvGrpSpPr/>
        <p:nvPr/>
      </p:nvGrpSpPr>
      <p:grpSpPr>
        <a:xfrm>
          <a:off x="0" y="0"/>
          <a:ext cx="0" cy="0"/>
          <a:chOff x="0" y="0"/>
          <a:chExt cx="0" cy="0"/>
        </a:xfrm>
      </p:grpSpPr>
      <p:sp>
        <p:nvSpPr>
          <p:cNvPr id="445" name="Google Shape;445;p14"/>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6" name="Google Shape;446;p14"/>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7" name="Google Shape;447;p14"/>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8" name="Google Shape;448;p14"/>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9" name="Google Shape;449;p14"/>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0" name="Google Shape;450;p14"/>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51" name="Google Shape;451;p14"/>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452" name="Google Shape;452;p14"/>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3" name="Google Shape;453;p14"/>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4" name="Google Shape;454;p14"/>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5" name="Google Shape;455;p14"/>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6" name="Google Shape;456;p14"/>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7" name="Google Shape;457;p14"/>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458" name="Google Shape;458;p14"/>
          <p:cNvGrpSpPr/>
          <p:nvPr/>
        </p:nvGrpSpPr>
        <p:grpSpPr>
          <a:xfrm rot="10800000">
            <a:off x="-54500" y="2918637"/>
            <a:ext cx="12245912" cy="3938882"/>
            <a:chOff x="4435" y="7748593"/>
            <a:chExt cx="12182563" cy="5161009"/>
          </a:xfrm>
        </p:grpSpPr>
        <p:sp>
          <p:nvSpPr>
            <p:cNvPr id="459" name="Google Shape;459;p1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1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1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1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1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1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1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1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1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5" name="Google Shape;485;p1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6" name="Google Shape;486;p1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1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1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1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1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91" name="Google Shape;491;p1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492"/>
        <p:cNvGrpSpPr/>
        <p:nvPr/>
      </p:nvGrpSpPr>
      <p:grpSpPr>
        <a:xfrm>
          <a:off x="0" y="0"/>
          <a:ext cx="0" cy="0"/>
          <a:chOff x="0" y="0"/>
          <a:chExt cx="0" cy="0"/>
        </a:xfrm>
      </p:grpSpPr>
      <p:grpSp>
        <p:nvGrpSpPr>
          <p:cNvPr id="493" name="Google Shape;493;p15"/>
          <p:cNvGrpSpPr/>
          <p:nvPr/>
        </p:nvGrpSpPr>
        <p:grpSpPr>
          <a:xfrm>
            <a:off x="-54500" y="2918637"/>
            <a:ext cx="12245912" cy="3938882"/>
            <a:chOff x="4435" y="7748593"/>
            <a:chExt cx="12182563" cy="5161009"/>
          </a:xfrm>
        </p:grpSpPr>
        <p:sp>
          <p:nvSpPr>
            <p:cNvPr id="494" name="Google Shape;494;p1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1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1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1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8" name="Google Shape;508;p1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9" name="Google Shape;509;p1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1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1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1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1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4" name="Google Shape;514;p1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1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1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1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1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1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1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1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26" name="Google Shape;526;p15"/>
          <p:cNvSpPr txBox="1">
            <a:spLocks noGrp="1"/>
          </p:cNvSpPr>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7" name="Google Shape;527;p15"/>
          <p:cNvSpPr txBox="1">
            <a:spLocks noGrp="1"/>
          </p:cNvSpPr>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28" name="Google Shape;528;p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29" name="Google Shape;529;p15"/>
          <p:cNvSpPr txBox="1">
            <a:spLocks noGrp="1"/>
          </p:cNvSpPr>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30" name="Google Shape;530;p15"/>
          <p:cNvSpPr txBox="1">
            <a:spLocks noGrp="1"/>
          </p:cNvSpPr>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531" name="Google Shape;531;p1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2" name="Google Shape;542;p1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3" name="Google Shape;543;p1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4" name="Google Shape;544;p1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5" name="Google Shape;545;p1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6" name="Google Shape;546;p1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7" name="Google Shape;547;p1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8" name="Google Shape;548;p1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9" name="Google Shape;549;p1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0" name="Google Shape;550;p1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1" name="Google Shape;551;p1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2" name="Google Shape;552;p1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1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1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5" name="Google Shape;555;p1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6" name="Google Shape;556;p1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7" name="Google Shape;557;p1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8" name="Google Shape;558;p1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9" name="Google Shape;559;p1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0" name="Google Shape;560;p1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1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1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1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1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5" name="Google Shape;565;p1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66" name="Google Shape;566;p16"/>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7" name="Google Shape;567;p16"/>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8" name="Google Shape;568;p16"/>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9" name="Google Shape;569;p16"/>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0" name="Google Shape;570;p16"/>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1" name="Google Shape;571;p16"/>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72" name="Google Shape;572;p16"/>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73" name="Google Shape;573;p16"/>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4" name="Google Shape;574;p16"/>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5" name="Google Shape;575;p16"/>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6" name="Google Shape;576;p16"/>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7" name="Google Shape;577;p1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78"/>
        <p:cNvGrpSpPr/>
        <p:nvPr/>
      </p:nvGrpSpPr>
      <p:grpSpPr>
        <a:xfrm>
          <a:off x="0" y="0"/>
          <a:ext cx="0" cy="0"/>
          <a:chOff x="0" y="0"/>
          <a:chExt cx="0" cy="0"/>
        </a:xfrm>
      </p:grpSpPr>
      <p:sp>
        <p:nvSpPr>
          <p:cNvPr id="579" name="Google Shape;579;p17"/>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580" name="Google Shape;580;p17"/>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grpSp>
        <p:nvGrpSpPr>
          <p:cNvPr id="581" name="Google Shape;581;p17"/>
          <p:cNvGrpSpPr/>
          <p:nvPr/>
        </p:nvGrpSpPr>
        <p:grpSpPr>
          <a:xfrm>
            <a:off x="-54500" y="2918637"/>
            <a:ext cx="12245912" cy="3938882"/>
            <a:chOff x="4435" y="7748593"/>
            <a:chExt cx="12182563" cy="5161009"/>
          </a:xfrm>
        </p:grpSpPr>
        <p:sp>
          <p:nvSpPr>
            <p:cNvPr id="582" name="Google Shape;582;p1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1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1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1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1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1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1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9" name="Google Shape;589;p1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0" name="Google Shape;590;p1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1" name="Google Shape;591;p1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2" name="Google Shape;592;p1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3" name="Google Shape;593;p1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4" name="Google Shape;594;p1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1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6" name="Google Shape;596;p1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7" name="Google Shape;597;p1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1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1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1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1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4" name="Google Shape;614;p1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615"/>
        <p:cNvGrpSpPr/>
        <p:nvPr/>
      </p:nvGrpSpPr>
      <p:grpSpPr>
        <a:xfrm>
          <a:off x="0" y="0"/>
          <a:ext cx="0" cy="0"/>
          <a:chOff x="0" y="0"/>
          <a:chExt cx="0" cy="0"/>
        </a:xfrm>
      </p:grpSpPr>
      <p:sp>
        <p:nvSpPr>
          <p:cNvPr id="616" name="Google Shape;616;p18"/>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17" name="Google Shape;617;p18"/>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618" name="Google Shape;618;p18"/>
          <p:cNvGrpSpPr/>
          <p:nvPr/>
        </p:nvGrpSpPr>
        <p:grpSpPr>
          <a:xfrm>
            <a:off x="-54500" y="2918637"/>
            <a:ext cx="12245912" cy="3938882"/>
            <a:chOff x="4435" y="7748593"/>
            <a:chExt cx="12182563" cy="5161009"/>
          </a:xfrm>
        </p:grpSpPr>
        <p:sp>
          <p:nvSpPr>
            <p:cNvPr id="619" name="Google Shape;619;p1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1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1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1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1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1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1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1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1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1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1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1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1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51" name="Google Shape;651;p1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021 Credits">
  <p:cSld name="CUSTOM_16_1">
    <p:bg>
      <p:bgPr>
        <a:gradFill>
          <a:gsLst>
            <a:gs pos="0">
              <a:schemeClr val="accent1"/>
            </a:gs>
            <a:gs pos="100000">
              <a:schemeClr val="accent2"/>
            </a:gs>
          </a:gsLst>
          <a:lin ang="2698631" scaled="0"/>
        </a:gradFill>
        <a:effectLst/>
      </p:bgPr>
    </p:bg>
    <p:spTree>
      <p:nvGrpSpPr>
        <p:cNvPr id="1" name="Shape 652"/>
        <p:cNvGrpSpPr/>
        <p:nvPr/>
      </p:nvGrpSpPr>
      <p:grpSpPr>
        <a:xfrm>
          <a:off x="0" y="0"/>
          <a:ext cx="0" cy="0"/>
          <a:chOff x="0" y="0"/>
          <a:chExt cx="0" cy="0"/>
        </a:xfrm>
      </p:grpSpPr>
      <p:sp>
        <p:nvSpPr>
          <p:cNvPr id="653" name="Google Shape;653;p19"/>
          <p:cNvSpPr txBox="1">
            <a:spLocks noGrp="1"/>
          </p:cNvSpPr>
          <p:nvPr>
            <p:ph type="title"/>
          </p:nvPr>
        </p:nvSpPr>
        <p:spPr>
          <a:xfrm>
            <a:off x="858975" y="1150325"/>
            <a:ext cx="10356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54" name="Google Shape;654;p19"/>
          <p:cNvSpPr txBox="1">
            <a:spLocks noGrp="1"/>
          </p:cNvSpPr>
          <p:nvPr>
            <p:ph type="body" idx="1"/>
          </p:nvPr>
        </p:nvSpPr>
        <p:spPr>
          <a:xfrm>
            <a:off x="859161" y="2150975"/>
            <a:ext cx="10356000" cy="31068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Clr>
                <a:schemeClr val="dk1"/>
              </a:buClr>
              <a:buSzPts val="1900"/>
              <a:buChar char="●"/>
              <a:defRPr>
                <a:solidFill>
                  <a:schemeClr val="dk1"/>
                </a:solidFill>
              </a:defRPr>
            </a:lvl1pPr>
            <a:lvl2pPr marL="914400" lvl="1" indent="-349250" rtl="0">
              <a:spcBef>
                <a:spcPts val="2100"/>
              </a:spcBef>
              <a:spcAft>
                <a:spcPts val="0"/>
              </a:spcAft>
              <a:buClr>
                <a:schemeClr val="dk1"/>
              </a:buClr>
              <a:buSzPts val="1900"/>
              <a:buChar char="○"/>
              <a:defRPr>
                <a:solidFill>
                  <a:schemeClr val="dk1"/>
                </a:solidFill>
              </a:defRPr>
            </a:lvl2pPr>
            <a:lvl3pPr marL="1371600" lvl="2" indent="-349250" rtl="0">
              <a:spcBef>
                <a:spcPts val="2100"/>
              </a:spcBef>
              <a:spcAft>
                <a:spcPts val="0"/>
              </a:spcAft>
              <a:buClr>
                <a:schemeClr val="dk1"/>
              </a:buClr>
              <a:buSzPts val="1900"/>
              <a:buChar char="■"/>
              <a:defRPr>
                <a:solidFill>
                  <a:schemeClr val="dk1"/>
                </a:solidFill>
              </a:defRPr>
            </a:lvl3pPr>
            <a:lvl4pPr marL="1828800" lvl="3" indent="-349250" rtl="0">
              <a:spcBef>
                <a:spcPts val="2100"/>
              </a:spcBef>
              <a:spcAft>
                <a:spcPts val="0"/>
              </a:spcAft>
              <a:buClr>
                <a:schemeClr val="dk1"/>
              </a:buClr>
              <a:buSzPts val="1900"/>
              <a:buChar char="●"/>
              <a:defRPr>
                <a:solidFill>
                  <a:schemeClr val="dk1"/>
                </a:solidFill>
              </a:defRPr>
            </a:lvl4pPr>
            <a:lvl5pPr marL="2286000" lvl="4" indent="-349250" rtl="0">
              <a:spcBef>
                <a:spcPts val="2100"/>
              </a:spcBef>
              <a:spcAft>
                <a:spcPts val="0"/>
              </a:spcAft>
              <a:buClr>
                <a:schemeClr val="dk1"/>
              </a:buClr>
              <a:buSzPts val="1900"/>
              <a:buChar char="○"/>
              <a:defRPr>
                <a:solidFill>
                  <a:schemeClr val="dk1"/>
                </a:solidFill>
              </a:defRPr>
            </a:lvl5pPr>
            <a:lvl6pPr marL="2743200" lvl="5" indent="-349250" rtl="0">
              <a:spcBef>
                <a:spcPts val="2100"/>
              </a:spcBef>
              <a:spcAft>
                <a:spcPts val="0"/>
              </a:spcAft>
              <a:buClr>
                <a:schemeClr val="dk1"/>
              </a:buClr>
              <a:buSzPts val="1900"/>
              <a:buChar char="■"/>
              <a:defRPr>
                <a:solidFill>
                  <a:schemeClr val="dk1"/>
                </a:solidFill>
              </a:defRPr>
            </a:lvl6pPr>
            <a:lvl7pPr marL="3200400" lvl="6" indent="-349250" rtl="0">
              <a:spcBef>
                <a:spcPts val="2100"/>
              </a:spcBef>
              <a:spcAft>
                <a:spcPts val="0"/>
              </a:spcAft>
              <a:buClr>
                <a:schemeClr val="dk1"/>
              </a:buClr>
              <a:buSzPts val="1900"/>
              <a:buChar char="●"/>
              <a:defRPr>
                <a:solidFill>
                  <a:schemeClr val="dk1"/>
                </a:solidFill>
              </a:defRPr>
            </a:lvl7pPr>
            <a:lvl8pPr marL="3657600" lvl="7" indent="-349250" rtl="0">
              <a:spcBef>
                <a:spcPts val="2100"/>
              </a:spcBef>
              <a:spcAft>
                <a:spcPts val="0"/>
              </a:spcAft>
              <a:buClr>
                <a:schemeClr val="dk1"/>
              </a:buClr>
              <a:buSzPts val="1900"/>
              <a:buChar char="○"/>
              <a:defRPr>
                <a:solidFill>
                  <a:schemeClr val="dk1"/>
                </a:solidFill>
              </a:defRPr>
            </a:lvl8pPr>
            <a:lvl9pPr marL="4114800" lvl="8" indent="-349250" rtl="0">
              <a:spcBef>
                <a:spcPts val="2100"/>
              </a:spcBef>
              <a:spcAft>
                <a:spcPts val="2100"/>
              </a:spcAft>
              <a:buClr>
                <a:schemeClr val="dk1"/>
              </a:buClr>
              <a:buSzPts val="1900"/>
              <a:buChar char="■"/>
              <a:defRPr>
                <a:solidFill>
                  <a:schemeClr val="dk1"/>
                </a:solidFill>
              </a:defRPr>
            </a:lvl9pPr>
          </a:lstStyle>
          <a:p>
            <a:endParaRPr/>
          </a:p>
        </p:txBody>
      </p:sp>
      <p:grpSp>
        <p:nvGrpSpPr>
          <p:cNvPr id="655" name="Google Shape;655;p19"/>
          <p:cNvGrpSpPr/>
          <p:nvPr/>
        </p:nvGrpSpPr>
        <p:grpSpPr>
          <a:xfrm>
            <a:off x="-130700" y="3234091"/>
            <a:ext cx="12322662" cy="3624061"/>
            <a:chOff x="4435" y="7748593"/>
            <a:chExt cx="12182563" cy="5161009"/>
          </a:xfrm>
        </p:grpSpPr>
        <p:sp>
          <p:nvSpPr>
            <p:cNvPr id="656" name="Google Shape;656;p1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1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1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1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1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1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1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1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1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1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1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1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1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1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1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1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1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3" name="Google Shape;673;p1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88" name="Google Shape;688;p1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2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2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2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2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2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2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2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2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2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2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2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2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2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2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2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2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2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2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2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2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2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2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2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2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2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2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2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2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2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2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2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23" name="Google Shape;723;p20"/>
          <p:cNvSpPr txBox="1">
            <a:spLocks noGrp="1"/>
          </p:cNvSpPr>
          <p:nvPr>
            <p:ph type="subTitle" idx="1"/>
          </p:nvPr>
        </p:nvSpPr>
        <p:spPr>
          <a:xfrm>
            <a:off x="4918475" y="2716900"/>
            <a:ext cx="55815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2100"/>
              <a:buNone/>
              <a:defRPr sz="2100" b="1"/>
            </a:lvl1pPr>
            <a:lvl2pPr lvl="1" algn="r" rtl="0">
              <a:spcBef>
                <a:spcPts val="2100"/>
              </a:spcBef>
              <a:spcAft>
                <a:spcPts val="0"/>
              </a:spcAft>
              <a:buSzPts val="2100"/>
              <a:buNone/>
              <a:defRPr sz="2100" b="1"/>
            </a:lvl2pPr>
            <a:lvl3pPr lvl="2" algn="r" rtl="0">
              <a:spcBef>
                <a:spcPts val="2100"/>
              </a:spcBef>
              <a:spcAft>
                <a:spcPts val="0"/>
              </a:spcAft>
              <a:buSzPts val="2100"/>
              <a:buNone/>
              <a:defRPr sz="2100" b="1"/>
            </a:lvl3pPr>
            <a:lvl4pPr lvl="3" algn="r" rtl="0">
              <a:spcBef>
                <a:spcPts val="2100"/>
              </a:spcBef>
              <a:spcAft>
                <a:spcPts val="0"/>
              </a:spcAft>
              <a:buSzPts val="2100"/>
              <a:buNone/>
              <a:defRPr sz="2100" b="1"/>
            </a:lvl4pPr>
            <a:lvl5pPr lvl="4" algn="r" rtl="0">
              <a:spcBef>
                <a:spcPts val="2100"/>
              </a:spcBef>
              <a:spcAft>
                <a:spcPts val="0"/>
              </a:spcAft>
              <a:buSzPts val="2100"/>
              <a:buNone/>
              <a:defRPr sz="2100" b="1"/>
            </a:lvl5pPr>
            <a:lvl6pPr lvl="5" algn="r" rtl="0">
              <a:spcBef>
                <a:spcPts val="2100"/>
              </a:spcBef>
              <a:spcAft>
                <a:spcPts val="0"/>
              </a:spcAft>
              <a:buSzPts val="2100"/>
              <a:buNone/>
              <a:defRPr sz="2100" b="1"/>
            </a:lvl6pPr>
            <a:lvl7pPr lvl="6" algn="r" rtl="0">
              <a:spcBef>
                <a:spcPts val="2100"/>
              </a:spcBef>
              <a:spcAft>
                <a:spcPts val="0"/>
              </a:spcAft>
              <a:buSzPts val="2100"/>
              <a:buNone/>
              <a:defRPr sz="2100" b="1"/>
            </a:lvl7pPr>
            <a:lvl8pPr lvl="7" algn="r" rtl="0">
              <a:spcBef>
                <a:spcPts val="2100"/>
              </a:spcBef>
              <a:spcAft>
                <a:spcPts val="0"/>
              </a:spcAft>
              <a:buSzPts val="2100"/>
              <a:buNone/>
              <a:defRPr sz="2100" b="1"/>
            </a:lvl8pPr>
            <a:lvl9pPr lvl="8" algn="r" rtl="0">
              <a:spcBef>
                <a:spcPts val="2100"/>
              </a:spcBef>
              <a:spcAft>
                <a:spcPts val="2100"/>
              </a:spcAft>
              <a:buSzPts val="2100"/>
              <a:buNone/>
              <a:defRPr sz="2100" b="1"/>
            </a:lvl9pPr>
          </a:lstStyle>
          <a:p>
            <a:endParaRPr/>
          </a:p>
        </p:txBody>
      </p:sp>
      <p:sp>
        <p:nvSpPr>
          <p:cNvPr id="724" name="Google Shape;724;p20"/>
          <p:cNvSpPr txBox="1">
            <a:spLocks noGrp="1"/>
          </p:cNvSpPr>
          <p:nvPr>
            <p:ph type="title"/>
          </p:nvPr>
        </p:nvSpPr>
        <p:spPr>
          <a:xfrm>
            <a:off x="4918475" y="1784050"/>
            <a:ext cx="5581500" cy="763500"/>
          </a:xfrm>
          <a:prstGeom prst="rect">
            <a:avLst/>
          </a:prstGeom>
        </p:spPr>
        <p:txBody>
          <a:bodyPr spcFirstLastPara="1" wrap="square" lIns="121900" tIns="121900" rIns="121900" bIns="121900" anchor="b"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725" name="Google Shape;725;p20"/>
          <p:cNvSpPr txBox="1">
            <a:spLocks noGrp="1"/>
          </p:cNvSpPr>
          <p:nvPr>
            <p:ph type="body" idx="2"/>
          </p:nvPr>
        </p:nvSpPr>
        <p:spPr>
          <a:xfrm>
            <a:off x="4918525" y="3581700"/>
            <a:ext cx="5581500" cy="1341600"/>
          </a:xfrm>
          <a:prstGeom prst="rect">
            <a:avLst/>
          </a:prstGeom>
        </p:spPr>
        <p:txBody>
          <a:bodyPr spcFirstLastPara="1" wrap="square" lIns="121900" tIns="121900" rIns="121900" bIns="121900" anchor="t" anchorCtr="0">
            <a:noAutofit/>
          </a:bodyPr>
          <a:lstStyle>
            <a:lvl1pPr marL="457200" lvl="0" indent="-349250" algn="r">
              <a:lnSpc>
                <a:spcPct val="100000"/>
              </a:lnSpc>
              <a:spcBef>
                <a:spcPts val="0"/>
              </a:spcBef>
              <a:spcAft>
                <a:spcPts val="0"/>
              </a:spcAft>
              <a:buSzPts val="1900"/>
              <a:buChar char="●"/>
              <a:defRPr/>
            </a:lvl1pPr>
            <a:lvl2pPr marL="914400" lvl="1" indent="-349250" algn="r">
              <a:lnSpc>
                <a:spcPct val="100000"/>
              </a:lnSpc>
              <a:spcBef>
                <a:spcPts val="0"/>
              </a:spcBef>
              <a:spcAft>
                <a:spcPts val="0"/>
              </a:spcAft>
              <a:buSzPts val="1900"/>
              <a:buChar char="○"/>
              <a:defRPr/>
            </a:lvl2pPr>
            <a:lvl3pPr marL="1371600" lvl="2" indent="-349250" algn="r">
              <a:lnSpc>
                <a:spcPct val="100000"/>
              </a:lnSpc>
              <a:spcBef>
                <a:spcPts val="0"/>
              </a:spcBef>
              <a:spcAft>
                <a:spcPts val="0"/>
              </a:spcAft>
              <a:buSzPts val="1900"/>
              <a:buChar char="■"/>
              <a:defRPr/>
            </a:lvl3pPr>
            <a:lvl4pPr marL="1828800" lvl="3" indent="-349250" algn="r">
              <a:lnSpc>
                <a:spcPct val="100000"/>
              </a:lnSpc>
              <a:spcBef>
                <a:spcPts val="0"/>
              </a:spcBef>
              <a:spcAft>
                <a:spcPts val="0"/>
              </a:spcAft>
              <a:buSzPts val="1900"/>
              <a:buChar char="●"/>
              <a:defRPr/>
            </a:lvl4pPr>
            <a:lvl5pPr marL="2286000" lvl="4" indent="-349250" algn="r">
              <a:lnSpc>
                <a:spcPct val="100000"/>
              </a:lnSpc>
              <a:spcBef>
                <a:spcPts val="0"/>
              </a:spcBef>
              <a:spcAft>
                <a:spcPts val="0"/>
              </a:spcAft>
              <a:buSzPts val="1900"/>
              <a:buChar char="○"/>
              <a:defRPr/>
            </a:lvl5pPr>
            <a:lvl6pPr marL="2743200" lvl="5" indent="-349250" algn="r">
              <a:lnSpc>
                <a:spcPct val="100000"/>
              </a:lnSpc>
              <a:spcBef>
                <a:spcPts val="0"/>
              </a:spcBef>
              <a:spcAft>
                <a:spcPts val="0"/>
              </a:spcAft>
              <a:buSzPts val="1900"/>
              <a:buChar char="■"/>
              <a:defRPr/>
            </a:lvl6pPr>
            <a:lvl7pPr marL="3200400" lvl="6" indent="-349250" algn="r">
              <a:lnSpc>
                <a:spcPct val="100000"/>
              </a:lnSpc>
              <a:spcBef>
                <a:spcPts val="0"/>
              </a:spcBef>
              <a:spcAft>
                <a:spcPts val="0"/>
              </a:spcAft>
              <a:buSzPts val="1900"/>
              <a:buChar char="●"/>
              <a:defRPr/>
            </a:lvl7pPr>
            <a:lvl8pPr marL="3657600" lvl="7" indent="-349250" algn="r">
              <a:lnSpc>
                <a:spcPct val="100000"/>
              </a:lnSpc>
              <a:spcBef>
                <a:spcPts val="0"/>
              </a:spcBef>
              <a:spcAft>
                <a:spcPts val="0"/>
              </a:spcAft>
              <a:buSzPts val="1900"/>
              <a:buChar char="○"/>
              <a:defRPr/>
            </a:lvl8pPr>
            <a:lvl9pPr marL="4114800" lvl="8" indent="-349250" algn="r">
              <a:lnSpc>
                <a:spcPct val="100000"/>
              </a:lnSpc>
              <a:spcBef>
                <a:spcPts val="0"/>
              </a:spcBef>
              <a:spcAft>
                <a:spcPts val="0"/>
              </a:spcAft>
              <a:buSzPts val="1900"/>
              <a:buChar char="■"/>
              <a:defRPr/>
            </a:lvl9pPr>
          </a:lstStyle>
          <a:p>
            <a:endParaRPr/>
          </a:p>
        </p:txBody>
      </p:sp>
      <p:sp>
        <p:nvSpPr>
          <p:cNvPr id="726" name="Google Shape;726;p2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0" name="Google Shape;120;p5"/>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1" name="Google Shape;121;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2" name="Google Shape;122;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3" name="Google Shape;123;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4" name="Google Shape;124;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5" name="Google Shape;125;p5"/>
          <p:cNvSpPr txBox="1">
            <a:spLocks noGrp="1"/>
          </p:cNvSpPr>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6" name="Google Shape;126;p5"/>
          <p:cNvSpPr txBox="1">
            <a:spLocks noGrp="1"/>
          </p:cNvSpPr>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7" name="Google Shape;127;p5"/>
          <p:cNvSpPr txBox="1">
            <a:spLocks noGrp="1"/>
          </p:cNvSpPr>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8" name="Google Shape;128;p5"/>
          <p:cNvSpPr txBox="1">
            <a:spLocks noGrp="1"/>
          </p:cNvSpPr>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9" name="Google Shape;129;p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727"/>
        <p:cNvGrpSpPr/>
        <p:nvPr/>
      </p:nvGrpSpPr>
      <p:grpSpPr>
        <a:xfrm>
          <a:off x="0" y="0"/>
          <a:ext cx="0" cy="0"/>
          <a:chOff x="0" y="0"/>
          <a:chExt cx="0" cy="0"/>
        </a:xfrm>
      </p:grpSpPr>
      <p:grpSp>
        <p:nvGrpSpPr>
          <p:cNvPr id="728" name="Google Shape;728;p21"/>
          <p:cNvGrpSpPr/>
          <p:nvPr/>
        </p:nvGrpSpPr>
        <p:grpSpPr>
          <a:xfrm>
            <a:off x="0" y="0"/>
            <a:ext cx="12192000" cy="6858000"/>
            <a:chOff x="0" y="0"/>
            <a:chExt cx="12192000" cy="6858000"/>
          </a:xfrm>
        </p:grpSpPr>
        <p:sp>
          <p:nvSpPr>
            <p:cNvPr id="729" name="Google Shape;729;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731" name="Google Shape;731;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732" name="Google Shape;732;p21">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733" name="Google Shape;733;p21">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734" name="Google Shape;734;p21">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735" name="Google Shape;735;p21">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736" name="Google Shape;736;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737" name="Google Shape;737;p21"/>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4386975" y="2965625"/>
            <a:ext cx="73893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2" name="Google Shape;132;p6"/>
          <p:cNvSpPr txBox="1">
            <a:spLocks noGrp="1"/>
          </p:cNvSpPr>
          <p:nvPr>
            <p:ph type="title"/>
          </p:nvPr>
        </p:nvSpPr>
        <p:spPr>
          <a:xfrm>
            <a:off x="4386975" y="2041175"/>
            <a:ext cx="7389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66" name="Google Shape;166;p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2" name="Google Shape;202;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3" name="Google Shape;203;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04" name="Google Shape;204;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5" name="Google Shape;205;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6" name="Google Shape;206;p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41" name="Google Shape;241;p8"/>
          <p:cNvSpPr txBox="1">
            <a:spLocks noGrp="1"/>
          </p:cNvSpPr>
          <p:nvPr>
            <p:ph type="subTitle" idx="1"/>
          </p:nvPr>
        </p:nvSpPr>
        <p:spPr>
          <a:xfrm>
            <a:off x="2474965" y="2530200"/>
            <a:ext cx="729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42" name="Google Shape;242;p8"/>
          <p:cNvSpPr txBox="1">
            <a:spLocks noGrp="1"/>
          </p:cNvSpPr>
          <p:nvPr>
            <p:ph type="title"/>
          </p:nvPr>
        </p:nvSpPr>
        <p:spPr>
          <a:xfrm>
            <a:off x="2425525" y="1099400"/>
            <a:ext cx="729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43" name="Google Shape;243;p8"/>
          <p:cNvSpPr txBox="1">
            <a:spLocks noGrp="1"/>
          </p:cNvSpPr>
          <p:nvPr>
            <p:ph type="body" idx="2"/>
          </p:nvPr>
        </p:nvSpPr>
        <p:spPr>
          <a:xfrm>
            <a:off x="2474975" y="3190375"/>
            <a:ext cx="7291500" cy="26466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44" name="Google Shape;244;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9" name="Google Shape;279;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80" name="Google Shape;280;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281" name="Google Shape;281;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282"/>
        <p:cNvGrpSpPr/>
        <p:nvPr/>
      </p:nvGrpSpPr>
      <p:grpSpPr>
        <a:xfrm>
          <a:off x="0" y="0"/>
          <a:ext cx="0" cy="0"/>
          <a:chOff x="0" y="0"/>
          <a:chExt cx="0" cy="0"/>
        </a:xfrm>
      </p:grpSpPr>
      <p:grpSp>
        <p:nvGrpSpPr>
          <p:cNvPr id="283" name="Google Shape;283;p10"/>
          <p:cNvGrpSpPr/>
          <p:nvPr/>
        </p:nvGrpSpPr>
        <p:grpSpPr>
          <a:xfrm>
            <a:off x="-54500" y="2918637"/>
            <a:ext cx="12245912" cy="3938882"/>
            <a:chOff x="4435" y="7748593"/>
            <a:chExt cx="12182563" cy="5161009"/>
          </a:xfrm>
        </p:grpSpPr>
        <p:sp>
          <p:nvSpPr>
            <p:cNvPr id="284" name="Google Shape;284;p1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1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1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1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1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p1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290;p1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291;p1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1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1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1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1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1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1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1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1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1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1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1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1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304;p1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5" name="Google Shape;305;p1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306;p1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307;p1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8" name="Google Shape;308;p1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1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1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1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1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1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1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1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6" name="Google Shape;316;p10"/>
          <p:cNvSpPr txBox="1">
            <a:spLocks noGrp="1"/>
          </p:cNvSpPr>
          <p:nvPr>
            <p:ph type="title"/>
          </p:nvPr>
        </p:nvSpPr>
        <p:spPr>
          <a:xfrm>
            <a:off x="548200" y="1992075"/>
            <a:ext cx="11095500" cy="3160800"/>
          </a:xfrm>
          <a:prstGeom prst="rect">
            <a:avLst/>
          </a:prstGeom>
        </p:spPr>
        <p:txBody>
          <a:bodyPr spcFirstLastPara="1" wrap="square" lIns="121900" tIns="121900" rIns="121900" bIns="121900"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
        <p:nvSpPr>
          <p:cNvPr id="317" name="Google Shape;317;p1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806000000000000"/>
                <a:ea typeface="Barlow Condensed" panose="00000806000000000000"/>
                <a:cs typeface="Barlow Condensed" panose="00000806000000000000"/>
                <a:sym typeface="Barlow Condensed" panose="00000806000000000000"/>
              </a:rPr>
              <a:t>SLIDESMANIA.COM</a:t>
            </a:r>
            <a:endParaRPr sz="1200">
              <a:solidFill>
                <a:srgbClr val="666666"/>
              </a:solidFill>
              <a:latin typeface="Barlow Condensed" panose="00000806000000000000"/>
              <a:ea typeface="Barlow Condensed" panose="00000806000000000000"/>
              <a:cs typeface="Barlow Condensed" panose="00000806000000000000"/>
              <a:sym typeface="Barlow Condensed" panose="00000806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bdullahiMohammed/Projects/tree/main/Google%20Cyclist%20Capstone%20Projec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public.tableau.com/views/GoogleCapstoneProjectCyclistBikeshareAnalysis/Dashboard1?:language=en-US&amp;publish=yes&amp;:display_count=n&amp;:origin=viz_share_link" TargetMode="External"/><Relationship Id="rId5" Type="http://schemas.openxmlformats.org/officeDocument/2006/relationships/hyperlink" Target="mailto:abdullahiahmedm@yahoo.com" TargetMode="External"/><Relationship Id="rId4" Type="http://schemas.openxmlformats.org/officeDocument/2006/relationships/hyperlink" Target="http://www.linkedin.com/in/abdulahmed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public.tableau.com/views/GoogleCapstoneProjectCyclistBikeshareAnalysis/Dashboard1?:language=en-US&amp;publish=yes&amp;:display_count=n&amp;:origin=viz_share_link"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mailto:abdullahiahmedm@yahoo.com"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divvy-tripdata.s3.amazonaws.com/index.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25"/>
          <p:cNvSpPr txBox="1">
            <a:spLocks noGrp="1"/>
          </p:cNvSpPr>
          <p:nvPr>
            <p:ph type="body" idx="1"/>
          </p:nvPr>
        </p:nvSpPr>
        <p:spPr>
          <a:xfrm>
            <a:off x="578495" y="4667123"/>
            <a:ext cx="5678100" cy="2075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dirty="0"/>
              <a:t>An analysis into how a bicycle-share business can navigate a speedy success.</a:t>
            </a:r>
          </a:p>
        </p:txBody>
      </p:sp>
      <p:sp>
        <p:nvSpPr>
          <p:cNvPr id="775" name="Google Shape;775;p25"/>
          <p:cNvSpPr txBox="1">
            <a:spLocks noGrp="1"/>
          </p:cNvSpPr>
          <p:nvPr>
            <p:ph type="title"/>
          </p:nvPr>
        </p:nvSpPr>
        <p:spPr>
          <a:xfrm>
            <a:off x="578495" y="1006683"/>
            <a:ext cx="5235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6000"/>
              <a:t>CYCLIST BICYCLE SHARE CASE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817"/>
        <p:cNvGrpSpPr/>
        <p:nvPr/>
      </p:nvGrpSpPr>
      <p:grpSpPr>
        <a:xfrm>
          <a:off x="0" y="0"/>
          <a:ext cx="0" cy="0"/>
          <a:chOff x="0" y="0"/>
          <a:chExt cx="0" cy="0"/>
        </a:xfrm>
      </p:grpSpPr>
      <p:pic>
        <p:nvPicPr>
          <p:cNvPr id="105" name="Picture 104"/>
          <p:cNvPicPr/>
          <p:nvPr/>
        </p:nvPicPr>
        <p:blipFill>
          <a:blip r:embed="rId3"/>
          <a:stretch>
            <a:fillRect/>
          </a:stretch>
        </p:blipFill>
        <p:spPr>
          <a:xfrm>
            <a:off x="7264400" y="1136650"/>
            <a:ext cx="3926840" cy="4001770"/>
          </a:xfrm>
          <a:prstGeom prst="rect">
            <a:avLst/>
          </a:prstGeom>
          <a:solidFill>
            <a:schemeClr val="tx2"/>
          </a:solidFill>
          <a:ln w="9525">
            <a:noFill/>
          </a:ln>
        </p:spPr>
      </p:pic>
      <p:sp>
        <p:nvSpPr>
          <p:cNvPr id="812" name="Google Shape;812;p29"/>
          <p:cNvSpPr txBox="1">
            <a:spLocks noGrp="1"/>
          </p:cNvSpPr>
          <p:nvPr>
            <p:ph type="title"/>
          </p:nvPr>
        </p:nvSpPr>
        <p:spPr>
          <a:xfrm>
            <a:off x="974725" y="1136650"/>
            <a:ext cx="5322570" cy="302958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7200" dirty="0"/>
              <a:t>3871802</a:t>
            </a:r>
            <a:br>
              <a:rPr lang="en-GB" sz="7200" dirty="0"/>
            </a:br>
            <a:r>
              <a:rPr lang="en-US" altLang="en-GB" sz="2400" dirty="0"/>
              <a:t>Total Number of Bikes Rides</a:t>
            </a:r>
            <a:r>
              <a:rPr lang="en-US" altLang="en-GB" dirty="0"/>
              <a:t> </a:t>
            </a:r>
          </a:p>
        </p:txBody>
      </p:sp>
      <p:sp>
        <p:nvSpPr>
          <p:cNvPr id="813" name="Google Shape;813;p29"/>
          <p:cNvSpPr txBox="1">
            <a:spLocks noGrp="1"/>
          </p:cNvSpPr>
          <p:nvPr>
            <p:ph type="body" idx="1"/>
          </p:nvPr>
        </p:nvSpPr>
        <p:spPr>
          <a:xfrm>
            <a:off x="1000760" y="2941955"/>
            <a:ext cx="5338445" cy="97409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en-US" altLang="en-GB" sz="2400" b="1" dirty="0">
                <a:solidFill>
                  <a:schemeClr val="lt1"/>
                </a:solidFill>
              </a:rPr>
              <a:t>Between November 2021 to October 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859"/>
        <p:cNvGrpSpPr/>
        <p:nvPr/>
      </p:nvGrpSpPr>
      <p:grpSpPr>
        <a:xfrm>
          <a:off x="0" y="0"/>
          <a:ext cx="0" cy="0"/>
          <a:chOff x="0" y="0"/>
          <a:chExt cx="0" cy="0"/>
        </a:xfrm>
      </p:grpSpPr>
      <p:sp>
        <p:nvSpPr>
          <p:cNvPr id="3" name="Rounded Rectangle 2"/>
          <p:cNvSpPr/>
          <p:nvPr/>
        </p:nvSpPr>
        <p:spPr>
          <a:xfrm>
            <a:off x="8150860" y="2273935"/>
            <a:ext cx="2746375" cy="31534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4577715" y="2273935"/>
            <a:ext cx="2746375" cy="31534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0"/>
          <p:cNvSpPr/>
          <p:nvPr/>
        </p:nvSpPr>
        <p:spPr>
          <a:xfrm>
            <a:off x="1040765" y="2273935"/>
            <a:ext cx="2746375" cy="315341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Google Shape;860;p35"/>
          <p:cNvSpPr txBox="1">
            <a:spLocks noGrp="1"/>
          </p:cNvSpPr>
          <p:nvPr>
            <p:ph type="title" idx="2"/>
          </p:nvPr>
        </p:nvSpPr>
        <p:spPr>
          <a:xfrm>
            <a:off x="715025" y="63528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SUMMARY STATISTICS</a:t>
            </a:r>
          </a:p>
        </p:txBody>
      </p:sp>
      <p:sp>
        <p:nvSpPr>
          <p:cNvPr id="861" name="Google Shape;861;p35"/>
          <p:cNvSpPr txBox="1">
            <a:spLocks noGrp="1"/>
          </p:cNvSpPr>
          <p:nvPr>
            <p:ph type="body" idx="5"/>
          </p:nvPr>
        </p:nvSpPr>
        <p:spPr>
          <a:xfrm>
            <a:off x="4578007"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olidFill>
                  <a:schemeClr val="bg2"/>
                </a:solidFill>
              </a:rPr>
              <a:t>MAXIMUM TRIP </a:t>
            </a:r>
          </a:p>
          <a:p>
            <a:pPr marL="0" lvl="0" indent="0" algn="ctr" rtl="0">
              <a:spcBef>
                <a:spcPts val="0"/>
              </a:spcBef>
              <a:spcAft>
                <a:spcPts val="0"/>
              </a:spcAft>
              <a:buNone/>
            </a:pPr>
            <a:r>
              <a:rPr lang="en-US" altLang="en-GB">
                <a:solidFill>
                  <a:schemeClr val="bg2"/>
                </a:solidFill>
              </a:rPr>
              <a:t>DURATION</a:t>
            </a:r>
          </a:p>
        </p:txBody>
      </p:sp>
      <p:sp>
        <p:nvSpPr>
          <p:cNvPr id="862" name="Google Shape;862;p35"/>
          <p:cNvSpPr txBox="1">
            <a:spLocks noGrp="1"/>
          </p:cNvSpPr>
          <p:nvPr>
            <p:ph type="body" idx="6"/>
          </p:nvPr>
        </p:nvSpPr>
        <p:spPr>
          <a:xfrm>
            <a:off x="1005288"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olidFill>
                  <a:schemeClr val="bg2"/>
                </a:solidFill>
              </a:rPr>
              <a:t>AVERAGE TRIP</a:t>
            </a:r>
          </a:p>
          <a:p>
            <a:pPr marL="0" lvl="0" indent="0" algn="ctr" rtl="0">
              <a:spcBef>
                <a:spcPts val="0"/>
              </a:spcBef>
              <a:spcAft>
                <a:spcPts val="0"/>
              </a:spcAft>
              <a:buNone/>
            </a:pPr>
            <a:r>
              <a:rPr lang="en-US" altLang="en-GB">
                <a:solidFill>
                  <a:schemeClr val="bg2"/>
                </a:solidFill>
              </a:rPr>
              <a:t>LENGHT</a:t>
            </a:r>
          </a:p>
        </p:txBody>
      </p:sp>
      <p:sp>
        <p:nvSpPr>
          <p:cNvPr id="863" name="Google Shape;863;p35"/>
          <p:cNvSpPr txBox="1">
            <a:spLocks noGrp="1"/>
          </p:cNvSpPr>
          <p:nvPr>
            <p:ph type="title"/>
          </p:nvPr>
        </p:nvSpPr>
        <p:spPr>
          <a:xfrm>
            <a:off x="1005288" y="2650413"/>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6000" dirty="0">
                <a:solidFill>
                  <a:schemeClr val="bg2"/>
                </a:solidFill>
              </a:rPr>
              <a:t>1</a:t>
            </a:r>
            <a:r>
              <a:rPr lang="en-US" altLang="en-GB" sz="6000" dirty="0">
                <a:solidFill>
                  <a:schemeClr val="bg2"/>
                </a:solidFill>
              </a:rPr>
              <a:t>6 </a:t>
            </a:r>
            <a:r>
              <a:rPr lang="en-US" altLang="en-GB" sz="1600" dirty="0">
                <a:solidFill>
                  <a:schemeClr val="bg2"/>
                </a:solidFill>
              </a:rPr>
              <a:t>MINUTES</a:t>
            </a:r>
          </a:p>
        </p:txBody>
      </p:sp>
      <p:sp>
        <p:nvSpPr>
          <p:cNvPr id="864" name="Google Shape;864;p35"/>
          <p:cNvSpPr txBox="1">
            <a:spLocks noGrp="1"/>
          </p:cNvSpPr>
          <p:nvPr>
            <p:ph type="title" idx="3"/>
          </p:nvPr>
        </p:nvSpPr>
        <p:spPr>
          <a:xfrm>
            <a:off x="4461158" y="2650413"/>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sz="6000">
                <a:solidFill>
                  <a:schemeClr val="bg2"/>
                </a:solidFill>
              </a:rPr>
              <a:t>572 </a:t>
            </a:r>
            <a:r>
              <a:rPr lang="en-US" sz="1600">
                <a:solidFill>
                  <a:schemeClr val="bg2"/>
                </a:solidFill>
              </a:rPr>
              <a:t>MINUTES</a:t>
            </a:r>
          </a:p>
        </p:txBody>
      </p:sp>
      <p:sp>
        <p:nvSpPr>
          <p:cNvPr id="865" name="Google Shape;865;p35"/>
          <p:cNvSpPr txBox="1">
            <a:spLocks noGrp="1"/>
          </p:cNvSpPr>
          <p:nvPr>
            <p:ph type="title" idx="4"/>
          </p:nvPr>
        </p:nvSpPr>
        <p:spPr>
          <a:xfrm>
            <a:off x="8238316" y="2650413"/>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sz="6000">
                <a:solidFill>
                  <a:schemeClr val="bg2"/>
                </a:solidFill>
              </a:rPr>
              <a:t>0 </a:t>
            </a:r>
            <a:r>
              <a:rPr lang="en-US" sz="1600">
                <a:solidFill>
                  <a:schemeClr val="bg2"/>
                </a:solidFill>
              </a:rPr>
              <a:t>MINUTES</a:t>
            </a:r>
          </a:p>
        </p:txBody>
      </p:sp>
      <p:sp>
        <p:nvSpPr>
          <p:cNvPr id="866" name="Google Shape;866;p35"/>
          <p:cNvSpPr txBox="1">
            <a:spLocks noGrp="1"/>
          </p:cNvSpPr>
          <p:nvPr>
            <p:ph type="body" idx="1"/>
          </p:nvPr>
        </p:nvSpPr>
        <p:spPr>
          <a:xfrm>
            <a:off x="8238309" y="389198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olidFill>
                  <a:schemeClr val="bg2"/>
                </a:solidFill>
              </a:rPr>
              <a:t>MINIMUM TRIP</a:t>
            </a:r>
          </a:p>
          <a:p>
            <a:pPr marL="0" lvl="0" indent="0" algn="ctr" rtl="0">
              <a:spcBef>
                <a:spcPts val="0"/>
              </a:spcBef>
              <a:spcAft>
                <a:spcPts val="0"/>
              </a:spcAft>
              <a:buNone/>
            </a:pPr>
            <a:r>
              <a:rPr lang="en-US" altLang="en-GB">
                <a:solidFill>
                  <a:schemeClr val="bg2"/>
                </a:solidFill>
              </a:rPr>
              <a:t>DURATION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824"/>
        <p:cNvGrpSpPr/>
        <p:nvPr/>
      </p:nvGrpSpPr>
      <p:grpSpPr>
        <a:xfrm>
          <a:off x="0" y="0"/>
          <a:ext cx="0" cy="0"/>
          <a:chOff x="0" y="0"/>
          <a:chExt cx="0" cy="0"/>
        </a:xfrm>
      </p:grpSpPr>
      <p:sp>
        <p:nvSpPr>
          <p:cNvPr id="2" name="Rounded Rectangle 0"/>
          <p:cNvSpPr/>
          <p:nvPr/>
        </p:nvSpPr>
        <p:spPr>
          <a:xfrm>
            <a:off x="200025" y="795655"/>
            <a:ext cx="4567555" cy="5596255"/>
          </a:xfrm>
          <a:prstGeom prst="roundRect">
            <a:avLst>
              <a:gd name="adj" fmla="val 77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Google Shape;826;p31"/>
          <p:cNvSpPr txBox="1">
            <a:spLocks noGrp="1"/>
          </p:cNvSpPr>
          <p:nvPr>
            <p:ph type="title"/>
          </p:nvPr>
        </p:nvSpPr>
        <p:spPr>
          <a:xfrm>
            <a:off x="258445" y="635000"/>
            <a:ext cx="4509135" cy="3219450"/>
          </a:xfrm>
          <a:prstGeom prst="rect">
            <a:avLst/>
          </a:prstGeom>
        </p:spPr>
        <p:txBody>
          <a:bodyPr spcFirstLastPara="1" wrap="square" lIns="121900" tIns="121900" rIns="121900" bIns="121900" anchor="ctr" anchorCtr="0">
            <a:noAutofit/>
          </a:bodyPr>
          <a:lstStyle/>
          <a:p>
            <a:pPr marL="0" lvl="0" indent="0" algn="just" rtl="0">
              <a:spcBef>
                <a:spcPts val="0"/>
              </a:spcBef>
              <a:spcAft>
                <a:spcPts val="0"/>
              </a:spcAft>
              <a:buNone/>
            </a:pPr>
            <a:r>
              <a:rPr lang="en-US" sz="3600" dirty="0">
                <a:solidFill>
                  <a:schemeClr val="bg2"/>
                </a:solidFill>
              </a:rPr>
              <a:t>Top 25 Routes with the highest number of Trips</a:t>
            </a:r>
          </a:p>
        </p:txBody>
      </p:sp>
      <p:sp>
        <p:nvSpPr>
          <p:cNvPr id="4" name="Google Shape;826;p31"/>
          <p:cNvSpPr txBox="1"/>
          <p:nvPr/>
        </p:nvSpPr>
        <p:spPr>
          <a:xfrm>
            <a:off x="258445" y="3854450"/>
            <a:ext cx="4567555" cy="1654175"/>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b="0" dirty="0">
                <a:solidFill>
                  <a:schemeClr val="bg2"/>
                </a:solidFill>
              </a:rPr>
              <a:t>Ellis Ave &amp; 60th St -- University Ave &amp; 57th St is the most frequented route with </a:t>
            </a:r>
          </a:p>
          <a:p>
            <a:pPr marL="0" lvl="0" indent="0" algn="just" rtl="0">
              <a:spcBef>
                <a:spcPts val="0"/>
              </a:spcBef>
              <a:spcAft>
                <a:spcPts val="0"/>
              </a:spcAft>
              <a:buNone/>
            </a:pPr>
            <a:r>
              <a:rPr lang="en-US" sz="1800" dirty="0">
                <a:solidFill>
                  <a:schemeClr val="bg2"/>
                </a:solidFill>
              </a:rPr>
              <a:t>5952 </a:t>
            </a:r>
            <a:r>
              <a:rPr lang="en-US" sz="1600" b="0" dirty="0">
                <a:solidFill>
                  <a:schemeClr val="bg2"/>
                </a:solidFill>
              </a:rPr>
              <a:t>trips.</a:t>
            </a:r>
          </a:p>
        </p:txBody>
      </p:sp>
      <p:pic>
        <p:nvPicPr>
          <p:cNvPr id="7" name="Picture 6"/>
          <p:cNvPicPr>
            <a:picLocks noChangeAspect="1"/>
          </p:cNvPicPr>
          <p:nvPr/>
        </p:nvPicPr>
        <p:blipFill>
          <a:blip r:embed="rId3"/>
          <a:stretch>
            <a:fillRect/>
          </a:stretch>
        </p:blipFill>
        <p:spPr>
          <a:xfrm>
            <a:off x="5078095" y="0"/>
            <a:ext cx="7113905"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824"/>
        <p:cNvGrpSpPr/>
        <p:nvPr/>
      </p:nvGrpSpPr>
      <p:grpSpPr>
        <a:xfrm>
          <a:off x="0" y="0"/>
          <a:ext cx="0" cy="0"/>
          <a:chOff x="0" y="0"/>
          <a:chExt cx="0" cy="0"/>
        </a:xfrm>
      </p:grpSpPr>
      <p:sp>
        <p:nvSpPr>
          <p:cNvPr id="8" name="Rounded Rectangle 7"/>
          <p:cNvSpPr/>
          <p:nvPr/>
        </p:nvSpPr>
        <p:spPr>
          <a:xfrm>
            <a:off x="150495" y="523240"/>
            <a:ext cx="3590925" cy="6047740"/>
          </a:xfrm>
          <a:prstGeom prst="roundRect">
            <a:avLst>
              <a:gd name="adj" fmla="val 910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3855720" y="421640"/>
            <a:ext cx="3655695" cy="6436360"/>
          </a:xfrm>
          <a:prstGeom prst="rect">
            <a:avLst/>
          </a:prstGeom>
        </p:spPr>
      </p:pic>
      <p:pic>
        <p:nvPicPr>
          <p:cNvPr id="3" name="Picture 2"/>
          <p:cNvPicPr>
            <a:picLocks noChangeAspect="1"/>
          </p:cNvPicPr>
          <p:nvPr/>
        </p:nvPicPr>
        <p:blipFill>
          <a:blip r:embed="rId4"/>
          <a:stretch>
            <a:fillRect/>
          </a:stretch>
        </p:blipFill>
        <p:spPr>
          <a:xfrm>
            <a:off x="7670800" y="421640"/>
            <a:ext cx="4504055" cy="6435725"/>
          </a:xfrm>
          <a:prstGeom prst="rect">
            <a:avLst/>
          </a:prstGeom>
        </p:spPr>
      </p:pic>
      <p:sp>
        <p:nvSpPr>
          <p:cNvPr id="6" name="Google Shape;826;p31"/>
          <p:cNvSpPr txBox="1"/>
          <p:nvPr/>
        </p:nvSpPr>
        <p:spPr>
          <a:xfrm>
            <a:off x="194310" y="527050"/>
            <a:ext cx="3580765" cy="633095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Over the last 11 months, the most popular ride type amongst users of Cyclist bike share was the Classic bike, which is also found to be the most popular choice among both Casual Users and Annual Subscribers.</a:t>
            </a:r>
          </a:p>
          <a:p>
            <a:pPr marL="0" lvl="0" indent="0" algn="just" rtl="0">
              <a:spcBef>
                <a:spcPts val="0"/>
              </a:spcBef>
              <a:spcAft>
                <a:spcPts val="0"/>
              </a:spcAft>
              <a:buNone/>
            </a:pPr>
            <a:r>
              <a:rPr lang="en-US" sz="1600" dirty="0">
                <a:solidFill>
                  <a:schemeClr val="bg2"/>
                </a:solidFill>
              </a:rPr>
              <a:t>Electric Bikes come second following the same pattern in both member types. </a:t>
            </a:r>
          </a:p>
          <a:p>
            <a:pPr marL="0" lvl="0" indent="0" algn="just" rtl="0">
              <a:spcBef>
                <a:spcPts val="0"/>
              </a:spcBef>
              <a:spcAft>
                <a:spcPts val="0"/>
              </a:spcAft>
              <a:buNone/>
            </a:pPr>
            <a:r>
              <a:rPr lang="en-US" sz="1600" dirty="0">
                <a:solidFill>
                  <a:schemeClr val="bg2"/>
                </a:solidFill>
              </a:rPr>
              <a:t>Docked bikes is the least frequently used bike type as only casual members make use of it.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sp>
        <p:nvSpPr>
          <p:cNvPr id="9" name="Rounded Rectangle 8"/>
          <p:cNvSpPr/>
          <p:nvPr/>
        </p:nvSpPr>
        <p:spPr>
          <a:xfrm>
            <a:off x="474345" y="4442006"/>
            <a:ext cx="11550015" cy="224708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441372"/>
            <a:ext cx="11309350" cy="2247084"/>
          </a:xfrm>
          <a:prstGeom prst="rect">
            <a:avLst/>
          </a:prstGeom>
          <a:noFill/>
          <a:ln>
            <a:noFill/>
          </a:ln>
          <a:effectLst/>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Further analysis reveals that on average casual riders have a longer trip length (31mins) than annual members(12mins).</a:t>
            </a:r>
          </a:p>
          <a:p>
            <a:pPr marL="0" lvl="0" indent="0" algn="just" rtl="0">
              <a:spcBef>
                <a:spcPts val="0"/>
              </a:spcBef>
              <a:spcAft>
                <a:spcPts val="0"/>
              </a:spcAft>
              <a:buNone/>
            </a:pPr>
            <a:r>
              <a:rPr lang="en-US" sz="1600" dirty="0">
                <a:solidFill>
                  <a:schemeClr val="bg2"/>
                </a:solidFill>
              </a:rPr>
              <a:t>Docked bikes have a higher average trip length (52mins) than other bike types but we can explain this because of lower number of users compared to annual members who do not use docked bikes. This leaves classic bikes(18.5mins) as the ride type with the higher average trip duration than electric bikes(14mins).</a:t>
            </a:r>
          </a:p>
          <a:p>
            <a:pPr marL="0" lvl="0" indent="0" algn="just" rtl="0">
              <a:spcBef>
                <a:spcPts val="0"/>
              </a:spcBef>
              <a:spcAft>
                <a:spcPts val="0"/>
              </a:spcAft>
              <a:buNone/>
            </a:pPr>
            <a:r>
              <a:rPr lang="en-US" sz="1600" dirty="0">
                <a:solidFill>
                  <a:schemeClr val="bg2"/>
                </a:solidFill>
              </a:rPr>
              <a:t>Grouping the average trip durations by Member type and Ride type, we can see a pattern that shows classic bikes having a higher trip duration in both member types than electric bikes. Docked bikes are only used by casual members.</a:t>
            </a:r>
          </a:p>
        </p:txBody>
      </p:sp>
      <p:pic>
        <p:nvPicPr>
          <p:cNvPr id="16" name="Picture 15"/>
          <p:cNvPicPr>
            <a:picLocks noChangeAspect="1"/>
          </p:cNvPicPr>
          <p:nvPr/>
        </p:nvPicPr>
        <p:blipFill>
          <a:blip r:embed="rId3"/>
          <a:stretch>
            <a:fillRect/>
          </a:stretch>
        </p:blipFill>
        <p:spPr>
          <a:xfrm>
            <a:off x="3599180" y="168910"/>
            <a:ext cx="3095625" cy="4272461"/>
          </a:xfrm>
          <a:prstGeom prst="rect">
            <a:avLst/>
          </a:prstGeom>
        </p:spPr>
      </p:pic>
      <p:pic>
        <p:nvPicPr>
          <p:cNvPr id="17" name="Picture 16"/>
          <p:cNvPicPr>
            <a:picLocks noChangeAspect="1"/>
          </p:cNvPicPr>
          <p:nvPr/>
        </p:nvPicPr>
        <p:blipFill>
          <a:blip r:embed="rId4"/>
          <a:stretch>
            <a:fillRect/>
          </a:stretch>
        </p:blipFill>
        <p:spPr>
          <a:xfrm>
            <a:off x="474345" y="168910"/>
            <a:ext cx="2638425" cy="4272461"/>
          </a:xfrm>
          <a:prstGeom prst="rect">
            <a:avLst/>
          </a:prstGeom>
        </p:spPr>
      </p:pic>
      <p:pic>
        <p:nvPicPr>
          <p:cNvPr id="18" name="Picture 17"/>
          <p:cNvPicPr>
            <a:picLocks noChangeAspect="1"/>
          </p:cNvPicPr>
          <p:nvPr/>
        </p:nvPicPr>
        <p:blipFill>
          <a:blip r:embed="rId5"/>
          <a:stretch>
            <a:fillRect/>
          </a:stretch>
        </p:blipFill>
        <p:spPr>
          <a:xfrm>
            <a:off x="7181850" y="168910"/>
            <a:ext cx="5010150" cy="42724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0"/>
          <p:cNvPicPr>
            <a:picLocks noChangeAspect="1"/>
          </p:cNvPicPr>
          <p:nvPr/>
        </p:nvPicPr>
        <p:blipFill>
          <a:blip r:embed="rId3"/>
          <a:stretch>
            <a:fillRect/>
          </a:stretch>
        </p:blipFill>
        <p:spPr>
          <a:xfrm>
            <a:off x="5553710" y="325755"/>
            <a:ext cx="6671945" cy="6178550"/>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68630"/>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Looking at the number of trips by weekday, we can see a pattern of trips increasing as the week progresses taking a dip on Friday with Saturday having the highest number of trips being the beginning of the weekend.</a:t>
            </a:r>
          </a:p>
          <a:p>
            <a:pPr marL="0" lvl="0" indent="0" algn="just" rtl="0">
              <a:spcBef>
                <a:spcPts val="0"/>
              </a:spcBef>
              <a:spcAft>
                <a:spcPts val="0"/>
              </a:spcAft>
              <a:buNone/>
            </a:pPr>
            <a:r>
              <a:rPr lang="en-US" sz="1600" dirty="0">
                <a:solidFill>
                  <a:schemeClr val="bg2"/>
                </a:solidFill>
              </a:rPr>
              <a:t>Monday had the lowest number of trips. </a:t>
            </a:r>
          </a:p>
          <a:p>
            <a:pPr marL="0" lvl="0" indent="0" algn="just" rtl="0">
              <a:spcBef>
                <a:spcPts val="0"/>
              </a:spcBef>
              <a:spcAft>
                <a:spcPts val="0"/>
              </a:spcAft>
              <a:buNone/>
            </a:pPr>
            <a:r>
              <a:rPr lang="en-US" sz="1600" dirty="0">
                <a:solidFill>
                  <a:schemeClr val="bg2"/>
                </a:solidFill>
              </a:rPr>
              <a:t>We can further understand which ride types had more trips in the next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25745" y="0"/>
            <a:ext cx="6866255" cy="6858635"/>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In our previous slide, we had a look at number of trips over the weekday. In this slide, we can breakdown each weekday by ride type to know which ride types were more popular for each week day. </a:t>
            </a:r>
          </a:p>
          <a:p>
            <a:pPr marL="0" lvl="0" indent="0" algn="just" rtl="0">
              <a:spcBef>
                <a:spcPts val="0"/>
              </a:spcBef>
              <a:spcAft>
                <a:spcPts val="0"/>
              </a:spcAft>
              <a:buNone/>
            </a:pPr>
            <a:r>
              <a:rPr lang="en-US" sz="1600" dirty="0">
                <a:solidFill>
                  <a:schemeClr val="bg2"/>
                </a:solidFill>
              </a:rPr>
              <a:t>As seen in the slide classic bikes were more used on the days with the highest number of trips </a:t>
            </a:r>
            <a:r>
              <a:rPr lang="en-US" sz="1600" dirty="0" err="1">
                <a:solidFill>
                  <a:schemeClr val="bg2"/>
                </a:solidFill>
              </a:rPr>
              <a:t>ie</a:t>
            </a:r>
            <a:r>
              <a:rPr lang="en-US" sz="1600" dirty="0">
                <a:solidFill>
                  <a:schemeClr val="bg2"/>
                </a:solidFill>
              </a:rPr>
              <a:t> Saturday and Thursday. </a:t>
            </a:r>
          </a:p>
          <a:p>
            <a:pPr marL="0" lvl="0" indent="0" algn="just" rtl="0">
              <a:spcBef>
                <a:spcPts val="0"/>
              </a:spcBef>
              <a:spcAft>
                <a:spcPts val="0"/>
              </a:spcAft>
              <a:buNone/>
            </a:pPr>
            <a:r>
              <a:rPr lang="en-US" sz="1600" dirty="0">
                <a:solidFill>
                  <a:schemeClr val="bg2"/>
                </a:solidFill>
              </a:rPr>
              <a:t>This is also quite true for Monday as well with Classic bikes significantly having more trips than electric and docked bikes.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25744" y="24130"/>
            <a:ext cx="6866255" cy="6833870"/>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We now have a look at usage of bikes on a weekday basis by ride type and member type.</a:t>
            </a:r>
          </a:p>
          <a:p>
            <a:pPr marL="0" lvl="0" indent="0" algn="just" rtl="0">
              <a:spcBef>
                <a:spcPts val="0"/>
              </a:spcBef>
              <a:spcAft>
                <a:spcPts val="0"/>
              </a:spcAft>
              <a:buNone/>
            </a:pPr>
            <a:r>
              <a:rPr lang="en-US" sz="1600" dirty="0">
                <a:solidFill>
                  <a:schemeClr val="bg2"/>
                </a:solidFill>
              </a:rPr>
              <a:t>Following the trend we can notice a pattern for casual users, most of their rides peak on the weekends </a:t>
            </a:r>
            <a:r>
              <a:rPr lang="en-US" sz="1600" dirty="0" err="1">
                <a:solidFill>
                  <a:schemeClr val="bg2"/>
                </a:solidFill>
              </a:rPr>
              <a:t>ie</a:t>
            </a:r>
            <a:r>
              <a:rPr lang="en-US" sz="1600" dirty="0">
                <a:solidFill>
                  <a:schemeClr val="bg2"/>
                </a:solidFill>
              </a:rPr>
              <a:t>, Saturday and Sundar compared to Annual members who have more usage during weekdays with peak days from Tuesdays  to </a:t>
            </a:r>
            <a:r>
              <a:rPr lang="en-US" sz="1600" dirty="0" err="1">
                <a:solidFill>
                  <a:schemeClr val="bg2"/>
                </a:solidFill>
              </a:rPr>
              <a:t>Thurdays</a:t>
            </a:r>
            <a:r>
              <a:rPr lang="en-US" sz="1600" dirty="0">
                <a:solidFill>
                  <a:schemeClr val="bg2"/>
                </a:solidFill>
              </a:rPr>
              <a:t>.</a:t>
            </a:r>
          </a:p>
          <a:p>
            <a:pPr marL="0" lvl="0" indent="0" algn="just" rtl="0">
              <a:spcBef>
                <a:spcPts val="0"/>
              </a:spcBef>
              <a:spcAft>
                <a:spcPts val="0"/>
              </a:spcAft>
              <a:buNone/>
            </a:pPr>
            <a:r>
              <a:rPr lang="en-US" sz="1600" dirty="0">
                <a:solidFill>
                  <a:schemeClr val="bg2"/>
                </a:solidFill>
              </a:rPr>
              <a:t>This is an interesting insight that shows varying distinct patterns in bike usage amongst the two groups of users across the week.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0"/>
          <p:cNvPicPr>
            <a:picLocks noChangeAspect="1"/>
          </p:cNvPicPr>
          <p:nvPr/>
        </p:nvPicPr>
        <p:blipFill>
          <a:blip r:embed="rId3"/>
          <a:stretch>
            <a:fillRect/>
          </a:stretch>
        </p:blipFill>
        <p:spPr>
          <a:xfrm>
            <a:off x="5325745" y="0"/>
            <a:ext cx="6866256" cy="6858635"/>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Analysis of the number of rides by month shows a peak usage during Summer with usage bottoming during the winter period.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486400" y="0"/>
            <a:ext cx="6705600" cy="6857365"/>
          </a:xfrm>
          <a:prstGeom prst="rect">
            <a:avLst/>
          </a:prstGeom>
        </p:spPr>
      </p:pic>
      <p:sp>
        <p:nvSpPr>
          <p:cNvPr id="9" name="Rounded Rectangle 8"/>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26;p31"/>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just" rtl="0">
              <a:spcBef>
                <a:spcPts val="0"/>
              </a:spcBef>
              <a:spcAft>
                <a:spcPts val="0"/>
              </a:spcAft>
              <a:buNone/>
            </a:pPr>
            <a:r>
              <a:rPr lang="en-US" sz="1600" dirty="0">
                <a:solidFill>
                  <a:schemeClr val="bg2"/>
                </a:solidFill>
              </a:rPr>
              <a:t>Further breakdown of number of rides by month we can reveal that annual members have the lion share of rides than casual users.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3"/>
          <p:cNvSpPr txBox="1">
            <a:spLocks noGrp="1"/>
          </p:cNvSpPr>
          <p:nvPr>
            <p:ph type="title"/>
          </p:nvPr>
        </p:nvSpPr>
        <p:spPr>
          <a:xfrm>
            <a:off x="5435500" y="703751"/>
            <a:ext cx="5754600"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sz="4800" dirty="0"/>
              <a:t>Hello! I’m...</a:t>
            </a:r>
          </a:p>
        </p:txBody>
      </p:sp>
      <p:sp>
        <p:nvSpPr>
          <p:cNvPr id="751" name="Google Shape;751;p23"/>
          <p:cNvSpPr txBox="1">
            <a:spLocks noGrp="1"/>
          </p:cNvSpPr>
          <p:nvPr>
            <p:ph type="body" idx="1"/>
          </p:nvPr>
        </p:nvSpPr>
        <p:spPr>
          <a:xfrm>
            <a:off x="4503761" y="1591824"/>
            <a:ext cx="6686339" cy="22359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altLang="en-GB" sz="4400" b="1" dirty="0">
                <a:solidFill>
                  <a:schemeClr val="lt1"/>
                </a:solidFill>
              </a:rPr>
              <a:t>Abdullahi Mohammed Ahmed</a:t>
            </a:r>
            <a:r>
              <a:rPr lang="en-GB" sz="1100" dirty="0"/>
              <a:t>.</a:t>
            </a:r>
          </a:p>
          <a:p>
            <a:pPr marL="0" lvl="0" indent="0" algn="r" rtl="0">
              <a:spcBef>
                <a:spcPts val="0"/>
              </a:spcBef>
              <a:spcAft>
                <a:spcPts val="0"/>
              </a:spcAft>
              <a:buNone/>
            </a:pPr>
            <a:r>
              <a:rPr lang="en-GB" dirty="0"/>
              <a:t>I am a Data Analyst with about 2 years cognate experience helping organizations make sense out of their data and deriving impactful insights geared towards attaining the organizational goals. </a:t>
            </a:r>
          </a:p>
        </p:txBody>
      </p:sp>
      <p:sp>
        <p:nvSpPr>
          <p:cNvPr id="3" name="TextBox 2">
            <a:extLst>
              <a:ext uri="{FF2B5EF4-FFF2-40B4-BE49-F238E27FC236}">
                <a16:creationId xmlns:a16="http://schemas.microsoft.com/office/drawing/2014/main" id="{B9F6B7DB-19CA-AC70-BADB-9911364C2A1C}"/>
              </a:ext>
            </a:extLst>
          </p:cNvPr>
          <p:cNvSpPr txBox="1"/>
          <p:nvPr/>
        </p:nvSpPr>
        <p:spPr>
          <a:xfrm>
            <a:off x="299080" y="5438305"/>
            <a:ext cx="6428096" cy="1077218"/>
          </a:xfrm>
          <a:prstGeom prst="rect">
            <a:avLst/>
          </a:prstGeom>
          <a:noFill/>
        </p:spPr>
        <p:txBody>
          <a:bodyPr wrap="square" rtlCol="0">
            <a:spAutoFit/>
          </a:bodyPr>
          <a:lstStyle/>
          <a:p>
            <a:r>
              <a:rPr lang="en-US" sz="1600" b="1" dirty="0" err="1">
                <a:solidFill>
                  <a:schemeClr val="accent1">
                    <a:lumMod val="75000"/>
                  </a:schemeClr>
                </a:solidFill>
                <a:latin typeface="DM Sans"/>
                <a:sym typeface="DM Sans"/>
                <a:hlinkClick r:id="rId3">
                  <a:extLst>
                    <a:ext uri="{A12FA001-AC4F-418D-AE19-62706E023703}">
                      <ahyp:hlinkClr xmlns:ahyp="http://schemas.microsoft.com/office/drawing/2018/hyperlinkcolor" val="tx"/>
                    </a:ext>
                  </a:extLst>
                </a:hlinkClick>
              </a:rPr>
              <a:t>Github</a:t>
            </a:r>
            <a:r>
              <a:rPr lang="en-US" sz="1600" b="1" dirty="0">
                <a:solidFill>
                  <a:schemeClr val="accent1">
                    <a:lumMod val="75000"/>
                  </a:schemeClr>
                </a:solidFill>
                <a:latin typeface="DM Sans"/>
                <a:sym typeface="DM Sans"/>
                <a:hlinkClick r:id="rId3">
                  <a:extLst>
                    <a:ext uri="{A12FA001-AC4F-418D-AE19-62706E023703}">
                      <ahyp:hlinkClr xmlns:ahyp="http://schemas.microsoft.com/office/drawing/2018/hyperlinkcolor" val="tx"/>
                    </a:ext>
                  </a:extLst>
                </a:hlinkClick>
              </a:rPr>
              <a:t> Project Link</a:t>
            </a:r>
            <a:r>
              <a:rPr lang="en-US" sz="1600" b="1" dirty="0">
                <a:solidFill>
                  <a:schemeClr val="accent1">
                    <a:lumMod val="75000"/>
                  </a:schemeClr>
                </a:solidFill>
                <a:latin typeface="DM Sans"/>
                <a:sym typeface="DM Sans"/>
              </a:rPr>
              <a:t>: </a:t>
            </a:r>
          </a:p>
          <a:p>
            <a:r>
              <a:rPr lang="en-US" sz="1600" b="1" dirty="0">
                <a:solidFill>
                  <a:schemeClr val="accent1">
                    <a:lumMod val="75000"/>
                  </a:schemeClr>
                </a:solidFill>
                <a:latin typeface="DM Sans"/>
                <a:sym typeface="DM Sans"/>
                <a:hlinkClick r:id="rId4">
                  <a:extLst>
                    <a:ext uri="{A12FA001-AC4F-418D-AE19-62706E023703}">
                      <ahyp:hlinkClr xmlns:ahyp="http://schemas.microsoft.com/office/drawing/2018/hyperlinkcolor" val="tx"/>
                    </a:ext>
                  </a:extLst>
                </a:hlinkClick>
              </a:rPr>
              <a:t>My LinkedIn</a:t>
            </a:r>
            <a:r>
              <a:rPr lang="en-US" sz="1600" b="1" dirty="0">
                <a:solidFill>
                  <a:schemeClr val="accent1">
                    <a:lumMod val="75000"/>
                  </a:schemeClr>
                </a:solidFill>
                <a:latin typeface="DM Sans"/>
                <a:sym typeface="DM Sans"/>
              </a:rPr>
              <a:t> : www.https://linkedin.com/in/abdulahmedm</a:t>
            </a:r>
          </a:p>
          <a:p>
            <a:r>
              <a:rPr lang="en-US" sz="1600" b="1" dirty="0">
                <a:solidFill>
                  <a:schemeClr val="accent1">
                    <a:lumMod val="75000"/>
                  </a:schemeClr>
                </a:solidFill>
                <a:latin typeface="DM Sans"/>
                <a:sym typeface="DM Sans"/>
                <a:hlinkClick r:id="rId5">
                  <a:extLst>
                    <a:ext uri="{A12FA001-AC4F-418D-AE19-62706E023703}">
                      <ahyp:hlinkClr xmlns:ahyp="http://schemas.microsoft.com/office/drawing/2018/hyperlinkcolor" val="tx"/>
                    </a:ext>
                  </a:extLst>
                </a:hlinkClick>
              </a:rPr>
              <a:t>Email</a:t>
            </a:r>
            <a:r>
              <a:rPr lang="en-US" sz="1600" b="1" dirty="0">
                <a:solidFill>
                  <a:schemeClr val="accent1">
                    <a:lumMod val="75000"/>
                  </a:schemeClr>
                </a:solidFill>
                <a:latin typeface="DM Sans"/>
                <a:sym typeface="DM Sans"/>
              </a:rPr>
              <a:t>: abdullahiahmedm@yahoo.com</a:t>
            </a:r>
          </a:p>
          <a:p>
            <a:r>
              <a:rPr lang="en-US" sz="1600" b="1" dirty="0">
                <a:solidFill>
                  <a:schemeClr val="accent1">
                    <a:lumMod val="75000"/>
                  </a:schemeClr>
                </a:solidFill>
                <a:latin typeface="DM Sans"/>
                <a:sym typeface="DM Sans"/>
                <a:hlinkClick r:id="rId6">
                  <a:extLst>
                    <a:ext uri="{A12FA001-AC4F-418D-AE19-62706E023703}">
                      <ahyp:hlinkClr xmlns:ahyp="http://schemas.microsoft.com/office/drawing/2018/hyperlinkcolor" val="tx"/>
                    </a:ext>
                  </a:extLst>
                </a:hlinkClick>
              </a:rPr>
              <a:t>Tableau Dashboard</a:t>
            </a:r>
            <a:endParaRPr lang="en-US" sz="1600" b="1" dirty="0">
              <a:solidFill>
                <a:schemeClr val="accent1">
                  <a:lumMod val="75000"/>
                </a:schemeClr>
              </a:solidFill>
              <a:latin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772" y="777922"/>
            <a:ext cx="12029497" cy="64420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831"/>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0" y="20955"/>
            <a:ext cx="5614670" cy="6837045"/>
          </a:xfrm>
          <a:prstGeom prst="rect">
            <a:avLst/>
          </a:prstGeom>
        </p:spPr>
      </p:pic>
      <p:sp>
        <p:nvSpPr>
          <p:cNvPr id="2" name="Rounded Rectangle 8">
            <a:extLst>
              <a:ext uri="{FF2B5EF4-FFF2-40B4-BE49-F238E27FC236}">
                <a16:creationId xmlns:a16="http://schemas.microsoft.com/office/drawing/2014/main" id="{14ECE124-DC07-C324-D6CF-9CADCFD1C7AC}"/>
              </a:ext>
            </a:extLst>
          </p:cNvPr>
          <p:cNvSpPr/>
          <p:nvPr/>
        </p:nvSpPr>
        <p:spPr>
          <a:xfrm>
            <a:off x="474345" y="325755"/>
            <a:ext cx="4746625" cy="6181090"/>
          </a:xfrm>
          <a:prstGeom prst="roundRect">
            <a:avLst>
              <a:gd name="adj" fmla="val 8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826;p31">
            <a:extLst>
              <a:ext uri="{FF2B5EF4-FFF2-40B4-BE49-F238E27FC236}">
                <a16:creationId xmlns:a16="http://schemas.microsoft.com/office/drawing/2014/main" id="{F7ED7A6A-2127-F77E-2FE7-784C1209653F}"/>
              </a:ext>
            </a:extLst>
          </p:cNvPr>
          <p:cNvSpPr txBox="1"/>
          <p:nvPr/>
        </p:nvSpPr>
        <p:spPr>
          <a:xfrm>
            <a:off x="579120" y="497205"/>
            <a:ext cx="4478020" cy="5920740"/>
          </a:xfrm>
          <a:prstGeom prst="rect">
            <a:avLst/>
          </a:prstGeom>
          <a:noFill/>
          <a:ln>
            <a:noFill/>
          </a:ln>
          <a:effectLst/>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7000"/>
              <a:buFont typeface="Aldrich"/>
              <a:buNone/>
              <a:defRPr sz="7000" b="1" i="0" u="none" strike="noStrike" cap="none">
                <a:solidFill>
                  <a:schemeClr val="lt1"/>
                </a:solidFill>
                <a:latin typeface="DM Sans"/>
                <a:ea typeface="DM Sans"/>
                <a:cs typeface="DM Sans"/>
                <a:sym typeface="DM Sans"/>
              </a:defRPr>
            </a:lvl1pPr>
            <a:lvl2pPr marR="0" lvl="1"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ctr" rtl="0">
              <a:spcBef>
                <a:spcPts val="0"/>
              </a:spcBef>
              <a:spcAft>
                <a:spcPts val="0"/>
              </a:spcAft>
              <a:buNone/>
            </a:pPr>
            <a:r>
              <a:rPr lang="en-US" sz="4400" dirty="0">
                <a:solidFill>
                  <a:schemeClr val="bg2"/>
                </a:solidFill>
              </a:rPr>
              <a:t>DASHBOARD</a:t>
            </a:r>
          </a:p>
          <a:p>
            <a:pPr marL="0" lvl="0" indent="0" algn="ctr" rtl="0">
              <a:spcBef>
                <a:spcPts val="0"/>
              </a:spcBef>
              <a:spcAft>
                <a:spcPts val="0"/>
              </a:spcAft>
              <a:buNone/>
            </a:pPr>
            <a:r>
              <a:rPr lang="en-US" sz="1600" dirty="0">
                <a:solidFill>
                  <a:schemeClr val="bg2"/>
                </a:solidFill>
                <a:hlinkClick r:id="rId4">
                  <a:extLst>
                    <a:ext uri="{A12FA001-AC4F-418D-AE19-62706E023703}">
                      <ahyp:hlinkClr xmlns:ahyp="http://schemas.microsoft.com/office/drawing/2018/hyperlinkcolor" val="tx"/>
                    </a:ext>
                  </a:extLst>
                </a:hlinkClick>
              </a:rPr>
              <a:t>Link to Dashboard</a:t>
            </a:r>
            <a:endParaRPr lang="en-US" sz="1600" dirty="0">
              <a:solidFill>
                <a:schemeClr val="bg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5" name="Google Shape;855;p34"/>
          <p:cNvSpPr/>
          <p:nvPr/>
        </p:nvSpPr>
        <p:spPr>
          <a:xfrm>
            <a:off x="2174875" y="2643505"/>
            <a:ext cx="7040245" cy="1570990"/>
          </a:xfrm>
          <a:prstGeom prst="rect">
            <a:avLst/>
          </a:prstGeom>
        </p:spPr>
        <p:txBody>
          <a:bodyPr>
            <a:prstTxWarp prst="textPlain">
              <a:avLst/>
            </a:prstTxWarp>
          </a:bodyPr>
          <a:lstStyle/>
          <a:p>
            <a:pPr lvl="0" algn="r"/>
            <a:r>
              <a:rPr lang="en-US" sz="1200" b="1" dirty="0">
                <a:ln>
                  <a:noFill/>
                </a:ln>
                <a:gradFill>
                  <a:gsLst>
                    <a:gs pos="0">
                      <a:schemeClr val="accent1"/>
                    </a:gs>
                    <a:gs pos="100000">
                      <a:schemeClr val="accent2"/>
                    </a:gs>
                  </a:gsLst>
                  <a:lin ang="2700006" scaled="0"/>
                </a:gradFill>
                <a:latin typeface="DM Sans"/>
                <a:sym typeface="+mn-ea"/>
              </a:rPr>
              <a:t>CONCLUSION AND </a:t>
            </a:r>
          </a:p>
          <a:p>
            <a:pPr lvl="0" algn="r"/>
            <a:r>
              <a:rPr lang="en-US" sz="1200" b="1" dirty="0">
                <a:ln>
                  <a:noFill/>
                </a:ln>
                <a:gradFill>
                  <a:gsLst>
                    <a:gs pos="0">
                      <a:schemeClr val="accent1"/>
                    </a:gs>
                    <a:gs pos="100000">
                      <a:schemeClr val="accent2"/>
                    </a:gs>
                  </a:gsLst>
                  <a:lin ang="2700006" scaled="0"/>
                </a:gradFill>
                <a:latin typeface="DM Sans"/>
                <a:sym typeface="+mn-ea"/>
              </a:rPr>
              <a:t>RECOMMENDATIONS</a:t>
            </a:r>
            <a:endParaRPr sz="1200" b="1" i="0" dirty="0">
              <a:ln>
                <a:noFill/>
              </a:ln>
              <a:gradFill>
                <a:gsLst>
                  <a:gs pos="0">
                    <a:schemeClr val="accent1"/>
                  </a:gs>
                  <a:gs pos="100000">
                    <a:schemeClr val="accent2"/>
                  </a:gs>
                </a:gsLst>
                <a:lin ang="2700006" scaled="0"/>
              </a:gradFill>
              <a:latin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36"/>
          <p:cNvSpPr/>
          <p:nvPr/>
        </p:nvSpPr>
        <p:spPr>
          <a:xfrm>
            <a:off x="8381775" y="4139925"/>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511225" y="4139925"/>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640675" y="4139925"/>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8302063" y="1152301"/>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4431513" y="1152301"/>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560963" y="1152301"/>
            <a:ext cx="32505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txBox="1">
            <a:spLocks noGrp="1"/>
          </p:cNvSpPr>
          <p:nvPr>
            <p:ph type="title"/>
          </p:nvPr>
        </p:nvSpPr>
        <p:spPr>
          <a:xfrm>
            <a:off x="640675" y="122372"/>
            <a:ext cx="1091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Findings</a:t>
            </a:r>
          </a:p>
        </p:txBody>
      </p:sp>
      <p:sp>
        <p:nvSpPr>
          <p:cNvPr id="878" name="Google Shape;878;p36"/>
          <p:cNvSpPr txBox="1">
            <a:spLocks noGrp="1"/>
          </p:cNvSpPr>
          <p:nvPr>
            <p:ph type="subTitle" idx="1"/>
          </p:nvPr>
        </p:nvSpPr>
        <p:spPr>
          <a:xfrm>
            <a:off x="564488" y="1151376"/>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Classic Bikes</a:t>
            </a:r>
          </a:p>
        </p:txBody>
      </p:sp>
      <p:sp>
        <p:nvSpPr>
          <p:cNvPr id="879" name="Google Shape;879;p36"/>
          <p:cNvSpPr txBox="1">
            <a:spLocks noGrp="1"/>
          </p:cNvSpPr>
          <p:nvPr>
            <p:ph type="body" idx="8"/>
          </p:nvPr>
        </p:nvSpPr>
        <p:spPr>
          <a:xfrm>
            <a:off x="838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Annual members have more bike rides but lower average trip length than casual users. </a:t>
            </a:r>
          </a:p>
        </p:txBody>
      </p:sp>
      <p:sp>
        <p:nvSpPr>
          <p:cNvPr id="880" name="Google Shape;880;p36"/>
          <p:cNvSpPr txBox="1">
            <a:spLocks noGrp="1"/>
          </p:cNvSpPr>
          <p:nvPr>
            <p:ph type="subTitle" idx="2"/>
          </p:nvPr>
        </p:nvSpPr>
        <p:spPr>
          <a:xfrm>
            <a:off x="720400" y="4172725"/>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Weekday Usage</a:t>
            </a:r>
          </a:p>
        </p:txBody>
      </p:sp>
      <p:sp>
        <p:nvSpPr>
          <p:cNvPr id="881" name="Google Shape;881;p36"/>
          <p:cNvSpPr txBox="1">
            <a:spLocks noGrp="1"/>
          </p:cNvSpPr>
          <p:nvPr>
            <p:ph type="body" idx="13"/>
          </p:nvPr>
        </p:nvSpPr>
        <p:spPr>
          <a:xfrm>
            <a:off x="640688" y="1806176"/>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Classic bikes are a more popular choice amongst both types of users.</a:t>
            </a:r>
          </a:p>
        </p:txBody>
      </p:sp>
      <p:sp>
        <p:nvSpPr>
          <p:cNvPr id="882" name="Google Shape;882;p36"/>
          <p:cNvSpPr txBox="1">
            <a:spLocks noGrp="1"/>
          </p:cNvSpPr>
          <p:nvPr>
            <p:ph type="subTitle" idx="3"/>
          </p:nvPr>
        </p:nvSpPr>
        <p:spPr>
          <a:xfrm>
            <a:off x="8302075" y="1160756"/>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Trip length</a:t>
            </a:r>
          </a:p>
        </p:txBody>
      </p:sp>
      <p:sp>
        <p:nvSpPr>
          <p:cNvPr id="883" name="Google Shape;883;p36"/>
          <p:cNvSpPr txBox="1">
            <a:spLocks noGrp="1"/>
          </p:cNvSpPr>
          <p:nvPr>
            <p:ph type="body" idx="15"/>
          </p:nvPr>
        </p:nvSpPr>
        <p:spPr>
          <a:xfrm>
            <a:off x="720400"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Casual users use the bikes more during the weekends compared to Users with annual membership who make more use of bike share during the week.</a:t>
            </a:r>
          </a:p>
        </p:txBody>
      </p:sp>
      <p:sp>
        <p:nvSpPr>
          <p:cNvPr id="884" name="Google Shape;884;p36"/>
          <p:cNvSpPr txBox="1">
            <a:spLocks noGrp="1"/>
          </p:cNvSpPr>
          <p:nvPr>
            <p:ph type="subTitle" idx="4"/>
          </p:nvPr>
        </p:nvSpPr>
        <p:spPr>
          <a:xfrm>
            <a:off x="4415875" y="1168726"/>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Docked Bikes</a:t>
            </a:r>
          </a:p>
        </p:txBody>
      </p:sp>
      <p:sp>
        <p:nvSpPr>
          <p:cNvPr id="885" name="Google Shape;885;p36"/>
          <p:cNvSpPr txBox="1">
            <a:spLocks noGrp="1"/>
          </p:cNvSpPr>
          <p:nvPr>
            <p:ph type="subTitle" idx="5"/>
          </p:nvPr>
        </p:nvSpPr>
        <p:spPr>
          <a:xfrm>
            <a:off x="4571787" y="4172725"/>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Seasonal Pattern</a:t>
            </a:r>
          </a:p>
        </p:txBody>
      </p:sp>
      <p:sp>
        <p:nvSpPr>
          <p:cNvPr id="886" name="Google Shape;886;p36"/>
          <p:cNvSpPr txBox="1">
            <a:spLocks noGrp="1"/>
          </p:cNvSpPr>
          <p:nvPr>
            <p:ph type="subTitle" idx="6"/>
          </p:nvPr>
        </p:nvSpPr>
        <p:spPr>
          <a:xfrm>
            <a:off x="8381787" y="4154180"/>
            <a:ext cx="32505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a:t>Members Vs Casual</a:t>
            </a:r>
          </a:p>
        </p:txBody>
      </p:sp>
      <p:sp>
        <p:nvSpPr>
          <p:cNvPr id="887" name="Google Shape;887;p36"/>
          <p:cNvSpPr txBox="1">
            <a:spLocks noGrp="1"/>
          </p:cNvSpPr>
          <p:nvPr>
            <p:ph type="body" idx="7"/>
          </p:nvPr>
        </p:nvSpPr>
        <p:spPr>
          <a:xfrm>
            <a:off x="4492075" y="1806176"/>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Annual Members do not use Docked bikes, this is a potential source of revenue. Making docked bikes available to annual members will increase revenue.</a:t>
            </a:r>
          </a:p>
        </p:txBody>
      </p:sp>
      <p:sp>
        <p:nvSpPr>
          <p:cNvPr id="888" name="Google Shape;888;p36"/>
          <p:cNvSpPr txBox="1">
            <a:spLocks noGrp="1"/>
          </p:cNvSpPr>
          <p:nvPr>
            <p:ph type="body" idx="9"/>
          </p:nvPr>
        </p:nvSpPr>
        <p:spPr>
          <a:xfrm>
            <a:off x="457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GB" dirty="0"/>
              <a:t>From the months May to September we see an uptrend of bike rides as these are the summer months. The bike usage dips during the winter months.</a:t>
            </a:r>
          </a:p>
        </p:txBody>
      </p:sp>
      <p:sp>
        <p:nvSpPr>
          <p:cNvPr id="889" name="Google Shape;889;p36"/>
          <p:cNvSpPr txBox="1">
            <a:spLocks noGrp="1"/>
          </p:cNvSpPr>
          <p:nvPr>
            <p:ph type="body" idx="14"/>
          </p:nvPr>
        </p:nvSpPr>
        <p:spPr>
          <a:xfrm>
            <a:off x="8302075" y="1806176"/>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Casual members on average have more trip length than annual members.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9"/>
          <p:cNvSpPr/>
          <p:nvPr/>
        </p:nvSpPr>
        <p:spPr>
          <a:xfrm>
            <a:off x="415600" y="2301750"/>
            <a:ext cx="3032994"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txBox="1">
            <a:spLocks noGrp="1"/>
          </p:cNvSpPr>
          <p:nvPr>
            <p:ph type="title"/>
          </p:nvPr>
        </p:nvSpPr>
        <p:spPr>
          <a:xfrm>
            <a:off x="415600" y="8219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Recommendations</a:t>
            </a:r>
          </a:p>
        </p:txBody>
      </p:sp>
      <p:sp>
        <p:nvSpPr>
          <p:cNvPr id="1141" name="Google Shape;1141;p39"/>
          <p:cNvSpPr txBox="1">
            <a:spLocks noGrp="1"/>
          </p:cNvSpPr>
          <p:nvPr>
            <p:ph type="subTitle" idx="1"/>
          </p:nvPr>
        </p:nvSpPr>
        <p:spPr>
          <a:xfrm>
            <a:off x="415600" y="2316000"/>
            <a:ext cx="287624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sz="1800" dirty="0"/>
              <a:t>Weekend Casual Riders</a:t>
            </a:r>
          </a:p>
        </p:txBody>
      </p:sp>
      <p:sp>
        <p:nvSpPr>
          <p:cNvPr id="1149" name="Google Shape;1149;p39"/>
          <p:cNvSpPr txBox="1">
            <a:spLocks noGrp="1"/>
          </p:cNvSpPr>
          <p:nvPr>
            <p:ph type="body" idx="6"/>
          </p:nvPr>
        </p:nvSpPr>
        <p:spPr>
          <a:xfrm>
            <a:off x="415599" y="3238624"/>
            <a:ext cx="3032993" cy="290091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a:t>Weekends have more Casual riders so it makes sense to target marketing campaigns towards these casual riders with discounts on annual memberships.</a:t>
            </a:r>
          </a:p>
        </p:txBody>
      </p:sp>
      <p:cxnSp>
        <p:nvCxnSpPr>
          <p:cNvPr id="1151" name="Google Shape;1151;p39"/>
          <p:cNvCxnSpPr/>
          <p:nvPr/>
        </p:nvCxnSpPr>
        <p:spPr>
          <a:xfrm>
            <a:off x="440350" y="3178725"/>
            <a:ext cx="11352600" cy="0"/>
          </a:xfrm>
          <a:prstGeom prst="straightConnector1">
            <a:avLst/>
          </a:prstGeom>
          <a:noFill/>
          <a:ln w="19050" cap="rnd" cmpd="sng">
            <a:solidFill>
              <a:schemeClr val="dk2"/>
            </a:solidFill>
            <a:prstDash val="solid"/>
            <a:round/>
            <a:headEnd type="none" w="med" len="med"/>
            <a:tailEnd type="none" w="med" len="med"/>
          </a:ln>
        </p:spPr>
      </p:cxnSp>
      <p:sp>
        <p:nvSpPr>
          <p:cNvPr id="18" name="Google Shape;1135;p39">
            <a:extLst>
              <a:ext uri="{FF2B5EF4-FFF2-40B4-BE49-F238E27FC236}">
                <a16:creationId xmlns:a16="http://schemas.microsoft.com/office/drawing/2014/main" id="{663611D7-B0E7-3CE9-79C1-08ABE8ABBE59}"/>
              </a:ext>
            </a:extLst>
          </p:cNvPr>
          <p:cNvSpPr/>
          <p:nvPr/>
        </p:nvSpPr>
        <p:spPr>
          <a:xfrm>
            <a:off x="4579504" y="2313848"/>
            <a:ext cx="3032994"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1;p39">
            <a:extLst>
              <a:ext uri="{FF2B5EF4-FFF2-40B4-BE49-F238E27FC236}">
                <a16:creationId xmlns:a16="http://schemas.microsoft.com/office/drawing/2014/main" id="{4B56E046-86FF-AEFB-2567-19C8122C95DD}"/>
              </a:ext>
            </a:extLst>
          </p:cNvPr>
          <p:cNvSpPr txBox="1">
            <a:spLocks/>
          </p:cNvSpPr>
          <p:nvPr/>
        </p:nvSpPr>
        <p:spPr>
          <a:xfrm>
            <a:off x="4579504" y="2328098"/>
            <a:ext cx="2876240"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2200"/>
              <a:buFont typeface="DM Sans"/>
              <a:buNone/>
              <a:defRPr sz="2200" b="1" i="0" u="none" strike="noStrike" cap="none">
                <a:solidFill>
                  <a:schemeClr val="dk2"/>
                </a:solidFill>
                <a:latin typeface="DM Sans"/>
                <a:ea typeface="DM Sans"/>
                <a:cs typeface="DM Sans"/>
                <a:sym typeface="DM Sans"/>
              </a:defRPr>
            </a:lvl9pPr>
          </a:lstStyle>
          <a:p>
            <a:pPr marL="0" indent="0">
              <a:spcAft>
                <a:spcPts val="2100"/>
              </a:spcAft>
            </a:pPr>
            <a:r>
              <a:rPr lang="en-GB" sz="1800" dirty="0"/>
              <a:t>Summer Riders</a:t>
            </a:r>
          </a:p>
        </p:txBody>
      </p:sp>
      <p:sp>
        <p:nvSpPr>
          <p:cNvPr id="20" name="Google Shape;1149;p39">
            <a:extLst>
              <a:ext uri="{FF2B5EF4-FFF2-40B4-BE49-F238E27FC236}">
                <a16:creationId xmlns:a16="http://schemas.microsoft.com/office/drawing/2014/main" id="{0AACDF1A-46C7-9A99-5F27-7C4CAFEC46BD}"/>
              </a:ext>
            </a:extLst>
          </p:cNvPr>
          <p:cNvSpPr txBox="1">
            <a:spLocks/>
          </p:cNvSpPr>
          <p:nvPr/>
        </p:nvSpPr>
        <p:spPr>
          <a:xfrm>
            <a:off x="4579503" y="3250722"/>
            <a:ext cx="3032993" cy="29009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1pPr>
            <a:lvl2pPr marL="914400" marR="0" lvl="1"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2pPr>
            <a:lvl3pPr marL="1371600" marR="0" lvl="2"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3pPr>
            <a:lvl4pPr marL="1828800" marR="0" lvl="3"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4pPr>
            <a:lvl5pPr marL="2286000" marR="0" lvl="4"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5pPr>
            <a:lvl6pPr marL="2743200" marR="0" lvl="5"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6pPr>
            <a:lvl7pPr marL="3200400" marR="0" lvl="6"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7pPr>
            <a:lvl8pPr marL="3657600" marR="0" lvl="7"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8pPr>
            <a:lvl9pPr marL="4114800" marR="0" lvl="8" indent="-330200" algn="l" rtl="0">
              <a:lnSpc>
                <a:spcPct val="115000"/>
              </a:lnSpc>
              <a:spcBef>
                <a:spcPts val="2100"/>
              </a:spcBef>
              <a:spcAft>
                <a:spcPts val="210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9pPr>
          </a:lstStyle>
          <a:p>
            <a:pPr marL="0" indent="0">
              <a:spcAft>
                <a:spcPts val="2100"/>
              </a:spcAft>
              <a:buFont typeface="DM Sans"/>
              <a:buNone/>
            </a:pPr>
            <a:r>
              <a:rPr lang="en-GB" dirty="0"/>
              <a:t>The data shows summer has more influx of riders in causal members across the year. </a:t>
            </a:r>
          </a:p>
          <a:p>
            <a:pPr marL="0" indent="0">
              <a:spcAft>
                <a:spcPts val="2100"/>
              </a:spcAft>
              <a:buFont typeface="DM Sans"/>
              <a:buNone/>
            </a:pPr>
            <a:r>
              <a:rPr lang="en-GB" dirty="0"/>
              <a:t>Marketing should gear their efforts towards preparing campaigns towards these set of users before summer starts.</a:t>
            </a:r>
          </a:p>
        </p:txBody>
      </p:sp>
      <p:sp>
        <p:nvSpPr>
          <p:cNvPr id="21" name="Google Shape;1135;p39">
            <a:extLst>
              <a:ext uri="{FF2B5EF4-FFF2-40B4-BE49-F238E27FC236}">
                <a16:creationId xmlns:a16="http://schemas.microsoft.com/office/drawing/2014/main" id="{A787D3F8-6E4E-FF3B-FD42-C27B8744C9E6}"/>
              </a:ext>
            </a:extLst>
          </p:cNvPr>
          <p:cNvSpPr/>
          <p:nvPr/>
        </p:nvSpPr>
        <p:spPr>
          <a:xfrm>
            <a:off x="8743408" y="2325946"/>
            <a:ext cx="3032994"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41;p39">
            <a:extLst>
              <a:ext uri="{FF2B5EF4-FFF2-40B4-BE49-F238E27FC236}">
                <a16:creationId xmlns:a16="http://schemas.microsoft.com/office/drawing/2014/main" id="{56677BC6-5A5D-7333-9485-7BE29928E269}"/>
              </a:ext>
            </a:extLst>
          </p:cNvPr>
          <p:cNvSpPr txBox="1">
            <a:spLocks/>
          </p:cNvSpPr>
          <p:nvPr/>
        </p:nvSpPr>
        <p:spPr>
          <a:xfrm>
            <a:off x="8743408" y="2340196"/>
            <a:ext cx="2876240"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2200"/>
              <a:buFont typeface="DM Sans"/>
              <a:buNone/>
              <a:defRPr sz="2200" b="1" i="0" u="none" strike="noStrike" cap="none">
                <a:solidFill>
                  <a:schemeClr val="dk2"/>
                </a:solidFill>
                <a:latin typeface="DM Sans"/>
                <a:ea typeface="DM Sans"/>
                <a:cs typeface="DM Sans"/>
                <a:sym typeface="DM Sans"/>
              </a:defRPr>
            </a:lvl9pPr>
          </a:lstStyle>
          <a:p>
            <a:pPr marL="0" indent="0">
              <a:spcAft>
                <a:spcPts val="2100"/>
              </a:spcAft>
            </a:pPr>
            <a:r>
              <a:rPr lang="en-GB" sz="1800" dirty="0"/>
              <a:t>Reward System</a:t>
            </a:r>
          </a:p>
        </p:txBody>
      </p:sp>
      <p:sp>
        <p:nvSpPr>
          <p:cNvPr id="23" name="Google Shape;1149;p39">
            <a:extLst>
              <a:ext uri="{FF2B5EF4-FFF2-40B4-BE49-F238E27FC236}">
                <a16:creationId xmlns:a16="http://schemas.microsoft.com/office/drawing/2014/main" id="{7EDB6347-BE4B-A87B-CD81-76F12FCC4AD3}"/>
              </a:ext>
            </a:extLst>
          </p:cNvPr>
          <p:cNvSpPr txBox="1">
            <a:spLocks/>
          </p:cNvSpPr>
          <p:nvPr/>
        </p:nvSpPr>
        <p:spPr>
          <a:xfrm>
            <a:off x="8743407" y="3262820"/>
            <a:ext cx="3032993" cy="29009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1pPr>
            <a:lvl2pPr marL="914400" marR="0" lvl="1"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2pPr>
            <a:lvl3pPr marL="1371600" marR="0" lvl="2"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3pPr>
            <a:lvl4pPr marL="1828800" marR="0" lvl="3"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4pPr>
            <a:lvl5pPr marL="2286000" marR="0" lvl="4"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5pPr>
            <a:lvl6pPr marL="2743200" marR="0" lvl="5"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6pPr>
            <a:lvl7pPr marL="3200400" marR="0" lvl="6"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7pPr>
            <a:lvl8pPr marL="3657600" marR="0" lvl="7"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8pPr>
            <a:lvl9pPr marL="4114800" marR="0" lvl="8" indent="-330200" algn="l" rtl="0">
              <a:lnSpc>
                <a:spcPct val="115000"/>
              </a:lnSpc>
              <a:spcBef>
                <a:spcPts val="2100"/>
              </a:spcBef>
              <a:spcAft>
                <a:spcPts val="210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9pPr>
          </a:lstStyle>
          <a:p>
            <a:pPr marL="0" indent="0">
              <a:spcAft>
                <a:spcPts val="2100"/>
              </a:spcAft>
              <a:buFont typeface="DM Sans"/>
              <a:buNone/>
            </a:pPr>
            <a:r>
              <a:rPr lang="en-GB" dirty="0"/>
              <a:t>A reward system that gives discounts to member users should be enacted to entice more casual users.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42"/>
          <p:cNvSpPr txBox="1">
            <a:spLocks noGrp="1"/>
          </p:cNvSpPr>
          <p:nvPr>
            <p:ph type="subTitle" idx="1"/>
          </p:nvPr>
        </p:nvSpPr>
        <p:spPr>
          <a:xfrm>
            <a:off x="6363275" y="2716900"/>
            <a:ext cx="4136700" cy="7179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GB"/>
              <a:t>Do you have any questions?</a:t>
            </a:r>
          </a:p>
        </p:txBody>
      </p:sp>
      <p:sp>
        <p:nvSpPr>
          <p:cNvPr id="1210" name="Google Shape;1210;p42"/>
          <p:cNvSpPr txBox="1">
            <a:spLocks noGrp="1"/>
          </p:cNvSpPr>
          <p:nvPr>
            <p:ph type="body" idx="2"/>
          </p:nvPr>
        </p:nvSpPr>
        <p:spPr>
          <a:xfrm>
            <a:off x="4918525" y="3276900"/>
            <a:ext cx="5581500" cy="1341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GB" dirty="0">
                <a:hlinkClick r:id="rId3"/>
              </a:rPr>
              <a:t>abdullahiahmedm@yahoo.com</a:t>
            </a:r>
            <a:endParaRPr lang="en-GB" dirty="0"/>
          </a:p>
          <a:p>
            <a:pPr marL="0" lvl="0" indent="0" algn="r" rtl="0">
              <a:spcBef>
                <a:spcPts val="0"/>
              </a:spcBef>
              <a:spcAft>
                <a:spcPts val="0"/>
              </a:spcAft>
              <a:buNone/>
            </a:pPr>
            <a:endParaRPr lang="en-GB" dirty="0"/>
          </a:p>
        </p:txBody>
      </p:sp>
      <p:sp>
        <p:nvSpPr>
          <p:cNvPr id="1211" name="Google Shape;1211;p42"/>
          <p:cNvSpPr/>
          <p:nvPr/>
        </p:nvSpPr>
        <p:spPr>
          <a:xfrm>
            <a:off x="6052699" y="1768148"/>
            <a:ext cx="4400846" cy="801851"/>
          </a:xfrm>
          <a:prstGeom prst="rect">
            <a:avLst/>
          </a:prstGeom>
        </p:spPr>
        <p:txBody>
          <a:bodyPr>
            <a:prstTxWarp prst="textPlain">
              <a:avLst/>
            </a:prstTxWarp>
          </a:bodyPr>
          <a:lstStyle/>
          <a:p>
            <a:pPr lvl="0" algn="ctr"/>
            <a:r>
              <a:rPr b="1" i="0">
                <a:ln>
                  <a:noFill/>
                </a:ln>
                <a:gradFill>
                  <a:gsLst>
                    <a:gs pos="0">
                      <a:schemeClr val="accent1"/>
                    </a:gs>
                    <a:gs pos="100000">
                      <a:schemeClr val="accent2"/>
                    </a:gs>
                  </a:gsLst>
                  <a:lin ang="2698631" scaled="0"/>
                </a:gradFill>
                <a:latin typeface="DM San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4"/>
          <p:cNvSpPr/>
          <p:nvPr/>
        </p:nvSpPr>
        <p:spPr>
          <a:xfrm>
            <a:off x="785098" y="1028276"/>
            <a:ext cx="6318331" cy="555024"/>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698631" scaled="0"/>
                </a:gradFill>
                <a:latin typeface="DM Sans"/>
              </a:rPr>
              <a:t>Table of contents</a:t>
            </a:r>
          </a:p>
        </p:txBody>
      </p:sp>
      <p:sp>
        <p:nvSpPr>
          <p:cNvPr id="762" name="Google Shape;762;p24"/>
          <p:cNvSpPr txBox="1">
            <a:spLocks noGrp="1"/>
          </p:cNvSpPr>
          <p:nvPr>
            <p:ph type="title" idx="5"/>
          </p:nvPr>
        </p:nvSpPr>
        <p:spPr>
          <a:xfrm>
            <a:off x="868182" y="2222025"/>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solidFill>
                  <a:schemeClr val="accent1"/>
                </a:solidFill>
              </a:rPr>
              <a:t>01 – Problem Statement</a:t>
            </a:r>
            <a:endParaRPr sz="3100" dirty="0">
              <a:solidFill>
                <a:schemeClr val="accent1"/>
              </a:solidFill>
            </a:endParaRPr>
          </a:p>
        </p:txBody>
      </p:sp>
      <p:sp>
        <p:nvSpPr>
          <p:cNvPr id="763" name="Google Shape;763;p24"/>
          <p:cNvSpPr txBox="1">
            <a:spLocks noGrp="1"/>
          </p:cNvSpPr>
          <p:nvPr>
            <p:ph type="title" idx="6"/>
          </p:nvPr>
        </p:nvSpPr>
        <p:spPr>
          <a:xfrm>
            <a:off x="4507299" y="2222025"/>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solidFill>
                  <a:schemeClr val="accent2"/>
                </a:solidFill>
              </a:rPr>
              <a:t>02 – About the Data</a:t>
            </a:r>
            <a:endParaRPr sz="3100" dirty="0">
              <a:solidFill>
                <a:schemeClr val="accent2"/>
              </a:solidFill>
            </a:endParaRPr>
          </a:p>
        </p:txBody>
      </p:sp>
      <p:sp>
        <p:nvSpPr>
          <p:cNvPr id="764" name="Google Shape;764;p24"/>
          <p:cNvSpPr txBox="1">
            <a:spLocks noGrp="1"/>
          </p:cNvSpPr>
          <p:nvPr>
            <p:ph type="title" idx="7"/>
          </p:nvPr>
        </p:nvSpPr>
        <p:spPr>
          <a:xfrm>
            <a:off x="868182" y="4169628"/>
            <a:ext cx="32994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t>04 - Findings</a:t>
            </a:r>
            <a:endParaRPr sz="3100" dirty="0"/>
          </a:p>
        </p:txBody>
      </p:sp>
      <p:sp>
        <p:nvSpPr>
          <p:cNvPr id="765" name="Google Shape;765;p24"/>
          <p:cNvSpPr txBox="1">
            <a:spLocks noGrp="1"/>
          </p:cNvSpPr>
          <p:nvPr>
            <p:ph type="title" idx="8"/>
          </p:nvPr>
        </p:nvSpPr>
        <p:spPr>
          <a:xfrm>
            <a:off x="4507299" y="4169637"/>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solidFill>
                  <a:schemeClr val="accent2"/>
                </a:solidFill>
              </a:rPr>
              <a:t>05 - Conclusions</a:t>
            </a:r>
            <a:endParaRPr sz="3100" dirty="0">
              <a:solidFill>
                <a:schemeClr val="accent2"/>
              </a:solidFill>
            </a:endParaRPr>
          </a:p>
        </p:txBody>
      </p:sp>
      <p:sp>
        <p:nvSpPr>
          <p:cNvPr id="768" name="Google Shape;768;p24"/>
          <p:cNvSpPr txBox="1">
            <a:spLocks noGrp="1"/>
          </p:cNvSpPr>
          <p:nvPr>
            <p:ph type="title" idx="5"/>
          </p:nvPr>
        </p:nvSpPr>
        <p:spPr>
          <a:xfrm>
            <a:off x="8109018" y="2222025"/>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solidFill>
                  <a:schemeClr val="accent1"/>
                </a:solidFill>
              </a:rPr>
              <a:t>03 – Processing the Data</a:t>
            </a:r>
            <a:endParaRPr sz="3100" dirty="0">
              <a:solidFill>
                <a:schemeClr val="accent1"/>
              </a:solidFill>
            </a:endParaRPr>
          </a:p>
        </p:txBody>
      </p:sp>
      <p:sp>
        <p:nvSpPr>
          <p:cNvPr id="769" name="Google Shape;769;p24"/>
          <p:cNvSpPr txBox="1">
            <a:spLocks noGrp="1"/>
          </p:cNvSpPr>
          <p:nvPr>
            <p:ph type="title" idx="7"/>
          </p:nvPr>
        </p:nvSpPr>
        <p:spPr>
          <a:xfrm>
            <a:off x="8109018" y="4148095"/>
            <a:ext cx="3214800" cy="6639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500"/>
              <a:buNone/>
            </a:pPr>
            <a:r>
              <a:rPr lang="en-GB" sz="3100" dirty="0"/>
              <a:t>06 – Appendix</a:t>
            </a:r>
            <a:br>
              <a:rPr lang="en-GB" sz="3100" dirty="0"/>
            </a:br>
            <a:endParaRPr sz="3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27"/>
          <p:cNvSpPr/>
          <p:nvPr/>
        </p:nvSpPr>
        <p:spPr>
          <a:xfrm>
            <a:off x="914975" y="1933800"/>
            <a:ext cx="105519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sym typeface="+mn-ea"/>
              </a:rPr>
              <a:t>PROBLEM STATEMENT</a:t>
            </a:r>
            <a:endParaRPr lang="en-GB"/>
          </a:p>
        </p:txBody>
      </p:sp>
      <p:sp>
        <p:nvSpPr>
          <p:cNvPr id="791" name="Google Shape;791;p27"/>
          <p:cNvSpPr txBox="1">
            <a:spLocks noGrp="1"/>
          </p:cNvSpPr>
          <p:nvPr>
            <p:ph type="body" idx="4"/>
          </p:nvPr>
        </p:nvSpPr>
        <p:spPr>
          <a:xfrm>
            <a:off x="6464146" y="2891450"/>
            <a:ext cx="4961100" cy="311850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Marketing team is tasked with developing a marketing strategy to target casual members to convert them to annual members.</a:t>
            </a:r>
          </a:p>
          <a:p>
            <a:pPr marL="342900" lvl="0" indent="-342900" algn="just" rtl="0">
              <a:spcBef>
                <a:spcPts val="0"/>
              </a:spcBef>
              <a:spcAft>
                <a:spcPts val="0"/>
              </a:spcAft>
            </a:pPr>
            <a:endParaRPr lang="en-GB"/>
          </a:p>
        </p:txBody>
      </p:sp>
      <p:sp>
        <p:nvSpPr>
          <p:cNvPr id="792" name="Google Shape;792;p27"/>
          <p:cNvSpPr txBox="1">
            <a:spLocks noGrp="1"/>
          </p:cNvSpPr>
          <p:nvPr>
            <p:ph type="body" idx="3"/>
          </p:nvPr>
        </p:nvSpPr>
        <p:spPr>
          <a:xfrm>
            <a:off x="873350" y="2903200"/>
            <a:ext cx="4960800" cy="311850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err="1">
                <a:sym typeface="+mn-ea"/>
              </a:rPr>
              <a:t>Cyclistic</a:t>
            </a:r>
            <a:r>
              <a:rPr lang="en-US" dirty="0">
                <a:sym typeface="+mn-ea"/>
              </a:rPr>
              <a:t> has two types of riders, casual riders who purchase single-ride passes or  full-day passes and </a:t>
            </a:r>
            <a:r>
              <a:rPr lang="en-US" dirty="0" err="1">
                <a:sym typeface="+mn-ea"/>
              </a:rPr>
              <a:t>annual </a:t>
            </a:r>
            <a:r>
              <a:rPr lang="en-US" dirty="0">
                <a:sym typeface="+mn-ea"/>
              </a:rPr>
              <a:t>members who have an annual membership subscription.</a:t>
            </a:r>
          </a:p>
          <a:p>
            <a:pPr marL="342900" lvl="0" indent="-342900" algn="just" rtl="0">
              <a:spcBef>
                <a:spcPts val="0"/>
              </a:spcBef>
              <a:spcAft>
                <a:spcPts val="0"/>
              </a:spcAft>
            </a:pPr>
            <a:r>
              <a:rPr lang="en-US" dirty="0">
                <a:sym typeface="+mn-ea"/>
              </a:rPr>
              <a:t>Finance team are convinced that </a:t>
            </a:r>
            <a:r>
              <a:rPr lang="en-US" dirty="0" err="1">
                <a:sym typeface="+mn-ea"/>
              </a:rPr>
              <a:t>annual </a:t>
            </a:r>
            <a:r>
              <a:rPr lang="en-US" dirty="0">
                <a:sym typeface="+mn-ea"/>
              </a:rPr>
              <a:t>members are more profitable.</a:t>
            </a:r>
          </a:p>
        </p:txBody>
      </p:sp>
      <p:sp>
        <p:nvSpPr>
          <p:cNvPr id="793" name="Google Shape;793;p27"/>
          <p:cNvSpPr txBox="1">
            <a:spLocks noGrp="1"/>
          </p:cNvSpPr>
          <p:nvPr>
            <p:ph type="subTitle" idx="1"/>
          </p:nvPr>
        </p:nvSpPr>
        <p:spPr>
          <a:xfrm>
            <a:off x="873125" y="1933575"/>
            <a:ext cx="10453370" cy="74803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ltLang="en-GB">
                <a:sym typeface="+mn-ea"/>
              </a:rPr>
              <a:t>HOW DO ANNUAL AND CASUAL MEMBERS USE BIKE-SHARE DIFFERENTLY</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89" name="Google Shape;789;p27"/>
          <p:cNvSpPr/>
          <p:nvPr/>
        </p:nvSpPr>
        <p:spPr>
          <a:xfrm>
            <a:off x="1583690" y="779780"/>
            <a:ext cx="9480550" cy="876935"/>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txBox="1">
            <a:spLocks noGrp="1"/>
          </p:cNvSpPr>
          <p:nvPr>
            <p:ph type="title"/>
          </p:nvPr>
        </p:nvSpPr>
        <p:spPr>
          <a:xfrm>
            <a:off x="548575" y="2265955"/>
            <a:ext cx="11095500" cy="3160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US" dirty="0">
                <a:sym typeface="+mn-ea"/>
              </a:rPr>
              <a:t>As the Data analyst, the task is finding out “How </a:t>
            </a:r>
            <a:r>
              <a:rPr lang="en-US" dirty="0" err="1">
                <a:sym typeface="+mn-ea"/>
              </a:rPr>
              <a:t>Annual </a:t>
            </a:r>
            <a:r>
              <a:rPr lang="en-US" dirty="0">
                <a:sym typeface="+mn-ea"/>
              </a:rPr>
              <a:t>and Casual members use </a:t>
            </a:r>
            <a:r>
              <a:rPr lang="en-US" dirty="0" err="1">
                <a:sym typeface="+mn-ea"/>
              </a:rPr>
              <a:t>Cyclistic</a:t>
            </a:r>
            <a:r>
              <a:rPr lang="en-US" dirty="0">
                <a:sym typeface="+mn-ea"/>
              </a:rPr>
              <a:t> bike share differently”.</a:t>
            </a:r>
            <a:endParaRPr lang="en-GB" dirty="0"/>
          </a:p>
        </p:txBody>
      </p:sp>
      <p:grpSp>
        <p:nvGrpSpPr>
          <p:cNvPr id="801" name="Google Shape;801;p28"/>
          <p:cNvGrpSpPr/>
          <p:nvPr/>
        </p:nvGrpSpPr>
        <p:grpSpPr>
          <a:xfrm rot="10800000">
            <a:off x="295793" y="329451"/>
            <a:ext cx="1237846" cy="872004"/>
            <a:chOff x="621403" y="597265"/>
            <a:chExt cx="1588204" cy="1118814"/>
          </a:xfrm>
        </p:grpSpPr>
        <p:sp>
          <p:nvSpPr>
            <p:cNvPr id="802" name="Google Shape;802;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04" name="Google Shape;804;p28"/>
          <p:cNvGrpSpPr/>
          <p:nvPr/>
        </p:nvGrpSpPr>
        <p:grpSpPr>
          <a:xfrm>
            <a:off x="10692368" y="5681101"/>
            <a:ext cx="1237846" cy="872004"/>
            <a:chOff x="621403" y="597265"/>
            <a:chExt cx="1588204" cy="1118814"/>
          </a:xfrm>
        </p:grpSpPr>
        <p:sp>
          <p:nvSpPr>
            <p:cNvPr id="805" name="Google Shape;805;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6" name="Google Shape;806;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90" name="Google Shape;790;p27"/>
          <p:cNvSpPr txBox="1"/>
          <p:nvPr/>
        </p:nvSpPr>
        <p:spPr>
          <a:xfrm>
            <a:off x="939800" y="779780"/>
            <a:ext cx="10551795" cy="70358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500" b="1" i="0" u="none" strike="noStrike" cap="none">
                <a:solidFill>
                  <a:schemeClr val="lt1"/>
                </a:solidFill>
                <a:latin typeface="DM Sans"/>
                <a:ea typeface="DM Sans"/>
                <a:cs typeface="DM Sans"/>
                <a:sym typeface="DM Sans"/>
              </a:defRPr>
            </a:lvl1pPr>
            <a:lvl2pPr marR="0" lvl="1"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ctr" rtl="0">
              <a:spcBef>
                <a:spcPts val="0"/>
              </a:spcBef>
              <a:spcAft>
                <a:spcPts val="0"/>
              </a:spcAft>
              <a:buNone/>
            </a:pPr>
            <a:r>
              <a:rPr lang="en-US" altLang="en-GB">
                <a:solidFill>
                  <a:schemeClr val="bg2"/>
                </a:solidFill>
                <a:sym typeface="+mn-ea"/>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2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ABOUT THE DATA</a:t>
            </a:r>
          </a:p>
        </p:txBody>
      </p:sp>
      <p:sp>
        <p:nvSpPr>
          <p:cNvPr id="791" name="Google Shape;791;p27"/>
          <p:cNvSpPr txBox="1">
            <a:spLocks noGrp="1"/>
          </p:cNvSpPr>
          <p:nvPr>
            <p:ph type="body" idx="4"/>
          </p:nvPr>
        </p:nvSpPr>
        <p:spPr>
          <a:xfrm>
            <a:off x="6464146" y="2118655"/>
            <a:ext cx="4961100" cy="311850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There are no issues regarding the credibility and bias of the data as contained in its </a:t>
            </a:r>
            <a:r>
              <a:rPr lang="en-US" dirty="0">
                <a:sym typeface="+mn-ea"/>
                <a:hlinkClick r:id="rId3" action="ppaction://hlinkfile">
                  <a:extLst>
                    <a:ext uri="{DAF060AB-1E55-43B9-8AAB-6FB025537F2F}">
                      <wpsdc:hlinkClr xmlns="" xmlns:wpsdc="http://www.wps.cn/officeDocument/2017/drawingmlCustomData" val="355EF4"/>
                      <wpsdc:folHlinkClr xmlns="" xmlns:wpsdc="http://www.wps.cn/officeDocument/2017/drawingmlCustomData" val="00B0F0"/>
                      <wpsdc:hlinkUnderline xmlns="" xmlns:wpsdc="http://www.wps.cn/officeDocument/2017/drawingmlCustomData" val="1"/>
                    </a:ext>
                  </a:extLst>
                </a:hlinkClick>
              </a:rPr>
              <a:t>license</a:t>
            </a:r>
            <a:endParaRPr lang="en-US" dirty="0">
              <a:sym typeface="+mn-ea"/>
              <a:hlinkClick r:id="rId3" action="ppaction://hlinkfile">
                <a:extLst>
                  <a:ext uri="{DAF060AB-1E55-43B9-8AAB-6FB025537F2F}">
                    <wpsdc:hlinkClr xmlns="" xmlns:wpsdc="http://www.wps.cn/officeDocument/2017/drawingmlCustomData" val="355EF4"/>
                    <wpsdc:folHlinkClr xmlns="" xmlns:wpsdc="http://www.wps.cn/officeDocument/2017/drawingmlCustomData" val="00B0F0"/>
                    <wpsdc:hlinkUnderline xmlns="" xmlns:wpsdc="http://www.wps.cn/officeDocument/2017/drawingmlCustomData" val="1"/>
                  </a:ext>
                </a:extLst>
              </a:hlinkClick>
            </a:endParaRPr>
          </a:p>
          <a:p>
            <a:pPr marL="342900" lvl="0" indent="-342900" algn="just" rtl="0">
              <a:spcBef>
                <a:spcPts val="0"/>
              </a:spcBef>
              <a:spcAft>
                <a:spcPts val="0"/>
              </a:spcAft>
            </a:pPr>
            <a:r>
              <a:rPr lang="en-US" dirty="0">
                <a:sym typeface="+mn-ea"/>
              </a:rPr>
              <a:t>There were no issues observed with the data regarding ROCCC ie data was found to be Reliable, Original, Comprehensive, Current and Cited.</a:t>
            </a:r>
          </a:p>
          <a:p>
            <a:pPr marL="342900" lvl="0" indent="-342900" algn="just" rtl="0">
              <a:spcBef>
                <a:spcPts val="0"/>
              </a:spcBef>
              <a:spcAft>
                <a:spcPts val="0"/>
              </a:spcAft>
            </a:pPr>
            <a:endParaRPr lang="en-US" dirty="0">
              <a:sym typeface="+mn-ea"/>
              <a:hlinkClick r:id="rId3"/>
            </a:endParaRPr>
          </a:p>
          <a:p>
            <a:pPr marL="342900" lvl="0" indent="-342900" algn="just" rtl="0">
              <a:spcBef>
                <a:spcPts val="0"/>
              </a:spcBef>
              <a:spcAft>
                <a:spcPts val="0"/>
              </a:spcAft>
            </a:pPr>
            <a:endParaRPr lang="en-GB"/>
          </a:p>
        </p:txBody>
      </p:sp>
      <p:sp>
        <p:nvSpPr>
          <p:cNvPr id="792" name="Google Shape;792;p27"/>
          <p:cNvSpPr txBox="1">
            <a:spLocks noGrp="1"/>
          </p:cNvSpPr>
          <p:nvPr>
            <p:ph type="body" idx="3"/>
          </p:nvPr>
        </p:nvSpPr>
        <p:spPr>
          <a:xfrm>
            <a:off x="873350" y="2118340"/>
            <a:ext cx="4960800" cy="311850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Data for this project was domiciled in this </a:t>
            </a:r>
            <a:r>
              <a:rPr lang="en-US" dirty="0">
                <a:sym typeface="+mn-ea"/>
                <a:hlinkClick r:id="rId4" action="ppaction://hlinkfile"/>
              </a:rPr>
              <a:t>Link here</a:t>
            </a:r>
          </a:p>
          <a:p>
            <a:pPr marL="342900" lvl="0" indent="-342900" algn="just" rtl="0">
              <a:spcBef>
                <a:spcPts val="0"/>
              </a:spcBef>
              <a:spcAft>
                <a:spcPts val="0"/>
              </a:spcAft>
            </a:pPr>
            <a:r>
              <a:rPr lang="en-US" dirty="0">
                <a:sym typeface="+mn-ea"/>
              </a:rPr>
              <a:t>Data is grouped by month and stored in zip files</a:t>
            </a:r>
          </a:p>
          <a:p>
            <a:pPr marL="342900" lvl="0" indent="-342900" algn="just" rtl="0">
              <a:spcBef>
                <a:spcPts val="0"/>
              </a:spcBef>
              <a:spcAft>
                <a:spcPts val="0"/>
              </a:spcAft>
            </a:pPr>
            <a:endParaRPr lang="en-US"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27"/>
          <p:cNvSpPr txBox="1">
            <a:spLocks noGrp="1"/>
          </p:cNvSpPr>
          <p:nvPr>
            <p:ph type="title"/>
          </p:nvPr>
        </p:nvSpPr>
        <p:spPr>
          <a:xfrm>
            <a:off x="873350" y="63183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PROCESSING THE DATA</a:t>
            </a:r>
          </a:p>
        </p:txBody>
      </p:sp>
      <p:sp>
        <p:nvSpPr>
          <p:cNvPr id="792" name="Google Shape;792;p27"/>
          <p:cNvSpPr txBox="1">
            <a:spLocks noGrp="1"/>
          </p:cNvSpPr>
          <p:nvPr>
            <p:ph type="body" idx="3"/>
          </p:nvPr>
        </p:nvSpPr>
        <p:spPr>
          <a:xfrm>
            <a:off x="785495" y="1636395"/>
            <a:ext cx="10552430" cy="417449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Tools used included Microsoft SQL Server, Microsoft Excel and Tableau.</a:t>
            </a:r>
          </a:p>
          <a:p>
            <a:pPr marL="342900" lvl="0" indent="-342900" algn="just" rtl="0">
              <a:spcBef>
                <a:spcPts val="0"/>
              </a:spcBef>
              <a:spcAft>
                <a:spcPts val="0"/>
              </a:spcAft>
            </a:pPr>
            <a:r>
              <a:rPr lang="en-US" dirty="0">
                <a:sym typeface="+mn-ea"/>
              </a:rPr>
              <a:t>The various zip files representing 12 months of bike rides was downloaded and the csv files were unzipped. </a:t>
            </a:r>
          </a:p>
          <a:p>
            <a:pPr marL="342900" lvl="0" indent="-342900" algn="just" rtl="0">
              <a:spcBef>
                <a:spcPts val="0"/>
              </a:spcBef>
              <a:spcAft>
                <a:spcPts val="0"/>
              </a:spcAft>
            </a:pPr>
            <a:r>
              <a:rPr lang="en-US" dirty="0">
                <a:sym typeface="+mn-ea"/>
              </a:rPr>
              <a:t>These csv files were now imported into SQL server where I created a database and each months data was imported into a tables representing each month.</a:t>
            </a:r>
          </a:p>
          <a:p>
            <a:pPr marL="342900" lvl="0" indent="-342900" algn="just" rtl="0">
              <a:spcBef>
                <a:spcPts val="0"/>
              </a:spcBef>
              <a:spcAft>
                <a:spcPts val="0"/>
              </a:spcAft>
            </a:pPr>
            <a:r>
              <a:rPr lang="en-US" dirty="0">
                <a:sym typeface="+mn-ea"/>
              </a:rPr>
              <a:t>After the import, I created a new table using “Select into” containing all records from all the imported data.</a:t>
            </a:r>
          </a:p>
          <a:p>
            <a:pPr marL="342900" lvl="0" indent="-342900" algn="just" rtl="0">
              <a:spcBef>
                <a:spcPts val="0"/>
              </a:spcBef>
              <a:spcAft>
                <a:spcPts val="0"/>
              </a:spcAft>
            </a:pPr>
            <a:r>
              <a:rPr lang="en-US" dirty="0">
                <a:sym typeface="+mn-ea"/>
              </a:rPr>
              <a:t>Six (6) new columns were created </a:t>
            </a:r>
          </a:p>
          <a:p>
            <a:pPr marL="800100" lvl="1" indent="-342900" algn="just" rtl="0">
              <a:spcBef>
                <a:spcPts val="0"/>
              </a:spcBef>
              <a:spcAft>
                <a:spcPts val="0"/>
              </a:spcAft>
            </a:pPr>
            <a:r>
              <a:rPr lang="en-US" dirty="0">
                <a:sym typeface="+mn-ea"/>
              </a:rPr>
              <a:t>Route column</a:t>
            </a:r>
          </a:p>
          <a:p>
            <a:pPr marL="800100" lvl="1" indent="-342900" algn="just" rtl="0">
              <a:spcBef>
                <a:spcPts val="0"/>
              </a:spcBef>
              <a:spcAft>
                <a:spcPts val="0"/>
              </a:spcAft>
            </a:pPr>
            <a:r>
              <a:rPr lang="en-US" dirty="0">
                <a:sym typeface="+mn-ea"/>
              </a:rPr>
              <a:t>Trip_len column</a:t>
            </a:r>
          </a:p>
          <a:p>
            <a:pPr marL="800100" lvl="1" indent="-342900" algn="just" rtl="0">
              <a:spcBef>
                <a:spcPts val="0"/>
              </a:spcBef>
              <a:spcAft>
                <a:spcPts val="0"/>
              </a:spcAft>
            </a:pPr>
            <a:r>
              <a:rPr lang="en-US" dirty="0">
                <a:sym typeface="+mn-ea"/>
              </a:rPr>
              <a:t>Weekday column</a:t>
            </a:r>
          </a:p>
          <a:p>
            <a:pPr marL="800100" lvl="1" indent="-342900" algn="just" rtl="0">
              <a:spcBef>
                <a:spcPts val="0"/>
              </a:spcBef>
              <a:spcAft>
                <a:spcPts val="0"/>
              </a:spcAft>
            </a:pPr>
            <a:r>
              <a:rPr lang="en-US" dirty="0">
                <a:sym typeface="+mn-ea"/>
              </a:rPr>
              <a:t>Month column</a:t>
            </a:r>
          </a:p>
          <a:p>
            <a:pPr marL="800100" lvl="1" indent="-342900" algn="just" rtl="0">
              <a:spcBef>
                <a:spcPts val="0"/>
              </a:spcBef>
              <a:spcAft>
                <a:spcPts val="0"/>
              </a:spcAft>
            </a:pPr>
            <a:r>
              <a:rPr lang="en-US" dirty="0">
                <a:sym typeface="+mn-ea"/>
              </a:rPr>
              <a:t>MonthName column</a:t>
            </a:r>
          </a:p>
          <a:p>
            <a:pPr marL="800100" lvl="1" indent="-342900" algn="just" rtl="0">
              <a:spcBef>
                <a:spcPts val="0"/>
              </a:spcBef>
              <a:spcAft>
                <a:spcPts val="0"/>
              </a:spcAft>
            </a:pPr>
            <a:r>
              <a:rPr lang="en-US" dirty="0">
                <a:sym typeface="+mn-ea"/>
              </a:rPr>
              <a:t>Quarter column</a:t>
            </a:r>
          </a:p>
        </p:txBody>
      </p:sp>
      <p:sp>
        <p:nvSpPr>
          <p:cNvPr id="2" name="Text Box 1"/>
          <p:cNvSpPr txBox="1"/>
          <p:nvPr/>
        </p:nvSpPr>
        <p:spPr>
          <a:xfrm>
            <a:off x="2760345" y="-448945"/>
            <a:ext cx="309880" cy="306705"/>
          </a:xfrm>
          <a:prstGeom prst="rect">
            <a:avLst/>
          </a:prstGeom>
          <a:noFill/>
        </p:spPr>
        <p:txBody>
          <a:bodyPr wrap="none" rtlCol="0">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2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PROCESSING THE DATA</a:t>
            </a:r>
          </a:p>
        </p:txBody>
      </p:sp>
      <p:sp>
        <p:nvSpPr>
          <p:cNvPr id="792" name="Google Shape;792;p27"/>
          <p:cNvSpPr txBox="1">
            <a:spLocks noGrp="1"/>
          </p:cNvSpPr>
          <p:nvPr>
            <p:ph type="body" idx="3"/>
          </p:nvPr>
        </p:nvSpPr>
        <p:spPr>
          <a:xfrm>
            <a:off x="873125" y="2118360"/>
            <a:ext cx="10552430" cy="4174490"/>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pPr>
            <a:r>
              <a:rPr lang="en-US" dirty="0">
                <a:sym typeface="+mn-ea"/>
              </a:rPr>
              <a:t>Columns with NULL values were removed using the end_station_name column.</a:t>
            </a:r>
          </a:p>
          <a:p>
            <a:pPr marL="342900" lvl="0" indent="-342900" algn="just" rtl="0">
              <a:spcBef>
                <a:spcPts val="0"/>
              </a:spcBef>
              <a:spcAft>
                <a:spcPts val="0"/>
              </a:spcAft>
            </a:pPr>
            <a:r>
              <a:rPr lang="en-US" dirty="0">
                <a:sym typeface="+mn-ea"/>
              </a:rPr>
              <a:t>As a result the new table had </a:t>
            </a:r>
            <a:r>
              <a:rPr lang="en-US" sz="2000" b="1" dirty="0">
                <a:solidFill>
                  <a:schemeClr val="accent1"/>
                </a:solidFill>
                <a:sym typeface="+mn-ea"/>
              </a:rPr>
              <a:t>3871802</a:t>
            </a:r>
            <a:r>
              <a:rPr lang="en-US" dirty="0">
                <a:sym typeface="+mn-ea"/>
              </a:rPr>
              <a:t>rows and 13 columns</a:t>
            </a:r>
          </a:p>
          <a:p>
            <a:pPr marL="342900" lvl="0" indent="-342900" algn="just" rtl="0">
              <a:spcBef>
                <a:spcPts val="0"/>
              </a:spcBef>
              <a:spcAft>
                <a:spcPts val="0"/>
              </a:spcAft>
            </a:pPr>
            <a:r>
              <a:rPr lang="en-US" dirty="0">
                <a:sym typeface="+mn-ea"/>
              </a:rPr>
              <a:t>Further transformations were made by removing rows where trip lenght were less than 0 and included only the ride_id, rideable_type, route, trip_len, casual_member and weekday columns resulting in a table with </a:t>
            </a:r>
            <a:r>
              <a:rPr lang="en-US" sz="2000" b="1" dirty="0">
                <a:solidFill>
                  <a:schemeClr val="accent1"/>
                </a:solidFill>
                <a:sym typeface="+mn-ea"/>
              </a:rPr>
              <a:t>3871802</a:t>
            </a:r>
            <a:r>
              <a:rPr lang="en-US" dirty="0">
                <a:sym typeface="+mn-ea"/>
              </a:rPr>
              <a:t>rows and 9 columns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Shape 810"/>
        <p:cNvGrpSpPr/>
        <p:nvPr/>
      </p:nvGrpSpPr>
      <p:grpSpPr>
        <a:xfrm>
          <a:off x="0" y="0"/>
          <a:ext cx="0" cy="0"/>
          <a:chOff x="0" y="0"/>
          <a:chExt cx="0" cy="0"/>
        </a:xfrm>
      </p:grpSpPr>
      <p:sp>
        <p:nvSpPr>
          <p:cNvPr id="812" name="Google Shape;812;p29"/>
          <p:cNvSpPr txBox="1">
            <a:spLocks noGrp="1"/>
          </p:cNvSpPr>
          <p:nvPr>
            <p:ph type="title"/>
          </p:nvPr>
        </p:nvSpPr>
        <p:spPr>
          <a:xfrm>
            <a:off x="887730" y="2114550"/>
            <a:ext cx="10415905" cy="343662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9600"/>
              <a:t>FINDINGS</a:t>
            </a:r>
          </a:p>
        </p:txBody>
      </p:sp>
    </p:spTree>
  </p:cSld>
  <p:clrMapOvr>
    <a:masterClrMapping/>
  </p:clrMapOvr>
</p:sld>
</file>

<file path=ppt/theme/theme1.xml><?xml version="1.0" encoding="utf-8"?>
<a:theme xmlns:a="http://schemas.openxmlformats.org/drawingml/2006/main" name="SlidesMania · Modern Dark ">
  <a:themeElements>
    <a:clrScheme name="">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355EF4"/>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lidesMania · Modern Dark ">
  <a:themeElements>
    <a:clrScheme name="">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355EF4"/>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1231</Words>
  <Application>Microsoft Office PowerPoint</Application>
  <PresentationFormat>Widescreen</PresentationFormat>
  <Paragraphs>105</Paragraphs>
  <Slides>25</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DM Sans</vt:lpstr>
      <vt:lpstr>Abril Fatface</vt:lpstr>
      <vt:lpstr>Arial</vt:lpstr>
      <vt:lpstr>Aldrich</vt:lpstr>
      <vt:lpstr>Griffy</vt:lpstr>
      <vt:lpstr>Calibri</vt:lpstr>
      <vt:lpstr>Barlow Condensed</vt:lpstr>
      <vt:lpstr>Poppins</vt:lpstr>
      <vt:lpstr>Homemade Apple</vt:lpstr>
      <vt:lpstr>SlidesMania · Modern Dark </vt:lpstr>
      <vt:lpstr>1_SlidesMania · Modern Dark </vt:lpstr>
      <vt:lpstr>CYCLIST BICYCLE SHARE CASE STUDY</vt:lpstr>
      <vt:lpstr>Hello! I’m...</vt:lpstr>
      <vt:lpstr>01 – Problem Statement</vt:lpstr>
      <vt:lpstr>PROBLEM STATEMENT</vt:lpstr>
      <vt:lpstr>As the Data analyst, the task is finding out “How Annual and Casual members use Cyclistic bike share differently”.</vt:lpstr>
      <vt:lpstr>ABOUT THE DATA</vt:lpstr>
      <vt:lpstr>PROCESSING THE DATA</vt:lpstr>
      <vt:lpstr>PROCESSING THE DATA</vt:lpstr>
      <vt:lpstr>FINDINGS</vt:lpstr>
      <vt:lpstr>3871802 Total Number of Bikes Rides </vt:lpstr>
      <vt:lpstr>SUMMARY STATISTICS</vt:lpstr>
      <vt:lpstr>Top 25 Routes with the highest number of Trips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 BICYCLE SHARE CASE STUDY</dc:title>
  <dc:creator/>
  <cp:lastModifiedBy>Abdullahi Mohammed Ahmed</cp:lastModifiedBy>
  <cp:revision>27</cp:revision>
  <dcterms:created xsi:type="dcterms:W3CDTF">2022-11-29T14:50:00Z</dcterms:created>
  <dcterms:modified xsi:type="dcterms:W3CDTF">2022-12-07T12:16:31Z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5C83A40429EF4A4BB3295086A161F89B</vt:lpwstr>
  </property>
  <property fmtid="{D5CDD505-2E9C-101B-9397-08002B2CF9AE}" pid="3" name="KSOProductBuildVer">
    <vt:lpwstr>1033-11.2.0.11417</vt:lpwstr>
  </property>
</Properties>
</file>