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64" r:id="rId2"/>
    <p:sldId id="280" r:id="rId3"/>
    <p:sldId id="281" r:id="rId4"/>
    <p:sldId id="282" r:id="rId5"/>
    <p:sldId id="283" r:id="rId6"/>
    <p:sldId id="285" r:id="rId7"/>
    <p:sldId id="287" r:id="rId8"/>
    <p:sldId id="288" r:id="rId9"/>
    <p:sldId id="289" r:id="rId10"/>
    <p:sldId id="290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42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38" r:id="rId52"/>
    <p:sldId id="339" r:id="rId53"/>
    <p:sldId id="340" r:id="rId54"/>
    <p:sldId id="341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 varScale="1">
        <p:scale>
          <a:sx n="116" d="100"/>
          <a:sy n="116" d="100"/>
        </p:scale>
        <p:origin x="171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0B13AE9-BD58-466B-B6B3-6D1D3DD727B0}" type="datetimeFigureOut">
              <a:rPr lang="en-US"/>
              <a:pPr>
                <a:defRPr/>
              </a:pPr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99EEAC9-8445-4B8C-A7A1-D26878686E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543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9C372A86-84C7-4292-8B5E-7F5020A6EDFB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zh-CN" sz="11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22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pPr eaLnBrk="1" hangingPunct="1"/>
            <a:fld id="{FAAC46DA-BF1B-4F91-B293-DD03F427661D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eaLnBrk="1" hangingPunct="1"/>
              <a:t>11</a:t>
            </a:fld>
            <a:endParaRPr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05099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BF0AB4D8-3D60-431B-BE39-0070D052A875}" type="slidenum">
              <a:rPr lang="en-US" altLang="en-US" sz="11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12</a:t>
            </a:fld>
            <a:endParaRPr lang="en-US" altLang="en-US" sz="11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106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4E70FB66-F78A-40A5-A34D-45C563260B8D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zh-CN" sz="11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145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11200" indent="-273050" defTabSz="92392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095375" indent="-219075" defTabSz="92392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535113" indent="-219075" defTabSz="92392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1973263" indent="-219075" defTabSz="92392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430463" indent="-219075" defTabSz="9239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887663" indent="-219075" defTabSz="9239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344863" indent="-219075" defTabSz="9239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02063" indent="-219075" defTabSz="9239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DBEC556C-2FC6-4579-91C9-C5F4298B3261}" type="slidenum">
              <a:rPr lang="zh-CN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18409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5C3DC285-C993-422F-A64B-66F77A26AA51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zh-CN" sz="11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18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pPr eaLnBrk="1" hangingPunct="1"/>
            <a:fld id="{09E34BD1-47FA-46BA-9D32-E951A3C694C7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eaLnBrk="1" hangingPunct="1"/>
              <a:t>16</a:t>
            </a:fld>
            <a:endParaRPr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737" tIns="46369" rIns="92737" bIns="4636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01505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DDE92878-303A-4190-B0B3-428F90D4B05A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zh-CN" sz="11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169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B27145B1-FF13-47B8-AED6-A902390E35A1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zh-CN" sz="11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412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5142420C-0EAA-4B9A-B4BA-105A6C43526F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zh-CN" sz="11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068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7C57FC10-2892-41D0-B4F2-D8281D593740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zh-CN" sz="11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445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FA806A5F-583C-4609-94AB-8B3CE37F5940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zh-CN" sz="11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056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0ED9BA38-9506-4418-BFDC-96DA7E519C31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zh-CN" sz="11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228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D6AB4022-1988-43FD-B738-F69E524EF886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altLang="zh-CN" sz="11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00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D2750C32-423F-4F77-9962-0F7FF98C92C4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23</a:t>
            </a:fld>
            <a:endParaRPr lang="en-US" altLang="zh-CN" sz="11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4213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2E420B23-02D0-426A-A18D-6E658EC41527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24</a:t>
            </a:fld>
            <a:endParaRPr lang="en-US" altLang="zh-CN" sz="11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0532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ABBB3C22-FA2F-4969-B098-3A13F76244B8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25</a:t>
            </a:fld>
            <a:endParaRPr lang="en-US" altLang="zh-CN" sz="11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727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1F6B4C6A-7D6C-42AD-8C84-6C1810B47AA8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26</a:t>
            </a:fld>
            <a:endParaRPr lang="en-US" altLang="zh-CN" sz="11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53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52475" indent="-288925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58875" indent="-231775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22425" indent="-231775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85975" indent="-231775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43175" indent="-231775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3000375" indent="-231775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57575" indent="-231775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914775" indent="-231775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C1C57F46-8A46-4C5E-93B2-02CC0ED7FB6B}" type="slidenum">
              <a:rPr lang="en-US" altLang="zh-CN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271337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AF72FE33-14A1-476E-9748-894748B97FF3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28</a:t>
            </a:fld>
            <a:endParaRPr lang="en-US" altLang="zh-CN" sz="11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3913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2C2D4EC4-E455-4194-8F80-1ACC4DB2CF19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29</a:t>
            </a:fld>
            <a:endParaRPr lang="en-US" altLang="zh-CN" sz="11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5172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1341A5DB-2C4B-42B9-A02B-880934E45FC0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30</a:t>
            </a:fld>
            <a:endParaRPr lang="en-US" altLang="zh-CN" sz="11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2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pPr eaLnBrk="1" hangingPunct="1"/>
            <a:fld id="{E5F38B8A-5802-46EE-913D-C0F356B7F610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eaLnBrk="1" hangingPunct="1"/>
              <a:t>4</a:t>
            </a:fld>
            <a:endParaRPr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737" tIns="46369" rIns="92737" bIns="4636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30976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1341A5DB-2C4B-42B9-A02B-880934E45FC0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31</a:t>
            </a:fld>
            <a:endParaRPr lang="en-US" altLang="zh-CN" sz="11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2273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F99177F1-4E1B-4803-B1FF-8B32726B0843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32</a:t>
            </a:fld>
            <a:endParaRPr lang="en-US" altLang="zh-CN" sz="11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274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C492D28C-EB7B-49D6-B205-A8DB34B816F9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33</a:t>
            </a:fld>
            <a:endParaRPr lang="en-US" altLang="zh-CN" sz="11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4546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BD711F48-A100-4B83-B286-6D2FB0B6C1F6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34</a:t>
            </a:fld>
            <a:endParaRPr lang="en-US" altLang="zh-CN" sz="11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068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7DD3648A-22FE-42A5-9DB7-365B50BC632F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35</a:t>
            </a:fld>
            <a:endParaRPr lang="en-US" altLang="zh-CN" sz="11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1737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37B201EC-5424-462A-8867-255586B33B58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49</a:t>
            </a:fld>
            <a:endParaRPr lang="en-US" altLang="zh-CN" sz="11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2524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CDF88BEC-A0A7-4684-80BD-1CF894437BC9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50</a:t>
            </a:fld>
            <a:endParaRPr lang="en-US" altLang="zh-CN" sz="11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2967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222FF419-8D9D-4111-97C8-A047F12DE7AA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51</a:t>
            </a:fld>
            <a:endParaRPr lang="en-US" altLang="zh-CN" sz="11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3026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DA4EAE97-4EB9-4D95-86A8-8B417A10243B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52</a:t>
            </a:fld>
            <a:endParaRPr lang="en-US" altLang="zh-CN" sz="11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017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pPr eaLnBrk="1" hangingPunct="1"/>
            <a:fld id="{E7000D56-E43E-4796-9F88-70935A42057C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eaLnBrk="1" hangingPunct="1"/>
              <a:t>5</a:t>
            </a:fld>
            <a:endParaRPr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5955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pPr eaLnBrk="1" hangingPunct="1"/>
            <a:fld id="{E41302F1-03A2-4055-91F7-F170275D5691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eaLnBrk="1" hangingPunct="1"/>
              <a:t>6</a:t>
            </a:fld>
            <a:endParaRPr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05362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pPr eaLnBrk="1" hangingPunct="1"/>
            <a:fld id="{DB8B73F3-720E-400D-AA7B-D80318E068F7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eaLnBrk="1" hangingPunct="1"/>
              <a:t>7</a:t>
            </a:fld>
            <a:endParaRPr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3486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pPr eaLnBrk="1" hangingPunct="1"/>
            <a:fld id="{4468AA62-7531-4B8E-8335-DB0145D186C9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eaLnBrk="1" hangingPunct="1"/>
              <a:t>8</a:t>
            </a:fld>
            <a:endParaRPr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51651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pPr eaLnBrk="1" hangingPunct="1"/>
            <a:fld id="{D437B0A2-9CA4-4272-85D8-F6C1CDF8521B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eaLnBrk="1" hangingPunct="1"/>
              <a:t>9</a:t>
            </a:fld>
            <a:endParaRPr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86501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17575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pPr eaLnBrk="1" hangingPunct="1"/>
            <a:fld id="{9E332842-338E-4529-83C9-4BCE4B1D6E7B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eaLnBrk="1" hangingPunct="1"/>
              <a:t>10</a:t>
            </a:fld>
            <a:endParaRPr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737" tIns="46369" rIns="92737" bIns="46369"/>
          <a:lstStyle/>
          <a:p>
            <a:r>
              <a:rPr lang="en-US" altLang="en-US" smtClean="0"/>
              <a:t>Ping quasar.cs.berkeley.edu.</a:t>
            </a:r>
          </a:p>
          <a:p>
            <a:r>
              <a:rPr lang="en-US" altLang="en-US" smtClean="0"/>
              <a:t>Demonstrates the use of “or”</a:t>
            </a:r>
          </a:p>
        </p:txBody>
      </p:sp>
    </p:spTree>
    <p:extLst>
      <p:ext uri="{BB962C8B-B14F-4D97-AF65-F5344CB8AC3E}">
        <p14:creationId xmlns:p14="http://schemas.microsoft.com/office/powerpoint/2010/main" val="155337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BFDB672-BF5B-4CE0-96B2-A7EECA2B8985}" type="datetimeFigureOut">
              <a:rPr lang="en-US"/>
              <a:pPr>
                <a:defRPr/>
              </a:pPr>
              <a:t>9/14/2021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714010-18DD-41D1-BA6D-1DF34E6397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11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D0BC3-5BB5-4C79-AAA1-1B4B552AAB62}" type="datetimeFigureOut">
              <a:rPr lang="en-US"/>
              <a:pPr>
                <a:defRPr/>
              </a:pPr>
              <a:t>9/14/2021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F2AFD-DB03-45FF-A480-BDA8ED516F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22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51DC3-BFD3-4699-B614-2344EABEFB7C}" type="datetimeFigureOut">
              <a:rPr lang="en-US"/>
              <a:pPr>
                <a:defRPr/>
              </a:pPr>
              <a:t>9/14/2021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0771F-B2DA-4D1F-8C7A-5824C202D5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701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3A09F-4543-414F-9A5A-3AFE0440F5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605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4EE94-F67C-48BD-892D-8CECE542FDD7}" type="datetimeFigureOut">
              <a:rPr lang="en-US"/>
              <a:pPr>
                <a:defRPr/>
              </a:pPr>
              <a:t>9/14/2021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77CAF-4CBD-4D47-BE99-8FFB65C128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535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864F0CE-4431-42AA-9A06-B103769DED22}" type="datetimeFigureOut">
              <a:rPr lang="en-US"/>
              <a:pPr>
                <a:defRPr/>
              </a:pPr>
              <a:t>9/14/2021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4E3159-5758-471E-87E6-F2C5184D8A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925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84FE5-E1FA-40CE-AAB0-8BB7FBC9FEC2}" type="datetimeFigureOut">
              <a:rPr lang="en-US"/>
              <a:pPr>
                <a:defRPr/>
              </a:pPr>
              <a:t>9/14/2021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E3473-EE44-4A53-99EE-FF9D6248BE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29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2E59B1F-8FD5-44DD-9F76-6C0D7D9007FF}" type="datetimeFigureOut">
              <a:rPr lang="en-US"/>
              <a:pPr>
                <a:defRPr/>
              </a:pPr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A61AF3-2006-4D26-8872-E39C9D310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232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D7177-ED68-4148-A489-C682DB2821CB}" type="datetimeFigureOut">
              <a:rPr lang="en-US"/>
              <a:pPr>
                <a:defRPr/>
              </a:pPr>
              <a:t>9/14/2021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C9D6A-6577-4B00-9723-230C41E79E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53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89C89E4-6BA2-450A-8C80-5F3C0389EB78}" type="datetimeFigureOut">
              <a:rPr lang="en-US"/>
              <a:pPr>
                <a:defRPr/>
              </a:pPr>
              <a:t>9/14/2021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5246E4-AF2A-4887-B82B-2C5E19E3B1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91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3D0D67-2B2E-4A16-82D8-020789B17193}" type="datetimeFigureOut">
              <a:rPr lang="en-US"/>
              <a:pPr>
                <a:defRPr/>
              </a:pPr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854D05-3DFB-4C8E-99A4-984A7A7E83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54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2B1DD4-5D0C-458B-8D39-0C227DF2D611}" type="datetimeFigureOut">
              <a:rPr lang="en-US"/>
              <a:pPr>
                <a:defRPr/>
              </a:pPr>
              <a:t>9/14/2021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221BB8-CACB-48D7-882E-44F9AEDDD9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71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8E66E58-EEFF-48EF-8CED-7F645293BCFD}" type="datetimeFigureOut">
              <a:rPr lang="en-US"/>
              <a:pPr>
                <a:defRPr/>
              </a:pPr>
              <a:t>9/14/2021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fld id="{51B8CB80-EA4E-457E-8A16-F45FE986C7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1" r:id="rId2"/>
    <p:sldLayoutId id="2147483837" r:id="rId3"/>
    <p:sldLayoutId id="2147483832" r:id="rId4"/>
    <p:sldLayoutId id="2147483838" r:id="rId5"/>
    <p:sldLayoutId id="2147483833" r:id="rId6"/>
    <p:sldLayoutId id="2147483839" r:id="rId7"/>
    <p:sldLayoutId id="2147483840" r:id="rId8"/>
    <p:sldLayoutId id="2147483841" r:id="rId9"/>
    <p:sldLayoutId id="2147483834" r:id="rId10"/>
    <p:sldLayoutId id="2147483835" r:id="rId11"/>
    <p:sldLayoutId id="214748384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dump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npcap.org/windump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lta.ebiz.uapps.net/ProductFiles/productfiles/672/wireshark.p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penmaniak.com/wireshark_filters.php" TargetMode="External"/><Relationship Id="rId4" Type="http://schemas.openxmlformats.org/officeDocument/2006/relationships/hyperlink" Target="http://www.eecs.berkeley.edu/~jortiz/courses/ee122/presentations/Wireshark.pp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grep.com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erciti.biz/faq/howto-use-grep-command-in-linux-unix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hegeekstuff.com/2009/03/15-practical-unix-grep-command-examples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wireshark.org/SampleCaptures" TargetMode="External"/><Relationship Id="rId2" Type="http://schemas.openxmlformats.org/officeDocument/2006/relationships/hyperlink" Target="http://www.netresec.com/?page=PcapFiles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sharkfest.wireshark.org/assets/presentations15/packetchallenge.zi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Traffic Analysis– Wireshark 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514600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CIS 6395, Incident Response Technologies</a:t>
            </a:r>
            <a:endParaRPr lang="en-US" b="1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Fall </a:t>
            </a:r>
            <a:r>
              <a:rPr lang="en-US" b="1" dirty="0" smtClean="0"/>
              <a:t>2021, </a:t>
            </a:r>
            <a:r>
              <a:rPr lang="en-US" b="1" dirty="0"/>
              <a:t>Dr. </a:t>
            </a:r>
            <a:r>
              <a:rPr lang="en-US" b="1" dirty="0" smtClean="0"/>
              <a:t>Cliff Zou </a:t>
            </a:r>
            <a:endParaRPr lang="en-US" b="1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czou@cs.ucf.edu</a:t>
            </a:r>
            <a:endParaRPr lang="en-US" dirty="0"/>
          </a:p>
        </p:txBody>
      </p:sp>
      <p:pic>
        <p:nvPicPr>
          <p:cNvPr id="922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876800"/>
            <a:ext cx="243840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DB3FBEA4-F4CD-40D0-A73E-7D0CDBE8B81B}" type="slidenum">
              <a:rPr lang="en-US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10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 (contd.)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 smtClean="0"/>
              <a:t>Capture only packets destined to longwood.eecs.ucf.edu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mtClean="0"/>
              <a:t>tcpdump “dst host longwood.eecs.ucf.edu”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mtClean="0"/>
              <a:t>Capture both DNS packets and TCP packets to/from longwood.eecs.ucf.edu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mtClean="0"/>
              <a:t>tcpdump “(tcp and host longwood.eecs.ucf.edu) or udp port 53”</a:t>
            </a:r>
          </a:p>
          <a:p>
            <a:pPr marL="609600" indent="-609600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1187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BD8ED2AF-A3F7-4756-BC3F-92FBCF691A70}" type="slidenum">
              <a:rPr lang="en-US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11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Running tcpdump</a:t>
            </a:r>
          </a:p>
        </p:txBody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Requires </a:t>
            </a:r>
            <a:r>
              <a:rPr lang="en-US" altLang="en-US" sz="2800" dirty="0" err="1" smtClean="0"/>
              <a:t>superuser</a:t>
            </a:r>
            <a:r>
              <a:rPr lang="en-US" altLang="en-US" sz="2800" dirty="0" smtClean="0"/>
              <a:t>/administrator privileges on Unix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hlinkClick r:id="rId3"/>
              </a:rPr>
              <a:t>http://www.tcpdump.org/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You can do it on your own Unix machine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You can install a Linux OS in </a:t>
            </a:r>
            <a:r>
              <a:rPr lang="en-US" altLang="en-US" sz="2400" dirty="0" err="1" smtClean="0"/>
              <a:t>Vmware</a:t>
            </a:r>
            <a:r>
              <a:rPr lang="en-US" altLang="en-US" sz="2400" dirty="0" smtClean="0"/>
              <a:t>/</a:t>
            </a:r>
            <a:r>
              <a:rPr lang="en-US" altLang="en-US" sz="2400" dirty="0" err="1" smtClean="0"/>
              <a:t>VirtualBox</a:t>
            </a:r>
            <a:r>
              <a:rPr lang="en-US" altLang="en-US" sz="2400" dirty="0" smtClean="0"/>
              <a:t> on your windows machine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err="1" smtClean="0"/>
              <a:t>Tcpdump</a:t>
            </a:r>
            <a:r>
              <a:rPr lang="en-US" altLang="en-US" sz="2800" dirty="0" smtClean="0"/>
              <a:t> for Windows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err="1" smtClean="0"/>
              <a:t>WinDump</a:t>
            </a:r>
            <a:r>
              <a:rPr lang="en-US" altLang="en-US" sz="2400" dirty="0" smtClean="0"/>
              <a:t>:   </a:t>
            </a:r>
            <a:r>
              <a:rPr lang="en-US" altLang="en-US" sz="2400" dirty="0" smtClean="0">
                <a:hlinkClick r:id="rId4"/>
              </a:rPr>
              <a:t>http://www.winpcap.org/windump/</a:t>
            </a:r>
            <a:endParaRPr lang="en-US" altLang="en-US" sz="24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Free software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1220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91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 What is WireShark?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Packet sniffer/protocol analyzer</a:t>
            </a:r>
          </a:p>
          <a:p>
            <a:pPr eaLnBrk="1" hangingPunct="1"/>
            <a:r>
              <a:rPr lang="en-US" altLang="en-US" smtClean="0"/>
              <a:t>Open Source Network Tool</a:t>
            </a:r>
          </a:p>
          <a:p>
            <a:pPr eaLnBrk="1" hangingPunct="1"/>
            <a:r>
              <a:rPr lang="en-US" altLang="en-US" smtClean="0"/>
              <a:t>Latest version of the ethereal tool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pic>
        <p:nvPicPr>
          <p:cNvPr id="33796" name="Picture 2" descr="https://lh4.googleusercontent.com/-sFQUNGss9so/AAAAAAAAAAI/AAAAAAAAAC0/jwtcdocZgc0/s48-c-k/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088" y="3571875"/>
            <a:ext cx="10858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1590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tShark?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command-line based packet capture tool </a:t>
            </a:r>
          </a:p>
          <a:p>
            <a:r>
              <a:rPr lang="en-US" altLang="en-US" smtClean="0"/>
              <a:t>Equivalent to Wireshark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F067990C-8646-4660-8F64-BE61EB707EBA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13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33625"/>
            <a:ext cx="222885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9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0674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690A6624-C5E1-4A67-A29F-18A6AD3C9017}" type="slidenum">
              <a:rPr lang="zh-CN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buClrTx/>
                <a:buSzTx/>
                <a:buFontTx/>
                <a:buNone/>
              </a:pPr>
              <a:t>14</a:t>
            </a:fld>
            <a:endParaRPr lang="en-US" altLang="zh-CN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Network Layered Structure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376363"/>
            <a:ext cx="7448550" cy="747712"/>
          </a:xfrm>
        </p:spPr>
        <p:txBody>
          <a:bodyPr/>
          <a:lstStyle/>
          <a:p>
            <a:r>
              <a:rPr lang="en-US" altLang="zh-CN" sz="2800" smtClean="0">
                <a:ea typeface="宋体" panose="02010600030101010101" pitchFamily="2" charset="-122"/>
              </a:rPr>
              <a:t>What is the Internet? 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1031875" y="2838450"/>
            <a:ext cx="1858963" cy="419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Application</a:t>
            </a:r>
          </a:p>
        </p:txBody>
      </p:sp>
      <p:graphicFrame>
        <p:nvGraphicFramePr>
          <p:cNvPr id="3789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438275" y="1976438"/>
          <a:ext cx="7207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378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1976438"/>
                        <a:ext cx="7207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12"/>
          <p:cNvGraphicFramePr>
            <a:graphicFrameLocks noChangeAspect="1"/>
          </p:cNvGraphicFramePr>
          <p:nvPr/>
        </p:nvGraphicFramePr>
        <p:xfrm>
          <a:off x="6105525" y="2003425"/>
          <a:ext cx="7207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3789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5525" y="2003425"/>
                        <a:ext cx="7207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Rectangle 13"/>
          <p:cNvSpPr>
            <a:spLocks noChangeArrowheads="1"/>
          </p:cNvSpPr>
          <p:nvPr/>
        </p:nvSpPr>
        <p:spPr bwMode="auto">
          <a:xfrm>
            <a:off x="5640388" y="2874963"/>
            <a:ext cx="1858962" cy="419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Application</a:t>
            </a:r>
          </a:p>
        </p:txBody>
      </p:sp>
      <p:sp>
        <p:nvSpPr>
          <p:cNvPr id="37897" name="Rectangle 14"/>
          <p:cNvSpPr>
            <a:spLocks noChangeArrowheads="1"/>
          </p:cNvSpPr>
          <p:nvPr/>
        </p:nvSpPr>
        <p:spPr bwMode="auto">
          <a:xfrm>
            <a:off x="1009650" y="4264025"/>
            <a:ext cx="1858963" cy="419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Network</a:t>
            </a:r>
          </a:p>
        </p:txBody>
      </p:sp>
      <p:sp>
        <p:nvSpPr>
          <p:cNvPr id="37898" name="Rectangle 15"/>
          <p:cNvSpPr>
            <a:spLocks noChangeArrowheads="1"/>
          </p:cNvSpPr>
          <p:nvPr/>
        </p:nvSpPr>
        <p:spPr bwMode="auto">
          <a:xfrm>
            <a:off x="5616575" y="4270375"/>
            <a:ext cx="1858963" cy="419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Network</a:t>
            </a:r>
          </a:p>
        </p:txBody>
      </p:sp>
      <p:sp>
        <p:nvSpPr>
          <p:cNvPr id="37899" name="Rectangle 16"/>
          <p:cNvSpPr>
            <a:spLocks noChangeArrowheads="1"/>
          </p:cNvSpPr>
          <p:nvPr/>
        </p:nvSpPr>
        <p:spPr bwMode="auto">
          <a:xfrm>
            <a:off x="996950" y="4930775"/>
            <a:ext cx="1858963" cy="419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 Link</a:t>
            </a:r>
          </a:p>
        </p:txBody>
      </p:sp>
      <p:sp>
        <p:nvSpPr>
          <p:cNvPr id="37900" name="Rectangle 17"/>
          <p:cNvSpPr>
            <a:spLocks noChangeArrowheads="1"/>
          </p:cNvSpPr>
          <p:nvPr/>
        </p:nvSpPr>
        <p:spPr bwMode="auto">
          <a:xfrm>
            <a:off x="1028700" y="3535363"/>
            <a:ext cx="1858963" cy="419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Transport</a:t>
            </a:r>
          </a:p>
        </p:txBody>
      </p:sp>
      <p:sp>
        <p:nvSpPr>
          <p:cNvPr id="37901" name="Rectangle 18"/>
          <p:cNvSpPr>
            <a:spLocks noChangeArrowheads="1"/>
          </p:cNvSpPr>
          <p:nvPr/>
        </p:nvSpPr>
        <p:spPr bwMode="auto">
          <a:xfrm>
            <a:off x="5616575" y="3562350"/>
            <a:ext cx="1858963" cy="419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Transport</a:t>
            </a:r>
          </a:p>
        </p:txBody>
      </p:sp>
      <p:sp>
        <p:nvSpPr>
          <p:cNvPr id="37902" name="Rectangle 19"/>
          <p:cNvSpPr>
            <a:spLocks noChangeArrowheads="1"/>
          </p:cNvSpPr>
          <p:nvPr/>
        </p:nvSpPr>
        <p:spPr bwMode="auto">
          <a:xfrm>
            <a:off x="5605463" y="4956175"/>
            <a:ext cx="1858962" cy="419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 Link</a:t>
            </a:r>
          </a:p>
        </p:txBody>
      </p:sp>
      <p:sp>
        <p:nvSpPr>
          <p:cNvPr id="37903" name="AutoShape 23"/>
          <p:cNvSpPr>
            <a:spLocks noChangeArrowheads="1"/>
          </p:cNvSpPr>
          <p:nvPr/>
        </p:nvSpPr>
        <p:spPr bwMode="auto">
          <a:xfrm>
            <a:off x="1674813" y="5426075"/>
            <a:ext cx="466725" cy="358775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04" name="AutoShape 24"/>
          <p:cNvSpPr>
            <a:spLocks noChangeArrowheads="1"/>
          </p:cNvSpPr>
          <p:nvPr/>
        </p:nvSpPr>
        <p:spPr bwMode="auto">
          <a:xfrm>
            <a:off x="6340475" y="5432425"/>
            <a:ext cx="466725" cy="358775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05" name="AutoShape 25"/>
          <p:cNvSpPr>
            <a:spLocks noChangeArrowheads="1"/>
          </p:cNvSpPr>
          <p:nvPr/>
        </p:nvSpPr>
        <p:spPr bwMode="auto">
          <a:xfrm>
            <a:off x="1895475" y="5648325"/>
            <a:ext cx="4814888" cy="271463"/>
          </a:xfrm>
          <a:prstGeom prst="leftRightArrow">
            <a:avLst>
              <a:gd name="adj1" fmla="val 65694"/>
              <a:gd name="adj2" fmla="val 14739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06" name="Text Box 26"/>
          <p:cNvSpPr txBox="1">
            <a:spLocks noChangeArrowheads="1"/>
          </p:cNvSpPr>
          <p:nvPr/>
        </p:nvSpPr>
        <p:spPr bwMode="auto">
          <a:xfrm>
            <a:off x="3309938" y="5875338"/>
            <a:ext cx="17653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Physical link</a:t>
            </a:r>
          </a:p>
        </p:txBody>
      </p:sp>
      <p:sp>
        <p:nvSpPr>
          <p:cNvPr id="37907" name="AutoShape 27"/>
          <p:cNvSpPr>
            <a:spLocks noChangeArrowheads="1"/>
          </p:cNvSpPr>
          <p:nvPr/>
        </p:nvSpPr>
        <p:spPr bwMode="auto">
          <a:xfrm>
            <a:off x="1728788" y="4681538"/>
            <a:ext cx="301625" cy="242887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08" name="AutoShape 28"/>
          <p:cNvSpPr>
            <a:spLocks noChangeArrowheads="1"/>
          </p:cNvSpPr>
          <p:nvPr/>
        </p:nvSpPr>
        <p:spPr bwMode="auto">
          <a:xfrm>
            <a:off x="6394450" y="4706938"/>
            <a:ext cx="301625" cy="242887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09" name="AutoShape 29"/>
          <p:cNvSpPr>
            <a:spLocks noChangeArrowheads="1"/>
          </p:cNvSpPr>
          <p:nvPr/>
        </p:nvSpPr>
        <p:spPr bwMode="auto">
          <a:xfrm>
            <a:off x="1763713" y="3997325"/>
            <a:ext cx="301625" cy="242888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10" name="AutoShape 30"/>
          <p:cNvSpPr>
            <a:spLocks noChangeArrowheads="1"/>
          </p:cNvSpPr>
          <p:nvPr/>
        </p:nvSpPr>
        <p:spPr bwMode="auto">
          <a:xfrm>
            <a:off x="6396038" y="3997325"/>
            <a:ext cx="301625" cy="242888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11" name="AutoShape 31"/>
          <p:cNvSpPr>
            <a:spLocks noChangeArrowheads="1"/>
          </p:cNvSpPr>
          <p:nvPr/>
        </p:nvSpPr>
        <p:spPr bwMode="auto">
          <a:xfrm>
            <a:off x="1755775" y="3276600"/>
            <a:ext cx="301625" cy="242888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12" name="AutoShape 32"/>
          <p:cNvSpPr>
            <a:spLocks noChangeArrowheads="1"/>
          </p:cNvSpPr>
          <p:nvPr/>
        </p:nvSpPr>
        <p:spPr bwMode="auto">
          <a:xfrm>
            <a:off x="6394450" y="3297238"/>
            <a:ext cx="301625" cy="242887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13" name="AutoShape 33"/>
          <p:cNvSpPr>
            <a:spLocks noChangeArrowheads="1"/>
          </p:cNvSpPr>
          <p:nvPr/>
        </p:nvSpPr>
        <p:spPr bwMode="auto">
          <a:xfrm>
            <a:off x="1725613" y="2587625"/>
            <a:ext cx="301625" cy="242888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14" name="AutoShape 34"/>
          <p:cNvSpPr>
            <a:spLocks noChangeArrowheads="1"/>
          </p:cNvSpPr>
          <p:nvPr/>
        </p:nvSpPr>
        <p:spPr bwMode="auto">
          <a:xfrm>
            <a:off x="6375400" y="2605088"/>
            <a:ext cx="301625" cy="242887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15" name="Text Box 35"/>
          <p:cNvSpPr txBox="1">
            <a:spLocks noChangeArrowheads="1"/>
          </p:cNvSpPr>
          <p:nvPr/>
        </p:nvSpPr>
        <p:spPr bwMode="auto">
          <a:xfrm>
            <a:off x="3028950" y="2819400"/>
            <a:ext cx="264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Web, Email, VOIP</a:t>
            </a:r>
          </a:p>
        </p:txBody>
      </p:sp>
      <p:sp>
        <p:nvSpPr>
          <p:cNvPr id="37916" name="Text Box 36"/>
          <p:cNvSpPr txBox="1">
            <a:spLocks noChangeArrowheads="1"/>
          </p:cNvSpPr>
          <p:nvPr/>
        </p:nvSpPr>
        <p:spPr bwMode="auto">
          <a:xfrm>
            <a:off x="3517900" y="3487738"/>
            <a:ext cx="1506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TCP, UDP</a:t>
            </a:r>
          </a:p>
        </p:txBody>
      </p:sp>
      <p:sp>
        <p:nvSpPr>
          <p:cNvPr id="37917" name="Text Box 37"/>
          <p:cNvSpPr txBox="1">
            <a:spLocks noChangeArrowheads="1"/>
          </p:cNvSpPr>
          <p:nvPr/>
        </p:nvSpPr>
        <p:spPr bwMode="auto">
          <a:xfrm>
            <a:off x="4043363" y="4219575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</a:p>
        </p:txBody>
      </p:sp>
      <p:sp>
        <p:nvSpPr>
          <p:cNvPr id="37918" name="Text Box 38"/>
          <p:cNvSpPr txBox="1">
            <a:spLocks noChangeArrowheads="1"/>
          </p:cNvSpPr>
          <p:nvPr/>
        </p:nvSpPr>
        <p:spPr bwMode="auto">
          <a:xfrm>
            <a:off x="3108325" y="4891088"/>
            <a:ext cx="2354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Ethernet, cellular 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22288" y="3687763"/>
            <a:ext cx="7473950" cy="917575"/>
            <a:chOff x="329" y="2521"/>
            <a:chExt cx="4708" cy="578"/>
          </a:xfrm>
        </p:grpSpPr>
        <p:sp>
          <p:nvSpPr>
            <p:cNvPr id="37920" name="AutoShape 40"/>
            <p:cNvSpPr>
              <a:spLocks noChangeArrowheads="1"/>
            </p:cNvSpPr>
            <p:nvPr/>
          </p:nvSpPr>
          <p:spPr bwMode="auto">
            <a:xfrm>
              <a:off x="329" y="2523"/>
              <a:ext cx="257" cy="576"/>
            </a:xfrm>
            <a:prstGeom prst="moon">
              <a:avLst>
                <a:gd name="adj" fmla="val 29963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21" name="AutoShape 41"/>
            <p:cNvSpPr>
              <a:spLocks noChangeArrowheads="1"/>
            </p:cNvSpPr>
            <p:nvPr/>
          </p:nvSpPr>
          <p:spPr bwMode="auto">
            <a:xfrm flipH="1">
              <a:off x="4780" y="2521"/>
              <a:ext cx="257" cy="576"/>
            </a:xfrm>
            <a:prstGeom prst="moon">
              <a:avLst>
                <a:gd name="adj" fmla="val 29963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232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Wireshark Interface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33A20AC1-750C-433D-B32A-70F75545A24E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15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449388"/>
            <a:ext cx="6686550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54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FDC48C57-91DA-4AAB-83D6-FD1A10F9B9F4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buClrTx/>
                <a:buSzTx/>
                <a:buFontTx/>
                <a:buNone/>
              </a:pPr>
              <a:t>16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Wireshark Interface</a:t>
            </a:r>
          </a:p>
        </p:txBody>
      </p:sp>
      <p:pic>
        <p:nvPicPr>
          <p:cNvPr id="4198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219200"/>
            <a:ext cx="8077200" cy="5486400"/>
          </a:xfrm>
        </p:spPr>
      </p:pic>
    </p:spTree>
    <p:extLst>
      <p:ext uri="{BB962C8B-B14F-4D97-AF65-F5344CB8AC3E}">
        <p14:creationId xmlns:p14="http://schemas.microsoft.com/office/powerpoint/2010/main" val="198280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Status Bar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C9F9AA21-32D3-4C5F-A8CA-74362B7E071B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17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98588"/>
            <a:ext cx="6762750" cy="531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64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Capture Options</a:t>
            </a:r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1371600"/>
            <a:ext cx="50863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Oval 1"/>
          <p:cNvSpPr>
            <a:spLocks noChangeArrowheads="1"/>
          </p:cNvSpPr>
          <p:nvPr/>
        </p:nvSpPr>
        <p:spPr bwMode="auto">
          <a:xfrm>
            <a:off x="317500" y="2525713"/>
            <a:ext cx="2543175" cy="344487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endParaRPr lang="en-US" altLang="en-US" sz="2400">
              <a:solidFill>
                <a:srgbClr val="00279F"/>
              </a:solidFill>
              <a:latin typeface="Batang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0050" y="1738313"/>
            <a:ext cx="3640933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/>
              <a:t>Promiscuous mode is used to</a:t>
            </a:r>
          </a:p>
          <a:p>
            <a:pPr>
              <a:defRPr/>
            </a:pPr>
            <a:r>
              <a:rPr lang="en-US" sz="1800" dirty="0"/>
              <a:t>Capture all traffic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 smtClean="0"/>
              <a:t>In many cases </a:t>
            </a:r>
            <a:r>
              <a:rPr lang="en-US" sz="1800" dirty="0"/>
              <a:t>this does not work: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 smtClean="0"/>
              <a:t>Network driver </a:t>
            </a:r>
            <a:r>
              <a:rPr lang="en-US" sz="1800" dirty="0"/>
              <a:t>does not support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You are on a switch LAN</a:t>
            </a:r>
          </a:p>
        </p:txBody>
      </p:sp>
    </p:spTree>
    <p:extLst>
      <p:ext uri="{BB962C8B-B14F-4D97-AF65-F5344CB8AC3E}">
        <p14:creationId xmlns:p14="http://schemas.microsoft.com/office/powerpoint/2010/main" val="69836393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Capture Filter</a:t>
            </a:r>
          </a:p>
        </p:txBody>
      </p:sp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55245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0" y="1417638"/>
            <a:ext cx="5484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some pre-built capture filters that you can use: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6844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Acknowledgement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hlinkClick r:id="rId3"/>
              </a:rPr>
              <a:t>http://ilta.ebiz.uapps.net/ProductFiles/productfiles/672/</a:t>
            </a:r>
            <a:r>
              <a:rPr lang="en-US" altLang="en-US" b="1" dirty="0" smtClean="0">
                <a:hlinkClick r:id="rId3"/>
              </a:rPr>
              <a:t>wireshark</a:t>
            </a:r>
            <a:r>
              <a:rPr lang="en-US" altLang="en-US" dirty="0" smtClean="0">
                <a:hlinkClick r:id="rId3"/>
              </a:rPr>
              <a:t>.</a:t>
            </a:r>
            <a:r>
              <a:rPr lang="en-US" altLang="en-US" b="1" dirty="0" smtClean="0">
                <a:hlinkClick r:id="rId3"/>
              </a:rPr>
              <a:t>ppt</a:t>
            </a:r>
            <a:endParaRPr lang="en-US" altLang="en-US" b="1" dirty="0" smtClean="0"/>
          </a:p>
          <a:p>
            <a:endParaRPr lang="en-US" altLang="en-US" dirty="0" smtClean="0">
              <a:hlinkClick r:id="rId4"/>
            </a:endParaRPr>
          </a:p>
          <a:p>
            <a:r>
              <a:rPr lang="en-US" altLang="en-US" dirty="0" smtClean="0"/>
              <a:t>UC Berkley course “EE 122: Intro to Communication Networks”</a:t>
            </a:r>
          </a:p>
          <a:p>
            <a:r>
              <a:rPr lang="en-US" altLang="en-US" dirty="0" smtClean="0"/>
              <a:t>Other </a:t>
            </a:r>
            <a:r>
              <a:rPr lang="en-US" altLang="en-US" dirty="0" smtClean="0"/>
              <a:t>resources:</a:t>
            </a:r>
          </a:p>
          <a:p>
            <a:pPr lvl="1"/>
            <a:r>
              <a:rPr lang="en-US" altLang="en-US" dirty="0" smtClean="0">
                <a:hlinkClick r:id="rId5"/>
              </a:rPr>
              <a:t>http://openmaniak.com/wireshark_filters.php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en-US" altLang="en-US" b="1" dirty="0" smtClean="0"/>
          </a:p>
          <a:p>
            <a:endParaRPr lang="en-US" altLang="en-US" b="1" dirty="0" smtClean="0"/>
          </a:p>
          <a:p>
            <a:endParaRPr lang="en-US" alt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C6B2DADE-F1B8-4270-AB47-27605D0C639F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2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7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Capture Filter examples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 b="1" smtClean="0">
                <a:solidFill>
                  <a:schemeClr val="tx1"/>
                </a:solidFill>
              </a:rPr>
              <a:t>host 10.1.11.24</a:t>
            </a:r>
          </a:p>
          <a:p>
            <a:pPr>
              <a:buFontTx/>
              <a:buNone/>
            </a:pPr>
            <a:endParaRPr lang="en-US" altLang="en-US" sz="2400" b="1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en-US" sz="2400" b="1" smtClean="0">
                <a:solidFill>
                  <a:schemeClr val="tx1"/>
                </a:solidFill>
              </a:rPr>
              <a:t>host 192.168.0.1 and host 10.1.11.1</a:t>
            </a:r>
          </a:p>
          <a:p>
            <a:pPr>
              <a:buFontTx/>
              <a:buNone/>
            </a:pPr>
            <a:endParaRPr lang="en-US" altLang="en-US" sz="2400" b="1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en-US" sz="2400" b="1" smtClean="0">
                <a:solidFill>
                  <a:schemeClr val="tx1"/>
                </a:solidFill>
              </a:rPr>
              <a:t>tcp port http</a:t>
            </a:r>
          </a:p>
          <a:p>
            <a:pPr>
              <a:buFontTx/>
              <a:buNone/>
            </a:pPr>
            <a:endParaRPr lang="en-US" altLang="en-US" sz="2400" b="1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en-US" sz="2400" b="1" smtClean="0">
                <a:solidFill>
                  <a:schemeClr val="tx1"/>
                </a:solidFill>
              </a:rPr>
              <a:t>ip</a:t>
            </a:r>
          </a:p>
          <a:p>
            <a:pPr>
              <a:buFontTx/>
              <a:buNone/>
            </a:pPr>
            <a:endParaRPr lang="en-US" altLang="en-US" sz="2400" b="1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en-US" sz="2400" b="1" smtClean="0">
                <a:solidFill>
                  <a:schemeClr val="tx1"/>
                </a:solidFill>
              </a:rPr>
              <a:t>not broadcast not multicast</a:t>
            </a:r>
          </a:p>
          <a:p>
            <a:pPr>
              <a:buFontTx/>
              <a:buNone/>
            </a:pPr>
            <a:endParaRPr lang="en-US" altLang="en-US" sz="2400" b="1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en-US" sz="2400" b="1" smtClean="0">
                <a:solidFill>
                  <a:schemeClr val="tx1"/>
                </a:solidFill>
              </a:rPr>
              <a:t>ether host 00:04:13:00:09:a3</a:t>
            </a:r>
          </a:p>
          <a:p>
            <a:pPr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7156449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95475"/>
            <a:ext cx="27432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Capture Buffer Usage</a:t>
            </a:r>
          </a:p>
        </p:txBody>
      </p:sp>
    </p:spTree>
    <p:extLst>
      <p:ext uri="{BB962C8B-B14F-4D97-AF65-F5344CB8AC3E}">
        <p14:creationId xmlns:p14="http://schemas.microsoft.com/office/powerpoint/2010/main" val="148512194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885825"/>
            <a:ext cx="50863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45261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Display Filters (Post-Filters)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Display filters (also called post-filters)</a:t>
            </a:r>
          </a:p>
          <a:p>
            <a:pPr lvl="1"/>
            <a:r>
              <a:rPr lang="en-US" altLang="en-US" dirty="0" smtClean="0"/>
              <a:t>Only filter the view of what you are seeing</a:t>
            </a:r>
          </a:p>
          <a:p>
            <a:pPr lvl="1"/>
            <a:r>
              <a:rPr lang="en-US" altLang="en-US" dirty="0" smtClean="0"/>
              <a:t>All packets in the capture still exist in the trace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Display filters use their own format and are much more powerful then capture filters</a:t>
            </a:r>
          </a:p>
          <a:p>
            <a:pPr lvl="1"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366809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Display Filter</a:t>
            </a: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530542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23377" y="1524000"/>
            <a:ext cx="5248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There are some basic pre-built display filters, too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754488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Display Filter Examples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382588" y="1463675"/>
            <a:ext cx="8153400" cy="43592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b="1" smtClean="0">
                <a:solidFill>
                  <a:schemeClr val="tx1"/>
                </a:solidFill>
              </a:rPr>
              <a:t>ip.src==10.1.11.00/24</a:t>
            </a: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chemeClr val="tx1"/>
                </a:solidFill>
              </a:rPr>
              <a:t>  </a:t>
            </a: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chemeClr val="tx1"/>
                </a:solidFill>
              </a:rPr>
              <a:t>ip.addr==192.168.1.10 &amp;&amp; ip.addr==192.168.1.20</a:t>
            </a: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chemeClr val="tx1"/>
                </a:solidFill>
              </a:rPr>
              <a:t>  </a:t>
            </a: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chemeClr val="tx1"/>
                </a:solidFill>
              </a:rPr>
              <a:t>tcp.port==80 || tcp.port==3389</a:t>
            </a:r>
            <a:endParaRPr lang="en-US" altLang="en-US" sz="1600" b="1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chemeClr val="tx1"/>
                </a:solidFill>
              </a:rPr>
              <a:t>  </a:t>
            </a: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chemeClr val="tx1"/>
                </a:solidFill>
              </a:rPr>
              <a:t>!(ip.addr==192.168.1.10 &amp;&amp; ip.addr==192.168.1.20) </a:t>
            </a: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chemeClr val="tx1"/>
                </a:solidFill>
              </a:rPr>
              <a:t>  </a:t>
            </a: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chemeClr val="tx1"/>
                </a:solidFill>
              </a:rPr>
              <a:t>(ip.addr==192.168.1.10 &amp;&amp; ip.addr==192.168.1.20) &amp;&amp; (tcp.port==445 || tcp.port==139)</a:t>
            </a: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chemeClr val="tx1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chemeClr val="tx1"/>
                </a:solidFill>
              </a:rPr>
              <a:t>(ip.addr==192.168.1.10 &amp;&amp; ip.addr==192.168.1.20) &amp;&amp; (udp.port==67 || udp.port==68)</a:t>
            </a:r>
          </a:p>
          <a:p>
            <a:pPr>
              <a:buFontTx/>
              <a:buNone/>
            </a:pPr>
            <a:r>
              <a:rPr lang="en-US" altLang="en-US" sz="1100" b="1" smtClean="0">
                <a:solidFill>
                  <a:schemeClr val="tx1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en-US" sz="1800" b="1" smtClean="0">
                <a:solidFill>
                  <a:schemeClr val="tx1"/>
                </a:solidFill>
              </a:rPr>
              <a:t>tcp.dstport == 80</a:t>
            </a:r>
          </a:p>
          <a:p>
            <a:pPr>
              <a:buFontTx/>
              <a:buNone/>
            </a:pPr>
            <a:endParaRPr lang="en-US" altLang="en-US" sz="4400" b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31917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Display Filter</a:t>
            </a: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CD975ED3-1BC7-4503-AB2F-585F83EF693D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26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pic>
        <p:nvPicPr>
          <p:cNvPr id="706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393825"/>
            <a:ext cx="86201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4" descr="wireshark filter express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414588"/>
            <a:ext cx="47625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6" descr="wireshark filter express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656013"/>
            <a:ext cx="47625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663" name="Straight Arrow Connector 7"/>
          <p:cNvCxnSpPr>
            <a:cxnSpLocks noChangeShapeType="1"/>
          </p:cNvCxnSpPr>
          <p:nvPr/>
        </p:nvCxnSpPr>
        <p:spPr bwMode="auto">
          <a:xfrm>
            <a:off x="3627438" y="3448050"/>
            <a:ext cx="754062" cy="1476375"/>
          </a:xfrm>
          <a:prstGeom prst="straightConnector1">
            <a:avLst/>
          </a:prstGeom>
          <a:noFill/>
          <a:ln w="41275" cmpd="dbl" algn="ctr">
            <a:solidFill>
              <a:srgbClr val="C00000"/>
            </a:solidFill>
            <a:round/>
            <a:headEnd type="none" w="lg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781535" y="4575079"/>
            <a:ext cx="3492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thousands of pre-defined</a:t>
            </a:r>
          </a:p>
          <a:p>
            <a:r>
              <a:rPr lang="en-US" dirty="0" smtClean="0"/>
              <a:t>protocol fields that </a:t>
            </a:r>
          </a:p>
          <a:p>
            <a:r>
              <a:rPr lang="en-US" dirty="0" smtClean="0"/>
              <a:t>You can use in the display filter!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8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TCP segment structure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grpSp>
        <p:nvGrpSpPr>
          <p:cNvPr id="72707" name="Group 3"/>
          <p:cNvGrpSpPr>
            <a:grpSpLocks/>
          </p:cNvGrpSpPr>
          <p:nvPr/>
        </p:nvGrpSpPr>
        <p:grpSpPr bwMode="auto">
          <a:xfrm>
            <a:off x="2759075" y="1165225"/>
            <a:ext cx="4089400" cy="5268913"/>
            <a:chOff x="2818" y="698"/>
            <a:chExt cx="2576" cy="3319"/>
          </a:xfrm>
        </p:grpSpPr>
        <p:sp>
          <p:nvSpPr>
            <p:cNvPr id="72723" name="Rectangle 4"/>
            <p:cNvSpPr>
              <a:spLocks noChangeArrowheads="1"/>
            </p:cNvSpPr>
            <p:nvPr/>
          </p:nvSpPr>
          <p:spPr bwMode="auto">
            <a:xfrm>
              <a:off x="2905" y="917"/>
              <a:ext cx="2489" cy="30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2724" name="Rectangle 5"/>
            <p:cNvSpPr>
              <a:spLocks noChangeArrowheads="1"/>
            </p:cNvSpPr>
            <p:nvPr/>
          </p:nvSpPr>
          <p:spPr bwMode="auto">
            <a:xfrm>
              <a:off x="2851" y="990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25" name="Text Box 6"/>
            <p:cNvSpPr txBox="1">
              <a:spLocks noChangeArrowheads="1"/>
            </p:cNvSpPr>
            <p:nvPr/>
          </p:nvSpPr>
          <p:spPr bwMode="auto">
            <a:xfrm>
              <a:off x="2886" y="968"/>
              <a:ext cx="11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source port #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26" name="Text Box 7"/>
            <p:cNvSpPr txBox="1">
              <a:spLocks noChangeArrowheads="1"/>
            </p:cNvSpPr>
            <p:nvPr/>
          </p:nvSpPr>
          <p:spPr bwMode="auto">
            <a:xfrm>
              <a:off x="4198" y="971"/>
              <a:ext cx="10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dest port #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27" name="Line 8"/>
            <p:cNvSpPr>
              <a:spLocks noChangeShapeType="1"/>
            </p:cNvSpPr>
            <p:nvPr/>
          </p:nvSpPr>
          <p:spPr bwMode="auto">
            <a:xfrm>
              <a:off x="2853" y="1226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8" name="Line 9"/>
            <p:cNvSpPr>
              <a:spLocks noChangeShapeType="1"/>
            </p:cNvSpPr>
            <p:nvPr/>
          </p:nvSpPr>
          <p:spPr bwMode="auto">
            <a:xfrm flipV="1">
              <a:off x="2849" y="146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9" name="Line 10"/>
            <p:cNvSpPr>
              <a:spLocks noChangeShapeType="1"/>
            </p:cNvSpPr>
            <p:nvPr/>
          </p:nvSpPr>
          <p:spPr bwMode="auto">
            <a:xfrm flipV="1">
              <a:off x="4075" y="99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0" name="Text Box 11"/>
            <p:cNvSpPr txBox="1">
              <a:spLocks noChangeArrowheads="1"/>
            </p:cNvSpPr>
            <p:nvPr/>
          </p:nvSpPr>
          <p:spPr bwMode="auto">
            <a:xfrm>
              <a:off x="3758" y="698"/>
              <a:ext cx="5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32 bits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31" name="Line 12"/>
            <p:cNvSpPr>
              <a:spLocks noChangeShapeType="1"/>
            </p:cNvSpPr>
            <p:nvPr/>
          </p:nvSpPr>
          <p:spPr bwMode="auto">
            <a:xfrm>
              <a:off x="4417" y="811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2" name="Line 13"/>
            <p:cNvSpPr>
              <a:spLocks noChangeShapeType="1"/>
            </p:cNvSpPr>
            <p:nvPr/>
          </p:nvSpPr>
          <p:spPr bwMode="auto">
            <a:xfrm rot="10800000">
              <a:off x="2837" y="818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3" name="Text Box 14"/>
            <p:cNvSpPr txBox="1">
              <a:spLocks noChangeArrowheads="1"/>
            </p:cNvSpPr>
            <p:nvPr/>
          </p:nvSpPr>
          <p:spPr bwMode="auto">
            <a:xfrm>
              <a:off x="3475" y="2845"/>
              <a:ext cx="1341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application</a:t>
              </a:r>
            </a:p>
            <a:p>
              <a:pPr algn="ctr"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data </a:t>
              </a:r>
            </a:p>
            <a:p>
              <a:pPr algn="ctr"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(variable length)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34" name="Text Box 15"/>
            <p:cNvSpPr txBox="1">
              <a:spLocks noChangeArrowheads="1"/>
            </p:cNvSpPr>
            <p:nvPr/>
          </p:nvSpPr>
          <p:spPr bwMode="auto">
            <a:xfrm>
              <a:off x="3250" y="1213"/>
              <a:ext cx="15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sequence number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35" name="Line 16"/>
            <p:cNvSpPr>
              <a:spLocks noChangeShapeType="1"/>
            </p:cNvSpPr>
            <p:nvPr/>
          </p:nvSpPr>
          <p:spPr bwMode="auto">
            <a:xfrm flipV="1">
              <a:off x="2855" y="17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6" name="Text Box 17"/>
            <p:cNvSpPr txBox="1">
              <a:spLocks noChangeArrowheads="1"/>
            </p:cNvSpPr>
            <p:nvPr/>
          </p:nvSpPr>
          <p:spPr bwMode="auto">
            <a:xfrm>
              <a:off x="2998" y="1465"/>
              <a:ext cx="21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acknowledgement number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37" name="Line 18"/>
            <p:cNvSpPr>
              <a:spLocks noChangeShapeType="1"/>
            </p:cNvSpPr>
            <p:nvPr/>
          </p:nvSpPr>
          <p:spPr bwMode="auto">
            <a:xfrm flipV="1">
              <a:off x="2852" y="19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8" name="Line 19"/>
            <p:cNvSpPr>
              <a:spLocks noChangeShapeType="1"/>
            </p:cNvSpPr>
            <p:nvPr/>
          </p:nvSpPr>
          <p:spPr bwMode="auto">
            <a:xfrm flipV="1">
              <a:off x="2849" y="220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9" name="Line 20"/>
            <p:cNvSpPr>
              <a:spLocks noChangeShapeType="1"/>
            </p:cNvSpPr>
            <p:nvPr/>
          </p:nvSpPr>
          <p:spPr bwMode="auto">
            <a:xfrm flipV="1">
              <a:off x="2849" y="25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0" name="Line 21"/>
            <p:cNvSpPr>
              <a:spLocks noChangeShapeType="1"/>
            </p:cNvSpPr>
            <p:nvPr/>
          </p:nvSpPr>
          <p:spPr bwMode="auto">
            <a:xfrm flipH="1" flipV="1">
              <a:off x="4084" y="1707"/>
              <a:ext cx="3" cy="4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1" name="Text Box 22"/>
            <p:cNvSpPr txBox="1">
              <a:spLocks noChangeArrowheads="1"/>
            </p:cNvSpPr>
            <p:nvPr/>
          </p:nvSpPr>
          <p:spPr bwMode="auto">
            <a:xfrm>
              <a:off x="4126" y="1712"/>
              <a:ext cx="11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Receive window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42" name="Text Box 23"/>
            <p:cNvSpPr txBox="1">
              <a:spLocks noChangeArrowheads="1"/>
            </p:cNvSpPr>
            <p:nvPr/>
          </p:nvSpPr>
          <p:spPr bwMode="auto">
            <a:xfrm>
              <a:off x="4177" y="1961"/>
              <a:ext cx="11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Urg data pnter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43" name="Text Box 24"/>
            <p:cNvSpPr txBox="1">
              <a:spLocks noChangeArrowheads="1"/>
            </p:cNvSpPr>
            <p:nvPr/>
          </p:nvSpPr>
          <p:spPr bwMode="auto">
            <a:xfrm>
              <a:off x="3084" y="1949"/>
              <a:ext cx="7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checksum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44" name="Text Box 25"/>
            <p:cNvSpPr txBox="1">
              <a:spLocks noChangeArrowheads="1"/>
            </p:cNvSpPr>
            <p:nvPr/>
          </p:nvSpPr>
          <p:spPr bwMode="auto">
            <a:xfrm>
              <a:off x="3935" y="1730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45" name="Line 26"/>
            <p:cNvSpPr>
              <a:spLocks noChangeShapeType="1"/>
            </p:cNvSpPr>
            <p:nvPr/>
          </p:nvSpPr>
          <p:spPr bwMode="auto">
            <a:xfrm flipV="1">
              <a:off x="3985" y="1701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6" name="Line 27"/>
            <p:cNvSpPr>
              <a:spLocks noChangeShapeType="1"/>
            </p:cNvSpPr>
            <p:nvPr/>
          </p:nvSpPr>
          <p:spPr bwMode="auto">
            <a:xfrm flipV="1">
              <a:off x="3883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7" name="Line 28"/>
            <p:cNvSpPr>
              <a:spLocks noChangeShapeType="1"/>
            </p:cNvSpPr>
            <p:nvPr/>
          </p:nvSpPr>
          <p:spPr bwMode="auto">
            <a:xfrm flipV="1">
              <a:off x="3778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8" name="Line 29"/>
            <p:cNvSpPr>
              <a:spLocks noChangeShapeType="1"/>
            </p:cNvSpPr>
            <p:nvPr/>
          </p:nvSpPr>
          <p:spPr bwMode="auto">
            <a:xfrm flipV="1">
              <a:off x="3676" y="1707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9" name="Line 30"/>
            <p:cNvSpPr>
              <a:spLocks noChangeShapeType="1"/>
            </p:cNvSpPr>
            <p:nvPr/>
          </p:nvSpPr>
          <p:spPr bwMode="auto">
            <a:xfrm flipV="1">
              <a:off x="3577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50" name="Line 31"/>
            <p:cNvSpPr>
              <a:spLocks noChangeShapeType="1"/>
            </p:cNvSpPr>
            <p:nvPr/>
          </p:nvSpPr>
          <p:spPr bwMode="auto">
            <a:xfrm flipV="1">
              <a:off x="3469" y="171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51" name="Text Box 32"/>
            <p:cNvSpPr txBox="1">
              <a:spLocks noChangeArrowheads="1"/>
            </p:cNvSpPr>
            <p:nvPr/>
          </p:nvSpPr>
          <p:spPr bwMode="auto">
            <a:xfrm>
              <a:off x="3828" y="1727"/>
              <a:ext cx="2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S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52" name="Text Box 33"/>
            <p:cNvSpPr txBox="1">
              <a:spLocks noChangeArrowheads="1"/>
            </p:cNvSpPr>
            <p:nvPr/>
          </p:nvSpPr>
          <p:spPr bwMode="auto">
            <a:xfrm>
              <a:off x="3727" y="1727"/>
              <a:ext cx="1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R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53" name="Text Box 34"/>
            <p:cNvSpPr txBox="1">
              <a:spLocks noChangeArrowheads="1"/>
            </p:cNvSpPr>
            <p:nvPr/>
          </p:nvSpPr>
          <p:spPr bwMode="auto">
            <a:xfrm>
              <a:off x="3628" y="1724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P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54" name="Text Box 35"/>
            <p:cNvSpPr txBox="1">
              <a:spLocks noChangeArrowheads="1"/>
            </p:cNvSpPr>
            <p:nvPr/>
          </p:nvSpPr>
          <p:spPr bwMode="auto">
            <a:xfrm>
              <a:off x="3519" y="1724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55" name="Text Box 36"/>
            <p:cNvSpPr txBox="1">
              <a:spLocks noChangeArrowheads="1"/>
            </p:cNvSpPr>
            <p:nvPr/>
          </p:nvSpPr>
          <p:spPr bwMode="auto">
            <a:xfrm>
              <a:off x="3417" y="1724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U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56" name="Text Box 37"/>
            <p:cNvSpPr txBox="1">
              <a:spLocks noChangeArrowheads="1"/>
            </p:cNvSpPr>
            <p:nvPr/>
          </p:nvSpPr>
          <p:spPr bwMode="auto">
            <a:xfrm>
              <a:off x="2818" y="1665"/>
              <a:ext cx="3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head</a:t>
              </a:r>
            </a:p>
            <a:p>
              <a:pPr algn="ctr">
                <a:buClrTx/>
                <a:buSzTx/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len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57" name="Text Box 38"/>
            <p:cNvSpPr txBox="1">
              <a:spLocks noChangeArrowheads="1"/>
            </p:cNvSpPr>
            <p:nvPr/>
          </p:nvSpPr>
          <p:spPr bwMode="auto">
            <a:xfrm>
              <a:off x="3121" y="1665"/>
              <a:ext cx="35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not</a:t>
              </a:r>
            </a:p>
            <a:p>
              <a:pPr algn="ctr">
                <a:buClrTx/>
                <a:buSzTx/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used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58" name="Line 39"/>
            <p:cNvSpPr>
              <a:spLocks noChangeShapeType="1"/>
            </p:cNvSpPr>
            <p:nvPr/>
          </p:nvSpPr>
          <p:spPr bwMode="auto">
            <a:xfrm flipV="1">
              <a:off x="3151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59" name="Text Box 40"/>
            <p:cNvSpPr txBox="1">
              <a:spLocks noChangeArrowheads="1"/>
            </p:cNvSpPr>
            <p:nvPr/>
          </p:nvSpPr>
          <p:spPr bwMode="auto">
            <a:xfrm>
              <a:off x="3098" y="2266"/>
              <a:ext cx="19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3200">
                  <a:solidFill>
                    <a:srgbClr val="990000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55000"/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Options (variable length)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2708" name="Text Box 41"/>
          <p:cNvSpPr txBox="1">
            <a:spLocks noChangeArrowheads="1"/>
          </p:cNvSpPr>
          <p:nvPr/>
        </p:nvSpPr>
        <p:spPr bwMode="auto">
          <a:xfrm>
            <a:off x="177800" y="1431925"/>
            <a:ext cx="2287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URG: urgent data </a:t>
            </a:r>
          </a:p>
          <a:p>
            <a:pPr algn="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(generally not used)</a:t>
            </a:r>
            <a:endParaRPr lang="en-US" altLang="zh-CN" sz="1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9" name="Text Box 42"/>
          <p:cNvSpPr txBox="1">
            <a:spLocks noChangeArrowheads="1"/>
          </p:cNvSpPr>
          <p:nvPr/>
        </p:nvSpPr>
        <p:spPr bwMode="auto">
          <a:xfrm>
            <a:off x="947738" y="2155825"/>
            <a:ext cx="1470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ACK: ACK #</a:t>
            </a:r>
          </a:p>
          <a:p>
            <a:pPr algn="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valid</a:t>
            </a:r>
            <a:endParaRPr lang="en-US" altLang="zh-CN" sz="1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10" name="Text Box 43"/>
          <p:cNvSpPr txBox="1">
            <a:spLocks noChangeArrowheads="1"/>
          </p:cNvSpPr>
          <p:nvPr/>
        </p:nvSpPr>
        <p:spPr bwMode="auto">
          <a:xfrm>
            <a:off x="128588" y="3022600"/>
            <a:ext cx="2270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PSH: push data now</a:t>
            </a:r>
          </a:p>
          <a:p>
            <a:pPr algn="r"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2711" name="Text Box 44"/>
          <p:cNvSpPr txBox="1">
            <a:spLocks noChangeArrowheads="1"/>
          </p:cNvSpPr>
          <p:nvPr/>
        </p:nvSpPr>
        <p:spPr bwMode="auto">
          <a:xfrm>
            <a:off x="476250" y="3632200"/>
            <a:ext cx="19796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RST, SYN, FIN:</a:t>
            </a:r>
          </a:p>
          <a:p>
            <a:pPr algn="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connection estab</a:t>
            </a:r>
          </a:p>
          <a:p>
            <a:pPr algn="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(setup, teardown</a:t>
            </a:r>
          </a:p>
          <a:p>
            <a:pPr algn="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commands)</a:t>
            </a:r>
          </a:p>
        </p:txBody>
      </p:sp>
      <p:sp>
        <p:nvSpPr>
          <p:cNvPr id="72712" name="Line 45"/>
          <p:cNvSpPr>
            <a:spLocks noChangeShapeType="1"/>
          </p:cNvSpPr>
          <p:nvPr/>
        </p:nvSpPr>
        <p:spPr bwMode="auto">
          <a:xfrm>
            <a:off x="2371725" y="1800225"/>
            <a:ext cx="1495425" cy="962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Line 46"/>
          <p:cNvSpPr>
            <a:spLocks noChangeShapeType="1"/>
          </p:cNvSpPr>
          <p:nvPr/>
        </p:nvSpPr>
        <p:spPr bwMode="auto">
          <a:xfrm>
            <a:off x="2343150" y="2476500"/>
            <a:ext cx="1647825" cy="3524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Line 47"/>
          <p:cNvSpPr>
            <a:spLocks noChangeShapeType="1"/>
          </p:cNvSpPr>
          <p:nvPr/>
        </p:nvSpPr>
        <p:spPr bwMode="auto">
          <a:xfrm flipV="1">
            <a:off x="2352675" y="2828925"/>
            <a:ext cx="1838325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Freeform 48"/>
          <p:cNvSpPr>
            <a:spLocks/>
          </p:cNvSpPr>
          <p:nvPr/>
        </p:nvSpPr>
        <p:spPr bwMode="auto">
          <a:xfrm>
            <a:off x="2390775" y="3105150"/>
            <a:ext cx="2314575" cy="704850"/>
          </a:xfrm>
          <a:custGeom>
            <a:avLst/>
            <a:gdLst>
              <a:gd name="T0" fmla="*/ 0 w 1458"/>
              <a:gd name="T1" fmla="*/ 2147483646 h 444"/>
              <a:gd name="T2" fmla="*/ 2147483646 w 1458"/>
              <a:gd name="T3" fmla="*/ 0 h 444"/>
              <a:gd name="T4" fmla="*/ 2147483646 w 1458"/>
              <a:gd name="T5" fmla="*/ 2147483646 h 444"/>
              <a:gd name="T6" fmla="*/ 0 60000 65536"/>
              <a:gd name="T7" fmla="*/ 0 60000 65536"/>
              <a:gd name="T8" fmla="*/ 0 60000 65536"/>
              <a:gd name="T9" fmla="*/ 0 w 1458"/>
              <a:gd name="T10" fmla="*/ 0 h 444"/>
              <a:gd name="T11" fmla="*/ 1458 w 1458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6" name="Text Box 49"/>
          <p:cNvSpPr txBox="1">
            <a:spLocks noChangeArrowheads="1"/>
          </p:cNvSpPr>
          <p:nvPr/>
        </p:nvSpPr>
        <p:spPr bwMode="auto">
          <a:xfrm>
            <a:off x="7439025" y="3013075"/>
            <a:ext cx="13477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# bytes </a:t>
            </a:r>
          </a:p>
          <a:p>
            <a:pPr algn="ct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rcvr willing</a:t>
            </a:r>
          </a:p>
          <a:p>
            <a:pPr algn="ct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to accept</a:t>
            </a:r>
          </a:p>
        </p:txBody>
      </p:sp>
      <p:sp>
        <p:nvSpPr>
          <p:cNvPr id="72717" name="Text Box 50"/>
          <p:cNvSpPr txBox="1">
            <a:spLocks noChangeArrowheads="1"/>
          </p:cNvSpPr>
          <p:nvPr/>
        </p:nvSpPr>
        <p:spPr bwMode="auto">
          <a:xfrm>
            <a:off x="7132638" y="1527175"/>
            <a:ext cx="182086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counting</a:t>
            </a:r>
          </a:p>
          <a:p>
            <a:pPr algn="ct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by bytes </a:t>
            </a:r>
          </a:p>
          <a:p>
            <a:pPr algn="ct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of data</a:t>
            </a:r>
          </a:p>
          <a:p>
            <a:pPr algn="ct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(not segments!)</a:t>
            </a:r>
          </a:p>
        </p:txBody>
      </p:sp>
      <p:sp>
        <p:nvSpPr>
          <p:cNvPr id="72718" name="Text Box 51"/>
          <p:cNvSpPr txBox="1">
            <a:spLocks noChangeArrowheads="1"/>
          </p:cNvSpPr>
          <p:nvPr/>
        </p:nvSpPr>
        <p:spPr bwMode="auto">
          <a:xfrm>
            <a:off x="995363" y="4965700"/>
            <a:ext cx="1352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Internet</a:t>
            </a:r>
          </a:p>
          <a:p>
            <a:pPr algn="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checksum</a:t>
            </a:r>
          </a:p>
          <a:p>
            <a:pPr algn="r"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(as in UDP)</a:t>
            </a:r>
          </a:p>
        </p:txBody>
      </p:sp>
      <p:sp>
        <p:nvSpPr>
          <p:cNvPr id="72719" name="Line 52"/>
          <p:cNvSpPr>
            <a:spLocks noChangeShapeType="1"/>
          </p:cNvSpPr>
          <p:nvPr/>
        </p:nvSpPr>
        <p:spPr bwMode="auto">
          <a:xfrm flipV="1">
            <a:off x="2266950" y="342900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0" name="Line 53"/>
          <p:cNvSpPr>
            <a:spLocks noChangeShapeType="1"/>
          </p:cNvSpPr>
          <p:nvPr/>
        </p:nvSpPr>
        <p:spPr bwMode="auto">
          <a:xfrm flipH="1" flipV="1">
            <a:off x="6686550" y="3019425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Line 54"/>
          <p:cNvSpPr>
            <a:spLocks noChangeShapeType="1"/>
          </p:cNvSpPr>
          <p:nvPr/>
        </p:nvSpPr>
        <p:spPr bwMode="auto">
          <a:xfrm flipH="1">
            <a:off x="6619875" y="1724025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2" name="Line 55"/>
          <p:cNvSpPr>
            <a:spLocks noChangeShapeType="1"/>
          </p:cNvSpPr>
          <p:nvPr/>
        </p:nvSpPr>
        <p:spPr bwMode="auto">
          <a:xfrm flipH="1">
            <a:off x="6581775" y="1714500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6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Display Filter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322263" y="1433513"/>
            <a:ext cx="8153400" cy="5257820"/>
          </a:xfrm>
        </p:spPr>
        <p:txBody>
          <a:bodyPr/>
          <a:lstStyle/>
          <a:p>
            <a:r>
              <a:rPr lang="en-US" altLang="en-US" dirty="0" smtClean="0"/>
              <a:t>String1, String2 (Optional settings):</a:t>
            </a:r>
          </a:p>
          <a:p>
            <a:pPr lvl="1"/>
            <a:r>
              <a:rPr lang="en-US" altLang="en-US" dirty="0" smtClean="0"/>
              <a:t>Sub protocol categories inside the protocol.</a:t>
            </a:r>
          </a:p>
          <a:p>
            <a:pPr lvl="1"/>
            <a:r>
              <a:rPr lang="en-US" altLang="en-US" dirty="0" smtClean="0"/>
              <a:t>Look for a protocol and then click on the "+" character.</a:t>
            </a:r>
          </a:p>
          <a:p>
            <a:pPr lvl="1"/>
            <a:r>
              <a:rPr lang="en-US" altLang="en-US" dirty="0" smtClean="0"/>
              <a:t>Example:</a:t>
            </a:r>
          </a:p>
          <a:p>
            <a:pPr lvl="1"/>
            <a:r>
              <a:rPr lang="en-US" altLang="en-US" sz="2000" b="1" dirty="0" err="1" smtClean="0">
                <a:solidFill>
                  <a:schemeClr val="tx1"/>
                </a:solidFill>
              </a:rPr>
              <a:t>tcp.srcport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 == 80</a:t>
            </a:r>
          </a:p>
          <a:p>
            <a:pPr lvl="1"/>
            <a:r>
              <a:rPr lang="en-US" altLang="en-US" sz="2000" b="1" dirty="0" err="1" smtClean="0">
                <a:solidFill>
                  <a:schemeClr val="tx1"/>
                </a:solidFill>
              </a:rPr>
              <a:t>tcp.flags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 == 2</a:t>
            </a:r>
          </a:p>
          <a:p>
            <a:pPr lvl="2"/>
            <a:r>
              <a:rPr lang="en-US" altLang="en-US" sz="1600" b="1" dirty="0" smtClean="0">
                <a:solidFill>
                  <a:schemeClr val="tx1"/>
                </a:solidFill>
              </a:rPr>
              <a:t>SYN packet</a:t>
            </a:r>
          </a:p>
          <a:p>
            <a:pPr lvl="2"/>
            <a:r>
              <a:rPr lang="en-US" altLang="en-US" sz="1600" b="1" dirty="0" smtClean="0">
                <a:solidFill>
                  <a:schemeClr val="tx1"/>
                </a:solidFill>
              </a:rPr>
              <a:t>Or use “</a:t>
            </a:r>
            <a:r>
              <a:rPr lang="en-US" altLang="en-US" sz="1600" b="1" dirty="0" err="1" smtClean="0">
                <a:solidFill>
                  <a:schemeClr val="tx1"/>
                </a:solidFill>
              </a:rPr>
              <a:t>Tcp.flags.syn</a:t>
            </a:r>
            <a:r>
              <a:rPr lang="en-US" altLang="en-US" sz="1600" b="1" dirty="0" smtClean="0">
                <a:solidFill>
                  <a:schemeClr val="tx1"/>
                </a:solidFill>
              </a:rPr>
              <a:t>==1”</a:t>
            </a:r>
          </a:p>
          <a:p>
            <a:pPr lvl="1"/>
            <a:r>
              <a:rPr lang="en-US" altLang="en-US" sz="2000" b="1" dirty="0" err="1" smtClean="0">
                <a:solidFill>
                  <a:schemeClr val="tx1"/>
                </a:solidFill>
              </a:rPr>
              <a:t>tcp.flags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 == 18</a:t>
            </a:r>
          </a:p>
          <a:p>
            <a:pPr lvl="2"/>
            <a:r>
              <a:rPr lang="en-US" altLang="en-US" sz="1600" b="1" dirty="0" smtClean="0">
                <a:solidFill>
                  <a:schemeClr val="tx1"/>
                </a:solidFill>
              </a:rPr>
              <a:t>SYN/ACK</a:t>
            </a:r>
          </a:p>
          <a:p>
            <a:pPr lvl="1"/>
            <a:endParaRPr lang="en-US" altLang="en-US" sz="2000" b="1" dirty="0" smtClean="0">
              <a:solidFill>
                <a:schemeClr val="tx1"/>
              </a:solidFill>
            </a:endParaRPr>
          </a:p>
          <a:p>
            <a:pPr lvl="1"/>
            <a:r>
              <a:rPr lang="en-US" altLang="en-US" sz="2000" b="1" dirty="0" smtClean="0">
                <a:solidFill>
                  <a:schemeClr val="tx1"/>
                </a:solidFill>
              </a:rPr>
              <a:t>Note of  TCP Flag field:</a:t>
            </a:r>
          </a:p>
          <a:p>
            <a:pPr lvl="1"/>
            <a:endParaRPr lang="en-US" altLang="en-US" sz="2000" b="1" dirty="0" smtClean="0">
              <a:solidFill>
                <a:schemeClr val="tx1"/>
              </a:solidFill>
            </a:endParaRPr>
          </a:p>
          <a:p>
            <a:pPr lvl="2"/>
            <a:endParaRPr lang="en-US" altLang="en-US" sz="1600" b="1" dirty="0" smtClean="0">
              <a:solidFill>
                <a:schemeClr val="tx1"/>
              </a:solidFill>
            </a:endParaRPr>
          </a:p>
          <a:p>
            <a:pPr lvl="1"/>
            <a:endParaRPr lang="en-US" altLang="en-US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A29F6B58-C988-4ADC-B963-E2DD3BE1EC9F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28</a:t>
            </a:fld>
            <a:endParaRPr lang="en-US" altLang="zh-CN" sz="1400" dirty="0" smtClean="0">
              <a:solidFill>
                <a:schemeClr val="tx1"/>
              </a:solidFill>
            </a:endParaRPr>
          </a:p>
        </p:txBody>
      </p:sp>
      <p:pic>
        <p:nvPicPr>
          <p:cNvPr id="747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222" y="3208805"/>
            <a:ext cx="4808538" cy="3567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5648325"/>
            <a:ext cx="12763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50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Display Filter Expressions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5230813" cy="3430588"/>
          </a:xfrm>
        </p:spPr>
        <p:txBody>
          <a:bodyPr/>
          <a:lstStyle/>
          <a:p>
            <a:r>
              <a:rPr lang="en-US" altLang="en-US" sz="2000" dirty="0" err="1" smtClean="0"/>
              <a:t>snmp</a:t>
            </a:r>
            <a:r>
              <a:rPr lang="en-US" altLang="en-US" sz="2000" dirty="0" smtClean="0"/>
              <a:t> || </a:t>
            </a:r>
            <a:r>
              <a:rPr lang="en-US" altLang="en-US" sz="2000" dirty="0" err="1" smtClean="0"/>
              <a:t>dns</a:t>
            </a:r>
            <a:r>
              <a:rPr lang="en-US" altLang="en-US" sz="2000" dirty="0" smtClean="0"/>
              <a:t> || </a:t>
            </a:r>
            <a:r>
              <a:rPr lang="en-US" altLang="en-US" sz="2000" dirty="0" err="1" smtClean="0"/>
              <a:t>icmp</a:t>
            </a:r>
            <a:endParaRPr lang="en-US" altLang="en-US" sz="2000" dirty="0" smtClean="0"/>
          </a:p>
          <a:p>
            <a:pPr lvl="1"/>
            <a:r>
              <a:rPr lang="en-US" altLang="en-US" sz="1800" dirty="0" smtClean="0"/>
              <a:t>Display the SNMP or DNS or ICMP traffics.</a:t>
            </a:r>
          </a:p>
          <a:p>
            <a:r>
              <a:rPr lang="en-US" altLang="en-US" sz="2000" dirty="0" err="1" smtClean="0"/>
              <a:t>tcp.port</a:t>
            </a:r>
            <a:r>
              <a:rPr lang="en-US" altLang="en-US" sz="2000" dirty="0" smtClean="0"/>
              <a:t> == 25	 </a:t>
            </a:r>
          </a:p>
          <a:p>
            <a:pPr lvl="1"/>
            <a:r>
              <a:rPr lang="en-US" altLang="en-US" sz="1800" dirty="0" smtClean="0"/>
              <a:t>Display packets with TCP source or destination port 25.</a:t>
            </a:r>
          </a:p>
          <a:p>
            <a:r>
              <a:rPr lang="en-US" altLang="en-US" sz="2000" dirty="0" err="1" smtClean="0"/>
              <a:t>tcp.flags</a:t>
            </a:r>
            <a:r>
              <a:rPr lang="en-US" altLang="en-US" sz="2000" dirty="0" smtClean="0"/>
              <a:t>	</a:t>
            </a:r>
          </a:p>
          <a:p>
            <a:pPr lvl="1"/>
            <a:r>
              <a:rPr lang="en-US" altLang="en-US" sz="1800" dirty="0" smtClean="0"/>
              <a:t>Display packets having a TCP flags</a:t>
            </a:r>
          </a:p>
          <a:p>
            <a:r>
              <a:rPr lang="en-US" altLang="en-US" sz="2000" dirty="0" err="1" smtClean="0"/>
              <a:t>tcp.flags.syn</a:t>
            </a:r>
            <a:r>
              <a:rPr lang="en-US" altLang="en-US" sz="2000" dirty="0" smtClean="0"/>
              <a:t> == 0x02	</a:t>
            </a:r>
          </a:p>
          <a:p>
            <a:pPr lvl="1"/>
            <a:r>
              <a:rPr lang="en-US" altLang="en-US" sz="1800" dirty="0" smtClean="0"/>
              <a:t>Display packets with a TCP SYN flag.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	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64BD1350-92BB-4FF9-978A-41A63D0FC733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29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pic>
        <p:nvPicPr>
          <p:cNvPr id="7680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1322388"/>
            <a:ext cx="36385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6" name="TextBox 4"/>
          <p:cNvSpPr txBox="1">
            <a:spLocks noChangeArrowheads="1"/>
          </p:cNvSpPr>
          <p:nvPr/>
        </p:nvSpPr>
        <p:spPr bwMode="auto">
          <a:xfrm>
            <a:off x="790819" y="4832838"/>
            <a:ext cx="8140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279F"/>
                </a:solidFill>
                <a:latin typeface="Batang" panose="02030600000101010101" pitchFamily="18" charset="-127"/>
              </a:rPr>
              <a:t>If the filter syntax is correct, it will be highlighted in green, 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279F"/>
                </a:solidFill>
                <a:latin typeface="Batang" panose="02030600000101010101" pitchFamily="18" charset="-127"/>
              </a:rPr>
              <a:t>otherwise if there is a syntax mistake it will be highlighted in red.</a:t>
            </a:r>
          </a:p>
        </p:txBody>
      </p:sp>
      <p:pic>
        <p:nvPicPr>
          <p:cNvPr id="76807" name="Picture 4" descr="wireshark display filter examp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5640388"/>
            <a:ext cx="39814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8" name="Picture 6" descr="wireshark display filter examp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6000750"/>
            <a:ext cx="401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9" name="TextBox 5"/>
          <p:cNvSpPr txBox="1">
            <a:spLocks noChangeArrowheads="1"/>
          </p:cNvSpPr>
          <p:nvPr/>
        </p:nvSpPr>
        <p:spPr bwMode="auto">
          <a:xfrm>
            <a:off x="5634038" y="5556250"/>
            <a:ext cx="1989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000">
                <a:solidFill>
                  <a:srgbClr val="00279F"/>
                </a:solidFill>
                <a:latin typeface="Batang" panose="02030600000101010101" pitchFamily="18" charset="-127"/>
              </a:rPr>
              <a:t>Correct syntax</a:t>
            </a:r>
          </a:p>
        </p:txBody>
      </p:sp>
      <p:sp>
        <p:nvSpPr>
          <p:cNvPr id="76810" name="TextBox 9"/>
          <p:cNvSpPr txBox="1">
            <a:spLocks noChangeArrowheads="1"/>
          </p:cNvSpPr>
          <p:nvPr/>
        </p:nvSpPr>
        <p:spPr bwMode="auto">
          <a:xfrm>
            <a:off x="5699125" y="5908675"/>
            <a:ext cx="185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000">
                <a:solidFill>
                  <a:srgbClr val="00279F"/>
                </a:solidFill>
                <a:latin typeface="Batang" panose="02030600000101010101" pitchFamily="18" charset="-127"/>
              </a:rPr>
              <a:t>Wrong syntax</a:t>
            </a:r>
          </a:p>
        </p:txBody>
      </p:sp>
    </p:spTree>
    <p:extLst>
      <p:ext uri="{BB962C8B-B14F-4D97-AF65-F5344CB8AC3E}">
        <p14:creationId xmlns:p14="http://schemas.microsoft.com/office/powerpoint/2010/main" val="6244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79413" y="541338"/>
            <a:ext cx="8397875" cy="685800"/>
          </a:xfrm>
        </p:spPr>
        <p:txBody>
          <a:bodyPr/>
          <a:lstStyle/>
          <a:p>
            <a:r>
              <a:rPr lang="en-US" altLang="en-US" sz="3600" smtClean="0"/>
              <a:t>Motivation for Network Monitoring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Essential for Network Management</a:t>
            </a:r>
          </a:p>
          <a:p>
            <a:pPr lvl="1"/>
            <a:r>
              <a:rPr lang="en-US" altLang="en-US" smtClean="0"/>
              <a:t>Router and Firewall policy</a:t>
            </a:r>
          </a:p>
          <a:p>
            <a:pPr lvl="1"/>
            <a:r>
              <a:rPr lang="en-US" altLang="en-US" smtClean="0"/>
              <a:t>Detecting abnormal/error in networking</a:t>
            </a:r>
          </a:p>
          <a:p>
            <a:pPr lvl="1"/>
            <a:r>
              <a:rPr lang="en-US" altLang="en-US" smtClean="0"/>
              <a:t>Access control</a:t>
            </a:r>
          </a:p>
          <a:p>
            <a:r>
              <a:rPr lang="en-US" altLang="en-US" smtClean="0"/>
              <a:t>Security Management</a:t>
            </a:r>
          </a:p>
          <a:p>
            <a:pPr lvl="1"/>
            <a:r>
              <a:rPr lang="en-US" altLang="en-US" smtClean="0"/>
              <a:t>Detecting abnormal traffic</a:t>
            </a:r>
          </a:p>
          <a:p>
            <a:pPr lvl="1"/>
            <a:r>
              <a:rPr lang="en-US" altLang="en-US" smtClean="0"/>
              <a:t>Traffic log for future forensic analysis</a:t>
            </a:r>
          </a:p>
          <a:p>
            <a:pPr lvl="1"/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71020D3A-3764-4518-9E6A-1B2EF623A99D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3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41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Save Filtered Packets as Text After Using Display Filter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1384300"/>
          </a:xfrm>
        </p:spPr>
        <p:txBody>
          <a:bodyPr/>
          <a:lstStyle/>
          <a:p>
            <a:r>
              <a:rPr lang="en-US" altLang="en-US" sz="2800" dirty="0" smtClean="0"/>
              <a:t>We can save all filtered packets in text file for further analysis</a:t>
            </a:r>
          </a:p>
          <a:p>
            <a:r>
              <a:rPr lang="en-US" altLang="en-US" sz="2800" dirty="0" smtClean="0"/>
              <a:t>Operation: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8252F719-3297-49C2-ACAE-C175B0E1277C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30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pic>
        <p:nvPicPr>
          <p:cNvPr id="788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5" y="2008188"/>
            <a:ext cx="51403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61938" y="2982913"/>
            <a:ext cx="35607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1600" b="1" dirty="0" err="1">
                <a:solidFill>
                  <a:srgbClr val="00279F"/>
                </a:solidFill>
                <a:latin typeface="Batang" panose="02030600000101010101" pitchFamily="18" charset="-127"/>
              </a:rPr>
              <a:t>File</a:t>
            </a:r>
            <a:r>
              <a:rPr lang="en-US" altLang="en-US" sz="1600" b="1" dirty="0" err="1">
                <a:solidFill>
                  <a:srgbClr val="00279F"/>
                </a:solidFill>
                <a:latin typeface="Batang" panose="02030600000101010101" pitchFamily="18" charset="-127"/>
                <a:sym typeface="Wingdings" panose="05000000000000000000" pitchFamily="2" charset="2"/>
              </a:rPr>
              <a:t>Export</a:t>
            </a:r>
            <a:r>
              <a:rPr lang="en-US" altLang="en-US" sz="1600" b="1" dirty="0">
                <a:solidFill>
                  <a:srgbClr val="00279F"/>
                </a:solidFill>
                <a:latin typeface="Batang" panose="02030600000101010101" pitchFamily="18" charset="-127"/>
                <a:sym typeface="Wingdings" panose="05000000000000000000" pitchFamily="2" charset="2"/>
              </a:rPr>
              <a:t> packet dissections </a:t>
            </a:r>
          </a:p>
          <a:p>
            <a:pPr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279F"/>
                </a:solidFill>
                <a:latin typeface="Batang" panose="02030600000101010101" pitchFamily="18" charset="-127"/>
                <a:sym typeface="Wingdings" panose="05000000000000000000" pitchFamily="2" charset="2"/>
              </a:rPr>
              <a:t>as “plain text” file</a:t>
            </a:r>
          </a:p>
          <a:p>
            <a:pPr>
              <a:buClrTx/>
              <a:buSzTx/>
              <a:buFontTx/>
              <a:buNone/>
            </a:pPr>
            <a:endParaRPr lang="en-US" altLang="en-US" sz="1600" b="1" dirty="0">
              <a:solidFill>
                <a:srgbClr val="00279F"/>
              </a:solidFill>
              <a:latin typeface="Batang" panose="02030600000101010101" pitchFamily="18" charset="-127"/>
              <a:sym typeface="Wingdings" panose="05000000000000000000" pitchFamily="2" charset="2"/>
            </a:endParaRPr>
          </a:p>
          <a:p>
            <a:pPr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279F"/>
                </a:solidFill>
                <a:latin typeface="Batang" panose="02030600000101010101" pitchFamily="18" charset="-127"/>
                <a:sym typeface="Wingdings" panose="05000000000000000000" pitchFamily="2" charset="2"/>
              </a:rPr>
              <a:t>1). In “packet range” option, select “Displayed”</a:t>
            </a:r>
          </a:p>
          <a:p>
            <a:pPr>
              <a:buClrTx/>
              <a:buSzTx/>
              <a:buFontTx/>
              <a:buNone/>
            </a:pPr>
            <a:endParaRPr lang="en-US" altLang="en-US" sz="1600" b="1" dirty="0">
              <a:solidFill>
                <a:srgbClr val="00279F"/>
              </a:solidFill>
              <a:latin typeface="Batang" panose="02030600000101010101" pitchFamily="18" charset="-127"/>
              <a:sym typeface="Wingdings" panose="05000000000000000000" pitchFamily="2" charset="2"/>
            </a:endParaRPr>
          </a:p>
          <a:p>
            <a:pPr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279F"/>
                </a:solidFill>
                <a:latin typeface="Batang" panose="02030600000101010101" pitchFamily="18" charset="-127"/>
                <a:sym typeface="Wingdings" panose="05000000000000000000" pitchFamily="2" charset="2"/>
              </a:rPr>
              <a:t>2). In choose “summary line” or “detail” </a:t>
            </a:r>
            <a:endParaRPr lang="en-US" altLang="en-US" sz="1600" b="1" dirty="0">
              <a:solidFill>
                <a:srgbClr val="00279F"/>
              </a:solidFill>
              <a:latin typeface="Batang" panose="02030600000101010101" pitchFamily="18" charset="-127"/>
            </a:endParaRPr>
          </a:p>
          <a:p>
            <a:pPr>
              <a:buClrTx/>
              <a:buSzTx/>
              <a:buFontTx/>
              <a:buNone/>
            </a:pPr>
            <a:endParaRPr lang="en-US" altLang="en-US" sz="1600" dirty="0">
              <a:solidFill>
                <a:srgbClr val="00279F"/>
              </a:solidFill>
              <a:latin typeface="Batang" panose="02030600000101010101" pitchFamily="18" charset="-127"/>
            </a:endParaRP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3" y="2760663"/>
            <a:ext cx="4510087" cy="409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77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/>
          <a:lstStyle/>
          <a:p>
            <a:r>
              <a:rPr lang="en-US" altLang="en-US" sz="2800" dirty="0" smtClean="0"/>
              <a:t>Save Filtered Packets in Wireshark format After Using Display Filter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153400" cy="1384300"/>
          </a:xfrm>
        </p:spPr>
        <p:txBody>
          <a:bodyPr/>
          <a:lstStyle/>
          <a:p>
            <a:r>
              <a:rPr lang="en-US" altLang="en-US" sz="2800" dirty="0" smtClean="0"/>
              <a:t>We can also save all filtered packets in the original </a:t>
            </a:r>
            <a:r>
              <a:rPr lang="en-US" altLang="en-US" sz="2800" dirty="0" err="1" smtClean="0"/>
              <a:t>wireshark</a:t>
            </a:r>
            <a:r>
              <a:rPr lang="en-US" altLang="en-US" sz="2800" dirty="0" smtClean="0"/>
              <a:t> format for further analysis</a:t>
            </a:r>
          </a:p>
          <a:p>
            <a:r>
              <a:rPr lang="en-US" altLang="en-US" sz="2800" dirty="0" smtClean="0"/>
              <a:t>Operation: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8252F719-3297-49C2-ACAE-C175B0E1277C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31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61938" y="2982912"/>
            <a:ext cx="3852862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ClrTx/>
              <a:buSzTx/>
              <a:buFontTx/>
              <a:buAutoNum type="arabicPeriod"/>
            </a:pPr>
            <a:r>
              <a:rPr lang="en-US" sz="2000" dirty="0" smtClean="0"/>
              <a:t>Enter Display filter to show packets you want</a:t>
            </a:r>
          </a:p>
          <a:p>
            <a:pPr marL="342900" indent="-342900">
              <a:buClrTx/>
              <a:buSzTx/>
              <a:buFontTx/>
              <a:buAutoNum type="arabicPeriod"/>
            </a:pPr>
            <a:r>
              <a:rPr lang="en-US" sz="2000" dirty="0" smtClean="0"/>
              <a:t>Go </a:t>
            </a:r>
            <a:r>
              <a:rPr lang="en-US" sz="2000" dirty="0"/>
              <a:t>to "Edit&gt;" and choose "Mark all displayed </a:t>
            </a:r>
            <a:r>
              <a:rPr lang="en-US" sz="2000" dirty="0" smtClean="0"/>
              <a:t>packets“</a:t>
            </a:r>
          </a:p>
          <a:p>
            <a:pPr marL="342900" indent="-342900">
              <a:buClrTx/>
              <a:buSzTx/>
              <a:buFontTx/>
              <a:buAutoNum type="arabicPeriod"/>
            </a:pPr>
            <a:r>
              <a:rPr lang="en-US" sz="2000" dirty="0" smtClean="0"/>
              <a:t>Go to “File”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>
                <a:sym typeface="Wingdings" panose="05000000000000000000" pitchFamily="2" charset="2"/>
              </a:rPr>
              <a:t>E</a:t>
            </a:r>
            <a:r>
              <a:rPr lang="en-US" altLang="en-US" sz="2000" dirty="0">
                <a:sym typeface="Wingdings" panose="05000000000000000000" pitchFamily="2" charset="2"/>
              </a:rPr>
              <a:t>xport specific packets</a:t>
            </a:r>
            <a:r>
              <a:rPr lang="en-US" altLang="en-US" sz="2000" dirty="0" smtClean="0">
                <a:sym typeface="Wingdings" panose="05000000000000000000" pitchFamily="2" charset="2"/>
              </a:rPr>
              <a:t>…</a:t>
            </a:r>
          </a:p>
          <a:p>
            <a:pPr marL="342900" indent="-342900">
              <a:buClrTx/>
              <a:buSzTx/>
              <a:buFontTx/>
              <a:buAutoNum type="arabicPeriod"/>
            </a:pPr>
            <a:r>
              <a:rPr lang="en-US" altLang="en-US" sz="2000" dirty="0" smtClean="0">
                <a:sym typeface="Wingdings" panose="05000000000000000000" pitchFamily="2" charset="2"/>
              </a:rPr>
              <a:t>Choose the option “Marked packets” to save the file</a:t>
            </a:r>
          </a:p>
          <a:p>
            <a:pPr marL="342900" indent="-342900">
              <a:buClrTx/>
              <a:buSzTx/>
              <a:buFontTx/>
              <a:buAutoNum type="arabicPeriod"/>
            </a:pPr>
            <a:endParaRPr lang="en-US" altLang="en-US" sz="1800" dirty="0">
              <a:sym typeface="Wingdings" panose="05000000000000000000" pitchFamily="2" charset="2"/>
            </a:endParaRPr>
          </a:p>
          <a:p>
            <a:pPr>
              <a:buClrTx/>
              <a:buSzTx/>
              <a:buFontTx/>
              <a:buNone/>
            </a:pPr>
            <a:endParaRPr lang="en-US" altLang="en-US" sz="1800" dirty="0">
              <a:sym typeface="Wingdings" panose="05000000000000000000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584" y="2209800"/>
            <a:ext cx="4394841" cy="444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0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00" smtClean="0"/>
              <a:t>Protocol Hierarchy</a:t>
            </a:r>
          </a:p>
        </p:txBody>
      </p:sp>
      <p:pic>
        <p:nvPicPr>
          <p:cNvPr id="808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12838"/>
            <a:ext cx="6372225" cy="552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22676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00" smtClean="0"/>
              <a:t>Protocol Hierarchy</a:t>
            </a:r>
          </a:p>
        </p:txBody>
      </p:sp>
      <p:pic>
        <p:nvPicPr>
          <p:cNvPr id="829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687705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82762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Follow TCP Stream</a:t>
            </a:r>
          </a:p>
        </p:txBody>
      </p:sp>
      <p:pic>
        <p:nvPicPr>
          <p:cNvPr id="849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6400"/>
            <a:ext cx="5605463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38513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Follow TCP Stream</a:t>
            </a:r>
          </a:p>
        </p:txBody>
      </p:sp>
      <p:pic>
        <p:nvPicPr>
          <p:cNvPr id="870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711325"/>
            <a:ext cx="6838950" cy="49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4" name="TextBox 4"/>
          <p:cNvSpPr txBox="1">
            <a:spLocks noChangeArrowheads="1"/>
          </p:cNvSpPr>
          <p:nvPr/>
        </p:nvSpPr>
        <p:spPr bwMode="auto">
          <a:xfrm>
            <a:off x="609600" y="1295400"/>
            <a:ext cx="731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lvl="1" algn="ctr"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red - stuff you sent       blue - stuff you get</a:t>
            </a:r>
          </a:p>
        </p:txBody>
      </p:sp>
    </p:spTree>
    <p:extLst>
      <p:ext uri="{BB962C8B-B14F-4D97-AF65-F5344CB8AC3E}">
        <p14:creationId xmlns:p14="http://schemas.microsoft.com/office/powerpoint/2010/main" val="208271310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Filter out/in Single TCP Stream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xfrm>
            <a:off x="592138" y="1446213"/>
            <a:ext cx="8153400" cy="1236662"/>
          </a:xfrm>
        </p:spPr>
        <p:txBody>
          <a:bodyPr/>
          <a:lstStyle/>
          <a:p>
            <a:r>
              <a:rPr lang="en-US" altLang="en-US" sz="2400" smtClean="0"/>
              <a:t>When click “filter out this TCP stream” in previous page’s box, new filter string will contain like:</a:t>
            </a:r>
          </a:p>
          <a:p>
            <a:pPr lvl="1"/>
            <a:r>
              <a:rPr lang="en-US" altLang="en-US" sz="2000" smtClean="0"/>
              <a:t>http and !(tcp.stream eq 5)</a:t>
            </a:r>
          </a:p>
          <a:p>
            <a:r>
              <a:rPr lang="en-US" altLang="en-US" sz="2400" smtClean="0"/>
              <a:t>So, if you use “tcp.stream eq 5” as filter string, you keep this HTTP session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15E72501-A9EA-4E80-8DDF-EE54023F8539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36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pic>
        <p:nvPicPr>
          <p:cNvPr id="890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806" y="3124200"/>
            <a:ext cx="5640387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EBD3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43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Expert Info</a:t>
            </a:r>
          </a:p>
        </p:txBody>
      </p:sp>
      <p:pic>
        <p:nvPicPr>
          <p:cNvPr id="901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552575"/>
            <a:ext cx="576262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39011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Expert Info</a:t>
            </a:r>
          </a:p>
        </p:txBody>
      </p:sp>
      <p:pic>
        <p:nvPicPr>
          <p:cNvPr id="911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843088"/>
            <a:ext cx="84772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55111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Conversations</a:t>
            </a:r>
          </a:p>
        </p:txBody>
      </p:sp>
      <p:pic>
        <p:nvPicPr>
          <p:cNvPr id="921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889625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65512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BBA59913-E75F-407D-B07E-B04E59C52DC7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buClrTx/>
                <a:buSzTx/>
                <a:buFontTx/>
                <a:buNone/>
              </a:pPr>
              <a:t>4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Tools Overview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336675"/>
            <a:ext cx="8153400" cy="4359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err="1" smtClean="0"/>
              <a:t>Tcpdump</a:t>
            </a:r>
            <a:endParaRPr lang="en-US" altLang="en-US" sz="2800" dirty="0" smtClean="0"/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Unix-based command-line tool used to intercept packets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Including </a:t>
            </a:r>
            <a:r>
              <a:rPr lang="en-US" altLang="en-US" sz="2000" dirty="0" smtClean="0">
                <a:solidFill>
                  <a:srgbClr val="0000FF"/>
                </a:solidFill>
              </a:rPr>
              <a:t>filtering</a:t>
            </a:r>
            <a:r>
              <a:rPr lang="en-US" altLang="en-US" sz="2000" dirty="0" smtClean="0"/>
              <a:t> to just the packets of interest</a:t>
            </a:r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>
              <a:lnSpc>
                <a:spcPct val="90000"/>
              </a:lnSpc>
            </a:pPr>
            <a:r>
              <a:rPr lang="en-US" altLang="en-US" sz="2800" dirty="0" err="1" smtClean="0"/>
              <a:t>Tshark</a:t>
            </a:r>
            <a:endParaRPr lang="en-US" altLang="en-US" sz="2800" dirty="0" smtClean="0"/>
          </a:p>
          <a:p>
            <a:pPr lvl="1">
              <a:lnSpc>
                <a:spcPct val="90000"/>
              </a:lnSpc>
            </a:pPr>
            <a:r>
              <a:rPr lang="en-US" altLang="en-US" sz="2400" dirty="0" err="1" smtClean="0"/>
              <a:t>Tcpdump</a:t>
            </a:r>
            <a:r>
              <a:rPr lang="en-US" altLang="en-US" sz="2400" dirty="0" smtClean="0"/>
              <a:t>-like capture program that comes w/ Wireshark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Very similar behavior &amp; flags to </a:t>
            </a:r>
            <a:r>
              <a:rPr lang="en-US" altLang="en-US" sz="2400" dirty="0" err="1" smtClean="0"/>
              <a:t>tcpdump</a:t>
            </a:r>
            <a:endParaRPr lang="en-US" altLang="en-US" sz="2400" dirty="0" smtClean="0"/>
          </a:p>
          <a:p>
            <a:pPr lvl="1"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Wireshark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GUI for displaying </a:t>
            </a:r>
            <a:r>
              <a:rPr lang="en-US" altLang="en-US" sz="2400" dirty="0" err="1" smtClean="0"/>
              <a:t>tcpdump</a:t>
            </a:r>
            <a:r>
              <a:rPr lang="en-US" altLang="en-US" sz="2400" dirty="0" smtClean="0"/>
              <a:t>/</a:t>
            </a:r>
            <a:r>
              <a:rPr lang="en-US" altLang="en-US" sz="2400" dirty="0" err="1" smtClean="0"/>
              <a:t>tshark</a:t>
            </a:r>
            <a:r>
              <a:rPr lang="en-US" altLang="en-US" sz="2400" dirty="0" smtClean="0"/>
              <a:t> packet traces</a:t>
            </a:r>
          </a:p>
        </p:txBody>
      </p:sp>
    </p:spTree>
    <p:extLst>
      <p:ext uri="{BB962C8B-B14F-4D97-AF65-F5344CB8AC3E}">
        <p14:creationId xmlns:p14="http://schemas.microsoft.com/office/powerpoint/2010/main" val="224726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Conversations</a:t>
            </a:r>
          </a:p>
        </p:txBody>
      </p:sp>
      <p:pic>
        <p:nvPicPr>
          <p:cNvPr id="931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547813"/>
            <a:ext cx="72675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46068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Use the “Copy” button to copy all text into clipboard</a:t>
            </a:r>
          </a:p>
          <a:p>
            <a:endParaRPr lang="en-US" altLang="en-US" sz="2800" dirty="0" smtClean="0"/>
          </a:p>
          <a:p>
            <a:endParaRPr lang="en-US" altLang="en-US" sz="2800" dirty="0" smtClean="0"/>
          </a:p>
          <a:p>
            <a:endParaRPr lang="en-US" altLang="en-US" sz="2800" dirty="0" smtClean="0"/>
          </a:p>
          <a:p>
            <a:endParaRPr lang="en-US" altLang="en-US" sz="2800" dirty="0" smtClean="0"/>
          </a:p>
          <a:p>
            <a:endParaRPr lang="en-US" altLang="en-US" sz="2800" dirty="0" smtClean="0"/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Then, you can analyze this text file to get what statistics you want</a:t>
            </a:r>
          </a:p>
          <a:p>
            <a:endParaRPr lang="en-US" altLang="en-US" dirty="0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D684B7CA-5074-40A5-91B6-3D4AF97B70EA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41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pic>
        <p:nvPicPr>
          <p:cNvPr id="942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2362200"/>
            <a:ext cx="5772150" cy="3145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93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 EndPoint Statistics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>
          <a:xfrm>
            <a:off x="457200" y="1514475"/>
            <a:ext cx="8153400" cy="4368800"/>
          </a:xfrm>
        </p:spPr>
        <p:txBody>
          <a:bodyPr/>
          <a:lstStyle/>
          <a:p>
            <a:r>
              <a:rPr lang="en-US" altLang="en-US" smtClean="0"/>
              <a:t>Menu “statistics” </a:t>
            </a:r>
            <a:r>
              <a:rPr lang="en-US" altLang="en-US" smtClean="0">
                <a:sym typeface="Wingdings" panose="05000000000000000000" pitchFamily="2" charset="2"/>
              </a:rPr>
              <a:t> “endpoint list”  “TCP”</a:t>
            </a:r>
          </a:p>
          <a:p>
            <a:endParaRPr lang="en-US" altLang="en-US" smtClean="0">
              <a:sym typeface="Wingdings" panose="05000000000000000000" pitchFamily="2" charset="2"/>
            </a:endParaRPr>
          </a:p>
          <a:p>
            <a:endParaRPr lang="en-US" altLang="en-US" smtClean="0">
              <a:sym typeface="Wingdings" panose="05000000000000000000" pitchFamily="2" charset="2"/>
            </a:endParaRPr>
          </a:p>
          <a:p>
            <a:endParaRPr lang="en-US" altLang="en-US" smtClean="0">
              <a:sym typeface="Wingdings" panose="05000000000000000000" pitchFamily="2" charset="2"/>
            </a:endParaRPr>
          </a:p>
          <a:p>
            <a:endParaRPr lang="en-US" altLang="en-US" smtClean="0">
              <a:sym typeface="Wingdings" panose="05000000000000000000" pitchFamily="2" charset="2"/>
            </a:endParaRPr>
          </a:p>
          <a:p>
            <a:endParaRPr lang="en-US" altLang="en-US" smtClean="0">
              <a:sym typeface="Wingdings" panose="05000000000000000000" pitchFamily="2" charset="2"/>
            </a:endParaRPr>
          </a:p>
          <a:p>
            <a:endParaRPr lang="en-US" altLang="en-US" smtClean="0">
              <a:sym typeface="Wingdings" panose="05000000000000000000" pitchFamily="2" charset="2"/>
            </a:endParaRPr>
          </a:p>
          <a:p>
            <a:r>
              <a:rPr lang="en-US" altLang="en-US" sz="2800" smtClean="0">
                <a:sym typeface="Wingdings" panose="05000000000000000000" pitchFamily="2" charset="2"/>
              </a:rPr>
              <a:t>You can sort by field</a:t>
            </a:r>
          </a:p>
          <a:p>
            <a:r>
              <a:rPr lang="en-US" altLang="en-US" sz="2800" smtClean="0">
                <a:sym typeface="Wingdings" panose="05000000000000000000" pitchFamily="2" charset="2"/>
              </a:rPr>
              <a:t>“Tx” : transmit     “Rx” : receive</a:t>
            </a: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3A057E7B-9111-44EA-A3AE-4D32AC5E3CFC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42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pic>
        <p:nvPicPr>
          <p:cNvPr id="952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63" y="2012950"/>
            <a:ext cx="5262562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87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 EndPoint Statistics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53400" cy="4359275"/>
          </a:xfrm>
        </p:spPr>
        <p:txBody>
          <a:bodyPr/>
          <a:lstStyle/>
          <a:p>
            <a:r>
              <a:rPr lang="en-US" altLang="en-US" smtClean="0"/>
              <a:t>Use the “Copy” button to copy all text into clipboard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Then, you can analyze this text file to get what statistics you want</a:t>
            </a: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D801EDC4-465C-4B4F-B589-56BFDA98C4A6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43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pic>
        <p:nvPicPr>
          <p:cNvPr id="962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2241550"/>
            <a:ext cx="5322888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53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Export HTTP </a:t>
            </a:r>
          </a:p>
        </p:txBody>
      </p:sp>
      <p:pic>
        <p:nvPicPr>
          <p:cNvPr id="1003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6296025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520253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Export HTTP Objects</a:t>
            </a:r>
          </a:p>
        </p:txBody>
      </p:sp>
      <p:pic>
        <p:nvPicPr>
          <p:cNvPr id="1013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19400"/>
            <a:ext cx="786765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0" y="1981200"/>
            <a:ext cx="508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you can save all files transmitted in Web traffic!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82105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00" smtClean="0"/>
              <a:t>HTTP Analysis</a:t>
            </a:r>
          </a:p>
        </p:txBody>
      </p:sp>
      <p:pic>
        <p:nvPicPr>
          <p:cNvPr id="1024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6675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48739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00" smtClean="0"/>
              <a:t>HTTP Analysis – Load Distribution</a:t>
            </a:r>
          </a:p>
        </p:txBody>
      </p:sp>
      <p:pic>
        <p:nvPicPr>
          <p:cNvPr id="1034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409700"/>
            <a:ext cx="29718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8" name="TextBox 1"/>
          <p:cNvSpPr txBox="1">
            <a:spLocks noChangeArrowheads="1"/>
          </p:cNvSpPr>
          <p:nvPr/>
        </p:nvSpPr>
        <p:spPr bwMode="auto">
          <a:xfrm>
            <a:off x="307975" y="2600325"/>
            <a:ext cx="4162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279F"/>
                </a:solidFill>
                <a:latin typeface="Batang" panose="02030600000101010101" pitchFamily="18" charset="-127"/>
              </a:rPr>
              <a:t>Click “Create Stat” button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279F"/>
                </a:solidFill>
                <a:latin typeface="Batang" panose="02030600000101010101" pitchFamily="18" charset="-127"/>
              </a:rPr>
              <a:t>You can add “filter” to only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279F"/>
                </a:solidFill>
                <a:latin typeface="Batang" panose="02030600000101010101" pitchFamily="18" charset="-127"/>
              </a:rPr>
              <a:t>Show selected traffic</a:t>
            </a:r>
          </a:p>
        </p:txBody>
      </p:sp>
      <p:pic>
        <p:nvPicPr>
          <p:cNvPr id="1034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5" y="2146300"/>
            <a:ext cx="41910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5060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00" smtClean="0"/>
              <a:t>HTTP Analysis – Packet Counter</a:t>
            </a:r>
          </a:p>
        </p:txBody>
      </p:sp>
      <p:pic>
        <p:nvPicPr>
          <p:cNvPr id="1044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95425"/>
            <a:ext cx="38862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80081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00" smtClean="0"/>
              <a:t>HTTP Analysis – Requests</a:t>
            </a:r>
          </a:p>
        </p:txBody>
      </p:sp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399097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90576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F8DA691D-1567-4836-9E1A-BB4E6C90F248}" type="slidenum">
              <a:rPr lang="en-US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5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Tcpdump example 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44850"/>
            <a:ext cx="8229600" cy="2849563"/>
          </a:xfrm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01:46:28.808262 IP danjo.CS.Berkeley.EDU.ssh &gt; adsl-69-228-230-7.dsl.pltn13.pacbell.net.2481: . 2513546054:2513547434(1380) ack 1268355216 win 12816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01:46:28.808271 IP danjo.CS.Berkeley.EDU.ssh &gt; adsl-69-228-230-7.dsl.pltn13.pacbell.net.2481: P 1380:2128(748) ack 1 win 12816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01:46:28.808276 IP danjo.CS.Berkeley.EDU.ssh &gt; adsl-69-228-230-7.dsl.pltn13.pacbell.net.2481: . 2128:3508(1380) ack 1 win 12816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01:46:28.890021 IP adsl-69-228-230-7.dsl.pltn13.pacbell.net.2481 &gt; danjo.CS.Berkeley.EDU.ssh: P 1:49(48) ack 1380 win 16560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457200" y="1371600"/>
            <a:ext cx="8305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altLang="en-US" b="0" dirty="0">
                <a:solidFill>
                  <a:srgbClr val="00279F"/>
                </a:solidFill>
              </a:rPr>
              <a:t>Ran </a:t>
            </a:r>
            <a:r>
              <a:rPr lang="en-US" altLang="en-US" b="0" dirty="0" err="1">
                <a:solidFill>
                  <a:srgbClr val="00279F"/>
                </a:solidFill>
              </a:rPr>
              <a:t>tcpdump</a:t>
            </a:r>
            <a:r>
              <a:rPr lang="en-US" altLang="en-US" b="0" dirty="0">
                <a:solidFill>
                  <a:srgbClr val="00279F"/>
                </a:solidFill>
              </a:rPr>
              <a:t> on a Unix </a:t>
            </a:r>
            <a:r>
              <a:rPr lang="en-US" altLang="en-US" b="0" dirty="0" smtClean="0">
                <a:solidFill>
                  <a:srgbClr val="00279F"/>
                </a:solidFill>
              </a:rPr>
              <a:t>machine</a:t>
            </a:r>
          </a:p>
          <a:p>
            <a:pPr lvl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altLang="en-US" dirty="0" smtClean="0">
                <a:solidFill>
                  <a:srgbClr val="00279F"/>
                </a:solidFill>
              </a:rPr>
              <a:t>You can try it on your Kali Linux VM</a:t>
            </a:r>
            <a:r>
              <a:rPr lang="en-US" altLang="en-US" b="0" dirty="0" smtClean="0">
                <a:solidFill>
                  <a:srgbClr val="00279F"/>
                </a:solidFill>
              </a:rPr>
              <a:t> </a:t>
            </a:r>
            <a:endParaRPr lang="en-US" altLang="en-US" b="0" dirty="0">
              <a:solidFill>
                <a:srgbClr val="00279F"/>
              </a:solidFill>
            </a:endParaRPr>
          </a:p>
          <a:p>
            <a:pPr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altLang="en-US" b="0" dirty="0">
                <a:solidFill>
                  <a:srgbClr val="00279F"/>
                </a:solidFill>
              </a:rPr>
              <a:t>First few lines of the output:</a:t>
            </a:r>
          </a:p>
        </p:txBody>
      </p:sp>
    </p:spTree>
    <p:extLst>
      <p:ext uri="{BB962C8B-B14F-4D97-AF65-F5344CB8AC3E}">
        <p14:creationId xmlns:p14="http://schemas.microsoft.com/office/powerpoint/2010/main" val="41053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Improving WireShark Performance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Don’t use capture filters</a:t>
            </a:r>
          </a:p>
          <a:p>
            <a:pPr eaLnBrk="1" hangingPunct="1"/>
            <a:r>
              <a:rPr lang="en-US" altLang="en-US" dirty="0" smtClean="0"/>
              <a:t>Increase your read buffer size</a:t>
            </a:r>
          </a:p>
          <a:p>
            <a:pPr eaLnBrk="1" hangingPunct="1"/>
            <a:r>
              <a:rPr lang="en-US" altLang="en-US" dirty="0" smtClean="0"/>
              <a:t>Don’t update the screen dynamically</a:t>
            </a:r>
          </a:p>
          <a:p>
            <a:pPr eaLnBrk="1" hangingPunct="1"/>
            <a:r>
              <a:rPr lang="en-US" altLang="en-US" dirty="0" smtClean="0"/>
              <a:t>Get a faster computer</a:t>
            </a:r>
          </a:p>
          <a:p>
            <a:pPr eaLnBrk="1" hangingPunct="1"/>
            <a:r>
              <a:rPr lang="en-US" altLang="en-US" dirty="0" smtClean="0"/>
              <a:t>Use a TAP</a:t>
            </a:r>
          </a:p>
          <a:p>
            <a:pPr eaLnBrk="1" hangingPunct="1"/>
            <a:r>
              <a:rPr lang="en-US" altLang="en-US" dirty="0" smtClean="0"/>
              <a:t>Don’t resolve DNS hostnames</a:t>
            </a:r>
          </a:p>
        </p:txBody>
      </p:sp>
    </p:spTree>
    <p:extLst>
      <p:ext uri="{BB962C8B-B14F-4D97-AF65-F5344CB8AC3E}">
        <p14:creationId xmlns:p14="http://schemas.microsoft.com/office/powerpoint/2010/main" val="179229376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Post-Processing Text File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For saved text-format packet files, further analysis needs coding or special tools</a:t>
            </a:r>
          </a:p>
          <a:p>
            <a:r>
              <a:rPr lang="en-US" altLang="en-US" smtClean="0"/>
              <a:t>One useful tool on Unix:  Grep</a:t>
            </a:r>
          </a:p>
          <a:p>
            <a:pPr lvl="1"/>
            <a:r>
              <a:rPr lang="en-US" altLang="en-US" smtClean="0"/>
              <a:t>On Windows:  PowerGrep  </a:t>
            </a:r>
            <a:r>
              <a:rPr lang="en-US" altLang="en-US" smtClean="0">
                <a:hlinkClick r:id="rId3"/>
              </a:rPr>
              <a:t>http://www.powergrep.com/</a:t>
            </a:r>
            <a:endParaRPr lang="en-US" altLang="en-US" smtClean="0"/>
          </a:p>
          <a:p>
            <a:pPr lvl="1"/>
            <a:r>
              <a:rPr lang="en-US" altLang="en-US" smtClean="0"/>
              <a:t>Command-line based utility for searching plain-text data sets for lines matching a regular expression. </a:t>
            </a: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21B778B0-344A-4479-BD2D-13F4BFAC2067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51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83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Basic usage of Grep 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>
          <a:xfrm>
            <a:off x="465138" y="1374775"/>
            <a:ext cx="8153400" cy="4359275"/>
          </a:xfrm>
        </p:spPr>
        <p:txBody>
          <a:bodyPr/>
          <a:lstStyle/>
          <a:p>
            <a:r>
              <a:rPr lang="en-US" altLang="en-US" sz="2800" dirty="0" smtClean="0"/>
              <a:t>Command-line text-search program in Linux</a:t>
            </a:r>
          </a:p>
          <a:p>
            <a:r>
              <a:rPr lang="en-US" altLang="en-US" sz="2800" dirty="0" smtClean="0"/>
              <a:t>Some useful usage:</a:t>
            </a:r>
          </a:p>
          <a:p>
            <a:pPr lvl="1"/>
            <a:r>
              <a:rPr lang="en-US" altLang="en-US" sz="1800" dirty="0" err="1" smtClean="0"/>
              <a:t>Grep</a:t>
            </a:r>
            <a:r>
              <a:rPr lang="en-US" altLang="en-US" sz="1800" dirty="0" smtClean="0"/>
              <a:t> ‘word’ filename    # find lines with ‘word’</a:t>
            </a:r>
          </a:p>
          <a:p>
            <a:pPr lvl="1"/>
            <a:r>
              <a:rPr lang="en-US" altLang="en-US" sz="1800" dirty="0" err="1" smtClean="0"/>
              <a:t>Grep</a:t>
            </a:r>
            <a:r>
              <a:rPr lang="en-US" altLang="en-US" sz="1800" dirty="0" smtClean="0"/>
              <a:t> –v ‘word’ filename # find lines without ‘word’</a:t>
            </a:r>
          </a:p>
          <a:p>
            <a:pPr lvl="1"/>
            <a:r>
              <a:rPr lang="en-US" altLang="en-US" sz="1800" dirty="0" err="1" smtClean="0"/>
              <a:t>Grep</a:t>
            </a:r>
            <a:r>
              <a:rPr lang="en-US" altLang="en-US" sz="1800" dirty="0" smtClean="0"/>
              <a:t> ‘^word’ filename   # find lines beginning with ‘word’</a:t>
            </a:r>
          </a:p>
          <a:p>
            <a:pPr lvl="1"/>
            <a:r>
              <a:rPr lang="en-US" altLang="en-US" sz="1800" dirty="0" err="1" smtClean="0"/>
              <a:t>Grep</a:t>
            </a:r>
            <a:r>
              <a:rPr lang="en-US" altLang="en-US" sz="1800" dirty="0" smtClean="0"/>
              <a:t> ‘word’ filename &gt; file2  # output lines with ‘word’ to file2</a:t>
            </a:r>
          </a:p>
          <a:p>
            <a:pPr lvl="1"/>
            <a:r>
              <a:rPr lang="en-US" altLang="en-US" sz="1800" dirty="0" smtClean="0"/>
              <a:t>ls -l | </a:t>
            </a:r>
            <a:r>
              <a:rPr lang="en-US" altLang="en-US" sz="1800" dirty="0" err="1" smtClean="0"/>
              <a:t>grep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rwxrwxrwx</a:t>
            </a:r>
            <a:r>
              <a:rPr lang="en-US" altLang="en-US" sz="1800" dirty="0" smtClean="0"/>
              <a:t>   # list files that have ‘</a:t>
            </a:r>
            <a:r>
              <a:rPr lang="en-US" altLang="en-US" sz="1800" dirty="0" err="1" smtClean="0"/>
              <a:t>rwxrwxrwx</a:t>
            </a:r>
            <a:r>
              <a:rPr lang="en-US" altLang="en-US" sz="1800" dirty="0" smtClean="0"/>
              <a:t>’ feature</a:t>
            </a:r>
          </a:p>
          <a:p>
            <a:pPr lvl="1"/>
            <a:r>
              <a:rPr lang="en-US" altLang="en-US" sz="1800" dirty="0" err="1" smtClean="0"/>
              <a:t>grep</a:t>
            </a:r>
            <a:r>
              <a:rPr lang="en-US" altLang="en-US" sz="1800" dirty="0" smtClean="0"/>
              <a:t>  '^[0-4]‘ filename # find lines beginning with any of the numbers from 0-4</a:t>
            </a:r>
          </a:p>
          <a:p>
            <a:pPr lvl="1"/>
            <a:r>
              <a:rPr lang="en-US" altLang="en-US" sz="1800" dirty="0" err="1" smtClean="0"/>
              <a:t>Grep</a:t>
            </a:r>
            <a:r>
              <a:rPr lang="en-US" altLang="en-US" sz="1800" dirty="0" smtClean="0"/>
              <a:t> –c ‘word’ filename    # find lines with ‘word’ and print out the number of these lines</a:t>
            </a:r>
          </a:p>
          <a:p>
            <a:pPr lvl="1"/>
            <a:r>
              <a:rPr lang="en-US" altLang="en-US" sz="1800" dirty="0" err="1" smtClean="0"/>
              <a:t>Grep</a:t>
            </a:r>
            <a:r>
              <a:rPr lang="en-US" altLang="en-US" sz="1800" dirty="0" smtClean="0"/>
              <a:t> –</a:t>
            </a:r>
            <a:r>
              <a:rPr lang="en-US" altLang="en-US" sz="1800" dirty="0" err="1" smtClean="0"/>
              <a:t>i</a:t>
            </a:r>
            <a:r>
              <a:rPr lang="en-US" altLang="en-US" sz="1800" dirty="0" smtClean="0"/>
              <a:t> ‘word’ filename  # find lines with ‘word’ regardless of case</a:t>
            </a:r>
          </a:p>
          <a:p>
            <a:r>
              <a:rPr lang="en-US" altLang="en-US" sz="2400" dirty="0" smtClean="0"/>
              <a:t>Many tutorials on </a:t>
            </a:r>
            <a:r>
              <a:rPr lang="en-US" altLang="en-US" sz="2400" dirty="0" err="1" smtClean="0"/>
              <a:t>grep</a:t>
            </a:r>
            <a:r>
              <a:rPr lang="en-US" altLang="en-US" sz="2400" dirty="0" smtClean="0"/>
              <a:t> online</a:t>
            </a:r>
          </a:p>
          <a:p>
            <a:pPr lvl="1"/>
            <a:r>
              <a:rPr lang="en-US" altLang="en-US" sz="1800" dirty="0" smtClean="0">
                <a:hlinkClick r:id="rId3"/>
              </a:rPr>
              <a:t>http://www.cyberciti.biz/faq/howto-use-grep-command-in-linux-unix/</a:t>
            </a:r>
            <a:endParaRPr lang="en-US" altLang="en-US" sz="1800" dirty="0" smtClean="0"/>
          </a:p>
          <a:p>
            <a:pPr lvl="1"/>
            <a:r>
              <a:rPr lang="en-US" altLang="en-US" sz="1800" dirty="0" smtClean="0">
                <a:hlinkClick r:id="rId4"/>
              </a:rPr>
              <a:t>http://www.thegeekstuff.com/2009/03/15-practical-unix-grep-command-examples/</a:t>
            </a:r>
            <a:endParaRPr lang="en-US" altLang="en-US" sz="1800" dirty="0" smtClean="0"/>
          </a:p>
          <a:p>
            <a:pPr lvl="1"/>
            <a:endParaRPr lang="en-US" altLang="en-US" sz="2000" dirty="0" smtClean="0"/>
          </a:p>
          <a:p>
            <a:endParaRPr lang="en-US" altLang="en-US" sz="2400" dirty="0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D31C9427-D6ED-4FC2-B5DD-86BF85AFB7E3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52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31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On-line Wireshark Trace Files</a:t>
            </a:r>
          </a:p>
        </p:txBody>
      </p:sp>
      <p:sp>
        <p:nvSpPr>
          <p:cNvPr id="1136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Public available .</a:t>
            </a:r>
            <a:r>
              <a:rPr lang="en-US" altLang="en-US" dirty="0" err="1" smtClean="0"/>
              <a:t>pcap</a:t>
            </a:r>
            <a:r>
              <a:rPr lang="en-US" altLang="en-US" dirty="0" smtClean="0"/>
              <a:t> files:</a:t>
            </a:r>
          </a:p>
          <a:p>
            <a:pPr lvl="1"/>
            <a:r>
              <a:rPr lang="en-US" altLang="en-US" dirty="0" smtClean="0">
                <a:hlinkClick r:id="rId2"/>
              </a:rPr>
              <a:t>http://www.netresec.com/?page=PcapFiles</a:t>
            </a:r>
            <a:endParaRPr lang="en-US" altLang="en-US" dirty="0" smtClean="0"/>
          </a:p>
          <a:p>
            <a:endParaRPr lang="en-US" altLang="en-US" sz="2800" dirty="0" smtClean="0">
              <a:hlinkClick r:id=""/>
            </a:endParaRPr>
          </a:p>
          <a:p>
            <a:r>
              <a:rPr lang="en-US" altLang="en-US" sz="2800" dirty="0" smtClean="0">
                <a:hlinkClick r:id=""/>
              </a:rPr>
              <a:t>http://www.tp.org/jay/nwanalysis/traces/Lab%20Trace%20Files/</a:t>
            </a:r>
            <a:endParaRPr lang="en-US" altLang="en-US" sz="2800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Wiki Sample capture</a:t>
            </a:r>
          </a:p>
          <a:p>
            <a:pPr lvl="1"/>
            <a:r>
              <a:rPr lang="en-US" altLang="en-US" dirty="0" smtClean="0">
                <a:hlinkClick r:id="rId3"/>
              </a:rPr>
              <a:t>https://wiki.wireshark.org/SampleCaptures</a:t>
            </a:r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0FD96630-9A29-4D0F-A43F-D8BCE611A9FE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53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4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Example Trace File and Questions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SharkFest'15 </a:t>
            </a:r>
            <a:r>
              <a:rPr lang="en-US" altLang="en-US" dirty="0" smtClean="0"/>
              <a:t>Packet Challenge</a:t>
            </a:r>
          </a:p>
          <a:p>
            <a:pPr lvl="1"/>
            <a:r>
              <a:rPr lang="en-US" altLang="en-US" dirty="0">
                <a:hlinkClick r:id="rId2"/>
              </a:rPr>
              <a:t>https://sharkfestus.wireshark.org/sf15</a:t>
            </a:r>
          </a:p>
          <a:p>
            <a:pPr lvl="1"/>
            <a:r>
              <a:rPr lang="en-US" altLang="en-US" dirty="0" smtClean="0">
                <a:hlinkClick r:id="rId2"/>
              </a:rPr>
              <a:t>https</a:t>
            </a:r>
            <a:r>
              <a:rPr lang="en-US" altLang="en-US" dirty="0" smtClean="0">
                <a:hlinkClick r:id="rId2"/>
              </a:rPr>
              <a:t>://sharkfest.wireshark.org/assets/presentations15/packetchallenge.zip</a:t>
            </a:r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0A1D6FFC-F912-4A49-B744-2C78FEFFDD25}" type="slidenum">
              <a:rPr lang="zh-CN" altLang="en-US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54</a:t>
            </a:fld>
            <a:endParaRPr lang="en-US" altLang="zh-CN" sz="14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30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5405DFE7-AF42-4A15-9ADC-491E2F01BD25}" type="slidenum">
              <a:rPr lang="en-US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6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Similar Output from Tshark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1190003744.940437 61.184.241.230 -&gt; 128.32.48.169 SSH Encrypted request packet len=48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1190003744.940916 128.32.48.169 -&gt; 61.184.241.230 SSH Encrypted response packet len=48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1190003744.955764 61.184.241.230 -&gt; 128.32.48.169 TCP 6943 &gt; ssh [ACK] Seq=48 Ack=48 Win=65514 Len=0 TSV=445871583 TSER=632535493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1190003745.035678 61.184.241.230 -&gt; 128.32.48.169 SSH Encrypted request packet len=48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1190003745.036004 128.32.48.169 -&gt; 61.184.241.230 SSH Encrypted response packet len=48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1190003745.050970 61.184.241.230 -&gt; 128.32.48.169 TCP 6943 &gt; ssh [ACK] Seq=96 Ack=96 Win=65514 Len=0 TSV=445871583 TSER=632535502</a:t>
            </a:r>
          </a:p>
        </p:txBody>
      </p:sp>
    </p:spTree>
    <p:extLst>
      <p:ext uri="{BB962C8B-B14F-4D97-AF65-F5344CB8AC3E}">
        <p14:creationId xmlns:p14="http://schemas.microsoft.com/office/powerpoint/2010/main" val="6512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A7E5F830-99F7-4F0B-AEBA-FBAD908C7A44}" type="slidenum">
              <a:rPr lang="en-US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7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Filters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We are often not interested in all packets flowing through the network</a:t>
            </a:r>
          </a:p>
          <a:p>
            <a:pPr eaLnBrk="1" hangingPunct="1"/>
            <a:r>
              <a:rPr lang="en-US" altLang="en-US" dirty="0" smtClean="0"/>
              <a:t>Use filters to capture only packets of interest to us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How to write filters?</a:t>
            </a:r>
          </a:p>
          <a:p>
            <a:pPr lvl="1" eaLnBrk="1" hangingPunct="1"/>
            <a:r>
              <a:rPr lang="en-US" altLang="en-US" dirty="0"/>
              <a:t>Refer the </a:t>
            </a:r>
            <a:r>
              <a:rPr lang="en-US" altLang="en-US" dirty="0" err="1"/>
              <a:t>tcpdump</a:t>
            </a:r>
            <a:r>
              <a:rPr lang="en-US" altLang="en-US" dirty="0"/>
              <a:t>/</a:t>
            </a:r>
            <a:r>
              <a:rPr lang="en-US" altLang="en-US" dirty="0" err="1"/>
              <a:t>tshark</a:t>
            </a:r>
            <a:r>
              <a:rPr lang="en-US" altLang="en-US" dirty="0"/>
              <a:t> man page</a:t>
            </a:r>
          </a:p>
          <a:p>
            <a:pPr lvl="1" eaLnBrk="1" hangingPunct="1"/>
            <a:r>
              <a:rPr lang="en-US" altLang="en-US" dirty="0"/>
              <a:t>Many example webpages on the Internet</a:t>
            </a:r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484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ADA27ED7-B20F-4BFA-8A4F-B51802EE8A5A}" type="slidenum">
              <a:rPr lang="en-US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8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 smtClean="0"/>
              <a:t>Capture only udp packets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mtClean="0"/>
              <a:t>tcpdump “udp”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mtClean="0"/>
              <a:t>Capture only tcp packets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mtClean="0"/>
              <a:t>tcpdump “tcp”</a:t>
            </a:r>
          </a:p>
          <a:p>
            <a:pPr marL="609600" indent="-609600" eaLnBrk="1" hangingPunct="1">
              <a:buFontTx/>
              <a:buAutoNum type="arabicPeriod"/>
            </a:pPr>
            <a:endParaRPr lang="en-US" altLang="en-US" smtClean="0"/>
          </a:p>
          <a:p>
            <a:pPr marL="609600" indent="-609600" eaLnBrk="1" hangingPunct="1">
              <a:buFontTx/>
              <a:buAutoNum type="arabicPeriod"/>
            </a:pPr>
            <a:endParaRPr lang="en-US" altLang="en-US" smtClean="0"/>
          </a:p>
          <a:p>
            <a:pPr marL="990600" lvl="1" indent="-533400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653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0376B475-E45D-41D8-8BE0-F038F2E9354E}" type="slidenum">
              <a:rPr lang="en-US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9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 (contd.)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 smtClean="0"/>
              <a:t>Capture only UDP packets with destination port 53 (DNS requests)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mtClean="0"/>
              <a:t>tcpdump “udp dst port 53”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mtClean="0"/>
              <a:t>Capture only UDP packets with source port 53 (DNS replies)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mtClean="0"/>
              <a:t>tcpdump “udp src port 53”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mtClean="0"/>
              <a:t>Capture only UDP packets with source or destination port 53 (DNS requests and replies)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mtClean="0"/>
              <a:t>tcpdump “udp port 53”</a:t>
            </a:r>
          </a:p>
        </p:txBody>
      </p:sp>
    </p:spTree>
    <p:extLst>
      <p:ext uri="{BB962C8B-B14F-4D97-AF65-F5344CB8AC3E}">
        <p14:creationId xmlns:p14="http://schemas.microsoft.com/office/powerpoint/2010/main" val="361834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3020</TotalTime>
  <Words>1561</Words>
  <Application>Microsoft Office PowerPoint</Application>
  <PresentationFormat>On-screen Show (4:3)</PresentationFormat>
  <Paragraphs>394</Paragraphs>
  <Slides>54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Batang</vt:lpstr>
      <vt:lpstr>宋体</vt:lpstr>
      <vt:lpstr>华文中宋</vt:lpstr>
      <vt:lpstr>Arial</vt:lpstr>
      <vt:lpstr>Calibri</vt:lpstr>
      <vt:lpstr>Comic Sans MS</vt:lpstr>
      <vt:lpstr>Gill Sans MT</vt:lpstr>
      <vt:lpstr>Times New Roman</vt:lpstr>
      <vt:lpstr>Verdana</vt:lpstr>
      <vt:lpstr>Wingdings</vt:lpstr>
      <vt:lpstr>Wingdings 2</vt:lpstr>
      <vt:lpstr>Solstice</vt:lpstr>
      <vt:lpstr>Clip</vt:lpstr>
      <vt:lpstr>Traffic Analysis– Wireshark </vt:lpstr>
      <vt:lpstr>Acknowledgement</vt:lpstr>
      <vt:lpstr>Motivation for Network Monitoring</vt:lpstr>
      <vt:lpstr>Tools Overview</vt:lpstr>
      <vt:lpstr>Tcpdump example </vt:lpstr>
      <vt:lpstr>Similar Output from Tshark </vt:lpstr>
      <vt:lpstr>Filters</vt:lpstr>
      <vt:lpstr>Example</vt:lpstr>
      <vt:lpstr>Example (contd.)</vt:lpstr>
      <vt:lpstr>Example (contd.)</vt:lpstr>
      <vt:lpstr>Running tcpdump</vt:lpstr>
      <vt:lpstr>So What is WireShark?</vt:lpstr>
      <vt:lpstr>What is tShark?</vt:lpstr>
      <vt:lpstr>Network Layered Structure</vt:lpstr>
      <vt:lpstr>Wireshark Interface</vt:lpstr>
      <vt:lpstr>Wireshark Interface</vt:lpstr>
      <vt:lpstr>Status Bar</vt:lpstr>
      <vt:lpstr>Capture Options</vt:lpstr>
      <vt:lpstr>Capture Filter</vt:lpstr>
      <vt:lpstr>Capture Filter examples</vt:lpstr>
      <vt:lpstr>Capture Buffer Usage</vt:lpstr>
      <vt:lpstr>PowerPoint Presentation</vt:lpstr>
      <vt:lpstr>Display Filters (Post-Filters)</vt:lpstr>
      <vt:lpstr>Display Filter</vt:lpstr>
      <vt:lpstr>Display Filter Examples</vt:lpstr>
      <vt:lpstr>Display Filter</vt:lpstr>
      <vt:lpstr>TCP segment structure</vt:lpstr>
      <vt:lpstr>Display Filter</vt:lpstr>
      <vt:lpstr>Display Filter Expressions</vt:lpstr>
      <vt:lpstr>Save Filtered Packets as Text After Using Display Filter</vt:lpstr>
      <vt:lpstr>Save Filtered Packets in Wireshark format After Using Display Filter</vt:lpstr>
      <vt:lpstr>Protocol Hierarchy</vt:lpstr>
      <vt:lpstr>Protocol Hierarchy</vt:lpstr>
      <vt:lpstr>Follow TCP Stream</vt:lpstr>
      <vt:lpstr>Follow TCP Stream</vt:lpstr>
      <vt:lpstr>Filter out/in Single TCP Stream</vt:lpstr>
      <vt:lpstr>Expert Info</vt:lpstr>
      <vt:lpstr>Expert Info</vt:lpstr>
      <vt:lpstr>Conversations</vt:lpstr>
      <vt:lpstr>Conversations</vt:lpstr>
      <vt:lpstr>PowerPoint Presentation</vt:lpstr>
      <vt:lpstr>Find EndPoint Statistics</vt:lpstr>
      <vt:lpstr>Find EndPoint Statistics</vt:lpstr>
      <vt:lpstr>Export HTTP </vt:lpstr>
      <vt:lpstr>Export HTTP Objects</vt:lpstr>
      <vt:lpstr>HTTP Analysis</vt:lpstr>
      <vt:lpstr>HTTP Analysis – Load Distribution</vt:lpstr>
      <vt:lpstr>HTTP Analysis – Packet Counter</vt:lpstr>
      <vt:lpstr>HTTP Analysis – Requests</vt:lpstr>
      <vt:lpstr>Improving WireShark Performance</vt:lpstr>
      <vt:lpstr>Post-Processing Text File</vt:lpstr>
      <vt:lpstr>Basic usage of Grep </vt:lpstr>
      <vt:lpstr>On-line Wireshark Trace Files</vt:lpstr>
      <vt:lpstr>Example Trace File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Event Logs (.evt and .evtx File Formats)</dc:title>
  <dc:creator>User</dc:creator>
  <cp:lastModifiedBy>Changchun Zou</cp:lastModifiedBy>
  <cp:revision>119</cp:revision>
  <dcterms:created xsi:type="dcterms:W3CDTF">2013-11-10T00:52:34Z</dcterms:created>
  <dcterms:modified xsi:type="dcterms:W3CDTF">2021-09-15T02:14:23Z</dcterms:modified>
</cp:coreProperties>
</file>