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82" r:id="rId2"/>
    <p:sldId id="283" r:id="rId3"/>
    <p:sldId id="257" r:id="rId4"/>
    <p:sldId id="284" r:id="rId5"/>
    <p:sldId id="259" r:id="rId6"/>
    <p:sldId id="260" r:id="rId7"/>
    <p:sldId id="261" r:id="rId8"/>
    <p:sldId id="285" r:id="rId9"/>
    <p:sldId id="262" r:id="rId10"/>
    <p:sldId id="286" r:id="rId11"/>
    <p:sldId id="263" r:id="rId12"/>
    <p:sldId id="288" r:id="rId13"/>
    <p:sldId id="264" r:id="rId14"/>
    <p:sldId id="289" r:id="rId15"/>
    <p:sldId id="291" r:id="rId16"/>
    <p:sldId id="290" r:id="rId17"/>
    <p:sldId id="287" r:id="rId18"/>
    <p:sldId id="265" r:id="rId19"/>
    <p:sldId id="292" r:id="rId20"/>
    <p:sldId id="296" r:id="rId21"/>
    <p:sldId id="267" r:id="rId22"/>
    <p:sldId id="294" r:id="rId23"/>
    <p:sldId id="295" r:id="rId24"/>
    <p:sldId id="297" r:id="rId25"/>
    <p:sldId id="299" r:id="rId26"/>
    <p:sldId id="301" r:id="rId27"/>
    <p:sldId id="302" r:id="rId28"/>
    <p:sldId id="300" r:id="rId29"/>
    <p:sldId id="303" r:id="rId30"/>
    <p:sldId id="305" r:id="rId31"/>
    <p:sldId id="30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80" d="100"/>
          <a:sy n="80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7B9F1A-4BA7-4F42-8B30-B390DAD022BE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DAA574-78F9-4CF3-B5AA-FBB7FA629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32125-C21D-4793-A6E9-AEA3A2E01112}" type="slidenum">
              <a:rPr lang="en-US" altLang="en-US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E35B27-722D-479F-AE8A-9D1E19209290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CAC18-B632-4DC6-9D20-180F25605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BB1-4F72-42EE-962D-8D619EADA197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E5EE-EF7A-4CE2-B37B-14BAE1F61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9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A553-A8E7-4033-AF4F-9980AF19E86A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7EBF-D0FB-40F0-A4D8-34F2BB57D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93E0-2FBC-411A-9E2D-7BB679E8A33B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CE37-9B19-4A1F-B317-C426BEA3A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43A202-D693-4DA3-A9D5-41F5562821BE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6B3CBA-5C7D-47E3-A184-0130CB1E7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80137-D48C-480B-AE9D-C2DBF8E0F16F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5685-DB8E-4829-B9B3-CE34A8BF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B63DA3-CF07-422A-A7E7-C8441FF20691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1BAAF-10C9-4D5C-B00C-BD2C99104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1C78-DF78-4C5A-BED5-B7B03F45249D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7665-8DC7-4493-BA40-B8EA76442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791A91-6368-4A9F-88C2-2E770D74C8B6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3FCD1-4044-4BBE-9287-C051EDB04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BF6B36-06ED-4FC9-B0B9-9D9BCCE0151F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77BD9-FC36-4170-B92B-0E524E53B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BAFADE-C3E5-4677-BEB9-6FE45F39E270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454FA-D2CA-45BD-8EC6-F18E282C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E20E7B-79D4-4A4B-BC1A-D3DB2493F6F8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9F0EAAAB-7DAD-46A1-BDC6-93D81DFB6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2" r:id="rId2"/>
    <p:sldLayoutId id="2147483888" r:id="rId3"/>
    <p:sldLayoutId id="2147483883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mint.com/10-lsof-command-examples-in-linux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11/11/strace-ex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ysinternals/downloads/sysinternals-suite" TargetMode="External"/><Relationship Id="rId2" Type="http://schemas.openxmlformats.org/officeDocument/2006/relationships/hyperlink" Target="https://docs.microsoft.com/en-us/sysinternal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chnet.microsoft.com/en-us/sysinternals/bb89665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sysinternals/downloads/procm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sysinternals/downloads/tcpvie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ourceforge.net/projects/regsho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books.org/wiki/X86_Assembly/X86_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A-32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ck_(data_structure)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ldp.org/LDP/nag2/x-087-2-iface.netstat.html" TargetMode="External"/><Relationship Id="rId2" Type="http://schemas.openxmlformats.org/officeDocument/2006/relationships/hyperlink" Target="http://www.thegeekstuff.com/2010/03/netstat-command-examp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Malware Incident Response 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  <a:sym typeface="Symbol"/>
              </a:rPr>
              <a:t>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Dynamic 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Analysis - I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CIS 6395, Incident Response Technologies</a:t>
            </a:r>
            <a:endParaRPr lang="en-U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</a:t>
            </a:r>
            <a:r>
              <a:rPr lang="en-US" b="1" dirty="0" smtClean="0"/>
              <a:t>2021, </a:t>
            </a:r>
            <a:r>
              <a:rPr lang="en-US" b="1" dirty="0"/>
              <a:t>Dr. </a:t>
            </a:r>
            <a:r>
              <a:rPr lang="en-US" b="1" dirty="0" smtClean="0"/>
              <a:t>Cliff Zou</a:t>
            </a:r>
            <a:endParaRPr lang="en-U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czou@cs.ucf.edu</a:t>
            </a:r>
            <a:endParaRPr lang="en-US" dirty="0"/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Dynamic Analysis - Unix Based Systems,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>
                <a:solidFill>
                  <a:srgbClr val="0070C0"/>
                </a:solidFill>
              </a:rPr>
              <a:t>lsof</a:t>
            </a:r>
            <a:r>
              <a:rPr lang="en-US" dirty="0"/>
              <a:t> - list of open files</a:t>
            </a:r>
          </a:p>
          <a:p>
            <a:pPr lvl="1">
              <a:defRPr/>
            </a:pPr>
            <a:r>
              <a:rPr lang="en-US" sz="2400" dirty="0"/>
              <a:t>Displays a listing of files that are currently open and being used by running processes or applications</a:t>
            </a:r>
          </a:p>
          <a:p>
            <a:pPr lvl="1">
              <a:defRPr/>
            </a:pPr>
            <a:r>
              <a:rPr lang="en-US" sz="2400" dirty="0"/>
              <a:t>Again, be sure and run this command and capture its output before and after running the </a:t>
            </a:r>
            <a:r>
              <a:rPr lang="en-US" sz="2400" dirty="0" smtClean="0"/>
              <a:t>malware</a:t>
            </a:r>
          </a:p>
          <a:p>
            <a:pPr lvl="2">
              <a:defRPr/>
            </a:pPr>
            <a:r>
              <a:rPr lang="en-US" sz="2000" dirty="0" smtClean="0"/>
              <a:t>A malware might modify this command</a:t>
            </a:r>
          </a:p>
          <a:p>
            <a:pPr lvl="1">
              <a:defRPr/>
            </a:pPr>
            <a:r>
              <a:rPr lang="en-US" sz="2400" dirty="0" err="1"/>
              <a:t>lsof</a:t>
            </a:r>
            <a:r>
              <a:rPr lang="en-US" sz="2400" dirty="0"/>
              <a:t> -u </a:t>
            </a:r>
            <a:r>
              <a:rPr lang="en-US" sz="2400" dirty="0" smtClean="0"/>
              <a:t>user1:  only about user1</a:t>
            </a:r>
          </a:p>
          <a:p>
            <a:pPr lvl="1">
              <a:defRPr/>
            </a:pPr>
            <a:r>
              <a:rPr lang="en-US" sz="2400" dirty="0" err="1"/>
              <a:t>lsof</a:t>
            </a:r>
            <a:r>
              <a:rPr lang="en-US" sz="2400" dirty="0"/>
              <a:t>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TCP: 20-100:  only on specific port or range</a:t>
            </a:r>
          </a:p>
          <a:p>
            <a:pPr lvl="1">
              <a:defRPr/>
            </a:pPr>
            <a:r>
              <a:rPr lang="en-US" sz="2400" dirty="0" err="1"/>
              <a:t>lsof</a:t>
            </a:r>
            <a:r>
              <a:rPr lang="en-US" sz="2400" dirty="0"/>
              <a:t> -</a:t>
            </a:r>
            <a:r>
              <a:rPr lang="en-US" sz="2400" dirty="0" err="1"/>
              <a:t>i</a:t>
            </a:r>
            <a:r>
              <a:rPr lang="en-US" sz="2400" dirty="0"/>
              <a:t> -u </a:t>
            </a:r>
            <a:r>
              <a:rPr lang="en-US" sz="2400" dirty="0" smtClean="0"/>
              <a:t>user1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Find Out </a:t>
            </a:r>
            <a:r>
              <a:rPr lang="en-US" sz="2000" dirty="0" smtClean="0"/>
              <a:t>user1 is looking what files or run what Commands</a:t>
            </a:r>
            <a:r>
              <a:rPr lang="en-US" sz="2000" dirty="0"/>
              <a:t>? </a:t>
            </a:r>
          </a:p>
          <a:p>
            <a:r>
              <a:rPr lang="en-US" sz="2000" dirty="0" smtClean="0">
                <a:hlinkClick r:id="rId2"/>
              </a:rPr>
              <a:t>http://www.tecmint.com/10-lsof-command-examples-in-linux/</a:t>
            </a:r>
            <a:endParaRPr lang="en-US" sz="2000" dirty="0" smtClean="0"/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5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/>
              <a:t>Dynamic Analysis - Unix Based Systems,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err="1">
                <a:solidFill>
                  <a:srgbClr val="0070C0"/>
                </a:solidFill>
              </a:rPr>
              <a:t>s</a:t>
            </a:r>
            <a:r>
              <a:rPr lang="en-US" b="1" dirty="0" err="1" smtClean="0">
                <a:solidFill>
                  <a:srgbClr val="0070C0"/>
                </a:solidFill>
              </a:rPr>
              <a:t>trace</a:t>
            </a:r>
            <a:r>
              <a:rPr lang="en-US" dirty="0" smtClean="0"/>
              <a:t> </a:t>
            </a:r>
            <a:r>
              <a:rPr lang="en-US" dirty="0"/>
              <a:t>- trace system calls and signals</a:t>
            </a:r>
          </a:p>
          <a:p>
            <a:pPr lvl="1">
              <a:defRPr/>
            </a:pPr>
            <a:r>
              <a:rPr lang="en-US" dirty="0" smtClean="0"/>
              <a:t>Monitor </a:t>
            </a:r>
            <a:r>
              <a:rPr lang="en-US" dirty="0"/>
              <a:t>the system calls and signals of a specific </a:t>
            </a:r>
            <a:r>
              <a:rPr lang="en-US" dirty="0" smtClean="0"/>
              <a:t>program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Provides </a:t>
            </a:r>
            <a:r>
              <a:rPr lang="en-US" dirty="0"/>
              <a:t>you the execution sequence of a binary from start to </a:t>
            </a:r>
            <a:r>
              <a:rPr lang="en-US" dirty="0" smtClean="0"/>
              <a:t>end</a:t>
            </a:r>
          </a:p>
          <a:p>
            <a:pPr lvl="1">
              <a:defRPr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www.thegeekstuff.com/2011/11/strace-examples</a:t>
            </a:r>
            <a:endParaRPr lang="en-US" sz="2400" dirty="0" smtClean="0"/>
          </a:p>
          <a:p>
            <a:pPr lvl="1">
              <a:defRPr/>
            </a:pPr>
            <a:r>
              <a:rPr lang="en-US" dirty="0" err="1" smtClean="0"/>
              <a:t>strace</a:t>
            </a:r>
            <a:r>
              <a:rPr lang="en-US" dirty="0" smtClean="0"/>
              <a:t> </a:t>
            </a:r>
            <a:r>
              <a:rPr lang="en-US" dirty="0"/>
              <a:t>-o </a:t>
            </a:r>
            <a:r>
              <a:rPr lang="en-US" dirty="0" err="1"/>
              <a:t>strace.out</a:t>
            </a:r>
            <a:r>
              <a:rPr lang="en-US" dirty="0"/>
              <a:t> ./&lt;program name</a:t>
            </a:r>
            <a:r>
              <a:rPr lang="en-US" dirty="0" smtClean="0"/>
              <a:t>&gt;</a:t>
            </a:r>
          </a:p>
          <a:p>
            <a:pPr lvl="1">
              <a:defRPr/>
            </a:pPr>
            <a:r>
              <a:rPr lang="en-US" dirty="0" err="1"/>
              <a:t>strace</a:t>
            </a:r>
            <a:r>
              <a:rPr lang="en-US" dirty="0"/>
              <a:t> -e open </a:t>
            </a:r>
            <a:r>
              <a:rPr lang="en-US" dirty="0" smtClean="0"/>
              <a:t>&lt;program&gt; : </a:t>
            </a:r>
            <a:r>
              <a:rPr lang="en-US" dirty="0"/>
              <a:t>display only a specific system </a:t>
            </a:r>
            <a:r>
              <a:rPr lang="en-US" dirty="0" smtClean="0"/>
              <a:t>call ‘open’</a:t>
            </a:r>
          </a:p>
          <a:p>
            <a:pPr lvl="1">
              <a:defRPr/>
            </a:pPr>
            <a:r>
              <a:rPr lang="en-US" dirty="0" err="1"/>
              <a:t>strace</a:t>
            </a:r>
            <a:r>
              <a:rPr lang="en-US" dirty="0"/>
              <a:t> -p </a:t>
            </a:r>
            <a:r>
              <a:rPr lang="en-US" dirty="0" smtClean="0"/>
              <a:t>&lt;PID&gt; </a:t>
            </a:r>
            <a:r>
              <a:rPr lang="en-US" dirty="0"/>
              <a:t>-o firefox_trace.txt : display the </a:t>
            </a:r>
            <a:r>
              <a:rPr lang="en-US" dirty="0" err="1"/>
              <a:t>strace</a:t>
            </a:r>
            <a:r>
              <a:rPr lang="en-US" dirty="0"/>
              <a:t> for a given process id</a:t>
            </a: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Dynamic Analysis - Unix Based Systems,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9050" cy="4800600"/>
          </a:xfrm>
        </p:spPr>
        <p:txBody>
          <a:bodyPr/>
          <a:lstStyle/>
          <a:p>
            <a:r>
              <a:rPr lang="en-US" dirty="0" smtClean="0"/>
              <a:t>Kali Linux VM does not have </a:t>
            </a:r>
            <a:r>
              <a:rPr lang="en-US" dirty="0" err="1" smtClean="0"/>
              <a:t>strace</a:t>
            </a:r>
            <a:r>
              <a:rPr lang="en-US" dirty="0" smtClean="0"/>
              <a:t> by default, but you can install it easily: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6286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1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Dynamic Analysis </a:t>
            </a:r>
            <a:r>
              <a:rPr lang="en-US" sz="3600" dirty="0" smtClean="0"/>
              <a:t>- Windows </a:t>
            </a:r>
            <a:r>
              <a:rPr lang="en-US" sz="3600" dirty="0"/>
              <a:t>Based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5250" cy="5257800"/>
          </a:xfrm>
        </p:spPr>
        <p:txBody>
          <a:bodyPr>
            <a:normAutofit fontScale="77500" lnSpcReduction="20000"/>
          </a:bodyPr>
          <a:lstStyle/>
          <a:p>
            <a:pPr marL="82550" indent="0">
              <a:buNone/>
              <a:defRPr/>
            </a:pPr>
            <a:r>
              <a:rPr lang="en-US" b="1" dirty="0" err="1" smtClean="0">
                <a:solidFill>
                  <a:srgbClr val="0070C0"/>
                </a:solidFill>
              </a:rPr>
              <a:t>Sysinternals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https://docs.microsoft.com/en-us/sysinternals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 </a:t>
            </a:r>
            <a:r>
              <a:rPr lang="en-US" dirty="0" smtClean="0"/>
              <a:t>Free Windows Tool: </a:t>
            </a:r>
          </a:p>
          <a:p>
            <a:pPr>
              <a:defRPr/>
            </a:pPr>
            <a:r>
              <a:rPr lang="en-US" dirty="0" smtClean="0">
                <a:solidFill>
                  <a:srgbClr val="0070C0"/>
                </a:solidFill>
              </a:rPr>
              <a:t>Process </a:t>
            </a:r>
            <a:r>
              <a:rPr lang="en-US" dirty="0">
                <a:solidFill>
                  <a:srgbClr val="0070C0"/>
                </a:solidFill>
              </a:rPr>
              <a:t>Explorer </a:t>
            </a:r>
            <a:r>
              <a:rPr lang="en-US" dirty="0"/>
              <a:t>- shows you information about which handles and </a:t>
            </a:r>
            <a:r>
              <a:rPr lang="en-US" dirty="0" smtClean="0"/>
              <a:t>DLLs processes </a:t>
            </a:r>
            <a:r>
              <a:rPr lang="en-US" dirty="0"/>
              <a:t>have opened or loaded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Process Monitor </a:t>
            </a:r>
            <a:r>
              <a:rPr lang="en-US" dirty="0"/>
              <a:t>- shows real-time file system, registry and </a:t>
            </a:r>
            <a:r>
              <a:rPr lang="en-US" dirty="0" smtClean="0"/>
              <a:t>process/thread activity</a:t>
            </a:r>
            <a:endParaRPr lang="en-US" dirty="0"/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</a:rPr>
              <a:t>PsList</a:t>
            </a:r>
            <a:r>
              <a:rPr lang="en-US" dirty="0"/>
              <a:t> - show information about processes and threads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</a:rPr>
              <a:t>ListDLLs</a:t>
            </a:r>
            <a:r>
              <a:rPr lang="en-US" dirty="0"/>
              <a:t> - shows all of the DLLs needed by a process</a:t>
            </a:r>
          </a:p>
          <a:p>
            <a:pPr>
              <a:defRPr/>
            </a:pPr>
            <a:r>
              <a:rPr lang="en-US" dirty="0" err="1" smtClean="0">
                <a:solidFill>
                  <a:srgbClr val="0070C0"/>
                </a:solidFill>
              </a:rPr>
              <a:t>TCPView</a:t>
            </a:r>
            <a:r>
              <a:rPr lang="en-US" dirty="0" smtClean="0"/>
              <a:t> </a:t>
            </a:r>
            <a:r>
              <a:rPr lang="en-US" dirty="0"/>
              <a:t>- shows you detailed listings of all TCP and UDP endpoints on </a:t>
            </a:r>
            <a:r>
              <a:rPr lang="en-US" dirty="0" smtClean="0"/>
              <a:t>your system</a:t>
            </a:r>
            <a:r>
              <a:rPr lang="en-US" dirty="0"/>
              <a:t>, including the local and remote addresses and state of TCP connections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You can download the bundled suite: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docs.microsoft.com/en-us/sysinternals/downloads/sysinternals-suite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Dynamic Analysis - Windows 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Process Explorer:  </a:t>
            </a:r>
            <a:r>
              <a:rPr lang="en-US" dirty="0" smtClean="0"/>
              <a:t>run “procexp.exe” in the suite</a:t>
            </a:r>
          </a:p>
          <a:p>
            <a:pPr lvl="1"/>
            <a:r>
              <a:rPr lang="en-US" dirty="0" smtClean="0"/>
              <a:t>Intro: </a:t>
            </a:r>
            <a:r>
              <a:rPr lang="en-US" sz="2000" dirty="0" smtClean="0">
                <a:hlinkClick r:id="rId2"/>
              </a:rPr>
              <a:t>https://technet.microsoft.com/en-us/sysinternals/bb896653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3048000"/>
            <a:ext cx="6734175" cy="37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1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Dynamic Analysis - Windows 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Process Monitor:  </a:t>
            </a:r>
            <a:r>
              <a:rPr lang="en-US" dirty="0" smtClean="0"/>
              <a:t>run “Procmon.exe” </a:t>
            </a:r>
          </a:p>
          <a:p>
            <a:pPr lvl="1"/>
            <a:r>
              <a:rPr lang="en-US" dirty="0" smtClean="0"/>
              <a:t>Intro: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docs.microsoft.com/en-us/sysinternals/downloads/procmon</a:t>
            </a:r>
            <a:endParaRPr lang="en-US" sz="16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86454"/>
            <a:ext cx="7096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1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Dynamic Analysis - Windows 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TCPView</a:t>
            </a:r>
            <a:r>
              <a:rPr lang="en-US" dirty="0" smtClean="0">
                <a:solidFill>
                  <a:srgbClr val="0070C0"/>
                </a:solidFill>
              </a:rPr>
              <a:t> :  </a:t>
            </a:r>
            <a:r>
              <a:rPr lang="en-US" dirty="0" smtClean="0"/>
              <a:t>run “Tcpview.exe” in the suite</a:t>
            </a:r>
          </a:p>
          <a:p>
            <a:pPr lvl="1"/>
            <a:r>
              <a:rPr lang="en-US" dirty="0" smtClean="0"/>
              <a:t>Intro: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docs.microsoft.com/en-us/sysinternals/downloads/tcpview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971800"/>
            <a:ext cx="8067675" cy="35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5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Dynamic Analysis - Windows 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867650" cy="4267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‘</a:t>
            </a:r>
            <a:r>
              <a:rPr lang="en-US" sz="2400" b="1" dirty="0" err="1" smtClean="0">
                <a:solidFill>
                  <a:srgbClr val="0070C0"/>
                </a:solidFill>
              </a:rPr>
              <a:t>netstat</a:t>
            </a:r>
            <a:r>
              <a:rPr lang="en-US" sz="2400" dirty="0" smtClean="0"/>
              <a:t>’ is also included in Windows OS (at least in Win7)</a:t>
            </a:r>
          </a:p>
          <a:p>
            <a:pPr>
              <a:defRPr/>
            </a:pPr>
            <a:r>
              <a:rPr lang="en-US" sz="2400" dirty="0" smtClean="0"/>
              <a:t>You can run it under command line terminal</a:t>
            </a:r>
          </a:p>
          <a:p>
            <a:pPr>
              <a:defRPr/>
            </a:pPr>
            <a:r>
              <a:rPr lang="en-US" sz="2400" dirty="0" smtClean="0"/>
              <a:t>You can also redirect output to a text file, such as:</a:t>
            </a:r>
          </a:p>
          <a:p>
            <a:pPr lvl="1">
              <a:defRPr/>
            </a:pPr>
            <a:r>
              <a:rPr lang="en-US" sz="2000" dirty="0" err="1" smtClean="0"/>
              <a:t>netstat</a:t>
            </a:r>
            <a:r>
              <a:rPr lang="en-US" sz="2000" dirty="0" smtClean="0"/>
              <a:t> -ta &gt; output.txt</a:t>
            </a:r>
          </a:p>
          <a:p>
            <a:pPr marL="82550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85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dirty="0" smtClean="0"/>
              <a:t>Dynamic Analysis </a:t>
            </a:r>
            <a:r>
              <a:rPr lang="en-US" sz="4400" dirty="0" smtClean="0">
                <a:sym typeface="Symbol"/>
              </a:rPr>
              <a:t></a:t>
            </a:r>
            <a:r>
              <a:rPr lang="en-US" sz="4400" dirty="0" smtClean="0"/>
              <a:t> Windows Based Systems,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638" y="1549400"/>
            <a:ext cx="7499350" cy="48006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</a:rPr>
              <a:t>Regshot2</a:t>
            </a:r>
            <a:r>
              <a:rPr lang="en-US" sz="2000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https://sourceforge.net/projects/regshot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) 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Take </a:t>
            </a:r>
            <a:r>
              <a:rPr lang="en-US" sz="2000" dirty="0"/>
              <a:t>a </a:t>
            </a:r>
            <a:r>
              <a:rPr lang="en-US" sz="2000" dirty="0" smtClean="0"/>
              <a:t>before </a:t>
            </a:r>
            <a:r>
              <a:rPr lang="en-US" sz="2000" dirty="0"/>
              <a:t>and after snapshot of the system registry. </a:t>
            </a:r>
            <a:endParaRPr lang="en-US" sz="2000" dirty="0" smtClean="0"/>
          </a:p>
          <a:p>
            <a:pPr lvl="1">
              <a:defRPr/>
            </a:pPr>
            <a:r>
              <a:rPr lang="en-US" sz="1800" dirty="0" smtClean="0"/>
              <a:t>After </a:t>
            </a:r>
            <a:r>
              <a:rPr lang="en-US" sz="1800" dirty="0"/>
              <a:t>comparing the differences in the 1st and 2nd shots, it will open an HTML log in your browser listing all the detected </a:t>
            </a:r>
            <a:r>
              <a:rPr lang="en-US" sz="1800" dirty="0" smtClean="0"/>
              <a:t>changes made by the suspicious code run between these two shots.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505200"/>
            <a:ext cx="3638550" cy="3152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Dynamic Analysis </a:t>
            </a:r>
            <a:r>
              <a:rPr lang="en-US" sz="4000" dirty="0">
                <a:sym typeface="Symbol"/>
              </a:rPr>
              <a:t></a:t>
            </a:r>
            <a:r>
              <a:rPr lang="en-US" sz="4000" dirty="0"/>
              <a:t> Windows Based Systems,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096250" cy="4800600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Regshot2</a:t>
            </a:r>
            <a:endParaRPr lang="en-US" sz="2800" dirty="0" smtClean="0"/>
          </a:p>
          <a:p>
            <a:pPr lvl="1"/>
            <a:r>
              <a:rPr lang="en-US" sz="2400" dirty="0" smtClean="0"/>
              <a:t>Monitor </a:t>
            </a:r>
            <a:r>
              <a:rPr lang="en-US" sz="2400" dirty="0"/>
              <a:t>for file changes using CRC32 and MD5 file checksums </a:t>
            </a:r>
            <a:endParaRPr lang="en-US" sz="2400" dirty="0" smtClean="0"/>
          </a:p>
          <a:p>
            <a:pPr lvl="2"/>
            <a:r>
              <a:rPr lang="en-US" sz="2000" dirty="0" smtClean="0"/>
              <a:t>To enable it,  go </a:t>
            </a:r>
            <a:r>
              <a:rPr lang="en-US" sz="2000" dirty="0"/>
              <a:t>to File -&gt; Options -&gt; Common Options -&gt; and tick “Check files in the specified folders” to enable it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/>
              <a:t>enter </a:t>
            </a:r>
            <a:r>
              <a:rPr lang="en-US" sz="2000" dirty="0" smtClean="0"/>
              <a:t>other folders to monitor through </a:t>
            </a:r>
            <a:r>
              <a:rPr lang="en-US" sz="2000" dirty="0"/>
              <a:t>the Folders </a:t>
            </a:r>
            <a:r>
              <a:rPr lang="en-US" sz="2000" dirty="0" smtClean="0"/>
              <a:t>tab (right click)</a:t>
            </a:r>
            <a:r>
              <a:rPr lang="en-US" sz="2000" dirty="0"/>
              <a:t/>
            </a:r>
            <a:br>
              <a:rPr lang="en-US" sz="20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038600"/>
            <a:ext cx="3048000" cy="2751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427" y="4035669"/>
            <a:ext cx="3022396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1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20050" cy="4800600"/>
          </a:xfrm>
        </p:spPr>
        <p:txBody>
          <a:bodyPr/>
          <a:lstStyle/>
          <a:p>
            <a:r>
              <a:rPr lang="en-US" altLang="en-US" sz="2800" dirty="0" smtClean="0"/>
              <a:t>Many slides come from Dr. Lang’s previous teaching of this class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U. </a:t>
            </a:r>
            <a:r>
              <a:rPr lang="en-US" altLang="en-US" sz="2800" dirty="0"/>
              <a:t>Virginia, CS216: x86 Assembly Guide</a:t>
            </a:r>
            <a:endParaRPr lang="en-US" altLang="en-US" sz="2800" dirty="0" smtClean="0">
              <a:hlinkClick r:id="rId2"/>
            </a:endParaRPr>
          </a:p>
          <a:p>
            <a:pPr lvl="1"/>
            <a:r>
              <a:rPr lang="en-US" altLang="en-US" sz="2400" dirty="0" smtClean="0">
                <a:hlinkClick r:id="rId2"/>
              </a:rPr>
              <a:t>http</a:t>
            </a:r>
            <a:r>
              <a:rPr lang="en-US" altLang="en-US" sz="2400" dirty="0">
                <a:hlinkClick r:id="rId2"/>
              </a:rPr>
              <a:t>://www.cs.virginia.edu/~</a:t>
            </a:r>
            <a:r>
              <a:rPr lang="en-US" altLang="en-US" sz="2400" dirty="0" smtClean="0">
                <a:hlinkClick r:id="rId2"/>
              </a:rPr>
              <a:t>evans/cs216/guides/x86.html</a:t>
            </a:r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36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956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32-bit x86 Assembly 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953000"/>
            <a:ext cx="690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reference: </a:t>
            </a:r>
            <a:r>
              <a:rPr lang="en-US" dirty="0">
                <a:hlinkClick r:id="rId2"/>
              </a:rPr>
              <a:t>http://www.cs.virginia.edu/~</a:t>
            </a:r>
            <a:r>
              <a:rPr lang="en-US" dirty="0" smtClean="0">
                <a:hlinkClick r:id="rId2"/>
              </a:rPr>
              <a:t>evans/cs216/guides/x86.html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/>
              <a:t>Intel Architecture 32-Bit (IA32)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600200"/>
            <a:ext cx="4889500" cy="4876800"/>
          </a:xfrm>
        </p:spPr>
        <p:txBody>
          <a:bodyPr>
            <a:normAutofit fontScale="85000" lnSpcReduction="20000"/>
          </a:bodyPr>
          <a:lstStyle/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Registers – holding temporary values, pointing to specific segments in memory or to the next machine instruction for execution, or containing flags</a:t>
            </a: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http://en.wikibooks.org/wiki/X86_Assembly/X86_Architecture</a:t>
            </a:r>
            <a:r>
              <a:rPr lang="en-US" dirty="0" smtClean="0"/>
              <a:t>) </a:t>
            </a:r>
          </a:p>
          <a:p>
            <a:pPr>
              <a:defRPr/>
            </a:pPr>
            <a:r>
              <a:rPr lang="en-US" dirty="0"/>
              <a:t>G</a:t>
            </a:r>
            <a:r>
              <a:rPr lang="en-US" dirty="0" smtClean="0"/>
              <a:t>eneral purpose registers (EAX, …, ESP)</a:t>
            </a:r>
          </a:p>
          <a:p>
            <a:pPr>
              <a:defRPr/>
            </a:pPr>
            <a:r>
              <a:rPr lang="en-US" dirty="0" smtClean="0"/>
              <a:t>Segment registers (CS, …, GS)</a:t>
            </a:r>
          </a:p>
          <a:p>
            <a:pPr>
              <a:defRPr/>
            </a:pPr>
            <a:r>
              <a:rPr lang="en-US" dirty="0" smtClean="0"/>
              <a:t>(Extended) Instruction</a:t>
            </a:r>
          </a:p>
          <a:p>
            <a:pPr marL="357188" lvl="1" indent="0">
              <a:buFont typeface="Verdana" panose="020B0604030504040204" pitchFamily="34" charset="0"/>
              <a:buNone/>
              <a:defRPr/>
            </a:pPr>
            <a:r>
              <a:rPr lang="en-US" dirty="0" smtClean="0"/>
              <a:t>Pointer (EIP)</a:t>
            </a:r>
          </a:p>
          <a:p>
            <a:pPr>
              <a:defRPr/>
            </a:pPr>
            <a:r>
              <a:rPr lang="en-US" dirty="0" smtClean="0"/>
              <a:t>Flags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2" t="24507" r="60553" b="20903"/>
          <a:stretch>
            <a:fillRect/>
          </a:stretch>
        </p:blipFill>
        <p:spPr bwMode="auto">
          <a:xfrm>
            <a:off x="6461125" y="1752600"/>
            <a:ext cx="2133600" cy="3841750"/>
          </a:xfrm>
          <a:prstGeom prst="rect">
            <a:avLst/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6172200" y="5594350"/>
            <a:ext cx="2574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hlinkClick r:id="rId4"/>
              </a:rPr>
              <a:t>http://en.wikipedia.org/wiki/IA-32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Intel Architecture 32-Bit (IA32)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32-bit x86 registers:</a:t>
            </a:r>
            <a:endParaRPr lang="en-US" dirty="0"/>
          </a:p>
        </p:txBody>
      </p:sp>
      <p:pic>
        <p:nvPicPr>
          <p:cNvPr id="1026" name="Picture 2" descr="http://www.cs.virginia.edu/%7Eevans/cs216/guides/x86-regis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8674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49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and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Declare static data (global variables)</a:t>
            </a:r>
          </a:p>
          <a:p>
            <a:pPr lvl="1"/>
            <a:r>
              <a:rPr lang="en-US" sz="2400" dirty="0"/>
              <a:t>DB, DW, and DD can be used to declare one, two, and four byte data locations, respectively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Declare array</a:t>
            </a:r>
          </a:p>
          <a:p>
            <a:pPr lvl="2"/>
            <a:r>
              <a:rPr lang="en-US" sz="2000" dirty="0"/>
              <a:t>n</a:t>
            </a:r>
            <a:r>
              <a:rPr lang="en-US" sz="2000" dirty="0" smtClean="0"/>
              <a:t> Dup(x):  duplicate n times of value of x.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19400"/>
            <a:ext cx="6229350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06" y="4876800"/>
            <a:ext cx="888154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and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800" dirty="0" smtClean="0"/>
              <a:t>Addressing Memory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Size derivative: </a:t>
            </a:r>
          </a:p>
          <a:p>
            <a:pPr lvl="1"/>
            <a:r>
              <a:rPr lang="en-US" sz="2000" dirty="0"/>
              <a:t>BYTE PTR, WORD PTR, and DWORD PTR </a:t>
            </a:r>
            <a:r>
              <a:rPr lang="en-US" sz="2000" dirty="0" smtClean="0"/>
              <a:t>indicate </a:t>
            </a:r>
            <a:r>
              <a:rPr lang="en-US" sz="2000" dirty="0"/>
              <a:t>sizes of 1, 2, and 4 bytes respectively. </a:t>
            </a:r>
            <a:endParaRPr lang="en-US" sz="2000" dirty="0" smtClean="0"/>
          </a:p>
          <a:p>
            <a:endParaRPr lang="en-US" sz="2800" dirty="0" smtClean="0"/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3600"/>
            <a:ext cx="8801100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76600"/>
            <a:ext cx="5581650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4800600"/>
            <a:ext cx="8534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9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800" dirty="0" smtClean="0"/>
              <a:t>Data movement instructions</a:t>
            </a:r>
          </a:p>
          <a:p>
            <a:pPr lvl="1"/>
            <a:r>
              <a:rPr lang="en-US" sz="2000" dirty="0" smtClean="0"/>
              <a:t>MOV </a:t>
            </a:r>
            <a:r>
              <a:rPr lang="en-US" sz="2000" dirty="0" err="1" smtClean="0"/>
              <a:t>dest</a:t>
            </a:r>
            <a:r>
              <a:rPr lang="en-US" sz="2000" dirty="0" smtClean="0"/>
              <a:t>,  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EA </a:t>
            </a:r>
            <a:r>
              <a:rPr lang="en-US" sz="2000" dirty="0"/>
              <a:t>— Load effective </a:t>
            </a:r>
            <a:r>
              <a:rPr lang="en-US" sz="2000" dirty="0" smtClean="0"/>
              <a:t>address (only 32 bits):   </a:t>
            </a:r>
            <a:r>
              <a:rPr lang="en-US" sz="2000" dirty="0"/>
              <a:t>lea &lt;reg32&gt;,&lt;mem</a:t>
            </a:r>
            <a:r>
              <a:rPr lang="en-US" sz="2000" dirty="0" smtClean="0"/>
              <a:t>&gt;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PUSH and POP (from stack, only 32 bits)</a:t>
            </a:r>
          </a:p>
          <a:p>
            <a:endParaRPr lang="en-US" sz="2800" dirty="0" smtClean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62200"/>
            <a:ext cx="5391150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543300"/>
            <a:ext cx="4924425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4696863"/>
            <a:ext cx="4467225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08" y="5379915"/>
            <a:ext cx="7353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77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850" cy="4800600"/>
          </a:xfrm>
        </p:spPr>
        <p:txBody>
          <a:bodyPr/>
          <a:lstStyle/>
          <a:p>
            <a:r>
              <a:rPr lang="en-US" sz="2800" dirty="0"/>
              <a:t>Arithmetic </a:t>
            </a:r>
            <a:r>
              <a:rPr lang="en-US" sz="2800" dirty="0" smtClean="0"/>
              <a:t>Instructions</a:t>
            </a:r>
          </a:p>
          <a:p>
            <a:pPr lvl="1"/>
            <a:r>
              <a:rPr lang="en-US" sz="2000" dirty="0" smtClean="0"/>
              <a:t>ADD, SUB:  add or subtract the second operand to the first operand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INC, DEC:  increase/decrease by one 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IMUL, IDIV </a:t>
            </a:r>
            <a:r>
              <a:rPr lang="en-US" sz="2000" dirty="0"/>
              <a:t>— Integer </a:t>
            </a:r>
            <a:r>
              <a:rPr lang="en-US" sz="2000" dirty="0" smtClean="0"/>
              <a:t>Multiplication/</a:t>
            </a:r>
            <a:r>
              <a:rPr lang="en-US" sz="2000" dirty="0" err="1" smtClean="0"/>
              <a:t>Divison</a:t>
            </a:r>
            <a:endParaRPr lang="en-US" sz="2000" dirty="0" smtClean="0"/>
          </a:p>
          <a:p>
            <a:pPr lvl="2"/>
            <a:r>
              <a:rPr lang="en-US" sz="1600" dirty="0" smtClean="0"/>
              <a:t>IMUL: the first operand must be register (not memory)</a:t>
            </a:r>
          </a:p>
          <a:p>
            <a:pPr lvl="2"/>
            <a:r>
              <a:rPr lang="en-US" sz="1600" dirty="0"/>
              <a:t>IDIV: </a:t>
            </a:r>
            <a:r>
              <a:rPr lang="en-US" sz="1600" dirty="0" smtClean="0"/>
              <a:t> divides </a:t>
            </a:r>
            <a:r>
              <a:rPr lang="en-US" sz="1600" dirty="0"/>
              <a:t>the contents of the 64 bit integer </a:t>
            </a:r>
            <a:r>
              <a:rPr lang="en-US" sz="1600" dirty="0" smtClean="0"/>
              <a:t>EDX:EAX.  The </a:t>
            </a:r>
            <a:r>
              <a:rPr lang="en-US" sz="1600" dirty="0"/>
              <a:t>quotient result of the division is stored into EAX, while the remainder is placed in EDX. </a:t>
            </a:r>
            <a:endParaRPr lang="en-US" sz="16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62200"/>
            <a:ext cx="6276975" cy="50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38" y="3048000"/>
            <a:ext cx="523875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538" y="3848100"/>
            <a:ext cx="5667375" cy="447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86425"/>
            <a:ext cx="8943975" cy="514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78562"/>
            <a:ext cx="91440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91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850" cy="4800600"/>
          </a:xfrm>
        </p:spPr>
        <p:txBody>
          <a:bodyPr/>
          <a:lstStyle/>
          <a:p>
            <a:r>
              <a:rPr lang="en-US" dirty="0" smtClean="0"/>
              <a:t>Logic Instructions</a:t>
            </a:r>
          </a:p>
          <a:p>
            <a:pPr lvl="1"/>
            <a:r>
              <a:rPr lang="en-US" sz="2400" dirty="0" smtClean="0"/>
              <a:t>XOR, AND, OR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1800" dirty="0" smtClean="0"/>
              <a:t>Bitwise </a:t>
            </a:r>
            <a:r>
              <a:rPr lang="en-US" sz="1800" dirty="0"/>
              <a:t>logic. </a:t>
            </a:r>
            <a:r>
              <a:rPr lang="en-US" sz="1800" dirty="0" smtClean="0"/>
              <a:t>  Placing </a:t>
            </a:r>
            <a:r>
              <a:rPr lang="en-US" sz="1800" dirty="0"/>
              <a:t>the result in the first operand location</a:t>
            </a:r>
            <a:r>
              <a:rPr lang="en-US" sz="1800" dirty="0" smtClean="0"/>
              <a:t>.</a:t>
            </a:r>
          </a:p>
          <a:p>
            <a:pPr lvl="2"/>
            <a:endParaRPr lang="en-US" sz="1800" dirty="0"/>
          </a:p>
          <a:p>
            <a:pPr lvl="2"/>
            <a:endParaRPr lang="en-US" sz="1800" dirty="0" smtClean="0"/>
          </a:p>
          <a:p>
            <a:pPr lvl="2"/>
            <a:r>
              <a:rPr lang="en-US" sz="1800" dirty="0" smtClean="0"/>
              <a:t>NOT</a:t>
            </a:r>
            <a:r>
              <a:rPr lang="en-US" sz="1800" dirty="0"/>
              <a:t>:  flips all bit values in the </a:t>
            </a:r>
            <a:r>
              <a:rPr lang="en-US" sz="1800" dirty="0" smtClean="0"/>
              <a:t>operand</a:t>
            </a:r>
          </a:p>
          <a:p>
            <a:pPr lvl="2"/>
            <a:r>
              <a:rPr lang="en-US" sz="1800" dirty="0" smtClean="0"/>
              <a:t>NEG</a:t>
            </a:r>
            <a:r>
              <a:rPr lang="en-US" sz="1800" dirty="0"/>
              <a:t>:  two's complement negation of the operand </a:t>
            </a:r>
            <a:r>
              <a:rPr lang="en-US" sz="1800" dirty="0" smtClean="0"/>
              <a:t>contents</a:t>
            </a:r>
          </a:p>
          <a:p>
            <a:pPr lvl="2"/>
            <a:r>
              <a:rPr lang="en-US" sz="1800" dirty="0" smtClean="0"/>
              <a:t>SHL, SHR:  shift </a:t>
            </a:r>
            <a:r>
              <a:rPr lang="en-US" sz="1800" dirty="0"/>
              <a:t>the </a:t>
            </a:r>
            <a:r>
              <a:rPr lang="en-US" sz="1800" dirty="0" smtClean="0"/>
              <a:t>bits (left/right) </a:t>
            </a:r>
            <a:r>
              <a:rPr lang="en-US" sz="1800" dirty="0"/>
              <a:t>in </a:t>
            </a:r>
            <a:r>
              <a:rPr lang="en-US" sz="1800" dirty="0" smtClean="0"/>
              <a:t>the </a:t>
            </a:r>
            <a:r>
              <a:rPr lang="en-US" sz="1800" dirty="0"/>
              <a:t>first operand's </a:t>
            </a:r>
            <a:r>
              <a:rPr lang="en-US" sz="1800" dirty="0" smtClean="0"/>
              <a:t>content </a:t>
            </a:r>
            <a:r>
              <a:rPr lang="en-US" sz="1800" dirty="0"/>
              <a:t>by the second operand number of bits.</a:t>
            </a:r>
            <a:endParaRPr lang="en-US" sz="18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37719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4724400"/>
            <a:ext cx="76485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33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Stack Instructions: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16831"/>
            <a:ext cx="749935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Other Instructions (e.g., “push” instruction pushes values onto the Stack; “pop” instruction pops the top value of the stack and moves to its destination)</a:t>
            </a:r>
          </a:p>
          <a:p>
            <a:pPr lvl="1">
              <a:spcBef>
                <a:spcPts val="0"/>
              </a:spcBef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Address   Hex dump      Command                                 </a:t>
            </a:r>
          </a:p>
          <a:p>
            <a:pPr lvl="1">
              <a:spcBef>
                <a:spcPts val="0"/>
              </a:spcBef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004041A6  53            PUSH EBX</a:t>
            </a:r>
          </a:p>
          <a:p>
            <a:pPr lvl="1">
              <a:spcBef>
                <a:spcPts val="0"/>
              </a:spcBef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004041A7  57            PUSH EDI</a:t>
            </a:r>
          </a:p>
          <a:p>
            <a:pPr lvl="1">
              <a:spcBef>
                <a:spcPts val="0"/>
              </a:spcBef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Address   Hex dump      Command                                 </a:t>
            </a:r>
          </a:p>
          <a:p>
            <a:pPr lvl="1">
              <a:spcBef>
                <a:spcPts val="0"/>
              </a:spcBef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00404227  5E            POP ESI</a:t>
            </a:r>
          </a:p>
          <a:p>
            <a:pPr lvl="1">
              <a:spcBef>
                <a:spcPts val="0"/>
              </a:spcBef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00404228  5F            POP EDI</a:t>
            </a:r>
          </a:p>
          <a:p>
            <a:pPr lvl="1">
              <a:spcBef>
                <a:spcPts val="0"/>
              </a:spcBef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00404229  5B            POP EBX</a:t>
            </a:r>
          </a:p>
          <a:p>
            <a:pPr marL="357188" lvl="1" indent="0">
              <a:buFont typeface="Verdana" panose="020B0604030504040204" pitchFamily="34" charset="0"/>
              <a:buNone/>
              <a:defRPr/>
            </a:pPr>
            <a:endParaRPr lang="en-US" dirty="0" smtClean="0"/>
          </a:p>
          <a:p>
            <a:pPr marL="357188" lvl="1" indent="0">
              <a:buFont typeface="Verdana" panose="020B0604030504040204" pitchFamily="34" charset="0"/>
              <a:buNone/>
              <a:defRPr/>
            </a:pPr>
            <a:r>
              <a:rPr lang="en-US" dirty="0" smtClean="0"/>
              <a:t>Note: The stack is a last-in-first-out structure, where items are pushed on top and then popped off from the top, one at a time</a:t>
            </a:r>
          </a:p>
        </p:txBody>
      </p:sp>
      <p:pic>
        <p:nvPicPr>
          <p:cNvPr id="25604" name="Picture 2" descr="C:\Users\Dr. Lang\Downloads\391px-Data_st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8" y="2514600"/>
            <a:ext cx="2001837" cy="143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TextBox 3"/>
          <p:cNvSpPr txBox="1">
            <a:spLocks noChangeArrowheads="1"/>
          </p:cNvSpPr>
          <p:nvPr/>
        </p:nvSpPr>
        <p:spPr bwMode="auto">
          <a:xfrm>
            <a:off x="6088063" y="3952875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</a:rPr>
              <a:t>Simple representation of a stack, </a:t>
            </a:r>
            <a:r>
              <a:rPr lang="en-US" altLang="en-US" sz="1200" b="1">
                <a:solidFill>
                  <a:srgbClr val="FF0000"/>
                </a:solidFill>
                <a:hlinkClick r:id="rId3"/>
              </a:rPr>
              <a:t>http://en.wikipedia.org/wiki/Stack_%28data_structure%29</a:t>
            </a:r>
            <a:r>
              <a:rPr lang="en-US" altLang="en-US" sz="12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5606" name="TextBox 3"/>
          <p:cNvSpPr txBox="1">
            <a:spLocks noChangeArrowheads="1"/>
          </p:cNvSpPr>
          <p:nvPr/>
        </p:nvSpPr>
        <p:spPr bwMode="auto">
          <a:xfrm>
            <a:off x="5800725" y="3700463"/>
            <a:ext cx="1371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Higher address</a:t>
            </a: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5800725" y="2971800"/>
            <a:ext cx="12747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B0F0"/>
                </a:solidFill>
              </a:rPr>
              <a:t>Lower address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934200" y="3103563"/>
            <a:ext cx="2381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48488" y="3832225"/>
            <a:ext cx="2381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800" dirty="0" smtClean="0"/>
              <a:t>Jump and conditional jump</a:t>
            </a:r>
          </a:p>
          <a:p>
            <a:endParaRPr lang="en-US" sz="2800" dirty="0"/>
          </a:p>
          <a:p>
            <a:endParaRPr lang="en-US" sz="28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1"/>
            <a:r>
              <a:rPr lang="en-US" sz="2400" b="1" dirty="0" err="1">
                <a:solidFill>
                  <a:srgbClr val="00B0F0"/>
                </a:solidFill>
              </a:rPr>
              <a:t>c</a:t>
            </a:r>
            <a:r>
              <a:rPr lang="en-US" sz="2400" b="1" dirty="0" err="1" smtClean="0">
                <a:solidFill>
                  <a:srgbClr val="00B0F0"/>
                </a:solidFill>
              </a:rPr>
              <a:t>mp</a:t>
            </a:r>
            <a:r>
              <a:rPr lang="en-US" sz="2400" dirty="0" smtClean="0"/>
              <a:t>:  Compare two </a:t>
            </a:r>
            <a:r>
              <a:rPr lang="en-US" sz="2400" dirty="0" err="1" smtClean="0"/>
              <a:t>operhands</a:t>
            </a:r>
            <a:r>
              <a:rPr lang="en-US" sz="2400" dirty="0" smtClean="0"/>
              <a:t>, used before above conditional jumps</a:t>
            </a:r>
          </a:p>
          <a:p>
            <a:pPr lvl="1"/>
            <a:endParaRPr lang="en-US" sz="2400" dirty="0"/>
          </a:p>
          <a:p>
            <a:pPr lvl="2"/>
            <a:r>
              <a:rPr lang="en-US" sz="2000" dirty="0" smtClean="0"/>
              <a:t>If EAX is less or equal to EBX, jump to label of ‘done’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call, ret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/>
              <a:t>— Subroutine call and return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386715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46" y="2233246"/>
            <a:ext cx="3724275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495800"/>
            <a:ext cx="131445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907087"/>
            <a:ext cx="1316772" cy="4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6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</a:t>
            </a:r>
            <a:r>
              <a:rPr lang="en-US" dirty="0" smtClean="0"/>
              <a:t>Dynamic Analysis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This process takes place when you execute rogue code and interpret </a:t>
            </a:r>
            <a:r>
              <a:rPr lang="en-US" dirty="0" smtClean="0"/>
              <a:t>its interaction </a:t>
            </a:r>
            <a:r>
              <a:rPr lang="en-US" dirty="0"/>
              <a:t>with the host operating system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Involves </a:t>
            </a:r>
            <a:r>
              <a:rPr lang="en-US" dirty="0"/>
              <a:t>running a program to determine what events take place and how </a:t>
            </a:r>
            <a:r>
              <a:rPr lang="en-US" dirty="0" smtClean="0"/>
              <a:t>the system </a:t>
            </a:r>
            <a:r>
              <a:rPr lang="en-US" dirty="0"/>
              <a:t>is </a:t>
            </a:r>
            <a:r>
              <a:rPr lang="en-US" dirty="0" smtClean="0"/>
              <a:t>altered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Using Debugger in Malware Dynamic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Set up a sandbox environment, i.e., a virtual machine and an installed “guest” OS for the intended executable file (e.g., Windows XP running in </a:t>
            </a:r>
            <a:r>
              <a:rPr lang="en-US" dirty="0" err="1" smtClean="0"/>
              <a:t>VitualBox</a:t>
            </a:r>
            <a:r>
              <a:rPr lang="en-US" dirty="0" smtClean="0"/>
              <a:t> or </a:t>
            </a:r>
            <a:r>
              <a:rPr lang="en-US" dirty="0" err="1" smtClean="0"/>
              <a:t>VMWare</a:t>
            </a:r>
            <a:r>
              <a:rPr lang="en-US" dirty="0" smtClean="0"/>
              <a:t> for debugging Windows executable file)</a:t>
            </a:r>
          </a:p>
          <a:p>
            <a:pPr lvl="1"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Do not </a:t>
            </a:r>
            <a:r>
              <a:rPr lang="en-US" dirty="0" smtClean="0"/>
              <a:t>share folders/files between the guest OS and host OS</a:t>
            </a:r>
          </a:p>
          <a:p>
            <a:pPr lvl="1"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Do not </a:t>
            </a:r>
            <a:r>
              <a:rPr lang="en-US" dirty="0" smtClean="0"/>
              <a:t>allow Internet access from the guest OS</a:t>
            </a:r>
          </a:p>
          <a:p>
            <a:pPr lvl="1">
              <a:defRPr/>
            </a:pPr>
            <a:r>
              <a:rPr lang="en-US" dirty="0" smtClean="0"/>
              <a:t>May need to set up another VM running a guest OS and connected to the first guest OS via a virtual network, depending on if the executable expects network connection to work properly</a:t>
            </a:r>
          </a:p>
          <a:p>
            <a:pPr marL="82550" lvl="1" indent="0">
              <a:spcBef>
                <a:spcPts val="600"/>
              </a:spcBef>
              <a:buSzPct val="80000"/>
              <a:buFont typeface="Verdana" panose="020B0604030504040204" pitchFamily="34" charset="0"/>
              <a:buNone/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 Running the malware from a debugger </a:t>
            </a:r>
            <a:r>
              <a:rPr lang="en-US" u="sng" dirty="0" smtClean="0">
                <a:solidFill>
                  <a:srgbClr val="FF0000"/>
                </a:solidFill>
              </a:rPr>
              <a:t>will infect </a:t>
            </a:r>
            <a:r>
              <a:rPr lang="en-US" dirty="0" smtClean="0"/>
              <a:t>the sandboxed guest system.  Therefore, you must take precaution to contain the risk of spreading the malware.</a:t>
            </a:r>
          </a:p>
        </p:txBody>
      </p:sp>
    </p:spTree>
    <p:extLst>
      <p:ext uri="{BB962C8B-B14F-4D97-AF65-F5344CB8AC3E}">
        <p14:creationId xmlns:p14="http://schemas.microsoft.com/office/powerpoint/2010/main" val="4257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Malware Analysis: An Iterated Approach</a:t>
            </a:r>
            <a:endParaRPr lang="en-US" sz="3600" dirty="0"/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2846388" y="1295400"/>
            <a:ext cx="43592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Static Analysis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(Unpacking if needed, identifying code modules, tools,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Source, etc., through analysis of headers and sections,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Extracting legible text strings)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3003550" y="2590800"/>
            <a:ext cx="42672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Dynamic Analysis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Set up sandbox environment, and start the monitoring tools (e.g., Process Explorer, Process Monitor, TCPView,  Wireshark, etc.)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1813" y="4097338"/>
            <a:ext cx="3532187" cy="2168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 dirty="0">
                <a:cs typeface="Arial" charset="0"/>
              </a:rPr>
              <a:t>Load the malware into a debugger: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500" dirty="0">
                <a:cs typeface="Arial" charset="0"/>
              </a:rPr>
              <a:t>Set breakpoints on memory access and/or instructions, then start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500" dirty="0">
                <a:cs typeface="Arial" charset="0"/>
              </a:rPr>
              <a:t>At breakpoint single-step through the code to look for malicious activities (e.g., key-logging, remote connection, Registry key manipulation, file accesses, etc.)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500" dirty="0">
                <a:cs typeface="Arial" charset="0"/>
              </a:rPr>
              <a:t>Continue debug (restart if needed)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4097338"/>
            <a:ext cx="2057400" cy="1246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 dirty="0">
                <a:cs typeface="Arial" charset="0"/>
              </a:rPr>
              <a:t>Monitor changes to the guest OS: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500" dirty="0">
                <a:cs typeface="Arial" charset="0"/>
              </a:rPr>
              <a:t>File activities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500" dirty="0">
                <a:cs typeface="Arial" charset="0"/>
              </a:rPr>
              <a:t>Registry changes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500" dirty="0">
                <a:cs typeface="Arial" charset="0"/>
              </a:rPr>
              <a:t>Network activities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334000" y="42672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334000" y="50292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3962400"/>
            <a:ext cx="6629400" cy="243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46388" y="1295400"/>
            <a:ext cx="4359275" cy="10620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903538" y="2640013"/>
            <a:ext cx="4302125" cy="10620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794250" y="3702050"/>
            <a:ext cx="260350" cy="260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791075" y="2363788"/>
            <a:ext cx="261938" cy="258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questions to be answered include:</a:t>
            </a:r>
          </a:p>
          <a:p>
            <a:pPr lvl="1">
              <a:defRPr/>
            </a:pPr>
            <a:r>
              <a:rPr lang="en-US" dirty="0"/>
              <a:t>What changes take place on the file system and/or memory when the program is install/launched?</a:t>
            </a:r>
          </a:p>
          <a:p>
            <a:pPr lvl="1">
              <a:defRPr/>
            </a:pPr>
            <a:r>
              <a:rPr lang="en-US" dirty="0"/>
              <a:t>What processes are launched?</a:t>
            </a:r>
          </a:p>
          <a:p>
            <a:pPr lvl="1">
              <a:defRPr/>
            </a:pPr>
            <a:r>
              <a:rPr lang="en-US" dirty="0"/>
              <a:t>What network services or connections, if any, are launched or established?</a:t>
            </a:r>
          </a:p>
          <a:p>
            <a:pPr lvl="1">
              <a:defRPr/>
            </a:pPr>
            <a:r>
              <a:rPr lang="en-US" dirty="0"/>
              <a:t>Does the program use or </a:t>
            </a:r>
            <a:r>
              <a:rPr lang="en-US" dirty="0" smtClean="0"/>
              <a:t>refer </a:t>
            </a:r>
            <a:r>
              <a:rPr lang="en-US" dirty="0"/>
              <a:t>other files (e.g., </a:t>
            </a:r>
            <a:r>
              <a:rPr lang="en-US" dirty="0" err="1"/>
              <a:t>dll</a:t>
            </a:r>
            <a:r>
              <a:rPr lang="en-US" dirty="0"/>
              <a:t> files)? Was it compiled as a static or dynamic binary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To Look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Monitor the time/date stamps to </a:t>
            </a:r>
            <a:r>
              <a:rPr lang="en-US" dirty="0" smtClean="0"/>
              <a:t>determine what </a:t>
            </a:r>
            <a:r>
              <a:rPr lang="en-US" dirty="0"/>
              <a:t>files the malware affects</a:t>
            </a:r>
          </a:p>
          <a:p>
            <a:pPr>
              <a:defRPr/>
            </a:pPr>
            <a:r>
              <a:rPr lang="en-US" dirty="0"/>
              <a:t>Run the program to intercept its system calls</a:t>
            </a:r>
          </a:p>
          <a:p>
            <a:pPr>
              <a:defRPr/>
            </a:pPr>
            <a:r>
              <a:rPr lang="en-US" dirty="0"/>
              <a:t>Perform network monitoring to determine </a:t>
            </a:r>
            <a:r>
              <a:rPr lang="en-US" dirty="0" smtClean="0"/>
              <a:t>if any </a:t>
            </a:r>
            <a:r>
              <a:rPr lang="en-US" dirty="0"/>
              <a:t>network traffic is generated </a:t>
            </a:r>
            <a:r>
              <a:rPr lang="en-US" dirty="0" smtClean="0"/>
              <a:t>(e.g., </a:t>
            </a:r>
            <a:r>
              <a:rPr lang="en-US" dirty="0" err="1" smtClean="0"/>
              <a:t>Wireshark</a:t>
            </a:r>
            <a:r>
              <a:rPr lang="en-US" dirty="0" smtClean="0"/>
              <a:t> </a:t>
            </a:r>
            <a:r>
              <a:rPr lang="en-US" dirty="0"/>
              <a:t>capture)</a:t>
            </a:r>
          </a:p>
          <a:p>
            <a:pPr>
              <a:defRPr/>
            </a:pPr>
            <a:r>
              <a:rPr lang="en-US" dirty="0"/>
              <a:t>Monitor how </a:t>
            </a:r>
            <a:r>
              <a:rPr lang="en-US" dirty="0" smtClean="0"/>
              <a:t>the malware interacts </a:t>
            </a:r>
            <a:r>
              <a:rPr lang="en-US" dirty="0"/>
              <a:t>with the </a:t>
            </a:r>
            <a:r>
              <a:rPr lang="en-US" dirty="0" smtClean="0"/>
              <a:t>Registry (on Windows systems), or other system configuration files (on any system)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a</a:t>
            </a:r>
            <a:r>
              <a:rPr lang="en-US" dirty="0" smtClean="0"/>
              <a:t> Sandbox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VMware, </a:t>
            </a:r>
            <a:r>
              <a:rPr lang="en-US" dirty="0" err="1" smtClean="0"/>
              <a:t>VirtualBox</a:t>
            </a:r>
            <a:r>
              <a:rPr lang="en-US" dirty="0" smtClean="0"/>
              <a:t>, Windows Virtual PC</a:t>
            </a:r>
            <a:endParaRPr lang="en-US" dirty="0"/>
          </a:p>
          <a:p>
            <a:pPr lvl="1">
              <a:defRPr/>
            </a:pPr>
            <a:r>
              <a:rPr lang="en-US" dirty="0"/>
              <a:t>Ensure the system is not connected to </a:t>
            </a:r>
            <a:r>
              <a:rPr lang="en-US" dirty="0" smtClean="0"/>
              <a:t>the Internet</a:t>
            </a:r>
            <a:endParaRPr lang="en-US" dirty="0"/>
          </a:p>
          <a:p>
            <a:pPr lvl="1">
              <a:defRPr/>
            </a:pPr>
            <a:r>
              <a:rPr lang="en-US" dirty="0"/>
              <a:t>Execute on a closed network (</a:t>
            </a:r>
            <a:r>
              <a:rPr lang="en-US" dirty="0" smtClean="0"/>
              <a:t>i.e., no systems </a:t>
            </a:r>
            <a:r>
              <a:rPr lang="en-US" dirty="0"/>
              <a:t>you care about) if you </a:t>
            </a:r>
            <a:r>
              <a:rPr lang="en-US" dirty="0" smtClean="0"/>
              <a:t>must</a:t>
            </a:r>
          </a:p>
          <a:p>
            <a:pPr>
              <a:defRPr/>
            </a:pPr>
            <a:r>
              <a:rPr lang="en-US" dirty="0" smtClean="0"/>
              <a:t>The system on which the malware is installed and run will most definitely be “infected” because:</a:t>
            </a:r>
          </a:p>
          <a:p>
            <a:pPr lvl="1">
              <a:defRPr/>
            </a:pPr>
            <a:r>
              <a:rPr lang="en-US" dirty="0" smtClean="0"/>
              <a:t>You will run the malware (on purpose or by accident)</a:t>
            </a:r>
          </a:p>
          <a:p>
            <a:pPr lvl="1">
              <a:defRPr/>
            </a:pPr>
            <a:r>
              <a:rPr lang="en-US" dirty="0" smtClean="0"/>
              <a:t>Running the malware from a “debugger” will infect the underlying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Dynamic Analysis </a:t>
            </a:r>
            <a:r>
              <a:rPr lang="en-US" sz="3600" dirty="0" smtClean="0"/>
              <a:t>- Unix </a:t>
            </a:r>
            <a:r>
              <a:rPr lang="en-US" sz="3600" dirty="0"/>
              <a:t>Based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Most applications execute in a memory area defined as user space</a:t>
            </a:r>
          </a:p>
          <a:p>
            <a:pPr lvl="1">
              <a:defRPr/>
            </a:pPr>
            <a:r>
              <a:rPr lang="en-US" dirty="0"/>
              <a:t>Typically prohibited from accessing computer hardware and resources directly</a:t>
            </a:r>
          </a:p>
          <a:p>
            <a:pPr lvl="1">
              <a:defRPr/>
            </a:pPr>
            <a:r>
              <a:rPr lang="en-US" dirty="0"/>
              <a:t>Access these resources by requesting the kernel to perform the operations </a:t>
            </a:r>
            <a:r>
              <a:rPr lang="en-US" dirty="0" smtClean="0"/>
              <a:t>on its </a:t>
            </a:r>
            <a:r>
              <a:rPr lang="en-US" dirty="0"/>
              <a:t>behalf (via system calls)</a:t>
            </a:r>
          </a:p>
          <a:p>
            <a:pPr>
              <a:defRPr/>
            </a:pPr>
            <a:r>
              <a:rPr lang="en-US" dirty="0"/>
              <a:t>Capture running processes</a:t>
            </a:r>
          </a:p>
          <a:p>
            <a:pPr lvl="1">
              <a:defRPr/>
            </a:pPr>
            <a:r>
              <a:rPr lang="en-US" dirty="0"/>
              <a:t>Use “</a:t>
            </a:r>
            <a:r>
              <a:rPr lang="en-US" dirty="0" err="1"/>
              <a:t>ps</a:t>
            </a:r>
            <a:r>
              <a:rPr lang="en-US" dirty="0"/>
              <a:t> -aux” command and options (run as user root)</a:t>
            </a:r>
          </a:p>
          <a:p>
            <a:pPr lvl="2">
              <a:defRPr/>
            </a:pPr>
            <a:r>
              <a:rPr lang="en-US" dirty="0"/>
              <a:t>-a flag, select all running processes, including other users</a:t>
            </a:r>
          </a:p>
          <a:p>
            <a:pPr lvl="2">
              <a:defRPr/>
            </a:pPr>
            <a:r>
              <a:rPr lang="en-US" dirty="0"/>
              <a:t>-u flag, select by effective user ID</a:t>
            </a:r>
          </a:p>
          <a:p>
            <a:pPr lvl="2">
              <a:defRPr/>
            </a:pPr>
            <a:r>
              <a:rPr lang="en-US" dirty="0"/>
              <a:t>-x flag, include processes without controlling </a:t>
            </a:r>
            <a:r>
              <a:rPr lang="en-US" dirty="0" smtClean="0"/>
              <a:t>TTY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Dynamic Analysis </a:t>
            </a:r>
            <a:r>
              <a:rPr lang="en-US" sz="3600" dirty="0" smtClean="0"/>
              <a:t>- Unix </a:t>
            </a:r>
            <a:r>
              <a:rPr lang="en-US" sz="3600" dirty="0"/>
              <a:t>Based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You </a:t>
            </a:r>
            <a:r>
              <a:rPr lang="en-US" dirty="0"/>
              <a:t>will want to capture this output to another external storage </a:t>
            </a:r>
            <a:r>
              <a:rPr lang="en-US" dirty="0" smtClean="0"/>
              <a:t>medium because </a:t>
            </a:r>
            <a:r>
              <a:rPr lang="en-US" dirty="0"/>
              <a:t>when the malware is run, you don’t know what it will do to </a:t>
            </a:r>
            <a:r>
              <a:rPr lang="en-US" dirty="0" smtClean="0"/>
              <a:t>system files (e</a:t>
            </a:r>
            <a:r>
              <a:rPr lang="en-US" dirty="0"/>
              <a:t>. </a:t>
            </a:r>
            <a:r>
              <a:rPr lang="en-US" dirty="0" smtClean="0"/>
              <a:t>g., erase </a:t>
            </a:r>
            <a:r>
              <a:rPr lang="en-US" dirty="0"/>
              <a:t>or manipulate system files</a:t>
            </a:r>
            <a:r>
              <a:rPr lang="en-US" dirty="0" smtClean="0"/>
              <a:t>).</a:t>
            </a:r>
          </a:p>
          <a:p>
            <a:pPr>
              <a:defRPr/>
            </a:pPr>
            <a:r>
              <a:rPr lang="en-US" dirty="0" smtClean="0"/>
              <a:t>Be aware infected Unix systems quite often have the system commands replaced by a rootkit, e.g., the “</a:t>
            </a:r>
            <a:r>
              <a:rPr lang="en-US" dirty="0" err="1" smtClean="0"/>
              <a:t>ps</a:t>
            </a:r>
            <a:r>
              <a:rPr lang="en-US" dirty="0" smtClean="0"/>
              <a:t>” command will not show the presence of the running malware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dirty="0" smtClean="0"/>
              <a:t>Dynamic Analysis - Unix Based Systems,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81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 err="1">
                <a:solidFill>
                  <a:srgbClr val="0070C0"/>
                </a:solidFill>
              </a:rPr>
              <a:t>netstat</a:t>
            </a:r>
            <a:r>
              <a:rPr lang="en-US" sz="2800" dirty="0"/>
              <a:t> - print network connections, routing tables, interface statistics, </a:t>
            </a:r>
            <a:r>
              <a:rPr lang="en-US" sz="2800" dirty="0" smtClean="0"/>
              <a:t>masquerade connections</a:t>
            </a:r>
            <a:r>
              <a:rPr lang="en-US" sz="2800" dirty="0"/>
              <a:t>, and multicast </a:t>
            </a:r>
            <a:r>
              <a:rPr lang="en-US" sz="2800" dirty="0" smtClean="0"/>
              <a:t>memberships</a:t>
            </a:r>
          </a:p>
          <a:p>
            <a:pPr lvl="1">
              <a:defRPr/>
            </a:pPr>
            <a:r>
              <a:rPr lang="en-US" sz="2400" dirty="0" err="1"/>
              <a:t>netstat</a:t>
            </a:r>
            <a:r>
              <a:rPr lang="en-US" sz="2400" dirty="0"/>
              <a:t> </a:t>
            </a:r>
            <a:r>
              <a:rPr lang="en-US" sz="2400" dirty="0" smtClean="0"/>
              <a:t>-ta    :</a:t>
            </a:r>
            <a:r>
              <a:rPr lang="en-US" sz="2000" dirty="0" smtClean="0"/>
              <a:t>Display TCP connections  (-u for UDP)</a:t>
            </a:r>
          </a:p>
          <a:p>
            <a:pPr lvl="1">
              <a:defRPr/>
            </a:pPr>
            <a:r>
              <a:rPr lang="en-US" sz="2400" dirty="0" err="1"/>
              <a:t>n</a:t>
            </a:r>
            <a:r>
              <a:rPr lang="en-US" sz="2400" dirty="0" err="1" smtClean="0"/>
              <a:t>etstat</a:t>
            </a:r>
            <a:r>
              <a:rPr lang="en-US" sz="2400" dirty="0" smtClean="0"/>
              <a:t> -</a:t>
            </a:r>
            <a:r>
              <a:rPr lang="en-US" sz="2400" dirty="0" err="1" smtClean="0"/>
              <a:t>i</a:t>
            </a:r>
            <a:r>
              <a:rPr lang="en-US" sz="2400" dirty="0" smtClean="0"/>
              <a:t>      :</a:t>
            </a:r>
            <a:r>
              <a:rPr lang="en-US" sz="2000" dirty="0" smtClean="0"/>
              <a:t>Display statistics </a:t>
            </a:r>
            <a:r>
              <a:rPr lang="en-US" sz="2000" dirty="0"/>
              <a:t>for the network interfaces </a:t>
            </a:r>
            <a:endParaRPr lang="en-US" sz="2000" dirty="0" smtClean="0"/>
          </a:p>
          <a:p>
            <a:pPr lvl="1">
              <a:defRPr/>
            </a:pPr>
            <a:r>
              <a:rPr lang="en-US" sz="2400" dirty="0" err="1"/>
              <a:t>n</a:t>
            </a:r>
            <a:r>
              <a:rPr lang="en-US" sz="2400" dirty="0" err="1" smtClean="0"/>
              <a:t>etstat</a:t>
            </a:r>
            <a:r>
              <a:rPr lang="en-US" sz="2400" dirty="0" smtClean="0"/>
              <a:t> -</a:t>
            </a:r>
            <a:r>
              <a:rPr lang="en-US" sz="2400" dirty="0" err="1" smtClean="0"/>
              <a:t>nr</a:t>
            </a:r>
            <a:r>
              <a:rPr lang="en-US" sz="2400" dirty="0"/>
              <a:t> </a:t>
            </a:r>
            <a:r>
              <a:rPr lang="en-US" sz="2400" dirty="0" smtClean="0"/>
              <a:t>  :</a:t>
            </a:r>
            <a:r>
              <a:rPr lang="en-US" sz="2000" dirty="0" smtClean="0"/>
              <a:t>Displays </a:t>
            </a:r>
            <a:r>
              <a:rPr lang="en-US" sz="2000" dirty="0"/>
              <a:t>the kernel routing </a:t>
            </a:r>
            <a:r>
              <a:rPr lang="en-US" sz="2000" dirty="0" smtClean="0"/>
              <a:t>table</a:t>
            </a:r>
          </a:p>
          <a:p>
            <a:pPr lvl="2">
              <a:defRPr/>
            </a:pPr>
            <a:r>
              <a:rPr lang="en-US" sz="2000" dirty="0"/>
              <a:t> –n option makes </a:t>
            </a:r>
            <a:r>
              <a:rPr lang="en-US" sz="2000" dirty="0" err="1"/>
              <a:t>netstat</a:t>
            </a:r>
            <a:r>
              <a:rPr lang="en-US" sz="2000" dirty="0"/>
              <a:t> print addresses as dotted quad IP numbers rather than the symbolic host and network names. </a:t>
            </a:r>
            <a:endParaRPr lang="en-US" sz="2000" dirty="0" smtClean="0"/>
          </a:p>
          <a:p>
            <a:pPr lvl="1">
              <a:defRPr/>
            </a:pPr>
            <a:r>
              <a:rPr lang="en-US" sz="2400" dirty="0" err="1"/>
              <a:t>n</a:t>
            </a:r>
            <a:r>
              <a:rPr lang="en-US" sz="2400" dirty="0" err="1" smtClean="0"/>
              <a:t>etstat</a:t>
            </a:r>
            <a:r>
              <a:rPr lang="en-US" sz="2400" dirty="0" smtClean="0"/>
              <a:t> -a    </a:t>
            </a:r>
            <a:r>
              <a:rPr lang="en-US" sz="2100" dirty="0"/>
              <a:t>: List all ports</a:t>
            </a:r>
          </a:p>
          <a:p>
            <a:pPr lvl="1">
              <a:defRPr/>
            </a:pPr>
            <a:r>
              <a:rPr lang="en-US" sz="2400" dirty="0" err="1" smtClean="0"/>
              <a:t>netstat</a:t>
            </a:r>
            <a:r>
              <a:rPr lang="en-US" sz="2400" dirty="0" smtClean="0"/>
              <a:t> -l    </a:t>
            </a:r>
            <a:r>
              <a:rPr lang="en-US" sz="2100" dirty="0"/>
              <a:t>: List only listening </a:t>
            </a:r>
            <a:r>
              <a:rPr lang="en-US" sz="2100" dirty="0" smtClean="0"/>
              <a:t>ports</a:t>
            </a:r>
          </a:p>
          <a:p>
            <a:pPr>
              <a:defRPr/>
            </a:pPr>
            <a:r>
              <a:rPr lang="en-US" sz="2500" dirty="0">
                <a:hlinkClick r:id="rId2"/>
              </a:rPr>
              <a:t>http://</a:t>
            </a:r>
            <a:r>
              <a:rPr lang="en-US" sz="2500" dirty="0" smtClean="0">
                <a:hlinkClick r:id="rId2"/>
              </a:rPr>
              <a:t>www.thegeekstuff.com/2010/03/netstat-command-examples</a:t>
            </a:r>
            <a:endParaRPr lang="en-US" sz="2500" dirty="0"/>
          </a:p>
          <a:p>
            <a:pPr>
              <a:defRPr/>
            </a:pPr>
            <a:r>
              <a:rPr lang="en-US" sz="2300" dirty="0" smtClean="0">
                <a:hlinkClick r:id="rId3"/>
              </a:rPr>
              <a:t>http</a:t>
            </a:r>
            <a:r>
              <a:rPr lang="en-US" sz="2300" dirty="0">
                <a:hlinkClick r:id="rId3"/>
              </a:rPr>
              <a:t>://</a:t>
            </a:r>
            <a:r>
              <a:rPr lang="en-US" sz="2300" dirty="0" smtClean="0">
                <a:hlinkClick r:id="rId3"/>
              </a:rPr>
              <a:t>www.tldp.org/LDP/nag2/x-087-2-iface.netstat.html</a:t>
            </a:r>
            <a:r>
              <a:rPr lang="en-US" sz="2100" dirty="0" smtClean="0"/>
              <a:t>	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4769</TotalTime>
  <Words>1843</Words>
  <Application>Microsoft Office PowerPoint</Application>
  <PresentationFormat>On-screen Show (4:3)</PresentationFormat>
  <Paragraphs>211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Symbol</vt:lpstr>
      <vt:lpstr>Verdana</vt:lpstr>
      <vt:lpstr>Wingdings 2</vt:lpstr>
      <vt:lpstr>Solstice</vt:lpstr>
      <vt:lpstr>Malware Incident Response  Dynamic Analysis - I</vt:lpstr>
      <vt:lpstr>Acknowledgement</vt:lpstr>
      <vt:lpstr>What is Dynamic Analysis?</vt:lpstr>
      <vt:lpstr>What is Dynamic Analysis?</vt:lpstr>
      <vt:lpstr>What To Look For</vt:lpstr>
      <vt:lpstr>Creating a Sandbox Environment</vt:lpstr>
      <vt:lpstr>Dynamic Analysis - Unix Based Systems</vt:lpstr>
      <vt:lpstr>Dynamic Analysis - Unix Based Systems</vt:lpstr>
      <vt:lpstr>Dynamic Analysis - Unix Based Systems, cont’d</vt:lpstr>
      <vt:lpstr>Dynamic Analysis - Unix Based Systems, cont’d</vt:lpstr>
      <vt:lpstr>Dynamic Analysis - Unix Based Systems, cont’d</vt:lpstr>
      <vt:lpstr>Dynamic Analysis - Unix Based Systems, cont’d</vt:lpstr>
      <vt:lpstr>Dynamic Analysis - Windows Based Systems</vt:lpstr>
      <vt:lpstr>Dynamic Analysis - Windows Based Systems</vt:lpstr>
      <vt:lpstr>Dynamic Analysis - Windows Based Systems</vt:lpstr>
      <vt:lpstr>Dynamic Analysis - Windows Based Systems</vt:lpstr>
      <vt:lpstr>Dynamic Analysis - Windows Based Systems</vt:lpstr>
      <vt:lpstr>Dynamic Analysis  Windows Based Systems, cont’d</vt:lpstr>
      <vt:lpstr>Dynamic Analysis  Windows Based Systems, cont’d</vt:lpstr>
      <vt:lpstr>32-bit x86 Assembly Introduction</vt:lpstr>
      <vt:lpstr>Intel Architecture 32-Bit (IA32)</vt:lpstr>
      <vt:lpstr>Intel Architecture 32-Bit (IA32)</vt:lpstr>
      <vt:lpstr>Memory and Addressing</vt:lpstr>
      <vt:lpstr>Memory and Addressing</vt:lpstr>
      <vt:lpstr>Instructions</vt:lpstr>
      <vt:lpstr>Instructions</vt:lpstr>
      <vt:lpstr>Instructions</vt:lpstr>
      <vt:lpstr>Stack Instructions:</vt:lpstr>
      <vt:lpstr>Control Flow Instructions</vt:lpstr>
      <vt:lpstr>Using Debugger in Malware Dynamic Analysis</vt:lpstr>
      <vt:lpstr>Malware Analysis: An Iterated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Incident Response  Dynamic Analysis (slides courtesy of Stephen Grimes)</dc:title>
  <cp:lastModifiedBy>Changchun Zou</cp:lastModifiedBy>
  <cp:revision>166</cp:revision>
  <dcterms:created xsi:type="dcterms:W3CDTF">2012-08-21T01:52:40Z</dcterms:created>
  <dcterms:modified xsi:type="dcterms:W3CDTF">2021-09-29T02:37:37Z</dcterms:modified>
</cp:coreProperties>
</file>