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82" r:id="rId2"/>
    <p:sldId id="283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21" r:id="rId15"/>
    <p:sldId id="320" r:id="rId16"/>
    <p:sldId id="318" r:id="rId17"/>
    <p:sldId id="319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261" autoAdjust="0"/>
  </p:normalViewPr>
  <p:slideViewPr>
    <p:cSldViewPr>
      <p:cViewPr varScale="1">
        <p:scale>
          <a:sx n="80" d="100"/>
          <a:sy n="80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917B9F1A-4BA7-4F42-8B30-B390DAD022BE}" type="datetimeFigureOut">
              <a:rPr lang="en-US"/>
              <a:pPr>
                <a:defRPr/>
              </a:pPr>
              <a:t>10/3/2021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DAA574-78F9-4CF3-B5AA-FBB7FA6294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D32125-C21D-4793-A6E9-AEA3A2E01112}" type="slidenum">
              <a:rPr lang="en-US" altLang="en-US">
                <a:latin typeface="Gill Sans MT" panose="020B0502020104020203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90563"/>
            <a:ext cx="4597400" cy="344805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213" y="4367213"/>
            <a:ext cx="5159375" cy="4137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06038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90563"/>
            <a:ext cx="4597400" cy="34480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213" y="4367213"/>
            <a:ext cx="5159375" cy="4137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2878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E35B27-722D-479F-AE8A-9D1E19209290}" type="datetimeFigureOut">
              <a:rPr lang="en-US"/>
              <a:pPr>
                <a:defRPr/>
              </a:pPr>
              <a:t>10/3/2021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7CAC18-B632-4DC6-9D20-180F256059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24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ECBB1-4F72-42EE-962D-8D619EADA197}" type="datetimeFigureOut">
              <a:rPr lang="en-US"/>
              <a:pPr>
                <a:defRPr/>
              </a:pPr>
              <a:t>10/3/2021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4E5EE-EF7A-4CE2-B37B-14BAE1F610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298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0A553-A8E7-4033-AF4F-9980AF19E86A}" type="datetimeFigureOut">
              <a:rPr lang="en-US"/>
              <a:pPr>
                <a:defRPr/>
              </a:pPr>
              <a:t>10/3/2021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17EBF-D0FB-40F0-A4D8-34F2BB57DD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20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693E0-2FBC-411A-9E2D-7BB679E8A33B}" type="datetimeFigureOut">
              <a:rPr lang="en-US"/>
              <a:pPr>
                <a:defRPr/>
              </a:pPr>
              <a:t>10/3/2021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CCE37-9B19-4A1F-B317-C426BEA3A6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44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043A202-D693-4DA3-A9D5-41F5562821BE}" type="datetimeFigureOut">
              <a:rPr lang="en-US"/>
              <a:pPr>
                <a:defRPr/>
              </a:pPr>
              <a:t>10/3/2021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6B3CBA-5C7D-47E3-A184-0130CB1E79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05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80137-D48C-480B-AE9D-C2DBF8E0F16F}" type="datetimeFigureOut">
              <a:rPr lang="en-US"/>
              <a:pPr>
                <a:defRPr/>
              </a:pPr>
              <a:t>10/3/2021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25685-DB8E-4829-B9B3-CE34A8BF2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70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B63DA3-CF07-422A-A7E7-C8441FF20691}" type="datetimeFigureOut">
              <a:rPr lang="en-US"/>
              <a:pPr>
                <a:defRPr/>
              </a:pPr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1BAAF-10C9-4D5C-B00C-BD2C99104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92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E1C78-DF78-4C5A-BED5-B7B03F45249D}" type="datetimeFigureOut">
              <a:rPr lang="en-US"/>
              <a:pPr>
                <a:defRPr/>
              </a:pPr>
              <a:t>10/3/2021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7665-8DC7-4493-BA40-B8EA76442C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19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791A91-6368-4A9F-88C2-2E770D74C8B6}" type="datetimeFigureOut">
              <a:rPr lang="en-US"/>
              <a:pPr>
                <a:defRPr/>
              </a:pPr>
              <a:t>10/3/2021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B3FCD1-4044-4BBE-9287-C051EDB04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00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BF6B36-06ED-4FC9-B0B9-9D9BCCE0151F}" type="datetimeFigureOut">
              <a:rPr lang="en-US"/>
              <a:pPr>
                <a:defRPr/>
              </a:pPr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C77BD9-FC36-4170-B92B-0E524E53B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4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BAFADE-C3E5-4677-BEB9-6FE45F39E270}" type="datetimeFigureOut">
              <a:rPr lang="en-US"/>
              <a:pPr>
                <a:defRPr/>
              </a:pPr>
              <a:t>10/3/2021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8454FA-D2CA-45BD-8EC6-F18E282C5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73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7E20E7B-79D4-4A4B-BC1A-D3DB2493F6F8}" type="datetimeFigureOut">
              <a:rPr lang="en-US"/>
              <a:pPr>
                <a:defRPr/>
              </a:pPr>
              <a:t>10/3/2021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9F0EAAAB-7DAD-46A1-BDC6-93D81DFB6C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2" r:id="rId2"/>
    <p:sldLayoutId id="2147483888" r:id="rId3"/>
    <p:sldLayoutId id="2147483883" r:id="rId4"/>
    <p:sldLayoutId id="2147483889" r:id="rId5"/>
    <p:sldLayoutId id="2147483884" r:id="rId6"/>
    <p:sldLayoutId id="2147483890" r:id="rId7"/>
    <p:sldLayoutId id="2147483891" r:id="rId8"/>
    <p:sldLayoutId id="2147483892" r:id="rId9"/>
    <p:sldLayoutId id="2147483885" r:id="rId10"/>
    <p:sldLayoutId id="21474838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amsclass.info/126/ppt/ch8.ppt" TargetMode="External"/><Relationship Id="rId2" Type="http://schemas.openxmlformats.org/officeDocument/2006/relationships/hyperlink" Target="http://www.behindthefirewalls.com/2013/11/hacklu-capturing-flag-v1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ollydbg.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hell-storm.org/repo/CTF/Hacklu-2013/Reversing/RoboAuth-150/RoboAuth.exe" TargetMode="External"/><Relationship Id="rId2" Type="http://schemas.openxmlformats.org/officeDocument/2006/relationships/hyperlink" Target="http://www.behindthefirewalls.com/2013/11/hacklu-capturing-flag-v10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tx2">
                    <a:satMod val="130000"/>
                  </a:schemeClr>
                </a:solidFill>
              </a:rPr>
              <a:t>Malware Incident Response </a:t>
            </a: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  <a:sym typeface="Symbol"/>
              </a:rPr>
              <a:t></a:t>
            </a: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sz="4000" dirty="0">
                <a:solidFill>
                  <a:schemeClr val="tx2">
                    <a:satMod val="130000"/>
                  </a:schemeClr>
                </a:solidFill>
              </a:rPr>
              <a:t>Dynamic </a:t>
            </a: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Analysis - 2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CIS 6395, Incident Response Technologies</a:t>
            </a:r>
            <a:endParaRPr lang="en-US" b="1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Fall </a:t>
            </a:r>
            <a:r>
              <a:rPr lang="en-US" b="1" dirty="0" smtClean="0"/>
              <a:t>2021, </a:t>
            </a:r>
            <a:r>
              <a:rPr lang="en-US" b="1" dirty="0"/>
              <a:t>Dr. </a:t>
            </a:r>
            <a:r>
              <a:rPr lang="en-US" b="1" dirty="0" smtClean="0"/>
              <a:t>Cliff Zou</a:t>
            </a:r>
            <a:endParaRPr lang="en-US" b="1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czou@cs.ucf.edu</a:t>
            </a:r>
            <a:endParaRPr lang="en-US" dirty="0"/>
          </a:p>
        </p:txBody>
      </p:sp>
      <p:pic>
        <p:nvPicPr>
          <p:cNvPr id="922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876800"/>
            <a:ext cx="24384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Analyze A Binary Code Under </a:t>
            </a:r>
            <a:r>
              <a:rPr lang="en-US" dirty="0" err="1" smtClean="0"/>
              <a:t>OllyDbg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r>
              <a:rPr lang="en-US" sz="2400" dirty="0" smtClean="0"/>
              <a:t>A program may have many text outputs, they will give us hint</a:t>
            </a:r>
          </a:p>
          <a:p>
            <a:r>
              <a:rPr lang="en-US" sz="2400" dirty="0" smtClean="0"/>
              <a:t>Check ASCII strings in the assembly code</a:t>
            </a:r>
          </a:p>
          <a:p>
            <a:pPr lvl="1"/>
            <a:r>
              <a:rPr lang="en-US" sz="2000" dirty="0"/>
              <a:t>look at "All referenced test strings" in order to find something which draws </a:t>
            </a:r>
            <a:r>
              <a:rPr lang="en-US" sz="2000" dirty="0" smtClean="0"/>
              <a:t>attention.</a:t>
            </a:r>
          </a:p>
          <a:p>
            <a:pPr lvl="1"/>
            <a:r>
              <a:rPr lang="en-US" sz="2000" dirty="0" smtClean="0"/>
              <a:t>Right-click assembly</a:t>
            </a:r>
          </a:p>
          <a:p>
            <a:pPr marL="403225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code window…</a:t>
            </a:r>
          </a:p>
          <a:p>
            <a:pPr lvl="2"/>
            <a:r>
              <a:rPr lang="en-US" sz="1600" dirty="0" smtClean="0"/>
              <a:t>After you run the code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3048000"/>
            <a:ext cx="486193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6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ASCII Output Interested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495925"/>
            <a:ext cx="7499350" cy="1285875"/>
          </a:xfrm>
        </p:spPr>
        <p:txBody>
          <a:bodyPr/>
          <a:lstStyle/>
          <a:p>
            <a:r>
              <a:rPr lang="en-US" sz="2400" dirty="0"/>
              <a:t>we can see the string "You passed level1!". We can suppose that just before that, the assemble code will compare our password with the real one.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219200"/>
            <a:ext cx="60960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93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Code for Password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1450" cy="4800600"/>
          </a:xfrm>
        </p:spPr>
        <p:txBody>
          <a:bodyPr/>
          <a:lstStyle/>
          <a:p>
            <a:r>
              <a:rPr lang="en-US" sz="2400" dirty="0"/>
              <a:t>To go to this string in the assemble code, we right-click on this line and select "Follow in Disassembler</a:t>
            </a:r>
            <a:r>
              <a:rPr lang="en-US" sz="2400" dirty="0" smtClean="0"/>
              <a:t>".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000" dirty="0"/>
              <a:t>Two lines before that, we can see the function "TEST EAX, EAX" </a:t>
            </a:r>
            <a:endParaRPr lang="en-US" sz="2000" dirty="0" smtClean="0"/>
          </a:p>
          <a:p>
            <a:pPr lvl="1"/>
            <a:r>
              <a:rPr lang="en-US" sz="1400" dirty="0" smtClean="0"/>
              <a:t>Test EAX, EAX        </a:t>
            </a:r>
            <a:r>
              <a:rPr lang="en-US" sz="1400" dirty="0" smtClean="0">
                <a:sym typeface="Wingdings" panose="05000000000000000000" pitchFamily="2" charset="2"/>
              </a:rPr>
              <a:t>  set ZF flag (zero flag) to 1 if EAX == 0</a:t>
            </a:r>
          </a:p>
          <a:p>
            <a:pPr lvl="1"/>
            <a:r>
              <a:rPr lang="en-US" sz="1600" dirty="0" smtClean="0">
                <a:sym typeface="Wingdings" panose="05000000000000000000" pitchFamily="2" charset="2"/>
              </a:rPr>
              <a:t>JNZ </a:t>
            </a:r>
            <a:r>
              <a:rPr lang="en-US" sz="1600" dirty="0" err="1" smtClean="0">
                <a:sym typeface="Wingdings" panose="05000000000000000000" pitchFamily="2" charset="2"/>
              </a:rPr>
              <a:t>addr</a:t>
            </a:r>
            <a:r>
              <a:rPr lang="en-US" sz="1600" dirty="0" smtClean="0">
                <a:sym typeface="Wingdings" panose="05000000000000000000" pitchFamily="2" charset="2"/>
              </a:rPr>
              <a:t>                  if ZF ==0,  then jump to address of </a:t>
            </a:r>
            <a:r>
              <a:rPr lang="en-US" sz="1600" dirty="0" err="1" smtClean="0">
                <a:sym typeface="Wingdings" panose="05000000000000000000" pitchFamily="2" charset="2"/>
              </a:rPr>
              <a:t>addr</a:t>
            </a:r>
            <a:endParaRPr lang="en-US" sz="1600" dirty="0" smtClean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One line above, “CALL…” must be the call to the subroutine “</a:t>
            </a:r>
            <a:r>
              <a:rPr lang="en-US" sz="2000" dirty="0" err="1" smtClean="0">
                <a:sym typeface="Wingdings" panose="05000000000000000000" pitchFamily="2" charset="2"/>
              </a:rPr>
              <a:t>strcmp</a:t>
            </a:r>
            <a:r>
              <a:rPr lang="en-US" sz="2000" dirty="0" smtClean="0">
                <a:sym typeface="Wingdings" panose="05000000000000000000" pitchFamily="2" charset="2"/>
              </a:rPr>
              <a:t>()” to set EAX by comparing our password with the hard-code password!</a:t>
            </a:r>
            <a:endParaRPr lang="en-US" sz="2000" dirty="0"/>
          </a:p>
        </p:txBody>
      </p:sp>
      <p:pic>
        <p:nvPicPr>
          <p:cNvPr id="5122" name="Picture 2" descr="http://2.bp.blogspot.com/-qVQ_1T6tbxg/UnI2GuZN7bI/AAAAAAAACow/ShxoOsP4niQ/s1600/OllyDbg_hacker_competition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4486275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599" y="5562600"/>
            <a:ext cx="6850251" cy="1295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019800" y="6126162"/>
            <a:ext cx="9144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6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Memory in Runtime for Real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r>
              <a:rPr lang="en-US" sz="2400" dirty="0" smtClean="0"/>
              <a:t>Set </a:t>
            </a:r>
            <a:r>
              <a:rPr lang="en-US" sz="2400" dirty="0"/>
              <a:t>a breaking point at this point in order to stop the program just when the program is comparing the passwords in order to see the good one in the Stack. </a:t>
            </a:r>
            <a:endParaRPr lang="en-US" sz="2400" dirty="0" smtClean="0"/>
          </a:p>
          <a:p>
            <a:pPr lvl="1"/>
            <a:r>
              <a:rPr lang="en-US" sz="2000" dirty="0" smtClean="0"/>
              <a:t>Right </a:t>
            </a:r>
            <a:r>
              <a:rPr lang="en-US" sz="2000" dirty="0"/>
              <a:t>click on the line which contains </a:t>
            </a:r>
            <a:r>
              <a:rPr lang="en-US" sz="2000" dirty="0" smtClean="0"/>
              <a:t>“CALL…", </a:t>
            </a:r>
            <a:r>
              <a:rPr lang="en-US" sz="2000" dirty="0"/>
              <a:t>select Breakpoint and </a:t>
            </a:r>
            <a:r>
              <a:rPr lang="en-US" sz="2000" dirty="0" smtClean="0"/>
              <a:t>select </a:t>
            </a:r>
            <a:r>
              <a:rPr lang="en-US" sz="2000" dirty="0"/>
              <a:t>"Memory, on </a:t>
            </a:r>
            <a:r>
              <a:rPr lang="en-US" sz="2000" dirty="0" smtClean="0"/>
              <a:t>access“</a:t>
            </a:r>
          </a:p>
          <a:p>
            <a:r>
              <a:rPr lang="en-US" sz="2400" dirty="0" smtClean="0"/>
              <a:t>Then click “Run” again to let program run and pause at that breakpoint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114800"/>
            <a:ext cx="66865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0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905250" y="6223108"/>
            <a:ext cx="1769172" cy="41740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2D2C896C-1807-4731-A109-97ECB1918612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14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3484" y="100087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Knowledge: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A Stack Frame Structure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8563" y="1992311"/>
            <a:ext cx="3976687" cy="3749675"/>
          </a:xfrm>
          <a:solidFill>
            <a:schemeClr val="tx1"/>
          </a:solidFill>
          <a:ln w="57150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1"/>
                </a:solidFill>
                <a:ea typeface="宋体" panose="02010600030101010101" pitchFamily="2" charset="-122"/>
              </a:rPr>
              <a:t>Parameters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1"/>
                </a:solidFill>
                <a:ea typeface="宋体" panose="02010600030101010101" pitchFamily="2" charset="-122"/>
              </a:rPr>
              <a:t>Return Address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1"/>
                </a:solidFill>
                <a:ea typeface="宋体" panose="02010600030101010101" pitchFamily="2" charset="-122"/>
              </a:rPr>
              <a:t>Old Base Pointer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1"/>
                </a:solidFill>
                <a:ea typeface="宋体" panose="02010600030101010101" pitchFamily="2" charset="-122"/>
              </a:rPr>
              <a:t>Local Variables</a:t>
            </a: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>
            <a:off x="3829050" y="4278312"/>
            <a:ext cx="3791082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3829050" y="2525712"/>
            <a:ext cx="3791082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3829050" y="3109912"/>
            <a:ext cx="3791082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7"/>
          <p:cNvSpPr>
            <a:spLocks noChangeShapeType="1"/>
          </p:cNvSpPr>
          <p:nvPr/>
        </p:nvSpPr>
        <p:spPr bwMode="auto">
          <a:xfrm>
            <a:off x="3829050" y="3694112"/>
            <a:ext cx="3791082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2233233" y="5434861"/>
            <a:ext cx="15652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00000000</a:t>
            </a:r>
          </a:p>
        </p:txBody>
      </p:sp>
      <p:sp>
        <p:nvSpPr>
          <p:cNvPr id="26634" name="Text Box 9"/>
          <p:cNvSpPr txBox="1">
            <a:spLocks noChangeArrowheads="1"/>
          </p:cNvSpPr>
          <p:nvPr/>
        </p:nvSpPr>
        <p:spPr bwMode="auto">
          <a:xfrm>
            <a:off x="433388" y="4287838"/>
            <a:ext cx="16401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Addresses</a:t>
            </a:r>
          </a:p>
        </p:txBody>
      </p:sp>
      <p:sp>
        <p:nvSpPr>
          <p:cNvPr id="26635" name="Text Box 10"/>
          <p:cNvSpPr txBox="1">
            <a:spLocks noChangeArrowheads="1"/>
          </p:cNvSpPr>
          <p:nvPr/>
        </p:nvSpPr>
        <p:spPr bwMode="auto">
          <a:xfrm>
            <a:off x="2672954" y="4070350"/>
            <a:ext cx="68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SP</a:t>
            </a:r>
          </a:p>
        </p:txBody>
      </p:sp>
      <p:sp>
        <p:nvSpPr>
          <p:cNvPr id="26636" name="Line 11"/>
          <p:cNvSpPr>
            <a:spLocks noChangeShapeType="1"/>
          </p:cNvSpPr>
          <p:nvPr/>
        </p:nvSpPr>
        <p:spPr bwMode="auto">
          <a:xfrm>
            <a:off x="3284801" y="4275169"/>
            <a:ext cx="379108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>
            <a:off x="1976438" y="4146549"/>
            <a:ext cx="614362" cy="12072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>
            <a:off x="1747838" y="4752955"/>
            <a:ext cx="398853" cy="517841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V="1">
            <a:off x="1366838" y="3769680"/>
            <a:ext cx="1147762" cy="30067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1" name="Text Box 18"/>
          <p:cNvSpPr txBox="1">
            <a:spLocks noChangeArrowheads="1"/>
          </p:cNvSpPr>
          <p:nvPr/>
        </p:nvSpPr>
        <p:spPr bwMode="auto">
          <a:xfrm>
            <a:off x="1747838" y="6044554"/>
            <a:ext cx="6378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279F"/>
                </a:solidFill>
                <a:latin typeface="Batang" pitchFamily="18" charset="-127"/>
                <a:ea typeface="宋体" panose="02010600030101010101" pitchFamily="2" charset="-122"/>
              </a:rPr>
              <a:t>SP: stack pointer   BP: base/frame pointer</a:t>
            </a:r>
          </a:p>
        </p:txBody>
      </p:sp>
      <p:sp>
        <p:nvSpPr>
          <p:cNvPr id="26642" name="Text Box 19"/>
          <p:cNvSpPr txBox="1">
            <a:spLocks noChangeArrowheads="1"/>
          </p:cNvSpPr>
          <p:nvPr/>
        </p:nvSpPr>
        <p:spPr bwMode="auto">
          <a:xfrm>
            <a:off x="2539138" y="3482899"/>
            <a:ext cx="68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ea typeface="宋体" panose="02010600030101010101" pitchFamily="2" charset="-122"/>
              </a:rPr>
              <a:t>BP</a:t>
            </a:r>
          </a:p>
        </p:txBody>
      </p:sp>
      <p:sp>
        <p:nvSpPr>
          <p:cNvPr id="26643" name="Line 20"/>
          <p:cNvSpPr>
            <a:spLocks noChangeShapeType="1"/>
          </p:cNvSpPr>
          <p:nvPr/>
        </p:nvSpPr>
        <p:spPr bwMode="auto">
          <a:xfrm>
            <a:off x="3151451" y="3683031"/>
            <a:ext cx="379108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361634" y="1506632"/>
            <a:ext cx="7216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rgbClr val="00279F"/>
                </a:solidFill>
                <a:latin typeface="Batang" pitchFamily="18" charset="-127"/>
                <a:ea typeface="宋体" panose="02010600030101010101" pitchFamily="2" charset="-122"/>
              </a:rPr>
              <a:t>All function calls use Stack memory for operation</a:t>
            </a:r>
            <a:endParaRPr lang="en-US" altLang="zh-CN" sz="2400" dirty="0">
              <a:solidFill>
                <a:srgbClr val="00279F"/>
              </a:solidFill>
              <a:latin typeface="Batang" pitchFamily="18" charset="-127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08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66800" y="6229350"/>
            <a:ext cx="7045739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l"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chemeClr val="tx1"/>
                </a:solidFill>
              </a:rPr>
              <a:t>Thus, in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strcmp</a:t>
            </a:r>
            <a:r>
              <a:rPr lang="en-US" altLang="zh-CN" sz="1400" dirty="0" smtClean="0">
                <a:solidFill>
                  <a:schemeClr val="tx1"/>
                </a:solidFill>
              </a:rPr>
              <a:t>() function call, the hard-code password and the guessed password we typed must be the two string inputs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2895600" cy="16002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Sample</a:t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en-US" altLang="zh-CN" smtClean="0">
                <a:ea typeface="宋体" panose="02010600030101010101" pitchFamily="2" charset="-122"/>
              </a:rPr>
              <a:t>Stack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152400"/>
            <a:ext cx="4876800" cy="2590800"/>
          </a:xfrm>
          <a:solidFill>
            <a:srgbClr val="BBF7D2"/>
          </a:solidFill>
          <a:ln w="57150">
            <a:solidFill>
              <a:srgbClr val="BBF7D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ea typeface="宋体" panose="02010600030101010101" pitchFamily="2" charset="-122"/>
              </a:rPr>
              <a:t>18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err="1" smtClean="0">
                <a:ea typeface="宋体" panose="02010600030101010101" pitchFamily="2" charset="-122"/>
              </a:rPr>
              <a:t>Addressof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instruction (y=3) </a:t>
            </a:r>
            <a:endParaRPr lang="en-US" altLang="zh-CN" sz="2400" b="1" i="1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ea typeface="宋体" panose="02010600030101010101" pitchFamily="2" charset="-122"/>
              </a:rPr>
              <a:t>saved stack pointer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err="1" smtClean="0">
                <a:ea typeface="宋体" panose="02010600030101010101" pitchFamily="2" charset="-122"/>
              </a:rPr>
              <a:t>buf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ea typeface="宋体" panose="02010600030101010101" pitchFamily="2" charset="-122"/>
              </a:rPr>
              <a:t>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33400" y="2801938"/>
            <a:ext cx="2667000" cy="2209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-- Main()--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x=2;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foo(18);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y=3;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endParaRPr lang="zh-CN" altLang="en-US" sz="2800">
              <a:solidFill>
                <a:srgbClr val="00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4419600" y="2895600"/>
            <a:ext cx="41910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foo(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j) {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x,y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 char </a:t>
            </a:r>
            <a:r>
              <a:rPr lang="en-US" altLang="zh-CN" sz="240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buf</a:t>
            </a: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[100];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x=j;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  …</a:t>
            </a:r>
          </a:p>
          <a:p>
            <a:pPr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 flipV="1">
            <a:off x="2819400" y="3276600"/>
            <a:ext cx="1371600" cy="4572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7"/>
          <p:cNvSpPr>
            <a:spLocks noChangeShapeType="1"/>
          </p:cNvSpPr>
          <p:nvPr/>
        </p:nvSpPr>
        <p:spPr bwMode="auto">
          <a:xfrm flipH="1" flipV="1">
            <a:off x="2667000" y="4267200"/>
            <a:ext cx="1676400" cy="914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26660" y="5754429"/>
            <a:ext cx="7385879" cy="36869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1587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Function: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strcmp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 char *str1,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 char *str2)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820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 Memory in Runtime for Real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515208"/>
            <a:ext cx="4895850" cy="4800600"/>
          </a:xfrm>
        </p:spPr>
        <p:txBody>
          <a:bodyPr/>
          <a:lstStyle/>
          <a:p>
            <a:r>
              <a:rPr lang="en-US" sz="2400" dirty="0"/>
              <a:t>W</a:t>
            </a:r>
            <a:r>
              <a:rPr lang="en-US" sz="2400" dirty="0" smtClean="0"/>
              <a:t>rite </a:t>
            </a:r>
            <a:r>
              <a:rPr lang="en-US" sz="2400" dirty="0"/>
              <a:t>a </a:t>
            </a:r>
            <a:r>
              <a:rPr lang="en-US" sz="2400" dirty="0" smtClean="0"/>
              <a:t>password (distinct) </a:t>
            </a:r>
            <a:r>
              <a:rPr lang="en-US" sz="2400" dirty="0"/>
              <a:t>and wait until the program stops in the breakpoint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See </a:t>
            </a:r>
            <a:r>
              <a:rPr lang="en-US" sz="2400" dirty="0"/>
              <a:t>the Stack </a:t>
            </a:r>
            <a:r>
              <a:rPr lang="en-US" sz="2400" dirty="0" smtClean="0"/>
              <a:t>window (bottom right) in </a:t>
            </a:r>
            <a:r>
              <a:rPr lang="en-US" sz="2400" dirty="0" err="1" smtClean="0"/>
              <a:t>OllyDbg</a:t>
            </a:r>
            <a:endParaRPr lang="en-US" sz="2400" dirty="0" smtClean="0"/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hows </a:t>
            </a:r>
            <a:r>
              <a:rPr lang="en-US" sz="2000" dirty="0"/>
              <a:t>the state of the stack in memory for the thread being debugged. </a:t>
            </a:r>
            <a:endParaRPr lang="en-US" sz="2000" dirty="0" smtClean="0"/>
          </a:p>
          <a:p>
            <a:pPr lvl="1"/>
            <a:r>
              <a:rPr lang="en-US" sz="2000" dirty="0" smtClean="0"/>
              <a:t>Below our </a:t>
            </a:r>
            <a:r>
              <a:rPr lang="en-US" sz="2000" dirty="0"/>
              <a:t>password </a:t>
            </a:r>
            <a:r>
              <a:rPr lang="en-US" sz="2000" dirty="0" smtClean="0"/>
              <a:t>“######" </a:t>
            </a:r>
            <a:r>
              <a:rPr lang="en-US" sz="2000" dirty="0"/>
              <a:t>followed by other string "r0b0RUlez!". It seems to be the password.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0"/>
            <a:ext cx="4067175" cy="2505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267200"/>
            <a:ext cx="399264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02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Password Obtained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r>
              <a:rPr lang="en-US" dirty="0" smtClean="0"/>
              <a:t>Run the RoboAuth.exe, test the first password of </a:t>
            </a:r>
            <a:r>
              <a:rPr lang="en-US" dirty="0"/>
              <a:t>"r0b0RUlez</a:t>
            </a:r>
            <a:r>
              <a:rPr lang="en-US" dirty="0" smtClean="0"/>
              <a:t>!”,  It works!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19400"/>
            <a:ext cx="43719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7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020050" cy="4800600"/>
          </a:xfrm>
        </p:spPr>
        <p:txBody>
          <a:bodyPr/>
          <a:lstStyle/>
          <a:p>
            <a:r>
              <a:rPr lang="en-US" sz="2800" dirty="0" smtClean="0"/>
              <a:t>Javier Nieto Hacking Blog:</a:t>
            </a:r>
            <a:endParaRPr lang="en-US" altLang="en-US" sz="2800" dirty="0" smtClean="0"/>
          </a:p>
          <a:p>
            <a:pPr lvl="1"/>
            <a:r>
              <a:rPr lang="en-US" altLang="en-US" sz="2400" dirty="0" smtClean="0">
                <a:hlinkClick r:id="rId2"/>
              </a:rPr>
              <a:t>http://www.behindthefirewalls.com/2013/11/hacklu-capturing-flag-v10.html</a:t>
            </a:r>
            <a:endParaRPr lang="en-US" altLang="en-US" sz="2400" dirty="0" smtClean="0"/>
          </a:p>
          <a:p>
            <a:r>
              <a:rPr lang="en-US" altLang="en-US" sz="2800" dirty="0" smtClean="0"/>
              <a:t>Slides from book: </a:t>
            </a:r>
          </a:p>
          <a:p>
            <a:pPr lvl="1"/>
            <a:r>
              <a:rPr lang="en-US" sz="2400" dirty="0" smtClean="0">
                <a:hlinkClick r:id="rId3"/>
              </a:rPr>
              <a:t>https://samsclass.info/126/ppt/ch8.ppt</a:t>
            </a:r>
            <a:endParaRPr lang="en-US" sz="2400" dirty="0" smtClean="0"/>
          </a:p>
          <a:p>
            <a:pPr lvl="1"/>
            <a:endParaRPr lang="en-US" altLang="en-US" sz="2400" dirty="0" smtClean="0"/>
          </a:p>
          <a:p>
            <a:endParaRPr lang="en-US" altLang="en-US" dirty="0" smtClean="0"/>
          </a:p>
        </p:txBody>
      </p:sp>
      <p:pic>
        <p:nvPicPr>
          <p:cNvPr id="1026" name="Picture 2" descr="https://images-na.ssl-images-amazon.com/images/I/516iLqwN5YL._SX376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549162"/>
            <a:ext cx="2020292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36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0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Windows Malware Dynamic </a:t>
            </a:r>
            <a:r>
              <a:rPr lang="en-US" sz="4400" dirty="0" smtClean="0"/>
              <a:t>Analysis using </a:t>
            </a:r>
            <a:r>
              <a:rPr lang="en-US" sz="4400" dirty="0" err="1"/>
              <a:t>OllyDbg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0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Debugger: </a:t>
            </a:r>
            <a:r>
              <a:rPr lang="en-US" dirty="0" err="1" smtClean="0"/>
              <a:t>OllyDbg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1450" cy="4800600"/>
          </a:xfrm>
        </p:spPr>
        <p:txBody>
          <a:bodyPr/>
          <a:lstStyle/>
          <a:p>
            <a:r>
              <a:rPr lang="en-US" dirty="0">
                <a:hlinkClick r:id="rId2"/>
              </a:rPr>
              <a:t>http://ollydbg.de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Purpose</a:t>
            </a:r>
            <a:endParaRPr lang="en-US" dirty="0"/>
          </a:p>
          <a:p>
            <a:pPr lvl="1"/>
            <a:r>
              <a:rPr lang="en-US" dirty="0" err="1"/>
              <a:t>OllyDbg</a:t>
            </a:r>
            <a:r>
              <a:rPr lang="en-US" dirty="0"/>
              <a:t> is a general purpose </a:t>
            </a:r>
            <a:r>
              <a:rPr lang="en-US" dirty="0" smtClean="0"/>
              <a:t>win32 user-mode debugger.  </a:t>
            </a:r>
            <a:r>
              <a:rPr lang="en-US" dirty="0"/>
              <a:t>The great thing about it is the intuitive UI and powerful disassembler</a:t>
            </a:r>
          </a:p>
          <a:p>
            <a:r>
              <a:rPr lang="en-US" dirty="0"/>
              <a:t>Licensing</a:t>
            </a:r>
          </a:p>
          <a:p>
            <a:pPr lvl="1"/>
            <a:r>
              <a:rPr lang="en-US" dirty="0" err="1"/>
              <a:t>OllyDbg</a:t>
            </a:r>
            <a:r>
              <a:rPr lang="en-US" dirty="0"/>
              <a:t> is free (shareware), however it is not open source and the source code is not </a:t>
            </a:r>
            <a:r>
              <a:rPr lang="en-US" dirty="0" smtClean="0"/>
              <a:t>available</a:t>
            </a:r>
          </a:p>
          <a:p>
            <a:r>
              <a:rPr lang="en-US" dirty="0" smtClean="0"/>
              <a:t>We will use </a:t>
            </a:r>
            <a:r>
              <a:rPr lang="en-US" dirty="0" err="1" smtClean="0"/>
              <a:t>OllyDbg</a:t>
            </a:r>
            <a:r>
              <a:rPr lang="en-US" dirty="0" smtClean="0"/>
              <a:t> 1.10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1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Disassemblers v. Debuggers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435100" y="1295400"/>
            <a:ext cx="7499350" cy="4800600"/>
          </a:xfrm>
        </p:spPr>
        <p:txBody>
          <a:bodyPr/>
          <a:lstStyle/>
          <a:p>
            <a:r>
              <a:rPr lang="en-US" altLang="en-US" dirty="0" smtClean="0"/>
              <a:t>A disassembler like ‘IDA Pro’ or ‘</a:t>
            </a:r>
            <a:r>
              <a:rPr lang="en-US" altLang="en-US" dirty="0" err="1" smtClean="0"/>
              <a:t>PEBrowse</a:t>
            </a:r>
            <a:r>
              <a:rPr lang="en-US" altLang="en-US" dirty="0" smtClean="0"/>
              <a:t> Professional’ shows the state of the program just before execution begins</a:t>
            </a:r>
          </a:p>
          <a:p>
            <a:r>
              <a:rPr lang="en-US" altLang="en-US" dirty="0" smtClean="0"/>
              <a:t>Debuggers show</a:t>
            </a:r>
          </a:p>
          <a:p>
            <a:pPr lvl="1"/>
            <a:r>
              <a:rPr lang="en-US" altLang="en-US" dirty="0" smtClean="0"/>
              <a:t>Every memory location</a:t>
            </a:r>
          </a:p>
          <a:p>
            <a:pPr lvl="1"/>
            <a:r>
              <a:rPr lang="en-US" altLang="en-US" dirty="0" smtClean="0"/>
              <a:t>Register</a:t>
            </a:r>
          </a:p>
          <a:p>
            <a:pPr lvl="1"/>
            <a:r>
              <a:rPr lang="en-US" altLang="en-US" dirty="0" smtClean="0"/>
              <a:t>Argument to every function</a:t>
            </a:r>
          </a:p>
          <a:p>
            <a:r>
              <a:rPr lang="en-US" altLang="en-US" dirty="0" smtClean="0"/>
              <a:t>At any point during processing</a:t>
            </a:r>
          </a:p>
          <a:p>
            <a:pPr lvl="1"/>
            <a:r>
              <a:rPr lang="en-US" altLang="en-US" dirty="0" smtClean="0"/>
              <a:t>And let you change them</a:t>
            </a:r>
          </a:p>
        </p:txBody>
      </p:sp>
    </p:spTree>
    <p:extLst>
      <p:ext uri="{BB962C8B-B14F-4D97-AF65-F5344CB8AC3E}">
        <p14:creationId xmlns:p14="http://schemas.microsoft.com/office/powerpoint/2010/main" val="13625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Two Debuggers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Ollydbg</a:t>
            </a:r>
          </a:p>
          <a:p>
            <a:pPr lvl="1"/>
            <a:r>
              <a:rPr lang="en-US" altLang="en-US" smtClean="0"/>
              <a:t>Most popular for malware analysis</a:t>
            </a:r>
          </a:p>
          <a:p>
            <a:pPr lvl="1"/>
            <a:r>
              <a:rPr lang="en-US" altLang="en-US" smtClean="0"/>
              <a:t>User-mode debugging only</a:t>
            </a:r>
          </a:p>
          <a:p>
            <a:pPr lvl="1"/>
            <a:r>
              <a:rPr lang="en-US" altLang="en-US" smtClean="0"/>
              <a:t>IDA Pro has a built-in debugger, but it's not as easy to use or powerful as Ollydbg</a:t>
            </a:r>
          </a:p>
          <a:p>
            <a:r>
              <a:rPr lang="en-US" altLang="en-US" smtClean="0"/>
              <a:t>Windbg</a:t>
            </a:r>
          </a:p>
          <a:p>
            <a:pPr lvl="1"/>
            <a:r>
              <a:rPr lang="en-US" altLang="en-US" smtClean="0"/>
              <a:t>Supports kernel-mode debugging</a:t>
            </a:r>
          </a:p>
        </p:txBody>
      </p:sp>
    </p:spTree>
    <p:extLst>
      <p:ext uri="{BB962C8B-B14F-4D97-AF65-F5344CB8AC3E}">
        <p14:creationId xmlns:p14="http://schemas.microsoft.com/office/powerpoint/2010/main" val="14458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Hack.lu </a:t>
            </a:r>
            <a:r>
              <a:rPr lang="en-US" dirty="0"/>
              <a:t>- Capturing the flag V.1.0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05000"/>
            <a:ext cx="7791450" cy="4800600"/>
          </a:xfrm>
        </p:spPr>
        <p:txBody>
          <a:bodyPr/>
          <a:lstStyle/>
          <a:p>
            <a:r>
              <a:rPr lang="en-US" sz="2400" dirty="0" smtClean="0"/>
              <a:t>Using </a:t>
            </a:r>
            <a:r>
              <a:rPr lang="en-US" sz="2400" dirty="0" err="1" smtClean="0"/>
              <a:t>Ollydbg</a:t>
            </a:r>
            <a:r>
              <a:rPr lang="en-US" sz="2400" dirty="0" smtClean="0"/>
              <a:t> to solve half of the puzzle:</a:t>
            </a:r>
          </a:p>
          <a:p>
            <a:pPr lvl="1"/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www.behindthefirewalls.com/2013/11/hacklu-capturing-flag-v10.html</a:t>
            </a:r>
            <a:r>
              <a:rPr lang="en-US" sz="2000" dirty="0" smtClean="0"/>
              <a:t>  </a:t>
            </a:r>
            <a:endParaRPr lang="en-US" sz="20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competitors need to get </a:t>
            </a:r>
            <a:r>
              <a:rPr lang="en-US" sz="2400" dirty="0" smtClean="0"/>
              <a:t>two hard-coded </a:t>
            </a:r>
            <a:r>
              <a:rPr lang="en-US" sz="2400" dirty="0"/>
              <a:t>passwords of a program called RoboAuth.exe which can be downloaded here:</a:t>
            </a:r>
          </a:p>
          <a:p>
            <a:pPr lvl="1"/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://shell-storm.org/repo/CTF/Hacklu-2013/Reversing/RoboAuth-150/RoboAuth.exe</a:t>
            </a:r>
            <a:endParaRPr lang="en-US" sz="2000" dirty="0"/>
          </a:p>
          <a:p>
            <a:endParaRPr lang="en-US" sz="2400" dirty="0" smtClean="0"/>
          </a:p>
          <a:p>
            <a:r>
              <a:rPr lang="en-US" sz="2400" dirty="0" smtClean="0"/>
              <a:t>In the above </a:t>
            </a:r>
            <a:r>
              <a:rPr lang="en-US" sz="2400" dirty="0"/>
              <a:t>posting by Javier </a:t>
            </a:r>
            <a:r>
              <a:rPr lang="en-US" sz="2400" dirty="0" smtClean="0"/>
              <a:t>Nieto, he provided how to find the first password using </a:t>
            </a:r>
            <a:r>
              <a:rPr lang="en-US" sz="2400" dirty="0" err="1" smtClean="0"/>
              <a:t>Ollydbg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2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Ollydbg</a:t>
            </a:r>
            <a:r>
              <a:rPr lang="en-US" dirty="0" smtClean="0"/>
              <a:t>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3" y="1397123"/>
            <a:ext cx="6946900" cy="5210175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0" y="3332040"/>
            <a:ext cx="2259013" cy="8001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1" dirty="0"/>
              <a:t>Disassembler</a:t>
            </a:r>
          </a:p>
          <a:p>
            <a:pPr algn="ctr" eaLnBrk="1" hangingPunct="1"/>
            <a:r>
              <a:rPr lang="en-US" altLang="en-US" sz="1400" dirty="0"/>
              <a:t>Highlight: next instruction to be executed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629399" y="4132140"/>
            <a:ext cx="1337469" cy="3698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1" dirty="0"/>
              <a:t>Registers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19800" y="5627444"/>
            <a:ext cx="1584325" cy="369888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1" dirty="0"/>
              <a:t>Stack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962400" y="5400430"/>
            <a:ext cx="1582738" cy="646112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1" dirty="0"/>
              <a:t>Memory</a:t>
            </a:r>
          </a:p>
          <a:p>
            <a:pPr algn="ctr" eaLnBrk="1" hangingPunct="1"/>
            <a:r>
              <a:rPr lang="en-US" altLang="en-US" sz="1800" b="1" dirty="0"/>
              <a:t>dump</a:t>
            </a:r>
          </a:p>
        </p:txBody>
      </p:sp>
    </p:spTree>
    <p:extLst>
      <p:ext uri="{BB962C8B-B14F-4D97-AF65-F5344CB8AC3E}">
        <p14:creationId xmlns:p14="http://schemas.microsoft.com/office/powerpoint/2010/main" val="113055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Program Under </a:t>
            </a:r>
            <a:r>
              <a:rPr lang="en-US" dirty="0" err="1" smtClean="0"/>
              <a:t>OllyDbg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829" y="1473322"/>
            <a:ext cx="4419600" cy="4171339"/>
          </a:xfrm>
        </p:spPr>
        <p:txBody>
          <a:bodyPr/>
          <a:lstStyle/>
          <a:p>
            <a:r>
              <a:rPr lang="en-US" sz="2400" dirty="0" smtClean="0"/>
              <a:t>Load the .exe file, and click “Debug”</a:t>
            </a:r>
            <a:r>
              <a:rPr lang="en-US" sz="2400" dirty="0" smtClean="0">
                <a:sym typeface="Wingdings" panose="05000000000000000000" pitchFamily="2" charset="2"/>
              </a:rPr>
              <a:t> “Run”</a:t>
            </a:r>
          </a:p>
          <a:p>
            <a:pPr lvl="1"/>
            <a:r>
              <a:rPr lang="en-US" sz="2000" dirty="0" smtClean="0">
                <a:solidFill>
                  <a:srgbClr val="00B0F0"/>
                </a:solidFill>
                <a:sym typeface="Wingdings" panose="05000000000000000000" pitchFamily="2" charset="2"/>
              </a:rPr>
              <a:t>The first “run” will start the program to the first instruction, but not actually run the program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On second click of “Run”, the RoboAuth.exe executes and asks us to input the first password. Wrong input will cause the program to terminate.</a:t>
            </a:r>
            <a:endParaRPr lang="en-US" sz="2400" dirty="0"/>
          </a:p>
        </p:txBody>
      </p:sp>
      <p:pic>
        <p:nvPicPr>
          <p:cNvPr id="2050" name="Picture 2" descr="http://3.bp.blogspot.com/-uFpQGp1iHa8/UnI2F0VHjeI/AAAAAAAACog/zGfPGwDFpUE/s1600/OllyDbg_hacker_competition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438153"/>
            <a:ext cx="35433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4114800"/>
            <a:ext cx="40576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90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5342</TotalTime>
  <Words>766</Words>
  <Application>Microsoft Office PowerPoint</Application>
  <PresentationFormat>On-screen Show (4:3)</PresentationFormat>
  <Paragraphs>112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Batang</vt:lpstr>
      <vt:lpstr>ＭＳ Ｐゴシック</vt:lpstr>
      <vt:lpstr>宋体</vt:lpstr>
      <vt:lpstr>华文中宋</vt:lpstr>
      <vt:lpstr>Arial</vt:lpstr>
      <vt:lpstr>Calibri</vt:lpstr>
      <vt:lpstr>Courier New</vt:lpstr>
      <vt:lpstr>Gill Sans MT</vt:lpstr>
      <vt:lpstr>Symbol</vt:lpstr>
      <vt:lpstr>Verdana</vt:lpstr>
      <vt:lpstr>Wingdings</vt:lpstr>
      <vt:lpstr>Wingdings 2</vt:lpstr>
      <vt:lpstr>Solstice</vt:lpstr>
      <vt:lpstr>Malware Incident Response  Dynamic Analysis - 2</vt:lpstr>
      <vt:lpstr>Acknowledgement</vt:lpstr>
      <vt:lpstr>Windows Malware Dynamic Analysis using OllyDbg</vt:lpstr>
      <vt:lpstr>Debugger: OllyDbg</vt:lpstr>
      <vt:lpstr>Disassemblers v. Debuggers</vt:lpstr>
      <vt:lpstr>Two Debuggers</vt:lpstr>
      <vt:lpstr>Case Study:  Hack.lu - Capturing the flag V.1.0</vt:lpstr>
      <vt:lpstr>Ollydbg Interface</vt:lpstr>
      <vt:lpstr>Run A Program Under OllyDbg</vt:lpstr>
      <vt:lpstr>Analyze A Binary Code Under OllyDbg</vt:lpstr>
      <vt:lpstr>Find ASCII Output Interested</vt:lpstr>
      <vt:lpstr>Find Code for Password Testing</vt:lpstr>
      <vt:lpstr>Check Memory in Runtime for Real Password</vt:lpstr>
      <vt:lpstr>Knowledge:  A Stack Frame Structure </vt:lpstr>
      <vt:lpstr>Sample Stack</vt:lpstr>
      <vt:lpstr>Check Memory in Runtime for Real Password</vt:lpstr>
      <vt:lpstr>Test the Password Obtained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Incident Response  Dynamic Analysis (slides courtesy of Stephen Grimes)</dc:title>
  <dc:creator>User</dc:creator>
  <cp:lastModifiedBy>Changchun Zou</cp:lastModifiedBy>
  <cp:revision>178</cp:revision>
  <dcterms:created xsi:type="dcterms:W3CDTF">2012-08-21T01:52:40Z</dcterms:created>
  <dcterms:modified xsi:type="dcterms:W3CDTF">2021-10-04T04:01:51Z</dcterms:modified>
</cp:coreProperties>
</file>