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3" r:id="rId4"/>
    <p:sldId id="261" r:id="rId5"/>
    <p:sldId id="262" r:id="rId6"/>
    <p:sldId id="264" r:id="rId7"/>
    <p:sldId id="270" r:id="rId8"/>
    <p:sldId id="265" r:id="rId9"/>
    <p:sldId id="268" r:id="rId10"/>
    <p:sldId id="269" r:id="rId11"/>
    <p:sldId id="272" r:id="rId12"/>
    <p:sldId id="273" r:id="rId13"/>
    <p:sldId id="257" r:id="rId14"/>
    <p:sldId id="297" r:id="rId15"/>
    <p:sldId id="258" r:id="rId16"/>
    <p:sldId id="275" r:id="rId17"/>
    <p:sldId id="276" r:id="rId18"/>
    <p:sldId id="277" r:id="rId19"/>
    <p:sldId id="29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8" r:id="rId29"/>
    <p:sldId id="286" r:id="rId30"/>
    <p:sldId id="295" r:id="rId31"/>
    <p:sldId id="287" r:id="rId32"/>
    <p:sldId id="288" r:id="rId33"/>
    <p:sldId id="289" r:id="rId34"/>
    <p:sldId id="296" r:id="rId35"/>
    <p:sldId id="290" r:id="rId36"/>
    <p:sldId id="292" r:id="rId37"/>
    <p:sldId id="291" r:id="rId38"/>
    <p:sldId id="293" r:id="rId3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90F63-55FA-7546-84E0-A803BF86D081}" v="122" dt="2024-03-06T11:34:08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8"/>
    <p:restoredTop sz="94692"/>
  </p:normalViewPr>
  <p:slideViewPr>
    <p:cSldViewPr snapToGrid="0">
      <p:cViewPr varScale="1">
        <p:scale>
          <a:sx n="137" d="100"/>
          <a:sy n="137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F4FAF-6ED9-4743-A5AE-74E3932174AB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39DD0-81E6-F246-AC39-FCB6D279583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099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7567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559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513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5941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2392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238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5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6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196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0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335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395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758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052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10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25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9DD0-81E6-F246-AC39-FCB6D2795836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907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6FF4-FA06-E38A-A0DA-26E65D0C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B5B5-1253-A60B-985B-79CFF661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63B1-BD50-D6FC-2FE2-8E079543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4C7D-83FD-40CB-E42A-F64369B7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9F9D-1C28-1F13-6F50-6389E06D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180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A37F-5C59-1800-2069-0BF2B9BF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FEF00-FE97-D958-C02F-5AEDEEC3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FB1B-25A9-F637-F79C-177DA6D5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B9E7-8D75-9310-059F-D8B5885E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E736-D841-850B-D172-62A94793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9474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A6610-C216-4EC9-917A-A300474E1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6D55E-5E82-E3A8-9E37-5FCD7B95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8F48-92CC-B9B5-B43A-86BC545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E381-BA2C-B28D-0120-81947DAE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AFBE1-CBCC-99E0-526F-FEF45350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458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E6A2-2F0B-0D64-E55B-0BB8838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6D0B-3DFC-8FF8-2884-2B2B6879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3D17-3F7F-7632-1946-9528C6CB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0321-81F7-53A3-2ADA-AB6181B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AD816-02C2-A099-D555-5FEC245A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187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69A9-692D-0E28-7B4C-F3E50E8E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F01F0-1614-636F-5B4D-B000B1C1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173E-E00C-C96D-AE3B-B6C70637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BBBC-FD39-78A6-6E18-8C3990A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E3DE-CAE8-6D96-4274-DB7F3CEE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443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F49C-DA3A-294E-CD7E-0F3D947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85BE-195D-B69E-C8C8-CE7D0551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33B68-2631-3031-27FB-D8EC359B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4DE40-3E4B-E9D9-0FED-A1771ACD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7E848-E1BF-1406-EC37-CCAC672C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82F0-1309-334D-7437-DD54BC3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494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7DD5-932D-C55C-1BBF-8FFB3521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8A1A-FBB9-57B5-2B9B-91AE9D52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E149A-3B8A-B521-7590-700E69FD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25384-29F0-B15F-AB83-CD493CC97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96FA-383C-54B3-327A-940D03C5A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B395-67FA-9A14-E567-68858197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9750C-1700-2159-94AE-93C95D85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D7EED-6EC4-04E0-E131-80D9459F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27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509D-09CC-55AD-73D2-F21C8149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E5F67-948B-79D5-0BF3-921A2A4E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58C0C-BD97-36DD-5859-B17C5ED7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ED80E-7007-A228-BB27-1634B0A0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012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E3E29-CFD6-6337-D7F8-CA20FC0F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CF7CC-A100-F190-4DEE-4B554DA8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EB96-A9C8-9840-3318-52FAC428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772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F9DA-9AA2-D104-5688-78DF7E4C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1921-7271-D2CB-EED4-8A9BC92D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D763-C74E-68BA-0AAC-AABC6FEF8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AB1A9-7168-8614-2F88-4436457F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1EAF-475F-6C59-0482-969411B7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C1ED-4596-904E-A536-8A49F485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455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E08-27C5-E439-D268-ED091C54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2A0B4-BF0B-D749-5D7D-9C4E6BBFC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688CF-B38A-0FB9-8070-C73A37BA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6A43-7CD2-A278-7DF4-5BD22613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893F7-F9B0-1861-7E65-CDBC7888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054A-0FF4-C88D-1391-1C73F087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938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F12E-5CAB-3EA1-D4CE-4FEEA440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37E7-9CB7-5BBB-3285-FA58EAA2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AB47-ED43-2507-A63D-D1C0E1474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0728-50C8-124A-9B64-87386A7E06E2}" type="datetimeFigureOut">
              <a:rPr lang="en-BE" smtClean="0"/>
              <a:t>24/03/2024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E340-2223-D75E-B336-F0BFF67AD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9FB0-B6A4-4B5C-2CA2-B1CE371D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7E14-B9CC-FE4E-85DD-EB83276DA9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86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s.edu/~bidwell/456/histor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341/03sp/slides/Syntax-and-Type/sld005.ht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s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ad%E2%80%93eval%E2%80%93print_loo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d%E2%80%93eval%E2%80%93print_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.rs/book/intr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rs/pest/latest/pes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.r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BA49-7DC9-46D5-4E8E-6661B322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A Gentle Introduction to Parsers</a:t>
            </a:r>
          </a:p>
        </p:txBody>
      </p:sp>
    </p:spTree>
    <p:extLst>
      <p:ext uri="{BB962C8B-B14F-4D97-AF65-F5344CB8AC3E}">
        <p14:creationId xmlns:p14="http://schemas.microsoft.com/office/powerpoint/2010/main" val="344188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2A9C9-C87E-B4CF-EC4A-02569CB1233E}"/>
              </a:ext>
            </a:extLst>
          </p:cNvPr>
          <p:cNvSpPr txBox="1"/>
          <p:nvPr/>
        </p:nvSpPr>
        <p:spPr>
          <a:xfrm>
            <a:off x="4409929" y="2007330"/>
            <a:ext cx="337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bg2"/>
                </a:solidFill>
              </a:rPr>
              <a:t>Is the expression correct?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0E3EA-FB5F-C07D-AAA9-F76D2F60D730}"/>
              </a:ext>
            </a:extLst>
          </p:cNvPr>
          <p:cNvSpPr txBox="1"/>
          <p:nvPr/>
        </p:nvSpPr>
        <p:spPr>
          <a:xfrm>
            <a:off x="3891642" y="3103165"/>
            <a:ext cx="4408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</a:t>
            </a:r>
            <a:r>
              <a:rPr lang="en-BE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BE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f)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816DCF-568F-74EF-D541-D5B0A1B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3881472"/>
            <a:ext cx="7772400" cy="17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2A9C9-C87E-B4CF-EC4A-02569CB1233E}"/>
              </a:ext>
            </a:extLst>
          </p:cNvPr>
          <p:cNvSpPr txBox="1"/>
          <p:nvPr/>
        </p:nvSpPr>
        <p:spPr>
          <a:xfrm>
            <a:off x="2775250" y="2007330"/>
            <a:ext cx="664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bg2"/>
                </a:solidFill>
              </a:rPr>
              <a:t>What does “a”, ”b”mean? </a:t>
            </a:r>
            <a:r>
              <a:rPr lang="en-GB" sz="2400" dirty="0">
                <a:solidFill>
                  <a:schemeClr val="bg2"/>
                </a:solidFill>
              </a:rPr>
              <a:t>W</a:t>
            </a:r>
            <a:r>
              <a:rPr lang="en-BE" sz="2400" dirty="0">
                <a:solidFill>
                  <a:schemeClr val="bg2"/>
                </a:solidFill>
              </a:rPr>
              <a:t>hat does ”+” “/”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C8DCD-FFD7-ADC3-EA97-E4431642243A}"/>
              </a:ext>
            </a:extLst>
          </p:cNvPr>
          <p:cNvSpPr txBox="1"/>
          <p:nvPr/>
        </p:nvSpPr>
        <p:spPr>
          <a:xfrm>
            <a:off x="3879687" y="310972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e + 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D97C7-2B74-317D-611A-1500B62BB9B0}"/>
              </a:ext>
            </a:extLst>
          </p:cNvPr>
          <p:cNvSpPr txBox="1"/>
          <p:nvPr/>
        </p:nvSpPr>
        <p:spPr>
          <a:xfrm>
            <a:off x="4811980" y="3666332"/>
            <a:ext cx="25680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expr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expr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"a"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add: "+"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"b"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multiply: "*"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expr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"c"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multiply: "*"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"d"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divide: "/"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"e"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add: "+"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"f"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1806A-8926-472C-1ED0-3B8FA0FA48A8}"/>
              </a:ext>
            </a:extLst>
          </p:cNvPr>
          <p:cNvSpPr txBox="1"/>
          <p:nvPr/>
        </p:nvSpPr>
        <p:spPr>
          <a:xfrm>
            <a:off x="7876309" y="4758938"/>
            <a:ext cx="368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The AST is enriched with information about the different parts of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26478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A1FF4-03A4-237C-97F5-2F52519B7D4A}"/>
              </a:ext>
            </a:extLst>
          </p:cNvPr>
          <p:cNvSpPr txBox="1"/>
          <p:nvPr/>
        </p:nvSpPr>
        <p:spPr>
          <a:xfrm>
            <a:off x="3879687" y="310972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e + 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DCF64-6787-B821-C288-2E1CA3291248}"/>
              </a:ext>
            </a:extLst>
          </p:cNvPr>
          <p:cNvSpPr txBox="1"/>
          <p:nvPr/>
        </p:nvSpPr>
        <p:spPr>
          <a:xfrm>
            <a:off x="3384468" y="287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30C4C-AFEE-4D01-15A8-AABF8C13F8DA}"/>
              </a:ext>
            </a:extLst>
          </p:cNvPr>
          <p:cNvSpPr txBox="1"/>
          <p:nvPr/>
        </p:nvSpPr>
        <p:spPr>
          <a:xfrm>
            <a:off x="4180090" y="2051426"/>
            <a:ext cx="383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bg2"/>
                </a:solidFill>
              </a:rPr>
              <a:t>What does “(“ and “)”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0274C-0D78-4D9E-DF95-FBB203BC56F0}"/>
              </a:ext>
            </a:extLst>
          </p:cNvPr>
          <p:cNvSpPr txBox="1"/>
          <p:nvPr/>
        </p:nvSpPr>
        <p:spPr>
          <a:xfrm>
            <a:off x="4811980" y="3666332"/>
            <a:ext cx="25680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expr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expr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"a"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add: "+"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"b"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multiply: "*"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expr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"c"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multiply: "*"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"d"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divide: "/"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"e"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add: "+"</a:t>
            </a:r>
          </a:p>
          <a:p>
            <a:r>
              <a:rPr lang="en-B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"f"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A84F8-6199-C81C-3551-D85D008E5870}"/>
              </a:ext>
            </a:extLst>
          </p:cNvPr>
          <p:cNvSpPr txBox="1"/>
          <p:nvPr/>
        </p:nvSpPr>
        <p:spPr>
          <a:xfrm>
            <a:off x="7876309" y="4758938"/>
            <a:ext cx="368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Parser already processed  and validated “(“ and “)”. We don’t care about them in the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77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5EDA-FA85-9351-6E37-EA776282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026" name="Picture 2" descr="I enjoyed modern Fortran | gruchalski.com">
            <a:extLst>
              <a:ext uri="{FF2B5EF4-FFF2-40B4-BE49-F238E27FC236}">
                <a16:creationId xmlns:a16="http://schemas.microsoft.com/office/drawing/2014/main" id="{2D5B8CEC-91AC-5E80-3509-6855FC2B4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2" t="-655" r="36080" b="655"/>
          <a:stretch/>
        </p:blipFill>
        <p:spPr bwMode="auto">
          <a:xfrm>
            <a:off x="1045029" y="1931436"/>
            <a:ext cx="2276669" cy="24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0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5EDA-FA85-9351-6E37-EA776282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026" name="Picture 2" descr="I enjoyed modern Fortran | gruchalski.com">
            <a:extLst>
              <a:ext uri="{FF2B5EF4-FFF2-40B4-BE49-F238E27FC236}">
                <a16:creationId xmlns:a16="http://schemas.microsoft.com/office/drawing/2014/main" id="{2D5B8CEC-91AC-5E80-3509-6855FC2B4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2" t="-655" r="36080" b="655"/>
          <a:stretch/>
        </p:blipFill>
        <p:spPr bwMode="auto">
          <a:xfrm>
            <a:off x="1045029" y="1931436"/>
            <a:ext cx="2276669" cy="24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John Backus - Wikipedia">
            <a:extLst>
              <a:ext uri="{FF2B5EF4-FFF2-40B4-BE49-F238E27FC236}">
                <a16:creationId xmlns:a16="http://schemas.microsoft.com/office/drawing/2014/main" id="{2995F07A-67C0-198E-0452-42A5A877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1007917"/>
            <a:ext cx="2726978" cy="407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C90C5-AF5F-4A53-B635-EB541EA608CD}"/>
              </a:ext>
            </a:extLst>
          </p:cNvPr>
          <p:cNvSpPr txBox="1"/>
          <p:nvPr/>
        </p:nvSpPr>
        <p:spPr>
          <a:xfrm>
            <a:off x="8013700" y="5143208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John Backus</a:t>
            </a:r>
          </a:p>
        </p:txBody>
      </p:sp>
    </p:spTree>
    <p:extLst>
      <p:ext uri="{BB962C8B-B14F-4D97-AF65-F5344CB8AC3E}">
        <p14:creationId xmlns:p14="http://schemas.microsoft.com/office/powerpoint/2010/main" val="266516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E27D-9C34-6E0F-7459-55DC668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4B525-31AB-2F0C-F88A-DB3EEDE35D02}"/>
              </a:ext>
            </a:extLst>
          </p:cNvPr>
          <p:cNvSpPr txBox="1"/>
          <p:nvPr/>
        </p:nvSpPr>
        <p:spPr>
          <a:xfrm>
            <a:off x="4213832" y="342900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Times"/>
              </a:rPr>
              <a:t>The earliest compilers were written with the definition of the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Times"/>
              </a:rPr>
              <a:t>langauge</a:t>
            </a:r>
            <a:r>
              <a:rPr lang="en-GB" b="0" i="0" dirty="0">
                <a:solidFill>
                  <a:schemeClr val="bg1"/>
                </a:solidFill>
                <a:effectLst/>
                <a:latin typeface="Times"/>
              </a:rPr>
              <a:t> </a:t>
            </a:r>
            <a:r>
              <a:rPr lang="en-GB" b="1" i="0" dirty="0">
                <a:solidFill>
                  <a:srgbClr val="FF0000"/>
                </a:solidFill>
                <a:effectLst/>
                <a:latin typeface="Times"/>
              </a:rPr>
              <a:t>buried deeply within the code</a:t>
            </a:r>
            <a:r>
              <a:rPr lang="en-GB" b="0" i="0" dirty="0">
                <a:solidFill>
                  <a:schemeClr val="bg1"/>
                </a:solidFill>
                <a:effectLst/>
                <a:latin typeface="Times"/>
              </a:rPr>
              <a:t>. With these compilers it </a:t>
            </a:r>
            <a:r>
              <a:rPr lang="en-GB" b="1" i="0" dirty="0">
                <a:solidFill>
                  <a:srgbClr val="FF0000"/>
                </a:solidFill>
                <a:effectLst/>
                <a:latin typeface="Times"/>
              </a:rPr>
              <a:t>was very difficult to verify </a:t>
            </a:r>
            <a:r>
              <a:rPr lang="en-GB" b="0" i="0" dirty="0">
                <a:solidFill>
                  <a:schemeClr val="bg1"/>
                </a:solidFill>
                <a:effectLst/>
                <a:latin typeface="Times"/>
              </a:rPr>
              <a:t>that the compiler accepted all of the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Times"/>
              </a:rPr>
              <a:t>langauge</a:t>
            </a:r>
            <a:r>
              <a:rPr lang="en-GB" b="0" i="0" dirty="0">
                <a:solidFill>
                  <a:schemeClr val="bg1"/>
                </a:solidFill>
                <a:effectLst/>
                <a:latin typeface="Times"/>
              </a:rPr>
              <a:t> syntax and only the language syntax. This became especially difficult when the definition of the language was changed for later versions.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45DC0F-44F5-DBB7-CD39-B489368C7D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>
                <a:solidFill>
                  <a:schemeClr val="bg1"/>
                </a:solidFill>
              </a:rPr>
              <a:t>History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7" name="Picture 2" descr="I enjoyed modern Fortran | gruchalski.com">
            <a:extLst>
              <a:ext uri="{FF2B5EF4-FFF2-40B4-BE49-F238E27FC236}">
                <a16:creationId xmlns:a16="http://schemas.microsoft.com/office/drawing/2014/main" id="{3A9805DB-3083-3339-5AAE-98105A6C3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2" t="-655" r="36080" b="655"/>
          <a:stretch/>
        </p:blipFill>
        <p:spPr bwMode="auto">
          <a:xfrm>
            <a:off x="1045029" y="1931436"/>
            <a:ext cx="2276669" cy="24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A3BDF-88EB-638F-E06C-97D81DDC4715}"/>
              </a:ext>
            </a:extLst>
          </p:cNvPr>
          <p:cNvSpPr txBox="1"/>
          <p:nvPr/>
        </p:nvSpPr>
        <p:spPr>
          <a:xfrm>
            <a:off x="6416387" y="5322516"/>
            <a:ext cx="542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  <a:hlinkClick r:id="rId3"/>
              </a:rPr>
              <a:t>https://www.andrews.edu/~bidwell/456/history.html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38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3530-BE72-1B24-EA4A-360E495F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7410" name="Picture 2" descr="BNF (Backus-Naur Form)">
            <a:extLst>
              <a:ext uri="{FF2B5EF4-FFF2-40B4-BE49-F238E27FC236}">
                <a16:creationId xmlns:a16="http://schemas.microsoft.com/office/drawing/2014/main" id="{FEA58032-6B8F-1FAE-C2C6-3C407490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88" y="103337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4FA41-36C1-3B07-B3D5-1210256277C6}"/>
              </a:ext>
            </a:extLst>
          </p:cNvPr>
          <p:cNvSpPr txBox="1"/>
          <p:nvPr/>
        </p:nvSpPr>
        <p:spPr>
          <a:xfrm>
            <a:off x="5874329" y="4550172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hlinkClick r:id="rId3"/>
              </a:rPr>
              <a:t>https://courses.cs.washington.edu/courses/cse341/03sp/slides/Syntax-and-Type/sld005.htm</a:t>
            </a:r>
            <a:endParaRPr lang="en-BE" dirty="0"/>
          </a:p>
        </p:txBody>
      </p:sp>
      <p:pic>
        <p:nvPicPr>
          <p:cNvPr id="17414" name="Picture 6" descr="The ALGOL Programming Language">
            <a:extLst>
              <a:ext uri="{FF2B5EF4-FFF2-40B4-BE49-F238E27FC236}">
                <a16:creationId xmlns:a16="http://schemas.microsoft.com/office/drawing/2014/main" id="{71888816-3D7B-3C0E-06D3-A8F7EB59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6" y="1690688"/>
            <a:ext cx="406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undefined">
            <a:extLst>
              <a:ext uri="{FF2B5EF4-FFF2-40B4-BE49-F238E27FC236}">
                <a16:creationId xmlns:a16="http://schemas.microsoft.com/office/drawing/2014/main" id="{B7F44B9D-2F33-1661-B8DD-81FF7314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08" y="3925187"/>
            <a:ext cx="1590790" cy="2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BBB04-BCB2-5D35-B5F8-33509E757FD1}"/>
              </a:ext>
            </a:extLst>
          </p:cNvPr>
          <p:cNvSpPr txBox="1"/>
          <p:nvPr/>
        </p:nvSpPr>
        <p:spPr>
          <a:xfrm>
            <a:off x="1137805" y="6123543"/>
            <a:ext cx="1684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Peter Naur</a:t>
            </a:r>
          </a:p>
        </p:txBody>
      </p:sp>
    </p:spTree>
    <p:extLst>
      <p:ext uri="{BB962C8B-B14F-4D97-AF65-F5344CB8AC3E}">
        <p14:creationId xmlns:p14="http://schemas.microsoft.com/office/powerpoint/2010/main" val="81021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8DC-97E2-52A1-32A1-5811BF6C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96BF6-8D1C-A63B-5476-1A053602F830}"/>
              </a:ext>
            </a:extLst>
          </p:cNvPr>
          <p:cNvSpPr/>
          <p:nvPr/>
        </p:nvSpPr>
        <p:spPr>
          <a:xfrm>
            <a:off x="976745" y="2961409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79A0F-A3B6-CC64-5B2D-D2E360BE1E96}"/>
              </a:ext>
            </a:extLst>
          </p:cNvPr>
          <p:cNvSpPr/>
          <p:nvPr/>
        </p:nvSpPr>
        <p:spPr>
          <a:xfrm>
            <a:off x="3737263" y="2961409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6145A-6DD6-D2B1-F40F-8F71A730E7B3}"/>
              </a:ext>
            </a:extLst>
          </p:cNvPr>
          <p:cNvSpPr/>
          <p:nvPr/>
        </p:nvSpPr>
        <p:spPr>
          <a:xfrm>
            <a:off x="6497781" y="2961409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2FEDBA-2388-8544-CD26-941B8B186CBA}"/>
              </a:ext>
            </a:extLst>
          </p:cNvPr>
          <p:cNvSpPr/>
          <p:nvPr/>
        </p:nvSpPr>
        <p:spPr>
          <a:xfrm>
            <a:off x="9258299" y="2961409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74AD5-BA61-5BDC-D97A-1B67437510E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92581" y="3532909"/>
            <a:ext cx="7446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DC5BDC-4EBA-12A2-85E5-08482CEE90D4}"/>
              </a:ext>
            </a:extLst>
          </p:cNvPr>
          <p:cNvCxnSpPr/>
          <p:nvPr/>
        </p:nvCxnSpPr>
        <p:spPr>
          <a:xfrm>
            <a:off x="5753099" y="3539836"/>
            <a:ext cx="7446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B63B3-0431-8739-107B-D91B15250D2E}"/>
              </a:ext>
            </a:extLst>
          </p:cNvPr>
          <p:cNvCxnSpPr/>
          <p:nvPr/>
        </p:nvCxnSpPr>
        <p:spPr>
          <a:xfrm>
            <a:off x="8513617" y="3553690"/>
            <a:ext cx="7446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25256B-A865-DE21-DF24-A1CBA6B61FA5}"/>
              </a:ext>
            </a:extLst>
          </p:cNvPr>
          <p:cNvSpPr txBox="1"/>
          <p:nvPr/>
        </p:nvSpPr>
        <p:spPr>
          <a:xfrm>
            <a:off x="1513609" y="5240047"/>
            <a:ext cx="916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This is maintainable and easy to debug. When you mix parsing logic and processing logic in the same code, I wish you good luck debugging it</a:t>
            </a:r>
          </a:p>
        </p:txBody>
      </p:sp>
    </p:spTree>
    <p:extLst>
      <p:ext uri="{BB962C8B-B14F-4D97-AF65-F5344CB8AC3E}">
        <p14:creationId xmlns:p14="http://schemas.microsoft.com/office/powerpoint/2010/main" val="178142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30C2-291A-377B-E983-9781D117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</a:p>
        </p:txBody>
      </p:sp>
      <p:pic>
        <p:nvPicPr>
          <p:cNvPr id="18436" name="Picture 4" descr="GitHub - pest-parser/awesome-pest: A curated list of resources, projects,  and tools using or for the pest parser generator in Rust">
            <a:extLst>
              <a:ext uri="{FF2B5EF4-FFF2-40B4-BE49-F238E27FC236}">
                <a16:creationId xmlns:a16="http://schemas.microsoft.com/office/drawing/2014/main" id="{58DF9F26-96E7-4772-868F-3322749FC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94" y="2266156"/>
            <a:ext cx="2325688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4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30C2-291A-377B-E983-9781D117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</a:p>
        </p:txBody>
      </p:sp>
      <p:pic>
        <p:nvPicPr>
          <p:cNvPr id="18436" name="Picture 4" descr="GitHub - pest-parser/awesome-pest: A curated list of resources, projects,  and tools using or for the pest parser generator in Rust">
            <a:extLst>
              <a:ext uri="{FF2B5EF4-FFF2-40B4-BE49-F238E27FC236}">
                <a16:creationId xmlns:a16="http://schemas.microsoft.com/office/drawing/2014/main" id="{58DF9F26-96E7-4772-868F-3322749FC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94" y="975951"/>
            <a:ext cx="2325688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A47B3-E023-5926-009B-4562A62514BE}"/>
              </a:ext>
            </a:extLst>
          </p:cNvPr>
          <p:cNvSpPr txBox="1"/>
          <p:nvPr/>
        </p:nvSpPr>
        <p:spPr>
          <a:xfrm>
            <a:off x="838200" y="2701636"/>
            <a:ext cx="57604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chemeClr val="bg1"/>
                </a:solidFill>
              </a:rPr>
              <a:t>Generating grammar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chemeClr val="bg1"/>
                </a:solidFill>
              </a:rPr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chemeClr val="bg1"/>
                </a:solidFill>
              </a:rPr>
              <a:t>Good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chemeClr val="bg1"/>
                </a:solidFill>
              </a:rPr>
              <a:t>Fantastic documentation</a:t>
            </a:r>
            <a:br>
              <a:rPr lang="en-BE" sz="2400" dirty="0">
                <a:solidFill>
                  <a:schemeClr val="bg1"/>
                </a:solidFill>
              </a:rPr>
            </a:br>
            <a:endParaRPr lang="en-BE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chemeClr val="bg1"/>
                </a:solidFill>
              </a:rPr>
              <a:t>Big community</a:t>
            </a:r>
          </a:p>
        </p:txBody>
      </p:sp>
    </p:spTree>
    <p:extLst>
      <p:ext uri="{BB962C8B-B14F-4D97-AF65-F5344CB8AC3E}">
        <p14:creationId xmlns:p14="http://schemas.microsoft.com/office/powerpoint/2010/main" val="17482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0FFAB-4466-E38A-A2D1-2D569DDAD5F7}"/>
              </a:ext>
            </a:extLst>
          </p:cNvPr>
          <p:cNvSpPr txBox="1"/>
          <p:nvPr/>
        </p:nvSpPr>
        <p:spPr>
          <a:xfrm>
            <a:off x="3047223" y="296733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process of </a:t>
            </a:r>
            <a:r>
              <a:rPr lang="en-GB" dirty="0" err="1">
                <a:solidFill>
                  <a:schemeClr val="bg1"/>
                </a:solidFill>
              </a:rPr>
              <a:t>analyzing</a:t>
            </a:r>
            <a:r>
              <a:rPr lang="en-GB" dirty="0">
                <a:solidFill>
                  <a:schemeClr val="bg1"/>
                </a:solidFill>
              </a:rPr>
              <a:t> a string of symbols, either in natural language, computer languages or data structures, conforming to the rules of a formal grammar.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5DFCB-5D7A-6EC6-F550-417BD9A57B2C}"/>
              </a:ext>
            </a:extLst>
          </p:cNvPr>
          <p:cNvSpPr txBox="1"/>
          <p:nvPr/>
        </p:nvSpPr>
        <p:spPr>
          <a:xfrm>
            <a:off x="5894615" y="4149403"/>
            <a:ext cx="379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  <a:hlinkClick r:id="rId2"/>
              </a:rPr>
              <a:t>https://en.wikipedia.org/wiki/Parsing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47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3986C-713D-113B-4C5C-3E98956B9EAA}"/>
              </a:ext>
            </a:extLst>
          </p:cNvPr>
          <p:cNvSpPr txBox="1"/>
          <p:nvPr/>
        </p:nvSpPr>
        <p:spPr>
          <a:xfrm>
            <a:off x="4203122" y="2967335"/>
            <a:ext cx="6099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0" i="0" dirty="0">
                <a:solidFill>
                  <a:srgbClr val="C5C8C6"/>
                </a:solidFill>
                <a:effectLst/>
                <a:latin typeface="Source Code Pro" panose="020B0509030403020204" pitchFamily="49" charset="0"/>
              </a:rPr>
              <a:t>65279,1179403647,1463895090 3.1415927,2.7182817,1.618034 </a:t>
            </a:r>
          </a:p>
          <a:p>
            <a:r>
              <a:rPr lang="en-BE" b="0" i="0" dirty="0">
                <a:solidFill>
                  <a:srgbClr val="C5C8C6"/>
                </a:solidFill>
                <a:effectLst/>
                <a:latin typeface="Source Code Pro" panose="020B0509030403020204" pitchFamily="49" charset="0"/>
              </a:rPr>
              <a:t>-40,-273.15 13,42 </a:t>
            </a:r>
          </a:p>
          <a:p>
            <a:r>
              <a:rPr lang="en-BE" b="0" i="0" dirty="0">
                <a:solidFill>
                  <a:srgbClr val="C5C8C6"/>
                </a:solidFill>
                <a:effectLst/>
                <a:latin typeface="Source Code Pro" panose="020B0509030403020204" pitchFamily="49" charset="0"/>
              </a:rPr>
              <a:t>65537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7A31D-4E85-7C74-7069-3080E134A0F9}"/>
              </a:ext>
            </a:extLst>
          </p:cNvPr>
          <p:cNvSpPr txBox="1"/>
          <p:nvPr/>
        </p:nvSpPr>
        <p:spPr>
          <a:xfrm>
            <a:off x="4203122" y="416766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196105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58B8A-68B0-1791-9256-0EB9A7F5A3FF}"/>
              </a:ext>
            </a:extLst>
          </p:cNvPr>
          <p:cNvSpPr txBox="1"/>
          <p:nvPr/>
        </p:nvSpPr>
        <p:spPr>
          <a:xfrm>
            <a:off x="3948545" y="3410853"/>
            <a:ext cx="7405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BEF2-CF89-1570-3F28-069B36097BC9}"/>
              </a:ext>
            </a:extLst>
          </p:cNvPr>
          <p:cNvSpPr txBox="1"/>
          <p:nvPr/>
        </p:nvSpPr>
        <p:spPr>
          <a:xfrm>
            <a:off x="3948545" y="444891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roject/src/csv.pest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61B6F-7299-82C8-7BE6-962AB2029E45}"/>
              </a:ext>
            </a:extLst>
          </p:cNvPr>
          <p:cNvSpPr txBox="1"/>
          <p:nvPr/>
        </p:nvSpPr>
        <p:spPr>
          <a:xfrm>
            <a:off x="1158586" y="2073717"/>
            <a:ext cx="6099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b="0" i="0" dirty="0">
                <a:solidFill>
                  <a:srgbClr val="C5C8C6"/>
                </a:solidFill>
                <a:effectLst/>
                <a:latin typeface="Source Code Pro" panose="020B0509030403020204" pitchFamily="49" charset="0"/>
              </a:rPr>
              <a:t>65279,1179403647,1463895090 3.1415927,2.7182817,1.618034 </a:t>
            </a:r>
          </a:p>
          <a:p>
            <a:r>
              <a:rPr lang="en-BE" sz="1400" b="0" i="0" dirty="0">
                <a:solidFill>
                  <a:srgbClr val="C5C8C6"/>
                </a:solidFill>
                <a:effectLst/>
                <a:latin typeface="Source Code Pro" panose="020B0509030403020204" pitchFamily="49" charset="0"/>
              </a:rPr>
              <a:t>-40,-273.15 13,42 </a:t>
            </a:r>
          </a:p>
          <a:p>
            <a:r>
              <a:rPr lang="en-BE" sz="1400" b="0" i="0" dirty="0">
                <a:solidFill>
                  <a:srgbClr val="C5C8C6"/>
                </a:solidFill>
                <a:effectLst/>
                <a:latin typeface="Source Code Pro" panose="020B0509030403020204" pitchFamily="49" charset="0"/>
              </a:rPr>
              <a:t>65537</a:t>
            </a:r>
            <a:endParaRPr lang="en-B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C0E23-A197-C1AE-5151-A1FE8A1764CE}"/>
              </a:ext>
            </a:extLst>
          </p:cNvPr>
          <p:cNvSpPr txBox="1"/>
          <p:nvPr/>
        </p:nvSpPr>
        <p:spPr>
          <a:xfrm>
            <a:off x="1158586" y="31010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BFAC-9BEF-9048-1FDE-17D1DE4162CA}"/>
              </a:ext>
            </a:extLst>
          </p:cNvPr>
          <p:cNvSpPr txBox="1"/>
          <p:nvPr/>
        </p:nvSpPr>
        <p:spPr>
          <a:xfrm>
            <a:off x="1620982" y="6099464"/>
            <a:ext cx="619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Rules are defined in a sep</a:t>
            </a:r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BE" dirty="0">
                <a:solidFill>
                  <a:schemeClr val="bg1"/>
                </a:solidFill>
              </a:rPr>
              <a:t>rate file –&gt; even easier to maintain </a:t>
            </a:r>
            <a:r>
              <a:rPr lang="en-B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6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BEF2-CF89-1570-3F28-069B36097BC9}"/>
              </a:ext>
            </a:extLst>
          </p:cNvPr>
          <p:cNvSpPr txBox="1"/>
          <p:nvPr/>
        </p:nvSpPr>
        <p:spPr>
          <a:xfrm>
            <a:off x="692727" y="26314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roject/src/csv.pest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2DF6D-0934-94D8-B947-A2377BF279EB}"/>
              </a:ext>
            </a:extLst>
          </p:cNvPr>
          <p:cNvSpPr txBox="1"/>
          <p:nvPr/>
        </p:nvSpPr>
        <p:spPr>
          <a:xfrm>
            <a:off x="4686300" y="3832343"/>
            <a:ext cx="2857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Parser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pest_derive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Parser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#[derive(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Parser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#[grammar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csv.pest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CSVParser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DDF0F-6998-57F4-E0EC-906DFD54B0A5}"/>
              </a:ext>
            </a:extLst>
          </p:cNvPr>
          <p:cNvSpPr txBox="1"/>
          <p:nvPr/>
        </p:nvSpPr>
        <p:spPr>
          <a:xfrm>
            <a:off x="692727" y="1892773"/>
            <a:ext cx="740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547AE-F1B3-20D6-0264-22E0F5726447}"/>
              </a:ext>
            </a:extLst>
          </p:cNvPr>
          <p:cNvSpPr txBox="1"/>
          <p:nvPr/>
        </p:nvSpPr>
        <p:spPr>
          <a:xfrm>
            <a:off x="4686300" y="530809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roject/src/main.rs</a:t>
            </a:r>
          </a:p>
        </p:txBody>
      </p:sp>
    </p:spTree>
    <p:extLst>
      <p:ext uri="{BB962C8B-B14F-4D97-AF65-F5344CB8AC3E}">
        <p14:creationId xmlns:p14="http://schemas.microsoft.com/office/powerpoint/2010/main" val="419485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BEF2-CF89-1570-3F28-069B36097BC9}"/>
              </a:ext>
            </a:extLst>
          </p:cNvPr>
          <p:cNvSpPr txBox="1"/>
          <p:nvPr/>
        </p:nvSpPr>
        <p:spPr>
          <a:xfrm>
            <a:off x="692727" y="26314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roject/src/csv.pest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2DF6D-0934-94D8-B947-A2377BF279EB}"/>
              </a:ext>
            </a:extLst>
          </p:cNvPr>
          <p:cNvSpPr txBox="1"/>
          <p:nvPr/>
        </p:nvSpPr>
        <p:spPr>
          <a:xfrm>
            <a:off x="2566554" y="3131638"/>
            <a:ext cx="90712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fs;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unparsed_file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read_to_string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numbers.csv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expect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"cannot read file"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...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DDF0F-6998-57F4-E0EC-906DFD54B0A5}"/>
              </a:ext>
            </a:extLst>
          </p:cNvPr>
          <p:cNvSpPr txBox="1"/>
          <p:nvPr/>
        </p:nvSpPr>
        <p:spPr>
          <a:xfrm>
            <a:off x="692727" y="1892773"/>
            <a:ext cx="740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72811-5AEA-BF63-2C3E-6D1725C80D05}"/>
              </a:ext>
            </a:extLst>
          </p:cNvPr>
          <p:cNvSpPr/>
          <p:nvPr/>
        </p:nvSpPr>
        <p:spPr>
          <a:xfrm>
            <a:off x="838200" y="5434445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500" b="1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F61C0-D64B-B5D1-C55C-7655A73F89E5}"/>
              </a:ext>
            </a:extLst>
          </p:cNvPr>
          <p:cNvSpPr/>
          <p:nvPr/>
        </p:nvSpPr>
        <p:spPr>
          <a:xfrm>
            <a:off x="3598718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C65C-4A6A-3633-36B4-C7476DA3D757}"/>
              </a:ext>
            </a:extLst>
          </p:cNvPr>
          <p:cNvSpPr/>
          <p:nvPr/>
        </p:nvSpPr>
        <p:spPr>
          <a:xfrm>
            <a:off x="6359236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7956-4550-CB19-EF67-808928028F51}"/>
              </a:ext>
            </a:extLst>
          </p:cNvPr>
          <p:cNvSpPr/>
          <p:nvPr/>
        </p:nvSpPr>
        <p:spPr>
          <a:xfrm>
            <a:off x="9119754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CC802-EEA6-AA15-BC95-9ED64109EF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54036" y="6005945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A0B08-DCAD-F533-489D-9CB5A4DDE731}"/>
              </a:ext>
            </a:extLst>
          </p:cNvPr>
          <p:cNvCxnSpPr/>
          <p:nvPr/>
        </p:nvCxnSpPr>
        <p:spPr>
          <a:xfrm>
            <a:off x="5614554" y="6012872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84A9F-C510-F325-B73F-6082E722FE0A}"/>
              </a:ext>
            </a:extLst>
          </p:cNvPr>
          <p:cNvCxnSpPr/>
          <p:nvPr/>
        </p:nvCxnSpPr>
        <p:spPr>
          <a:xfrm>
            <a:off x="8375072" y="6026726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232B35-24C1-2F01-2AC3-B8E967A24DAF}"/>
              </a:ext>
            </a:extLst>
          </p:cNvPr>
          <p:cNvSpPr txBox="1"/>
          <p:nvPr/>
        </p:nvSpPr>
        <p:spPr>
          <a:xfrm>
            <a:off x="2566554" y="464849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roject/src/main.rs</a:t>
            </a:r>
          </a:p>
        </p:txBody>
      </p:sp>
    </p:spTree>
    <p:extLst>
      <p:ext uri="{BB962C8B-B14F-4D97-AF65-F5344CB8AC3E}">
        <p14:creationId xmlns:p14="http://schemas.microsoft.com/office/powerpoint/2010/main" val="13701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BEF2-CF89-1570-3F28-069B36097BC9}"/>
              </a:ext>
            </a:extLst>
          </p:cNvPr>
          <p:cNvSpPr txBox="1"/>
          <p:nvPr/>
        </p:nvSpPr>
        <p:spPr>
          <a:xfrm>
            <a:off x="692727" y="26314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roject/src/csv.pest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2DF6D-0934-94D8-B947-A2377BF279EB}"/>
              </a:ext>
            </a:extLst>
          </p:cNvPr>
          <p:cNvSpPr txBox="1"/>
          <p:nvPr/>
        </p:nvSpPr>
        <p:spPr>
          <a:xfrm>
            <a:off x="2566554" y="3131638"/>
            <a:ext cx="9071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 ...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CSVParser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Rule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unparsed_file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expect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"unsuccessful parse"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...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DDF0F-6998-57F4-E0EC-906DFD54B0A5}"/>
              </a:ext>
            </a:extLst>
          </p:cNvPr>
          <p:cNvSpPr txBox="1"/>
          <p:nvPr/>
        </p:nvSpPr>
        <p:spPr>
          <a:xfrm>
            <a:off x="692727" y="1892773"/>
            <a:ext cx="740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72811-5AEA-BF63-2C3E-6D1725C80D05}"/>
              </a:ext>
            </a:extLst>
          </p:cNvPr>
          <p:cNvSpPr/>
          <p:nvPr/>
        </p:nvSpPr>
        <p:spPr>
          <a:xfrm>
            <a:off x="838200" y="5434445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F61C0-D64B-B5D1-C55C-7655A73F89E5}"/>
              </a:ext>
            </a:extLst>
          </p:cNvPr>
          <p:cNvSpPr/>
          <p:nvPr/>
        </p:nvSpPr>
        <p:spPr>
          <a:xfrm>
            <a:off x="3598718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400" b="1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C65C-4A6A-3633-36B4-C7476DA3D757}"/>
              </a:ext>
            </a:extLst>
          </p:cNvPr>
          <p:cNvSpPr/>
          <p:nvPr/>
        </p:nvSpPr>
        <p:spPr>
          <a:xfrm>
            <a:off x="6359236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7956-4550-CB19-EF67-808928028F51}"/>
              </a:ext>
            </a:extLst>
          </p:cNvPr>
          <p:cNvSpPr/>
          <p:nvPr/>
        </p:nvSpPr>
        <p:spPr>
          <a:xfrm>
            <a:off x="9119754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CC802-EEA6-AA15-BC95-9ED64109EF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54036" y="6005945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A0B08-DCAD-F533-489D-9CB5A4DDE731}"/>
              </a:ext>
            </a:extLst>
          </p:cNvPr>
          <p:cNvCxnSpPr/>
          <p:nvPr/>
        </p:nvCxnSpPr>
        <p:spPr>
          <a:xfrm>
            <a:off x="5614554" y="6012872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84A9F-C510-F325-B73F-6082E722FE0A}"/>
              </a:ext>
            </a:extLst>
          </p:cNvPr>
          <p:cNvCxnSpPr/>
          <p:nvPr/>
        </p:nvCxnSpPr>
        <p:spPr>
          <a:xfrm>
            <a:off x="8375072" y="6026726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232B35-24C1-2F01-2AC3-B8E967A24DAF}"/>
              </a:ext>
            </a:extLst>
          </p:cNvPr>
          <p:cNvSpPr txBox="1"/>
          <p:nvPr/>
        </p:nvSpPr>
        <p:spPr>
          <a:xfrm>
            <a:off x="2566554" y="503045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roject/src/main.rs</a:t>
            </a:r>
          </a:p>
        </p:txBody>
      </p:sp>
    </p:spTree>
    <p:extLst>
      <p:ext uri="{BB962C8B-B14F-4D97-AF65-F5344CB8AC3E}">
        <p14:creationId xmlns:p14="http://schemas.microsoft.com/office/powerpoint/2010/main" val="8616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BEF2-CF89-1570-3F28-069B36097BC9}"/>
              </a:ext>
            </a:extLst>
          </p:cNvPr>
          <p:cNvSpPr txBox="1"/>
          <p:nvPr/>
        </p:nvSpPr>
        <p:spPr>
          <a:xfrm>
            <a:off x="692727" y="26314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roject/src/csv.pest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2DF6D-0934-94D8-B947-A2377BF279EB}"/>
              </a:ext>
            </a:extLst>
          </p:cNvPr>
          <p:cNvSpPr txBox="1"/>
          <p:nvPr/>
        </p:nvSpPr>
        <p:spPr>
          <a:xfrm>
            <a:off x="6599958" y="1677761"/>
            <a:ext cx="55920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 ...</a:t>
            </a:r>
            <a:endParaRPr lang="en-GB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field_sum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f64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record_count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u64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into_inner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match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as_rule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   Rule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  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record_count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    </a:t>
            </a:r>
            <a:r>
              <a:rPr lang="en-GB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into_inner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    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field_sum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field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as_str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f64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&gt;()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} </a:t>
            </a:r>
          </a:p>
          <a:p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}</a:t>
            </a:r>
          </a:p>
          <a:p>
            <a:r>
              <a:rPr lang="en-GB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   Rule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EOI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(),</a:t>
            </a:r>
          </a:p>
          <a:p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unreachable!</a:t>
            </a:r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}</a:t>
            </a:r>
          </a:p>
          <a:p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GB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...</a:t>
            </a:r>
            <a:endParaRPr lang="en-GB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DDF0F-6998-57F4-E0EC-906DFD54B0A5}"/>
              </a:ext>
            </a:extLst>
          </p:cNvPr>
          <p:cNvSpPr txBox="1"/>
          <p:nvPr/>
        </p:nvSpPr>
        <p:spPr>
          <a:xfrm>
            <a:off x="692727" y="1892773"/>
            <a:ext cx="740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72811-5AEA-BF63-2C3E-6D1725C80D05}"/>
              </a:ext>
            </a:extLst>
          </p:cNvPr>
          <p:cNvSpPr/>
          <p:nvPr/>
        </p:nvSpPr>
        <p:spPr>
          <a:xfrm>
            <a:off x="838200" y="5434445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F61C0-D64B-B5D1-C55C-7655A73F89E5}"/>
              </a:ext>
            </a:extLst>
          </p:cNvPr>
          <p:cNvSpPr/>
          <p:nvPr/>
        </p:nvSpPr>
        <p:spPr>
          <a:xfrm>
            <a:off x="3598718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C65C-4A6A-3633-36B4-C7476DA3D757}"/>
              </a:ext>
            </a:extLst>
          </p:cNvPr>
          <p:cNvSpPr/>
          <p:nvPr/>
        </p:nvSpPr>
        <p:spPr>
          <a:xfrm>
            <a:off x="6359236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400" b="1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7956-4550-CB19-EF67-808928028F51}"/>
              </a:ext>
            </a:extLst>
          </p:cNvPr>
          <p:cNvSpPr/>
          <p:nvPr/>
        </p:nvSpPr>
        <p:spPr>
          <a:xfrm>
            <a:off x="9119754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CC802-EEA6-AA15-BC95-9ED64109EF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54036" y="6005945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A0B08-DCAD-F533-489D-9CB5A4DDE731}"/>
              </a:ext>
            </a:extLst>
          </p:cNvPr>
          <p:cNvCxnSpPr/>
          <p:nvPr/>
        </p:nvCxnSpPr>
        <p:spPr>
          <a:xfrm>
            <a:off x="5614554" y="6012872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84A9F-C510-F325-B73F-6082E722FE0A}"/>
              </a:ext>
            </a:extLst>
          </p:cNvPr>
          <p:cNvCxnSpPr/>
          <p:nvPr/>
        </p:nvCxnSpPr>
        <p:spPr>
          <a:xfrm>
            <a:off x="8375072" y="6026726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232B35-24C1-2F01-2AC3-B8E967A24DAF}"/>
              </a:ext>
            </a:extLst>
          </p:cNvPr>
          <p:cNvSpPr txBox="1"/>
          <p:nvPr/>
        </p:nvSpPr>
        <p:spPr>
          <a:xfrm>
            <a:off x="6619009" y="488372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roject/src/main.rs</a:t>
            </a:r>
          </a:p>
        </p:txBody>
      </p:sp>
    </p:spTree>
    <p:extLst>
      <p:ext uri="{BB962C8B-B14F-4D97-AF65-F5344CB8AC3E}">
        <p14:creationId xmlns:p14="http://schemas.microsoft.com/office/powerpoint/2010/main" val="133709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BEF2-CF89-1570-3F28-069B36097BC9}"/>
              </a:ext>
            </a:extLst>
          </p:cNvPr>
          <p:cNvSpPr txBox="1"/>
          <p:nvPr/>
        </p:nvSpPr>
        <p:spPr>
          <a:xfrm>
            <a:off x="692727" y="26314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roject/src/csv.pest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2DF6D-0934-94D8-B947-A2377BF279EB}"/>
              </a:ext>
            </a:extLst>
          </p:cNvPr>
          <p:cNvSpPr txBox="1"/>
          <p:nvPr/>
        </p:nvSpPr>
        <p:spPr>
          <a:xfrm>
            <a:off x="6323733" y="3447174"/>
            <a:ext cx="55920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 ...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"Sum of fields: {}"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field_sum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"Number of records: {}"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record_count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DDF0F-6998-57F4-E0EC-906DFD54B0A5}"/>
              </a:ext>
            </a:extLst>
          </p:cNvPr>
          <p:cNvSpPr txBox="1"/>
          <p:nvPr/>
        </p:nvSpPr>
        <p:spPr>
          <a:xfrm>
            <a:off x="692727" y="1892773"/>
            <a:ext cx="740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72811-5AEA-BF63-2C3E-6D1725C80D05}"/>
              </a:ext>
            </a:extLst>
          </p:cNvPr>
          <p:cNvSpPr/>
          <p:nvPr/>
        </p:nvSpPr>
        <p:spPr>
          <a:xfrm>
            <a:off x="838200" y="5434445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F61C0-D64B-B5D1-C55C-7655A73F89E5}"/>
              </a:ext>
            </a:extLst>
          </p:cNvPr>
          <p:cNvSpPr/>
          <p:nvPr/>
        </p:nvSpPr>
        <p:spPr>
          <a:xfrm>
            <a:off x="3598718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C65C-4A6A-3633-36B4-C7476DA3D757}"/>
              </a:ext>
            </a:extLst>
          </p:cNvPr>
          <p:cNvSpPr/>
          <p:nvPr/>
        </p:nvSpPr>
        <p:spPr>
          <a:xfrm>
            <a:off x="6359236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7956-4550-CB19-EF67-808928028F51}"/>
              </a:ext>
            </a:extLst>
          </p:cNvPr>
          <p:cNvSpPr/>
          <p:nvPr/>
        </p:nvSpPr>
        <p:spPr>
          <a:xfrm>
            <a:off x="9119754" y="5434445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400" b="1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CC802-EEA6-AA15-BC95-9ED64109EF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54036" y="6005945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A0B08-DCAD-F533-489D-9CB5A4DDE731}"/>
              </a:ext>
            </a:extLst>
          </p:cNvPr>
          <p:cNvCxnSpPr/>
          <p:nvPr/>
        </p:nvCxnSpPr>
        <p:spPr>
          <a:xfrm>
            <a:off x="5614554" y="6012872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84A9F-C510-F325-B73F-6082E722FE0A}"/>
              </a:ext>
            </a:extLst>
          </p:cNvPr>
          <p:cNvCxnSpPr/>
          <p:nvPr/>
        </p:nvCxnSpPr>
        <p:spPr>
          <a:xfrm>
            <a:off x="8375072" y="6026726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232B35-24C1-2F01-2AC3-B8E967A24DAF}"/>
              </a:ext>
            </a:extLst>
          </p:cNvPr>
          <p:cNvSpPr txBox="1"/>
          <p:nvPr/>
        </p:nvSpPr>
        <p:spPr>
          <a:xfrm>
            <a:off x="6619009" y="488372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B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roject/src/main.rs</a:t>
            </a:r>
          </a:p>
        </p:txBody>
      </p:sp>
    </p:spTree>
    <p:extLst>
      <p:ext uri="{BB962C8B-B14F-4D97-AF65-F5344CB8AC3E}">
        <p14:creationId xmlns:p14="http://schemas.microsoft.com/office/powerpoint/2010/main" val="400102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72811-5AEA-BF63-2C3E-6D1725C80D05}"/>
              </a:ext>
            </a:extLst>
          </p:cNvPr>
          <p:cNvSpPr/>
          <p:nvPr/>
        </p:nvSpPr>
        <p:spPr>
          <a:xfrm>
            <a:off x="838200" y="1943101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F61C0-D64B-B5D1-C55C-7655A73F89E5}"/>
              </a:ext>
            </a:extLst>
          </p:cNvPr>
          <p:cNvSpPr/>
          <p:nvPr/>
        </p:nvSpPr>
        <p:spPr>
          <a:xfrm>
            <a:off x="3598718" y="1943101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C65C-4A6A-3633-36B4-C7476DA3D757}"/>
              </a:ext>
            </a:extLst>
          </p:cNvPr>
          <p:cNvSpPr/>
          <p:nvPr/>
        </p:nvSpPr>
        <p:spPr>
          <a:xfrm>
            <a:off x="6359236" y="1943101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7956-4550-CB19-EF67-808928028F51}"/>
              </a:ext>
            </a:extLst>
          </p:cNvPr>
          <p:cNvSpPr/>
          <p:nvPr/>
        </p:nvSpPr>
        <p:spPr>
          <a:xfrm>
            <a:off x="9119754" y="1943101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CC802-EEA6-AA15-BC95-9ED64109EF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54036" y="2514601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A0B08-DCAD-F533-489D-9CB5A4DDE731}"/>
              </a:ext>
            </a:extLst>
          </p:cNvPr>
          <p:cNvCxnSpPr/>
          <p:nvPr/>
        </p:nvCxnSpPr>
        <p:spPr>
          <a:xfrm>
            <a:off x="5614554" y="2521528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84A9F-C510-F325-B73F-6082E722FE0A}"/>
              </a:ext>
            </a:extLst>
          </p:cNvPr>
          <p:cNvCxnSpPr/>
          <p:nvPr/>
        </p:nvCxnSpPr>
        <p:spPr>
          <a:xfrm>
            <a:off x="8375072" y="2535382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702984-2938-83C4-798B-B0E83636E6C0}"/>
              </a:ext>
            </a:extLst>
          </p:cNvPr>
          <p:cNvSpPr txBox="1"/>
          <p:nvPr/>
        </p:nvSpPr>
        <p:spPr>
          <a:xfrm>
            <a:off x="1982460" y="4222273"/>
            <a:ext cx="4376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This approach is traditionally known as REPL 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Read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Eval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Print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Loop</a:t>
            </a:r>
          </a:p>
        </p:txBody>
      </p:sp>
      <p:pic>
        <p:nvPicPr>
          <p:cNvPr id="19460" name="Picture 4" descr="This is why your read-eval-print-loop is so amazing">
            <a:extLst>
              <a:ext uri="{FF2B5EF4-FFF2-40B4-BE49-F238E27FC236}">
                <a16:creationId xmlns:a16="http://schemas.microsoft.com/office/drawing/2014/main" id="{BF1DC878-1142-6C50-8B2E-94BF56E3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70" y="3978996"/>
            <a:ext cx="3491346" cy="19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51C965-CE4B-F4E2-738E-17969D13C4C2}"/>
              </a:ext>
            </a:extLst>
          </p:cNvPr>
          <p:cNvSpPr txBox="1"/>
          <p:nvPr/>
        </p:nvSpPr>
        <p:spPr>
          <a:xfrm>
            <a:off x="1982460" y="5720383"/>
            <a:ext cx="4885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  <a:hlinkClick r:id="rId4"/>
              </a:rPr>
              <a:t>https://en.wikipedia.org/wiki/Read%E2%80%93eval%E2%80%93print_loop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3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72811-5AEA-BF63-2C3E-6D1725C80D05}"/>
              </a:ext>
            </a:extLst>
          </p:cNvPr>
          <p:cNvSpPr/>
          <p:nvPr/>
        </p:nvSpPr>
        <p:spPr>
          <a:xfrm>
            <a:off x="838200" y="1943101"/>
            <a:ext cx="2015836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F61C0-D64B-B5D1-C55C-7655A73F89E5}"/>
              </a:ext>
            </a:extLst>
          </p:cNvPr>
          <p:cNvSpPr/>
          <p:nvPr/>
        </p:nvSpPr>
        <p:spPr>
          <a:xfrm>
            <a:off x="3598718" y="1943101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C65C-4A6A-3633-36B4-C7476DA3D757}"/>
              </a:ext>
            </a:extLst>
          </p:cNvPr>
          <p:cNvSpPr/>
          <p:nvPr/>
        </p:nvSpPr>
        <p:spPr>
          <a:xfrm>
            <a:off x="6359236" y="1943101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7956-4550-CB19-EF67-808928028F51}"/>
              </a:ext>
            </a:extLst>
          </p:cNvPr>
          <p:cNvSpPr/>
          <p:nvPr/>
        </p:nvSpPr>
        <p:spPr>
          <a:xfrm>
            <a:off x="9119754" y="1943101"/>
            <a:ext cx="2015836" cy="1143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CC802-EEA6-AA15-BC95-9ED64109EF7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54036" y="2514601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A0B08-DCAD-F533-489D-9CB5A4DDE731}"/>
              </a:ext>
            </a:extLst>
          </p:cNvPr>
          <p:cNvCxnSpPr/>
          <p:nvPr/>
        </p:nvCxnSpPr>
        <p:spPr>
          <a:xfrm>
            <a:off x="5614554" y="2521528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84A9F-C510-F325-B73F-6082E722FE0A}"/>
              </a:ext>
            </a:extLst>
          </p:cNvPr>
          <p:cNvCxnSpPr/>
          <p:nvPr/>
        </p:nvCxnSpPr>
        <p:spPr>
          <a:xfrm>
            <a:off x="8375072" y="2535382"/>
            <a:ext cx="74468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702984-2938-83C4-798B-B0E83636E6C0}"/>
              </a:ext>
            </a:extLst>
          </p:cNvPr>
          <p:cNvSpPr txBox="1"/>
          <p:nvPr/>
        </p:nvSpPr>
        <p:spPr>
          <a:xfrm>
            <a:off x="1982460" y="4222273"/>
            <a:ext cx="4376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This approach is traditionally known as REPL 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Read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Eval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Print</a:t>
            </a:r>
          </a:p>
          <a:p>
            <a:pPr marL="285750" indent="-285750">
              <a:buFontTx/>
              <a:buChar char="-"/>
            </a:pPr>
            <a:r>
              <a:rPr lang="en-BE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1C965-CE4B-F4E2-738E-17969D13C4C2}"/>
              </a:ext>
            </a:extLst>
          </p:cNvPr>
          <p:cNvSpPr txBox="1"/>
          <p:nvPr/>
        </p:nvSpPr>
        <p:spPr>
          <a:xfrm>
            <a:off x="1982460" y="5720383"/>
            <a:ext cx="4885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  <a:hlinkClick r:id="rId3"/>
              </a:rPr>
              <a:t>https://en.wikipedia.org/wiki/Read%E2%80%93eval%E2%80%93print_loop</a:t>
            </a: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25602" name="Picture 2" descr="Metacircular Evaluators">
            <a:extLst>
              <a:ext uri="{FF2B5EF4-FFF2-40B4-BE49-F238E27FC236}">
                <a16:creationId xmlns:a16="http://schemas.microsoft.com/office/drawing/2014/main" id="{CCC03993-8CA8-47E8-5C9A-3D3B08A6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90" y="3621087"/>
            <a:ext cx="30353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8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7C09-B8DD-E81D-83B9-176BEACBB845}"/>
              </a:ext>
            </a:extLst>
          </p:cNvPr>
          <p:cNvSpPr txBox="1"/>
          <p:nvPr/>
        </p:nvSpPr>
        <p:spPr>
          <a:xfrm>
            <a:off x="1911928" y="2505670"/>
            <a:ext cx="788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5683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0FFAB-4466-E38A-A2D1-2D569DDAD5F7}"/>
              </a:ext>
            </a:extLst>
          </p:cNvPr>
          <p:cNvSpPr txBox="1"/>
          <p:nvPr/>
        </p:nvSpPr>
        <p:spPr>
          <a:xfrm>
            <a:off x="2704322" y="2062263"/>
            <a:ext cx="6783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an input, and a set of grammar, produce an abstract syntax tree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C17B7-C724-D1BA-6BA1-780B5B18098E}"/>
              </a:ext>
            </a:extLst>
          </p:cNvPr>
          <p:cNvSpPr/>
          <p:nvPr/>
        </p:nvSpPr>
        <p:spPr>
          <a:xfrm>
            <a:off x="1866123" y="3250744"/>
            <a:ext cx="1932990" cy="98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8E9F0-B3AE-43AF-EC03-139C8C37FA4F}"/>
              </a:ext>
            </a:extLst>
          </p:cNvPr>
          <p:cNvSpPr/>
          <p:nvPr/>
        </p:nvSpPr>
        <p:spPr>
          <a:xfrm>
            <a:off x="1866123" y="4774744"/>
            <a:ext cx="1932990" cy="98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AA594-6299-7ADC-B917-8D1E0EAF235F}"/>
              </a:ext>
            </a:extLst>
          </p:cNvPr>
          <p:cNvSpPr/>
          <p:nvPr/>
        </p:nvSpPr>
        <p:spPr>
          <a:xfrm>
            <a:off x="5349551" y="4009634"/>
            <a:ext cx="1932990" cy="98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Parser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3AD8B3B-5F7D-308B-FE44-9F2FE3C1A36D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799113" y="3745267"/>
            <a:ext cx="1550438" cy="7588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0E25AD-82EB-0CCB-D0A5-CB9D9A90FA4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799113" y="4504157"/>
            <a:ext cx="1550438" cy="7651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40D68-FA6A-7F44-57B6-2D8485009F9B}"/>
              </a:ext>
            </a:extLst>
          </p:cNvPr>
          <p:cNvSpPr/>
          <p:nvPr/>
        </p:nvSpPr>
        <p:spPr>
          <a:xfrm>
            <a:off x="8114522" y="4009633"/>
            <a:ext cx="1932990" cy="98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AST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4A56D1-3038-4778-B757-ABBB4BF979AF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7282541" y="4504156"/>
            <a:ext cx="8319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4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7C09-B8DD-E81D-83B9-176BEACBB845}"/>
              </a:ext>
            </a:extLst>
          </p:cNvPr>
          <p:cNvSpPr txBox="1"/>
          <p:nvPr/>
        </p:nvSpPr>
        <p:spPr>
          <a:xfrm>
            <a:off x="1911927" y="2505670"/>
            <a:ext cx="9541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0E97F-0046-9149-94CA-43A1F5A6225E}"/>
              </a:ext>
            </a:extLst>
          </p:cNvPr>
          <p:cNvSpPr txBox="1"/>
          <p:nvPr/>
        </p:nvSpPr>
        <p:spPr>
          <a:xfrm>
            <a:off x="1704108" y="4135582"/>
            <a:ext cx="4984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+  		One or more</a:t>
            </a:r>
          </a:p>
          <a:p>
            <a:r>
              <a:rPr lang="en-BE" dirty="0">
                <a:solidFill>
                  <a:schemeClr val="bg1"/>
                </a:solidFill>
              </a:rPr>
              <a:t>|  		Or</a:t>
            </a:r>
          </a:p>
          <a:p>
            <a:r>
              <a:rPr lang="en-BE" dirty="0">
                <a:solidFill>
                  <a:schemeClr val="bg1"/>
                </a:solidFill>
              </a:rPr>
              <a:t>ASCII_DIGIT 	A digit between 0 and 9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</a:t>
            </a:r>
            <a:r>
              <a:rPr lang="en-BE" dirty="0">
                <a:solidFill>
                  <a:schemeClr val="bg1"/>
                </a:solidFill>
              </a:rPr>
              <a:t>ield: At least one digit, containing a dot or a minus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10867-409D-A64B-08C6-78678D391540}"/>
              </a:ext>
            </a:extLst>
          </p:cNvPr>
          <p:cNvSpPr txBox="1"/>
          <p:nvPr/>
        </p:nvSpPr>
        <p:spPr>
          <a:xfrm>
            <a:off x="5751647" y="6350268"/>
            <a:ext cx="6440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solidFill>
                  <a:schemeClr val="bg1"/>
                </a:solidFill>
              </a:rPr>
              <a:t>Note: </a:t>
            </a:r>
            <a:r>
              <a:rPr lang="en-GB" sz="1400" dirty="0">
                <a:solidFill>
                  <a:schemeClr val="bg1"/>
                </a:solidFill>
              </a:rPr>
              <a:t>didactic example</a:t>
            </a:r>
            <a:r>
              <a:rPr lang="en-BE" sz="1400" dirty="0">
                <a:solidFill>
                  <a:schemeClr val="bg1"/>
                </a:solidFill>
              </a:rPr>
              <a:t>. Dot and minus are not enforced to be in their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209182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0E97F-0046-9149-94CA-43A1F5A6225E}"/>
              </a:ext>
            </a:extLst>
          </p:cNvPr>
          <p:cNvSpPr txBox="1"/>
          <p:nvPr/>
        </p:nvSpPr>
        <p:spPr>
          <a:xfrm>
            <a:off x="1704108" y="4135582"/>
            <a:ext cx="6725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~: Followed by</a:t>
            </a:r>
          </a:p>
          <a:p>
            <a:r>
              <a:rPr lang="en-BE" dirty="0">
                <a:solidFill>
                  <a:schemeClr val="bg1"/>
                </a:solidFill>
              </a:rPr>
              <a:t>*: Zero or more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Record: a field followed by zero or more fields seperated by a comma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AB956-A448-74DA-774F-C5AD2FE78F43}"/>
              </a:ext>
            </a:extLst>
          </p:cNvPr>
          <p:cNvSpPr txBox="1"/>
          <p:nvPr/>
        </p:nvSpPr>
        <p:spPr>
          <a:xfrm>
            <a:off x="1911927" y="2505670"/>
            <a:ext cx="9541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2798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0E97F-0046-9149-94CA-43A1F5A6225E}"/>
              </a:ext>
            </a:extLst>
          </p:cNvPr>
          <p:cNvSpPr txBox="1"/>
          <p:nvPr/>
        </p:nvSpPr>
        <p:spPr>
          <a:xfrm>
            <a:off x="1704108" y="4135582"/>
            <a:ext cx="5666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SOI	 Start of input</a:t>
            </a:r>
          </a:p>
          <a:p>
            <a:r>
              <a:rPr lang="en-BE" dirty="0">
                <a:solidFill>
                  <a:schemeClr val="bg1"/>
                </a:solidFill>
              </a:rPr>
              <a:t>EOI	End of input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File: contains one or more records seperated by a new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781FD-4E46-2F30-FBDC-4CF15593F29B}"/>
              </a:ext>
            </a:extLst>
          </p:cNvPr>
          <p:cNvSpPr txBox="1"/>
          <p:nvPr/>
        </p:nvSpPr>
        <p:spPr>
          <a:xfrm>
            <a:off x="1911927" y="2505670"/>
            <a:ext cx="9541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400" b="1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400" b="1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2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2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509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FE38-8FE8-EF45-4DB8-F376C5F8919D}"/>
              </a:ext>
            </a:extLst>
          </p:cNvPr>
          <p:cNvSpPr txBox="1"/>
          <p:nvPr/>
        </p:nvSpPr>
        <p:spPr>
          <a:xfrm>
            <a:off x="2041812" y="5292546"/>
            <a:ext cx="8473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 The pest.rs book: </a:t>
            </a:r>
            <a:r>
              <a:rPr lang="en-BE" dirty="0">
                <a:solidFill>
                  <a:schemeClr val="bg1"/>
                </a:solidFill>
                <a:hlinkClick r:id="rId3"/>
              </a:rPr>
              <a:t>https://pest.rs/book/intro.html</a:t>
            </a:r>
            <a:r>
              <a:rPr lang="en-BE" dirty="0">
                <a:solidFill>
                  <a:schemeClr val="bg1"/>
                </a:solidFill>
              </a:rPr>
              <a:t> (very easy to follow. </a:t>
            </a:r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BE" dirty="0">
                <a:solidFill>
                  <a:schemeClr val="bg1"/>
                </a:solidFill>
              </a:rPr>
              <a:t>elieve me)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BE" dirty="0">
                <a:solidFill>
                  <a:schemeClr val="bg1"/>
                </a:solidFill>
              </a:rPr>
              <a:t>est.rs documentation: </a:t>
            </a:r>
            <a:r>
              <a:rPr lang="en-GB" dirty="0">
                <a:solidFill>
                  <a:schemeClr val="bg1"/>
                </a:solidFill>
                <a:hlinkClick r:id="rId4"/>
              </a:rPr>
              <a:t>https://docs.rs/pest/latest/pest/</a:t>
            </a:r>
            <a:endParaRPr lang="en-BE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30BD2-540F-E5DC-D394-E0CDF04A69CE}"/>
              </a:ext>
            </a:extLst>
          </p:cNvPr>
          <p:cNvSpPr txBox="1"/>
          <p:nvPr/>
        </p:nvSpPr>
        <p:spPr>
          <a:xfrm>
            <a:off x="1911928" y="2505670"/>
            <a:ext cx="788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field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","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field)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(record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2369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Technical intro: pest.rs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FE38-8FE8-EF45-4DB8-F376C5F8919D}"/>
              </a:ext>
            </a:extLst>
          </p:cNvPr>
          <p:cNvSpPr txBox="1"/>
          <p:nvPr/>
        </p:nvSpPr>
        <p:spPr>
          <a:xfrm>
            <a:off x="1491094" y="6123543"/>
            <a:ext cx="847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 pest.rs online editor: Validate and test your grammar online: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https://pest.rs/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75A13-C190-790C-A49E-D5E518F0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90" y="1536948"/>
            <a:ext cx="5139169" cy="4393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E52B3-90F1-0DA4-B182-08A4BE287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630" y="1540313"/>
            <a:ext cx="5139169" cy="43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Small remark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10CAB-A772-82BB-E9E3-6A2F34C75C7B}"/>
              </a:ext>
            </a:extLst>
          </p:cNvPr>
          <p:cNvSpPr txBox="1"/>
          <p:nvPr/>
        </p:nvSpPr>
        <p:spPr>
          <a:xfrm>
            <a:off x="1309255" y="2400300"/>
            <a:ext cx="6020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Traditionally, lexing and parsing are two seperated steps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Lexing: Which tokens do I need to accept and use in my parser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Parsing: Which rules should my program accept</a:t>
            </a:r>
          </a:p>
        </p:txBody>
      </p:sp>
    </p:spTree>
    <p:extLst>
      <p:ext uri="{BB962C8B-B14F-4D97-AF65-F5344CB8AC3E}">
        <p14:creationId xmlns:p14="http://schemas.microsoft.com/office/powerpoint/2010/main" val="27331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Small remark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10CAB-A772-82BB-E9E3-6A2F34C75C7B}"/>
              </a:ext>
            </a:extLst>
          </p:cNvPr>
          <p:cNvSpPr txBox="1"/>
          <p:nvPr/>
        </p:nvSpPr>
        <p:spPr>
          <a:xfrm>
            <a:off x="426027" y="1766454"/>
            <a:ext cx="6020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Traditionally, lexing and parsing are two seperated steps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Lexing: Which tokens do I need to accept and use in my parser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Parsing: Which rules should my program accept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9F8C2-8916-9233-BAF6-E8F9878166C8}"/>
              </a:ext>
            </a:extLst>
          </p:cNvPr>
          <p:cNvSpPr txBox="1"/>
          <p:nvPr/>
        </p:nvSpPr>
        <p:spPr>
          <a:xfrm>
            <a:off x="5653637" y="6206107"/>
            <a:ext cx="621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This is a parser. You define the grammar (syntax) of the program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FEE6-C70F-228F-697A-990EC4B12FB0}"/>
              </a:ext>
            </a:extLst>
          </p:cNvPr>
          <p:cNvSpPr txBox="1"/>
          <p:nvPr/>
        </p:nvSpPr>
        <p:spPr>
          <a:xfrm>
            <a:off x="6173183" y="1267471"/>
            <a:ext cx="60994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imprec/cc2-parser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(parser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(tokens imprec/cc2-tokens imprec/cc2-empty-tokens)</a:t>
            </a:r>
          </a:p>
          <a:p>
            <a:endParaRPr lang="en-BE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(precs (left AMB))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(grammar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(expr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((number)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((variable)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((let)   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((letrec)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((if)    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((procedure)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((apply)     $1) 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((assign)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((block) 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((while)     $1)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(number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((NUM) (num-exp $1)))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((LET VAR DEF expr IN expr) (let-exp $2 $4 $6))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((LET PERSISTENT VAR DEF expr IN expr) (let-exp $3 $5 $7)))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(letrec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((REC VAR DEF expr IN expr) (rec-exp $2 $4 $6)))</a:t>
            </a:r>
          </a:p>
          <a:p>
            <a:endParaRPr lang="en-BE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</a:t>
            </a:r>
          </a:p>
          <a:p>
            <a:r>
              <a:rPr lang="en-BE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((IF expr THEN expr ELSE expr) (ite-exp $2 $4 $6)))</a:t>
            </a:r>
          </a:p>
        </p:txBody>
      </p:sp>
    </p:spTree>
    <p:extLst>
      <p:ext uri="{BB962C8B-B14F-4D97-AF65-F5344CB8AC3E}">
        <p14:creationId xmlns:p14="http://schemas.microsoft.com/office/powerpoint/2010/main" val="135217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Small remark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10CAB-A772-82BB-E9E3-6A2F34C75C7B}"/>
              </a:ext>
            </a:extLst>
          </p:cNvPr>
          <p:cNvSpPr txBox="1"/>
          <p:nvPr/>
        </p:nvSpPr>
        <p:spPr>
          <a:xfrm>
            <a:off x="426027" y="1766454"/>
            <a:ext cx="6020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Traditionally, lexing and parsing are two seperated steps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Lexing: Which tokens do I need to accept and use in my parser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Parsing: Which rules should my program accept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8B5D8-619A-2897-97C6-7F5704896393}"/>
              </a:ext>
            </a:extLst>
          </p:cNvPr>
          <p:cNvSpPr txBox="1"/>
          <p:nvPr/>
        </p:nvSpPr>
        <p:spPr>
          <a:xfrm>
            <a:off x="6446586" y="234421"/>
            <a:ext cx="609946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imprec/cc2-lexer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(lexer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;; Keywords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["let"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(token-LET)]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["letrec"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(token-REC)]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["in"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(token-IN)]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["if"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(token-IF)]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["then"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(token-THEN)]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["else"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(token-ELSE)]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["proc"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(token-PROC)]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["begin"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(token-BEGIN)]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["end"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(token-END)]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[#\=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(token-DEF)]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[(:: #\: #\=)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(token-ASS)]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[#\;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(token-SEM)]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[#\,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(token-COM)]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[#\newline</a:t>
            </a:r>
          </a:p>
          <a:p>
            <a:r>
              <a:rPr lang="en-B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(imprec/cc2-lexer input-port)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9F8C2-8916-9233-BAF6-E8F9878166C8}"/>
              </a:ext>
            </a:extLst>
          </p:cNvPr>
          <p:cNvSpPr txBox="1"/>
          <p:nvPr/>
        </p:nvSpPr>
        <p:spPr>
          <a:xfrm>
            <a:off x="6868391" y="6296891"/>
            <a:ext cx="470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h</a:t>
            </a:r>
            <a:r>
              <a:rPr lang="en-BE" dirty="0">
                <a:solidFill>
                  <a:schemeClr val="bg1"/>
                </a:solidFill>
              </a:rPr>
              <a:t>is is a lexer. You define which tokens to accept</a:t>
            </a:r>
          </a:p>
        </p:txBody>
      </p:sp>
    </p:spTree>
    <p:extLst>
      <p:ext uri="{BB962C8B-B14F-4D97-AF65-F5344CB8AC3E}">
        <p14:creationId xmlns:p14="http://schemas.microsoft.com/office/powerpoint/2010/main" val="70521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67-B2F9-96FD-DAFD-C2BBD265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Small remark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10CAB-A772-82BB-E9E3-6A2F34C75C7B}"/>
              </a:ext>
            </a:extLst>
          </p:cNvPr>
          <p:cNvSpPr txBox="1"/>
          <p:nvPr/>
        </p:nvSpPr>
        <p:spPr>
          <a:xfrm>
            <a:off x="426027" y="1766454"/>
            <a:ext cx="6020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Traditionally, lexing and parsing are two seperated steps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Lexing: Which tokens do I need to accept and use in my parser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Parsing: Which rules should my program accept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F187C-72A0-848F-5D14-BED8DADA51F5}"/>
              </a:ext>
            </a:extLst>
          </p:cNvPr>
          <p:cNvSpPr txBox="1"/>
          <p:nvPr/>
        </p:nvSpPr>
        <p:spPr>
          <a:xfrm>
            <a:off x="3626427" y="4613564"/>
            <a:ext cx="564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BE" dirty="0">
                <a:solidFill>
                  <a:schemeClr val="bg1"/>
                </a:solidFill>
              </a:rPr>
              <a:t>est.rs does not have a distinction between lexing/parsing</a:t>
            </a:r>
          </a:p>
          <a:p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This makes it more practical (less boilerplate to write </a:t>
            </a:r>
            <a:r>
              <a:rPr lang="en-BE" dirty="0">
                <a:solidFill>
                  <a:schemeClr val="bg1"/>
                </a:solidFill>
                <a:sym typeface="Wingdings" pitchFamily="2" charset="2"/>
              </a:rPr>
              <a:t> )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8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951B0-B7EC-5927-2D8C-5BE3FC82D0CB}"/>
              </a:ext>
            </a:extLst>
          </p:cNvPr>
          <p:cNvSpPr txBox="1"/>
          <p:nvPr/>
        </p:nvSpPr>
        <p:spPr>
          <a:xfrm>
            <a:off x="3879687" y="396474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e + 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E3791-97C0-83BD-24AE-C39CE3FEAC59}"/>
              </a:ext>
            </a:extLst>
          </p:cNvPr>
          <p:cNvSpPr txBox="1"/>
          <p:nvPr/>
        </p:nvSpPr>
        <p:spPr>
          <a:xfrm>
            <a:off x="2704322" y="2062263"/>
            <a:ext cx="6783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an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, and a set of grammar, produce an abstract syntax tree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8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E118F-975F-CD0F-3569-8BC4C6FB03FB}"/>
              </a:ext>
            </a:extLst>
          </p:cNvPr>
          <p:cNvSpPr txBox="1"/>
          <p:nvPr/>
        </p:nvSpPr>
        <p:spPr>
          <a:xfrm>
            <a:off x="2704322" y="3764991"/>
            <a:ext cx="73805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variable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ASCII_ALPHA_LOWER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atom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variable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"("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add | subtract | multiply | divide | modulo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add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subtract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multiply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divide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modulo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"%"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atom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atom)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equation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8A6F-B593-E6A0-DB76-19F4F0B9D299}"/>
              </a:ext>
            </a:extLst>
          </p:cNvPr>
          <p:cNvSpPr txBox="1"/>
          <p:nvPr/>
        </p:nvSpPr>
        <p:spPr>
          <a:xfrm>
            <a:off x="2704322" y="2062263"/>
            <a:ext cx="6783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an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, and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set of grammar</a:t>
            </a:r>
            <a:r>
              <a:rPr lang="en-GB" dirty="0">
                <a:solidFill>
                  <a:schemeClr val="bg1"/>
                </a:solidFill>
              </a:rPr>
              <a:t>, produce an abstract syntax tree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E0F8-127E-22B8-223F-E7F8E1785014}"/>
              </a:ext>
            </a:extLst>
          </p:cNvPr>
          <p:cNvSpPr txBox="1"/>
          <p:nvPr/>
        </p:nvSpPr>
        <p:spPr>
          <a:xfrm>
            <a:off x="3879687" y="3014717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e + f)</a:t>
            </a:r>
          </a:p>
        </p:txBody>
      </p:sp>
    </p:spTree>
    <p:extLst>
      <p:ext uri="{BB962C8B-B14F-4D97-AF65-F5344CB8AC3E}">
        <p14:creationId xmlns:p14="http://schemas.microsoft.com/office/powerpoint/2010/main" val="307795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3C9A4-6714-5F9A-1FD9-E75014E2A1DE}"/>
              </a:ext>
            </a:extLst>
          </p:cNvPr>
          <p:cNvSpPr txBox="1"/>
          <p:nvPr/>
        </p:nvSpPr>
        <p:spPr>
          <a:xfrm>
            <a:off x="457755" y="288542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e + 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8A6F-B593-E6A0-DB76-19F4F0B9D299}"/>
              </a:ext>
            </a:extLst>
          </p:cNvPr>
          <p:cNvSpPr txBox="1"/>
          <p:nvPr/>
        </p:nvSpPr>
        <p:spPr>
          <a:xfrm>
            <a:off x="2704322" y="2062263"/>
            <a:ext cx="6783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an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, and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set of grammar</a:t>
            </a:r>
            <a:r>
              <a:rPr lang="en-GB" dirty="0">
                <a:solidFill>
                  <a:schemeClr val="bg1"/>
                </a:solidFill>
              </a:rPr>
              <a:t>, produce an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abstract syntax tree</a:t>
            </a:r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67CBA41-F01B-C0E7-EE98-BA7D3E64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48" y="2885424"/>
            <a:ext cx="32488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6B50EB-08BA-302F-1D64-507C070C36AE}"/>
              </a:ext>
            </a:extLst>
          </p:cNvPr>
          <p:cNvSpPr txBox="1"/>
          <p:nvPr/>
        </p:nvSpPr>
        <p:spPr>
          <a:xfrm>
            <a:off x="457755" y="3626331"/>
            <a:ext cx="73805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variable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ASCII_ALPHA_LOWER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atom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variable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"("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add | subtract | multiply | divide | modulo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add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subtract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multiply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divide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modulo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"%"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atom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atom)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equation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3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Parsing?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3C9A4-6714-5F9A-1FD9-E75014E2A1DE}"/>
              </a:ext>
            </a:extLst>
          </p:cNvPr>
          <p:cNvSpPr txBox="1"/>
          <p:nvPr/>
        </p:nvSpPr>
        <p:spPr>
          <a:xfrm>
            <a:off x="457755" y="288542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* (c * d / e + 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8A6F-B593-E6A0-DB76-19F4F0B9D299}"/>
              </a:ext>
            </a:extLst>
          </p:cNvPr>
          <p:cNvSpPr txBox="1"/>
          <p:nvPr/>
        </p:nvSpPr>
        <p:spPr>
          <a:xfrm>
            <a:off x="2704322" y="2062263"/>
            <a:ext cx="6783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Given an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, and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set of grammar</a:t>
            </a:r>
            <a:r>
              <a:rPr lang="en-GB" dirty="0">
                <a:solidFill>
                  <a:schemeClr val="bg1"/>
                </a:solidFill>
              </a:rPr>
              <a:t>, produce an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abstract syntax tree</a:t>
            </a:r>
            <a:endParaRPr lang="en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C06E-1160-8144-7F06-052BA188F971}"/>
              </a:ext>
            </a:extLst>
          </p:cNvPr>
          <p:cNvSpPr txBox="1"/>
          <p:nvPr/>
        </p:nvSpPr>
        <p:spPr>
          <a:xfrm>
            <a:off x="8304811" y="2928975"/>
            <a:ext cx="60979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expr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expr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"a"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add: "+"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"b"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multiply: "*"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expr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"c"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multiply: "*"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"d"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divide: "/"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"e"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add: "+"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variable: "f"</a:t>
            </a:r>
          </a:p>
          <a:p>
            <a:r>
              <a:rPr lang="en-BE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EOI: ""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C0760-7B52-D294-47A9-F89D0BB8C6C7}"/>
              </a:ext>
            </a:extLst>
          </p:cNvPr>
          <p:cNvSpPr txBox="1"/>
          <p:nvPr/>
        </p:nvSpPr>
        <p:spPr>
          <a:xfrm>
            <a:off x="457755" y="3626331"/>
            <a:ext cx="73805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variable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ASCII_ALPHA_LOWER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atom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ASCII_DIGIT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variable |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"("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")"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add | subtract | multiply | divide | modulo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add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subtract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multiply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divide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modulo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"%"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atom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bin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atom)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equation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expr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EOI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9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5D6AF-CCFD-7F21-053F-A4BAD51F9F49}"/>
              </a:ext>
            </a:extLst>
          </p:cNvPr>
          <p:cNvSpPr txBox="1"/>
          <p:nvPr/>
        </p:nvSpPr>
        <p:spPr>
          <a:xfrm>
            <a:off x="2096924" y="2215869"/>
            <a:ext cx="7998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>
                <a:solidFill>
                  <a:schemeClr val="bg2"/>
                </a:solidFill>
              </a:rPr>
              <a:t>Computers are stupid. </a:t>
            </a:r>
          </a:p>
          <a:p>
            <a:pPr algn="ctr"/>
            <a:r>
              <a:rPr lang="en-B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“(a + b) * (c * d / e + f)” </a:t>
            </a:r>
            <a:r>
              <a:rPr lang="en-BE" sz="2400" dirty="0">
                <a:solidFill>
                  <a:schemeClr val="bg2"/>
                </a:solidFill>
              </a:rPr>
              <a:t>is too difficult to process</a:t>
            </a:r>
          </a:p>
        </p:txBody>
      </p:sp>
    </p:spTree>
    <p:extLst>
      <p:ext uri="{BB962C8B-B14F-4D97-AF65-F5344CB8AC3E}">
        <p14:creationId xmlns:p14="http://schemas.microsoft.com/office/powerpoint/2010/main" val="224390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DCE-44DB-0BCE-A41F-401C10A6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2699D-54F4-EAC6-2B54-4B59B8E3CCC4}"/>
              </a:ext>
            </a:extLst>
          </p:cNvPr>
          <p:cNvSpPr txBox="1"/>
          <p:nvPr/>
        </p:nvSpPr>
        <p:spPr>
          <a:xfrm>
            <a:off x="3743945" y="3811135"/>
            <a:ext cx="5387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BE" dirty="0">
                <a:solidFill>
                  <a:schemeClr val="bg2"/>
                </a:solidFill>
              </a:rPr>
              <a:t>Is the expression correct?</a:t>
            </a:r>
            <a:br>
              <a:rPr lang="en-BE" dirty="0">
                <a:solidFill>
                  <a:schemeClr val="bg2"/>
                </a:solidFill>
              </a:rPr>
            </a:br>
            <a:endParaRPr lang="en-BE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BE" dirty="0">
                <a:solidFill>
                  <a:schemeClr val="bg2"/>
                </a:solidFill>
              </a:rPr>
              <a:t>What does “a”, ”b”mean? </a:t>
            </a:r>
            <a:r>
              <a:rPr lang="en-GB" dirty="0">
                <a:solidFill>
                  <a:schemeClr val="bg2"/>
                </a:solidFill>
              </a:rPr>
              <a:t>W</a:t>
            </a:r>
            <a:r>
              <a:rPr lang="en-BE" dirty="0">
                <a:solidFill>
                  <a:schemeClr val="bg2"/>
                </a:solidFill>
              </a:rPr>
              <a:t>hat does ”+” “/” mean?</a:t>
            </a:r>
            <a:br>
              <a:rPr lang="en-BE" dirty="0">
                <a:solidFill>
                  <a:schemeClr val="bg2"/>
                </a:solidFill>
              </a:rPr>
            </a:br>
            <a:endParaRPr lang="en-BE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BE" dirty="0">
                <a:solidFill>
                  <a:schemeClr val="bg2"/>
                </a:solidFill>
              </a:rPr>
              <a:t>What does “(“ and “)”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4A77-F2E8-CF20-A474-FBBB9DE73C2D}"/>
              </a:ext>
            </a:extLst>
          </p:cNvPr>
          <p:cNvSpPr txBox="1"/>
          <p:nvPr/>
        </p:nvSpPr>
        <p:spPr>
          <a:xfrm>
            <a:off x="2096924" y="2215869"/>
            <a:ext cx="7998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>
                <a:solidFill>
                  <a:schemeClr val="bg2"/>
                </a:solidFill>
              </a:rPr>
              <a:t>Computers are stupid. </a:t>
            </a:r>
          </a:p>
          <a:p>
            <a:pPr algn="ctr"/>
            <a:r>
              <a:rPr lang="en-BE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“(a + b) * (c * d / e + f)” </a:t>
            </a:r>
            <a:r>
              <a:rPr lang="en-BE" sz="2400" dirty="0">
                <a:solidFill>
                  <a:schemeClr val="bg2"/>
                </a:solidFill>
              </a:rPr>
              <a:t>is too difficult to process</a:t>
            </a:r>
          </a:p>
        </p:txBody>
      </p:sp>
    </p:spTree>
    <p:extLst>
      <p:ext uri="{BB962C8B-B14F-4D97-AF65-F5344CB8AC3E}">
        <p14:creationId xmlns:p14="http://schemas.microsoft.com/office/powerpoint/2010/main" val="125229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2749</Words>
  <Application>Microsoft Macintosh PowerPoint</Application>
  <PresentationFormat>Widescreen</PresentationFormat>
  <Paragraphs>414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Menlo</vt:lpstr>
      <vt:lpstr>Source Code Pro</vt:lpstr>
      <vt:lpstr>Times</vt:lpstr>
      <vt:lpstr>Wingdings</vt:lpstr>
      <vt:lpstr>Office Theme</vt:lpstr>
      <vt:lpstr>A Gentle Introduction to Parsers</vt:lpstr>
      <vt:lpstr>Parsing?</vt:lpstr>
      <vt:lpstr>Parsing?</vt:lpstr>
      <vt:lpstr>Parsing?</vt:lpstr>
      <vt:lpstr>Parsing?</vt:lpstr>
      <vt:lpstr>Parsing?</vt:lpstr>
      <vt:lpstr>Parsing?</vt:lpstr>
      <vt:lpstr>Motivation</vt:lpstr>
      <vt:lpstr>Motivation</vt:lpstr>
      <vt:lpstr>Motivation</vt:lpstr>
      <vt:lpstr>Motivation</vt:lpstr>
      <vt:lpstr>Motivation</vt:lpstr>
      <vt:lpstr>History</vt:lpstr>
      <vt:lpstr>History</vt:lpstr>
      <vt:lpstr>PowerPoint Presentation</vt:lpstr>
      <vt:lpstr>History</vt:lpstr>
      <vt:lpstr>Parsing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Technical intro: pest.rs</vt:lpstr>
      <vt:lpstr>Small remark</vt:lpstr>
      <vt:lpstr>Small remark</vt:lpstr>
      <vt:lpstr>Small remark</vt:lpstr>
      <vt:lpstr>Small remark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Parsers</dc:title>
  <dc:creator>Abdullah Sabaa Allil</dc:creator>
  <cp:lastModifiedBy>Abdullah Sabaa Allil</cp:lastModifiedBy>
  <cp:revision>2</cp:revision>
  <dcterms:created xsi:type="dcterms:W3CDTF">2024-03-05T16:53:06Z</dcterms:created>
  <dcterms:modified xsi:type="dcterms:W3CDTF">2024-03-24T20:34:58Z</dcterms:modified>
</cp:coreProperties>
</file>