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2"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5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654"/>
    <a:srgbClr val="000000"/>
    <a:srgbClr val="9F91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6"/>
    <p:restoredTop sz="94712"/>
  </p:normalViewPr>
  <p:slideViewPr>
    <p:cSldViewPr snapToGrid="0" snapToObjects="1">
      <p:cViewPr varScale="1">
        <p:scale>
          <a:sx n="105" d="100"/>
          <a:sy n="105" d="100"/>
        </p:scale>
        <p:origin x="1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554986"/>
            <a:ext cx="7772400" cy="1328466"/>
          </a:xfrm>
        </p:spPr>
        <p:txBody>
          <a:bodyPr anchor="b"/>
          <a:lstStyle>
            <a:lvl1pPr algn="ctr">
              <a:defRPr sz="6000" b="1" i="0">
                <a:solidFill>
                  <a:srgbClr val="1B8654"/>
                </a:solidFill>
                <a:latin typeface="GE SS Unique" charset="0"/>
                <a:ea typeface="GE SS Unique" charset="0"/>
                <a:cs typeface="GE SS Unique" charset="0"/>
              </a:defRPr>
            </a:lvl1pPr>
          </a:lstStyle>
          <a:p>
            <a:r>
              <a:rPr lang="ar-SA" dirty="0"/>
              <a:t>العنوان</a:t>
            </a:r>
            <a:endParaRPr lang="en-US" dirty="0"/>
          </a:p>
        </p:txBody>
      </p:sp>
      <p:sp>
        <p:nvSpPr>
          <p:cNvPr id="3" name="Subtitle 2"/>
          <p:cNvSpPr>
            <a:spLocks noGrp="1"/>
          </p:cNvSpPr>
          <p:nvPr>
            <p:ph type="subTitle" idx="1" hasCustomPrompt="1"/>
          </p:nvPr>
        </p:nvSpPr>
        <p:spPr>
          <a:xfrm>
            <a:off x="1143000" y="3898254"/>
            <a:ext cx="6858000" cy="1655762"/>
          </a:xfrm>
        </p:spPr>
        <p:txBody>
          <a:bodyPr/>
          <a:lstStyle>
            <a:lvl1pPr marL="0" indent="0" algn="ctr">
              <a:buNone/>
              <a:defRPr sz="2400" b="0" i="0">
                <a:solidFill>
                  <a:srgbClr val="9F915C"/>
                </a:solidFill>
                <a:latin typeface="GE SS Unique Light" charset="0"/>
                <a:ea typeface="GE SS Unique Light" charset="0"/>
                <a:cs typeface="GE SS Unique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dirty="0"/>
              <a:t>العنوان الفرعي</a:t>
            </a:r>
            <a:endParaRPr lang="en-US" dirty="0"/>
          </a:p>
        </p:txBody>
      </p:sp>
      <p:sp>
        <p:nvSpPr>
          <p:cNvPr id="4" name="Date Placeholder 3"/>
          <p:cNvSpPr>
            <a:spLocks noGrp="1"/>
          </p:cNvSpPr>
          <p:nvPr>
            <p:ph type="dt" sz="half" idx="10"/>
          </p:nvPr>
        </p:nvSpPr>
        <p:spPr/>
        <p:txBody>
          <a:bodyPr/>
          <a:lstStyle/>
          <a:p>
            <a:fld id="{DFE05C6B-D19C-EB46-8679-5DB711A15C03}" type="datetimeFigureOut">
              <a:rPr lang="en-US" smtClean="0"/>
              <a:t>10/20/2021</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31725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4F5AB-1094-4972-B165-6DC9746F1D01}"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65DDB-0871-44F2-9EDE-15197F0BB9AC}" type="slidenum">
              <a:rPr lang="en-US" smtClean="0"/>
              <a:t>‹#›</a:t>
            </a:fld>
            <a:endParaRPr lang="en-US"/>
          </a:p>
        </p:txBody>
      </p:sp>
      <p:cxnSp>
        <p:nvCxnSpPr>
          <p:cNvPr id="33" name="Straight Connector 32"/>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13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عنوان ومحتوى">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409065"/>
            <a:ext cx="7886700" cy="3767898"/>
          </a:xfrm>
        </p:spPr>
        <p:txBody>
          <a:bodyPr/>
          <a:lstStyle>
            <a:lvl1pPr>
              <a:defRPr b="0" i="0">
                <a:latin typeface="GE SS Unique Light" charset="0"/>
                <a:ea typeface="GE SS Unique Light" charset="0"/>
                <a:cs typeface="GE SS Unique Light" charset="0"/>
              </a:defRPr>
            </a:lvl1pPr>
            <a:lvl2pPr>
              <a:defRPr b="0" i="0">
                <a:latin typeface="GE SS Unique Light" charset="0"/>
                <a:ea typeface="GE SS Unique Light" charset="0"/>
                <a:cs typeface="GE SS Unique Light" charset="0"/>
              </a:defRPr>
            </a:lvl2pPr>
            <a:lvl3pPr>
              <a:defRPr b="0" i="0">
                <a:latin typeface="GE SS Unique Light" charset="0"/>
                <a:ea typeface="GE SS Unique Light" charset="0"/>
                <a:cs typeface="GE SS Unique Light" charset="0"/>
              </a:defRPr>
            </a:lvl3pPr>
            <a:lvl4pPr>
              <a:defRPr b="0" i="0">
                <a:latin typeface="GE SS Unique Light" charset="0"/>
                <a:ea typeface="GE SS Unique Light" charset="0"/>
                <a:cs typeface="GE SS Unique Light" charset="0"/>
              </a:defRPr>
            </a:lvl4pPr>
            <a:lvl5pPr>
              <a:defRPr b="0" i="0">
                <a:latin typeface="GE SS Unique Light" charset="0"/>
                <a:ea typeface="GE SS Unique Light" charset="0"/>
                <a:cs typeface="GE SS Unique Light" charset="0"/>
              </a:defRPr>
            </a:lvl5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FE05C6B-D19C-EB46-8679-5DB711A15C03}" type="datetimeFigureOut">
              <a:rPr lang="en-US" smtClean="0"/>
              <a:t>10/20/2021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2B5FAF0-EAE8-024B-ACFB-69B605C1F7C8}"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
        <p:nvSpPr>
          <p:cNvPr id="11" name="TextBox 10"/>
          <p:cNvSpPr txBox="1"/>
          <p:nvPr userDrawn="1"/>
        </p:nvSpPr>
        <p:spPr>
          <a:xfrm>
            <a:off x="1928191" y="1630017"/>
            <a:ext cx="184731" cy="369332"/>
          </a:xfrm>
          <a:prstGeom prst="rect">
            <a:avLst/>
          </a:prstGeom>
          <a:noFill/>
        </p:spPr>
        <p:txBody>
          <a:bodyPr wrap="none" rtlCol="0">
            <a:spAutoFit/>
          </a:bodyPr>
          <a:lstStyle/>
          <a:p>
            <a:pPr marL="0" algn="r" defTabSz="914400" rtl="1" eaLnBrk="1" latinLnBrk="0" hangingPunct="1"/>
            <a:endParaRPr lang="en-US" dirty="0"/>
          </a:p>
        </p:txBody>
      </p:sp>
      <p:sp>
        <p:nvSpPr>
          <p:cNvPr id="12" name="TextBox 11"/>
          <p:cNvSpPr txBox="1"/>
          <p:nvPr userDrawn="1"/>
        </p:nvSpPr>
        <p:spPr>
          <a:xfrm>
            <a:off x="4075043" y="1848678"/>
            <a:ext cx="184731" cy="369332"/>
          </a:xfrm>
          <a:prstGeom prst="rect">
            <a:avLst/>
          </a:prstGeom>
          <a:noFill/>
        </p:spPr>
        <p:txBody>
          <a:bodyPr wrap="none" rtlCol="0">
            <a:spAutoFit/>
          </a:bodyPr>
          <a:lstStyle/>
          <a:p>
            <a:pPr marL="0" algn="r" defTabSz="914400" rtl="1" eaLnBrk="1" latinLnBrk="0" hangingPunct="1"/>
            <a:endParaRPr lang="en-US" dirty="0"/>
          </a:p>
        </p:txBody>
      </p:sp>
      <p:sp>
        <p:nvSpPr>
          <p:cNvPr id="16" name="Text Placeholder 15"/>
          <p:cNvSpPr>
            <a:spLocks noGrp="1"/>
          </p:cNvSpPr>
          <p:nvPr>
            <p:ph type="body" sz="quarter" idx="13"/>
          </p:nvPr>
        </p:nvSpPr>
        <p:spPr>
          <a:xfrm>
            <a:off x="893762" y="1657623"/>
            <a:ext cx="7356475" cy="560387"/>
          </a:xfrm>
        </p:spPr>
        <p:txBody>
          <a:bodyPr/>
          <a:lstStyle>
            <a:lvl1pPr marL="0" indent="0">
              <a:buNone/>
              <a:defRPr>
                <a:solidFill>
                  <a:schemeClr val="tx2"/>
                </a:solidFill>
              </a:defRPr>
            </a:lvl1pPr>
          </a:lstStyle>
          <a:p>
            <a:pPr lvl="0"/>
            <a:r>
              <a:rPr lang="ar-SA"/>
              <a:t>تحرير أنماط النص الرئيسي</a:t>
            </a:r>
          </a:p>
        </p:txBody>
      </p:sp>
      <p:sp>
        <p:nvSpPr>
          <p:cNvPr id="17" name="Title 1"/>
          <p:cNvSpPr>
            <a:spLocks noGrp="1"/>
          </p:cNvSpPr>
          <p:nvPr>
            <p:ph type="title"/>
          </p:nvPr>
        </p:nvSpPr>
        <p:spPr>
          <a:xfrm>
            <a:off x="894522" y="993916"/>
            <a:ext cx="7354956" cy="636105"/>
          </a:xfrm>
        </p:spPr>
        <p:txBody>
          <a:bodyPr/>
          <a:lstStyle/>
          <a:p>
            <a:r>
              <a:rPr lang="ar-SA"/>
              <a:t>انقر لتحرير نمط العنوان الرئيسي</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7" y="2507630"/>
            <a:ext cx="7886700" cy="1163294"/>
          </a:xfrm>
        </p:spPr>
        <p:txBody>
          <a:bodyPr anchor="ctr" anchorCtr="1"/>
          <a:lstStyle>
            <a:lvl1pPr algn="r" defTabSz="914400" rtl="1" eaLnBrk="1" latinLnBrk="0" hangingPunct="1">
              <a:lnSpc>
                <a:spcPct val="90000"/>
              </a:lnSpc>
              <a:spcBef>
                <a:spcPct val="0"/>
              </a:spcBef>
              <a:buNone/>
              <a:defRPr sz="6000" b="1" i="0">
                <a:solidFill>
                  <a:schemeClr val="tx1"/>
                </a:solidFill>
                <a:latin typeface="GE SS Unique" charset="0"/>
                <a:ea typeface="GE SS Unique" charset="0"/>
                <a:cs typeface="GE SS Unique" charset="0"/>
              </a:defRPr>
            </a:lvl1pPr>
          </a:lstStyle>
          <a:p>
            <a:pPr algn="l" defTabSz="914400" rtl="0" eaLnBrk="1" latinLnBrk="0" hangingPunct="1">
              <a:lnSpc>
                <a:spcPct val="90000"/>
              </a:lnSpc>
              <a:spcBef>
                <a:spcPct val="0"/>
              </a:spcBef>
              <a:buNone/>
            </a:pPr>
            <a:r>
              <a:rPr lang="ar-SA" dirty="0"/>
              <a:t>العنوان</a:t>
            </a:r>
            <a:endParaRPr lang="en-US" dirty="0"/>
          </a:p>
        </p:txBody>
      </p:sp>
      <p:sp>
        <p:nvSpPr>
          <p:cNvPr id="3" name="Text Placeholder 2"/>
          <p:cNvSpPr>
            <a:spLocks noGrp="1"/>
          </p:cNvSpPr>
          <p:nvPr>
            <p:ph type="body" idx="1" hasCustomPrompt="1"/>
          </p:nvPr>
        </p:nvSpPr>
        <p:spPr>
          <a:xfrm>
            <a:off x="623887" y="3839370"/>
            <a:ext cx="7886700" cy="1500187"/>
          </a:xfrm>
        </p:spPr>
        <p:txBody>
          <a:bodyPr/>
          <a:lstStyle>
            <a:lvl1pPr marL="0" indent="0" algn="ctr" rtl="1">
              <a:buNone/>
              <a:defRPr sz="2400" b="0" i="0">
                <a:solidFill>
                  <a:schemeClr val="tx1"/>
                </a:solidFill>
                <a:latin typeface="GE SS Unique Light" charset="0"/>
                <a:ea typeface="GE SS Unique Light" charset="0"/>
                <a:cs typeface="GE SS Unique Light"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dirty="0"/>
              <a:t>العنوان الفرعي</a:t>
            </a:r>
            <a:endParaRPr lang="en-US"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28494"/>
          <a:stretch/>
        </p:blipFill>
        <p:spPr>
          <a:xfrm rot="10800000">
            <a:off x="-4763" y="4589464"/>
            <a:ext cx="9144000" cy="226853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28650" y="2426567"/>
            <a:ext cx="3886200" cy="3750396"/>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29150" y="2426567"/>
            <a:ext cx="3886200" cy="3750395"/>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FE05C6B-D19C-EB46-8679-5DB711A15C03}" type="datetimeFigureOut">
              <a:rPr lang="en-US" smtClean="0"/>
              <a:t>10/20/2021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B5FAF0-EAE8-024B-ACFB-69B605C1F7C8}" type="slidenum">
              <a:rPr lang="en-US" smtClean="0"/>
              <a:t>‹#›</a:t>
            </a:fld>
            <a:endParaRPr lang="en-US"/>
          </a:p>
        </p:txBody>
      </p:sp>
      <p:sp>
        <p:nvSpPr>
          <p:cNvPr id="10" name="Text Placeholder 15"/>
          <p:cNvSpPr>
            <a:spLocks noGrp="1"/>
          </p:cNvSpPr>
          <p:nvPr>
            <p:ph type="body" sz="quarter" idx="13"/>
          </p:nvPr>
        </p:nvSpPr>
        <p:spPr>
          <a:xfrm>
            <a:off x="893762" y="1657623"/>
            <a:ext cx="7356475" cy="560387"/>
          </a:xfrm>
        </p:spPr>
        <p:txBody>
          <a:bodyPr/>
          <a:lstStyle>
            <a:lvl1pPr marL="0" indent="0">
              <a:buNone/>
              <a:defRPr>
                <a:solidFill>
                  <a:schemeClr val="tx2"/>
                </a:solidFill>
              </a:defRPr>
            </a:lvl1pPr>
          </a:lstStyle>
          <a:p>
            <a:pPr lvl="0"/>
            <a:r>
              <a:rPr lang="ar-SA"/>
              <a:t>تحرير أنماط النص الرئيسي</a:t>
            </a: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Content Placeholder 3"/>
          <p:cNvSpPr>
            <a:spLocks noGrp="1"/>
          </p:cNvSpPr>
          <p:nvPr>
            <p:ph sz="half" idx="2"/>
          </p:nvPr>
        </p:nvSpPr>
        <p:spPr>
          <a:xfrm>
            <a:off x="629842" y="2505075"/>
            <a:ext cx="3868340"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Content Placeholder 5"/>
          <p:cNvSpPr>
            <a:spLocks noGrp="1"/>
          </p:cNvSpPr>
          <p:nvPr>
            <p:ph sz="quarter" idx="4"/>
          </p:nvPr>
        </p:nvSpPr>
        <p:spPr>
          <a:xfrm>
            <a:off x="4629150" y="2505075"/>
            <a:ext cx="3887391"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FE05C6B-D19C-EB46-8679-5DB711A15C03}" type="datetimeFigureOut">
              <a:rPr lang="en-US" smtClean="0"/>
              <a:t>10/20/2021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2B5FAF0-EAE8-024B-ACFB-69B605C1F7C8}" type="slidenum">
              <a:rPr lang="en-US" smtClean="0"/>
              <a:t>‹#›</a:t>
            </a:fld>
            <a:endParaRPr lang="en-US"/>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DFE05C6B-D19C-EB46-8679-5DB711A15C03}" type="datetimeFigureOut">
              <a:rPr lang="en-US" smtClean="0"/>
              <a:t>10/20/2021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2B5FAF0-EAE8-024B-ACFB-69B605C1F7C8}" type="slidenum">
              <a:rPr lang="en-US" smtClean="0"/>
              <a:t>‹#›</a:t>
            </a:fld>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05C6B-D19C-EB46-8679-5DB711A15C03}" type="datetimeFigureOut">
              <a:rPr lang="en-US" smtClean="0"/>
              <a:t>10/20/2021</a:t>
            </a:fld>
            <a:endParaRPr lang="en-US"/>
          </a:p>
        </p:txBody>
      </p:sp>
      <p:sp>
        <p:nvSpPr>
          <p:cNvPr id="4" name="Slide Number Placeholder 3"/>
          <p:cNvSpPr>
            <a:spLocks noGrp="1"/>
          </p:cNvSpPr>
          <p:nvPr>
            <p:ph type="sldNum" sz="quarter" idx="12"/>
          </p:nvPr>
        </p:nvSpPr>
        <p:spPr/>
        <p:txBody>
          <a:bodyPr/>
          <a:lstStyle/>
          <a:p>
            <a:fld id="{72B5FAF0-EAE8-024B-ACFB-69B605C1F7C8}" type="slidenum">
              <a:rPr lang="en-US" smtClean="0"/>
              <a:t>‹#›</a:t>
            </a:fld>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DFE05C6B-D19C-EB46-8679-5DB711A15C03}" type="datetimeFigureOut">
              <a:rPr lang="en-US" smtClean="0"/>
              <a:t>10/20/2021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B5FAF0-EAE8-024B-ACFB-69B605C1F7C8}"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566172" y="1074875"/>
            <a:ext cx="2949178" cy="1529176"/>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28650" y="1074875"/>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566172" y="2604051"/>
            <a:ext cx="2949178" cy="334444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DFE05C6B-D19C-EB46-8679-5DB711A15C03}" type="datetimeFigureOut">
              <a:rPr lang="en-US" smtClean="0"/>
              <a:t>10/20/2021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B5FAF0-EAE8-024B-ACFB-69B605C1F7C8}"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522" y="993916"/>
            <a:ext cx="7354956" cy="636105"/>
          </a:xfrm>
          <a:prstGeom prst="rect">
            <a:avLst/>
          </a:prstGeom>
        </p:spPr>
        <p:txBody>
          <a:bodyPr vert="horz" lIns="91440" tIns="45720" rIns="91440" bIns="45720" rtlCol="0" anchor="b">
            <a:normAutofit/>
          </a:bodyPr>
          <a:lstStyle/>
          <a:p>
            <a:r>
              <a:rPr lang="ar-SA" dirty="0"/>
              <a:t>العنوان</a:t>
            </a:r>
            <a:endParaRPr lang="en-US" dirty="0"/>
          </a:p>
        </p:txBody>
      </p:sp>
      <p:sp>
        <p:nvSpPr>
          <p:cNvPr id="3" name="Text Placeholder 2"/>
          <p:cNvSpPr>
            <a:spLocks noGrp="1"/>
          </p:cNvSpPr>
          <p:nvPr>
            <p:ph type="body" idx="1"/>
          </p:nvPr>
        </p:nvSpPr>
        <p:spPr>
          <a:xfrm>
            <a:off x="628650" y="2683565"/>
            <a:ext cx="7886700" cy="3493398"/>
          </a:xfrm>
          <a:prstGeom prst="rect">
            <a:avLst/>
          </a:prstGeom>
        </p:spPr>
        <p:txBody>
          <a:bodyPr vert="horz" lIns="91440" tIns="45720" rIns="91440" bIns="45720" rtlCol="0">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6457950" y="632097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05C6B-D19C-EB46-8679-5DB711A15C03}" type="datetimeFigureOut">
              <a:rPr lang="en-US" smtClean="0"/>
              <a:t>10/20/2021</a:t>
            </a:fld>
            <a:endParaRPr lang="en-US" dirty="0"/>
          </a:p>
        </p:txBody>
      </p:sp>
      <p:sp>
        <p:nvSpPr>
          <p:cNvPr id="6" name="Slide Number Placeholder 5"/>
          <p:cNvSpPr>
            <a:spLocks noGrp="1"/>
          </p:cNvSpPr>
          <p:nvPr>
            <p:ph type="sldNum" sz="quarter" idx="4"/>
          </p:nvPr>
        </p:nvSpPr>
        <p:spPr>
          <a:xfrm>
            <a:off x="628650" y="631189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5FAF0-EAE8-024B-ACFB-69B605C1F7C8}" type="slidenum">
              <a:rPr lang="en-US" smtClean="0"/>
              <a:pPr/>
              <a:t>‹#›</a:t>
            </a:fld>
            <a:endParaRPr lang="en-US"/>
          </a:p>
        </p:txBody>
      </p:sp>
    </p:spTree>
    <p:extLst>
      <p:ext uri="{BB962C8B-B14F-4D97-AF65-F5344CB8AC3E}">
        <p14:creationId xmlns:p14="http://schemas.microsoft.com/office/powerpoint/2010/main" val="639430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r" defTabSz="914400" rtl="1" eaLnBrk="1" latinLnBrk="0" hangingPunct="1">
        <a:lnSpc>
          <a:spcPct val="90000"/>
        </a:lnSpc>
        <a:spcBef>
          <a:spcPct val="0"/>
        </a:spcBef>
        <a:buNone/>
        <a:defRPr sz="3600" b="1" i="0" kern="1200">
          <a:solidFill>
            <a:srgbClr val="1B8654"/>
          </a:solidFill>
          <a:latin typeface="GE SS Unique" charset="0"/>
          <a:ea typeface="GE SS Unique" charset="0"/>
          <a:cs typeface="GE SS Unique" charset="0"/>
        </a:defRPr>
      </a:lvl1pPr>
    </p:titleStyle>
    <p:bodyStyle>
      <a:lvl1pPr marL="228600" indent="-228600" algn="r" defTabSz="914400" rtl="1" eaLnBrk="1" latinLnBrk="0" hangingPunct="1">
        <a:lnSpc>
          <a:spcPct val="90000"/>
        </a:lnSpc>
        <a:spcBef>
          <a:spcPts val="1000"/>
        </a:spcBef>
        <a:buClr>
          <a:schemeClr val="tx1"/>
        </a:buClr>
        <a:buFont typeface="Arial" panose="020B0604020202020204" pitchFamily="34" charset="0"/>
        <a:buChar char="•"/>
        <a:defRPr sz="2800" b="0" i="0" kern="1200">
          <a:solidFill>
            <a:srgbClr val="000000"/>
          </a:solidFill>
          <a:latin typeface="GE SS Unique Light" charset="0"/>
          <a:ea typeface="GE SS Unique Light" charset="0"/>
          <a:cs typeface="GE SS Unique Light" charset="0"/>
        </a:defRPr>
      </a:lvl1pPr>
      <a:lvl2pPr marL="685800" indent="-228600" algn="r" defTabSz="914400" rtl="1" eaLnBrk="1" latinLnBrk="0" hangingPunct="1">
        <a:lnSpc>
          <a:spcPct val="90000"/>
        </a:lnSpc>
        <a:spcBef>
          <a:spcPts val="500"/>
        </a:spcBef>
        <a:buClr>
          <a:schemeClr val="tx1"/>
        </a:buClr>
        <a:buFont typeface="Arial" panose="020B0604020202020204" pitchFamily="34" charset="0"/>
        <a:buChar char="•"/>
        <a:defRPr sz="2400" b="0" i="0" kern="1200">
          <a:solidFill>
            <a:srgbClr val="000000"/>
          </a:solidFill>
          <a:latin typeface="GE SS Unique Light" charset="0"/>
          <a:ea typeface="GE SS Unique Light" charset="0"/>
          <a:cs typeface="GE SS Unique Light" charset="0"/>
        </a:defRPr>
      </a:lvl2pPr>
      <a:lvl3pPr marL="1143000" indent="-228600" algn="r" defTabSz="914400" rtl="1" eaLnBrk="1" latinLnBrk="0" hangingPunct="1">
        <a:lnSpc>
          <a:spcPct val="90000"/>
        </a:lnSpc>
        <a:spcBef>
          <a:spcPts val="500"/>
        </a:spcBef>
        <a:buClr>
          <a:schemeClr val="tx1"/>
        </a:buClr>
        <a:buFont typeface="Arial" panose="020B0604020202020204" pitchFamily="34" charset="0"/>
        <a:buChar char="•"/>
        <a:defRPr sz="2000" b="0" i="0" kern="1200">
          <a:solidFill>
            <a:srgbClr val="000000"/>
          </a:solidFill>
          <a:latin typeface="GE SS Unique Light" charset="0"/>
          <a:ea typeface="GE SS Unique Light" charset="0"/>
          <a:cs typeface="GE SS Unique Light" charset="0"/>
        </a:defRPr>
      </a:lvl3pPr>
      <a:lvl4pPr marL="1600200" indent="-228600" algn="r" defTabSz="914400" rtl="1" eaLnBrk="1" latinLnBrk="0" hangingPunct="1">
        <a:lnSpc>
          <a:spcPct val="90000"/>
        </a:lnSpc>
        <a:spcBef>
          <a:spcPts val="500"/>
        </a:spcBef>
        <a:buClr>
          <a:schemeClr val="tx1"/>
        </a:buClr>
        <a:buFont typeface="Arial" panose="020B0604020202020204" pitchFamily="34" charset="0"/>
        <a:buChar char="•"/>
        <a:defRPr sz="1800" b="0" i="0" kern="1200">
          <a:solidFill>
            <a:srgbClr val="000000"/>
          </a:solidFill>
          <a:latin typeface="GE SS Unique Light" charset="0"/>
          <a:ea typeface="GE SS Unique Light" charset="0"/>
          <a:cs typeface="GE SS Unique Light" charset="0"/>
        </a:defRPr>
      </a:lvl4pPr>
      <a:lvl5pPr marL="2057400" indent="-228600" algn="r" defTabSz="914400" rtl="1" eaLnBrk="1" latinLnBrk="0" hangingPunct="1">
        <a:lnSpc>
          <a:spcPct val="90000"/>
        </a:lnSpc>
        <a:spcBef>
          <a:spcPts val="500"/>
        </a:spcBef>
        <a:buClr>
          <a:schemeClr val="tx1"/>
        </a:buClr>
        <a:buFont typeface="Arial" panose="020B0604020202020204" pitchFamily="34" charset="0"/>
        <a:buChar char="•"/>
        <a:defRPr sz="1800" b="0" i="0" kern="1200">
          <a:solidFill>
            <a:srgbClr val="000000"/>
          </a:solidFill>
          <a:latin typeface="GE SS Unique Light" charset="0"/>
          <a:ea typeface="GE SS Unique Light" charset="0"/>
          <a:cs typeface="GE SS Unique Light"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715" y="2554986"/>
            <a:ext cx="8140485" cy="1328466"/>
          </a:xfrm>
        </p:spPr>
        <p:txBody>
          <a:bodyPr>
            <a:noAutofit/>
          </a:bodyPr>
          <a:lstStyle/>
          <a:p>
            <a:r>
              <a:rPr lang="en-US" sz="4400" dirty="0"/>
              <a:t> Problem Solving with Python</a:t>
            </a:r>
          </a:p>
        </p:txBody>
      </p:sp>
      <p:sp>
        <p:nvSpPr>
          <p:cNvPr id="3" name="Subtitle 2"/>
          <p:cNvSpPr>
            <a:spLocks noGrp="1"/>
          </p:cNvSpPr>
          <p:nvPr>
            <p:ph type="subTitle" idx="1"/>
          </p:nvPr>
        </p:nvSpPr>
        <p:spPr/>
        <p:txBody>
          <a:bodyPr/>
          <a:lstStyle/>
          <a:p>
            <a:r>
              <a:rPr lang="en-US" dirty="0"/>
              <a:t>Predict the heart failure</a:t>
            </a:r>
          </a:p>
          <a:p>
            <a:r>
              <a:rPr lang="en-US" dirty="0"/>
              <a:t>Abdullah Saeed</a:t>
            </a:r>
          </a:p>
        </p:txBody>
      </p:sp>
    </p:spTree>
    <p:extLst>
      <p:ext uri="{BB962C8B-B14F-4D97-AF65-F5344CB8AC3E}">
        <p14:creationId xmlns:p14="http://schemas.microsoft.com/office/powerpoint/2010/main" val="83665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C4F4BA-D10F-4F93-91FB-EA68C1A3B829}"/>
              </a:ext>
            </a:extLst>
          </p:cNvPr>
          <p:cNvSpPr>
            <a:spLocks noGrp="1"/>
          </p:cNvSpPr>
          <p:nvPr>
            <p:ph type="title"/>
          </p:nvPr>
        </p:nvSpPr>
        <p:spPr/>
        <p:txBody>
          <a:bodyPr/>
          <a:lstStyle/>
          <a:p>
            <a:pPr algn="ctr"/>
            <a:r>
              <a:rPr lang="en-US" dirty="0"/>
              <a:t>Data source </a:t>
            </a:r>
            <a:endParaRPr lang="ar-SA" dirty="0"/>
          </a:p>
        </p:txBody>
      </p:sp>
      <p:sp>
        <p:nvSpPr>
          <p:cNvPr id="3" name="عنصر نائب للمحتوى 2">
            <a:extLst>
              <a:ext uri="{FF2B5EF4-FFF2-40B4-BE49-F238E27FC236}">
                <a16:creationId xmlns:a16="http://schemas.microsoft.com/office/drawing/2014/main" id="{C165D113-697A-4634-9769-D77CE09F852A}"/>
              </a:ext>
            </a:extLst>
          </p:cNvPr>
          <p:cNvSpPr>
            <a:spLocks noGrp="1"/>
          </p:cNvSpPr>
          <p:nvPr>
            <p:ph idx="1"/>
          </p:nvPr>
        </p:nvSpPr>
        <p:spPr/>
        <p:txBody>
          <a:bodyPr/>
          <a:lstStyle/>
          <a:p>
            <a:pPr algn="l" rtl="0"/>
            <a:r>
              <a:rPr lang="en-US" dirty="0"/>
              <a:t>Cardiovascular research center USA </a:t>
            </a:r>
          </a:p>
          <a:p>
            <a:pPr algn="l" rtl="0"/>
            <a:r>
              <a:rPr lang="en-US" dirty="0"/>
              <a:t>Open </a:t>
            </a:r>
            <a:r>
              <a:rPr lang="en-US" dirty="0" err="1"/>
              <a:t>sourse</a:t>
            </a:r>
            <a:r>
              <a:rPr lang="en-US" dirty="0"/>
              <a:t> data</a:t>
            </a:r>
            <a:endParaRPr lang="ar-SA" dirty="0"/>
          </a:p>
        </p:txBody>
      </p:sp>
    </p:spTree>
    <p:extLst>
      <p:ext uri="{BB962C8B-B14F-4D97-AF65-F5344CB8AC3E}">
        <p14:creationId xmlns:p14="http://schemas.microsoft.com/office/powerpoint/2010/main" val="332547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0426B4-EEF1-48FE-9C66-2A84B32E4F09}"/>
              </a:ext>
            </a:extLst>
          </p:cNvPr>
          <p:cNvSpPr>
            <a:spLocks noGrp="1"/>
          </p:cNvSpPr>
          <p:nvPr>
            <p:ph type="title"/>
          </p:nvPr>
        </p:nvSpPr>
        <p:spPr/>
        <p:txBody>
          <a:bodyPr/>
          <a:lstStyle/>
          <a:p>
            <a:pPr algn="ctr"/>
            <a:r>
              <a:rPr lang="en-US" dirty="0"/>
              <a:t>Modeling </a:t>
            </a:r>
            <a:endParaRPr lang="ar-SA" dirty="0"/>
          </a:p>
        </p:txBody>
      </p:sp>
      <p:sp>
        <p:nvSpPr>
          <p:cNvPr id="3" name="عنصر نائب للمحتوى 2">
            <a:extLst>
              <a:ext uri="{FF2B5EF4-FFF2-40B4-BE49-F238E27FC236}">
                <a16:creationId xmlns:a16="http://schemas.microsoft.com/office/drawing/2014/main" id="{D8AC8A95-5787-41FD-B9EF-1181A6D38D43}"/>
              </a:ext>
            </a:extLst>
          </p:cNvPr>
          <p:cNvSpPr>
            <a:spLocks noGrp="1"/>
          </p:cNvSpPr>
          <p:nvPr>
            <p:ph idx="1"/>
          </p:nvPr>
        </p:nvSpPr>
        <p:spPr/>
        <p:txBody>
          <a:bodyPr/>
          <a:lstStyle/>
          <a:p>
            <a:pPr algn="l" rtl="0"/>
            <a:r>
              <a:rPr lang="en-US" dirty="0"/>
              <a:t>Use logistic regression because the outcome variable Is </a:t>
            </a:r>
            <a:r>
              <a:rPr lang="en-US" dirty="0" err="1"/>
              <a:t>bianary</a:t>
            </a:r>
            <a:endParaRPr lang="ar-SA" dirty="0"/>
          </a:p>
        </p:txBody>
      </p:sp>
    </p:spTree>
    <p:extLst>
      <p:ext uri="{BB962C8B-B14F-4D97-AF65-F5344CB8AC3E}">
        <p14:creationId xmlns:p14="http://schemas.microsoft.com/office/powerpoint/2010/main" val="7519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002EA36-15D8-4B44-94C9-9990988BDD07}"/>
              </a:ext>
            </a:extLst>
          </p:cNvPr>
          <p:cNvSpPr>
            <a:spLocks noGrp="1"/>
          </p:cNvSpPr>
          <p:nvPr>
            <p:ph type="title"/>
          </p:nvPr>
        </p:nvSpPr>
        <p:spPr/>
        <p:txBody>
          <a:bodyPr/>
          <a:lstStyle/>
          <a:p>
            <a:pPr algn="ctr"/>
            <a:r>
              <a:rPr lang="en-US" dirty="0"/>
              <a:t>The tools</a:t>
            </a:r>
            <a:endParaRPr lang="ar-SA" dirty="0"/>
          </a:p>
        </p:txBody>
      </p:sp>
      <p:sp>
        <p:nvSpPr>
          <p:cNvPr id="4" name="Rectangle 1">
            <a:extLst>
              <a:ext uri="{FF2B5EF4-FFF2-40B4-BE49-F238E27FC236}">
                <a16:creationId xmlns:a16="http://schemas.microsoft.com/office/drawing/2014/main" id="{6B7EE74A-6270-4A78-B780-D39B6D9ABA8E}"/>
              </a:ext>
            </a:extLst>
          </p:cNvPr>
          <p:cNvSpPr>
            <a:spLocks noGrp="1" noChangeArrowheads="1"/>
          </p:cNvSpPr>
          <p:nvPr>
            <p:ph idx="1"/>
          </p:nvPr>
        </p:nvSpPr>
        <p:spPr bwMode="auto">
          <a:xfrm>
            <a:off x="3767635" y="2072277"/>
            <a:ext cx="1529137" cy="379180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numpy</a:t>
            </a:r>
            <a:r>
              <a:rPr lang="ar-SA" altLang="ar-SA" dirty="0"/>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ar-SA" dirty="0"/>
              <a:t>P</a:t>
            </a:r>
            <a:r>
              <a:rPr lang="ar-SA" altLang="ar-SA" dirty="0" err="1"/>
              <a:t>andas</a:t>
            </a:r>
            <a:endParaRPr lang="ar-SA" altLang="ar-SA" dirty="0"/>
          </a:p>
          <a:p>
            <a:pPr marL="0" marR="0" lvl="0" indent="0" algn="l" defTabSz="914400" rtl="0" eaLnBrk="0" fontAlgn="base" latinLnBrk="0" hangingPunct="0">
              <a:lnSpc>
                <a:spcPct val="100000"/>
              </a:lnSpc>
              <a:spcBef>
                <a:spcPct val="30000"/>
              </a:spcBef>
              <a:spcAft>
                <a:spcPct val="0"/>
              </a:spcAft>
              <a:buClrTx/>
              <a:buSzTx/>
              <a:buFontTx/>
              <a:buNone/>
              <a:tabLst/>
            </a:pPr>
            <a:r>
              <a:rPr lang="en-US" altLang="ar-SA" dirty="0"/>
              <a:t>M</a:t>
            </a:r>
            <a:r>
              <a:rPr lang="ar-SA" altLang="ar-SA" dirty="0" err="1"/>
              <a:t>atplotlib</a:t>
            </a:r>
            <a:endParaRPr lang="ar-SA" altLang="ar-SA" dirty="0"/>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a:t>.</a:t>
            </a:r>
            <a:r>
              <a:rPr lang="en-US" altLang="ar-SA" dirty="0"/>
              <a:t>S</a:t>
            </a:r>
            <a:r>
              <a:rPr lang="ar-SA" altLang="ar-SA" dirty="0" err="1"/>
              <a:t>eaborn</a:t>
            </a:r>
            <a:endParaRPr lang="ar-SA" altLang="ar-SA" dirty="0"/>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xgboost</a:t>
            </a:r>
            <a:r>
              <a:rPr lang="ar-SA" altLang="ar-SA" dirty="0"/>
              <a:t> </a:t>
            </a:r>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lightgbm</a:t>
            </a:r>
            <a:r>
              <a:rPr lang="ar-SA" altLang="ar-SA" dirty="0"/>
              <a:t> </a:t>
            </a:r>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sklearn</a:t>
            </a:r>
            <a:endParaRPr lang="ar-SA" altLang="ar-SA" dirty="0"/>
          </a:p>
        </p:txBody>
      </p:sp>
    </p:spTree>
    <p:extLst>
      <p:ext uri="{BB962C8B-B14F-4D97-AF65-F5344CB8AC3E}">
        <p14:creationId xmlns:p14="http://schemas.microsoft.com/office/powerpoint/2010/main" val="246720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6C9222D-5C61-4993-B82B-0D56C404A122}"/>
              </a:ext>
            </a:extLst>
          </p:cNvPr>
          <p:cNvSpPr>
            <a:spLocks noGrp="1"/>
          </p:cNvSpPr>
          <p:nvPr>
            <p:ph type="title"/>
          </p:nvPr>
        </p:nvSpPr>
        <p:spPr/>
        <p:txBody>
          <a:bodyPr/>
          <a:lstStyle/>
          <a:p>
            <a:pPr algn="ctr"/>
            <a:r>
              <a:rPr lang="en-US" dirty="0"/>
              <a:t>Data description</a:t>
            </a:r>
            <a:endParaRPr lang="ar-SA" dirty="0"/>
          </a:p>
        </p:txBody>
      </p:sp>
      <p:pic>
        <p:nvPicPr>
          <p:cNvPr id="5" name="عنصر نائب للمحتوى 4">
            <a:extLst>
              <a:ext uri="{FF2B5EF4-FFF2-40B4-BE49-F238E27FC236}">
                <a16:creationId xmlns:a16="http://schemas.microsoft.com/office/drawing/2014/main" id="{8CCB8E66-8223-4BB8-9E2D-669F73C6EF49}"/>
              </a:ext>
            </a:extLst>
          </p:cNvPr>
          <p:cNvPicPr>
            <a:picLocks noGrp="1" noChangeAspect="1"/>
          </p:cNvPicPr>
          <p:nvPr>
            <p:ph idx="1"/>
          </p:nvPr>
        </p:nvPicPr>
        <p:blipFill>
          <a:blip r:embed="rId2"/>
          <a:stretch>
            <a:fillRect/>
          </a:stretch>
        </p:blipFill>
        <p:spPr>
          <a:xfrm>
            <a:off x="2238358" y="2767794"/>
            <a:ext cx="4667284" cy="3324249"/>
          </a:xfrm>
        </p:spPr>
      </p:pic>
    </p:spTree>
    <p:extLst>
      <p:ext uri="{BB962C8B-B14F-4D97-AF65-F5344CB8AC3E}">
        <p14:creationId xmlns:p14="http://schemas.microsoft.com/office/powerpoint/2010/main" val="224381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97A27B4-9CBA-4865-BB85-6E3AE44EC671}"/>
              </a:ext>
            </a:extLst>
          </p:cNvPr>
          <p:cNvSpPr>
            <a:spLocks noGrp="1"/>
          </p:cNvSpPr>
          <p:nvPr>
            <p:ph type="title"/>
          </p:nvPr>
        </p:nvSpPr>
        <p:spPr/>
        <p:txBody>
          <a:bodyPr/>
          <a:lstStyle/>
          <a:p>
            <a:r>
              <a:rPr lang="en-US" dirty="0"/>
              <a:t>Event rate death from heart </a:t>
            </a:r>
            <a:r>
              <a:rPr lang="en-US" dirty="0" err="1"/>
              <a:t>failer</a:t>
            </a:r>
            <a:r>
              <a:rPr lang="en-US" dirty="0"/>
              <a:t> </a:t>
            </a:r>
            <a:endParaRPr lang="ar-SA" dirty="0"/>
          </a:p>
        </p:txBody>
      </p:sp>
      <p:pic>
        <p:nvPicPr>
          <p:cNvPr id="7" name="عنصر نائب للمحتوى 6">
            <a:extLst>
              <a:ext uri="{FF2B5EF4-FFF2-40B4-BE49-F238E27FC236}">
                <a16:creationId xmlns:a16="http://schemas.microsoft.com/office/drawing/2014/main" id="{2F6172CE-A7FA-4C49-9E11-6576AFA0C3A4}"/>
              </a:ext>
            </a:extLst>
          </p:cNvPr>
          <p:cNvPicPr>
            <a:picLocks noGrp="1" noChangeAspect="1"/>
          </p:cNvPicPr>
          <p:nvPr>
            <p:ph idx="1"/>
          </p:nvPr>
        </p:nvPicPr>
        <p:blipFill>
          <a:blip r:embed="rId2"/>
          <a:stretch>
            <a:fillRect/>
          </a:stretch>
        </p:blipFill>
        <p:spPr>
          <a:xfrm>
            <a:off x="2581260" y="2720169"/>
            <a:ext cx="3981479" cy="3419500"/>
          </a:xfrm>
        </p:spPr>
      </p:pic>
      <p:pic>
        <p:nvPicPr>
          <p:cNvPr id="5" name="صورة 4">
            <a:extLst>
              <a:ext uri="{FF2B5EF4-FFF2-40B4-BE49-F238E27FC236}">
                <a16:creationId xmlns:a16="http://schemas.microsoft.com/office/drawing/2014/main" id="{EB5C2A6B-EE02-40D7-BC8B-B7B68D5AC009}"/>
              </a:ext>
            </a:extLst>
          </p:cNvPr>
          <p:cNvPicPr>
            <a:picLocks noChangeAspect="1"/>
          </p:cNvPicPr>
          <p:nvPr/>
        </p:nvPicPr>
        <p:blipFill>
          <a:blip r:embed="rId3"/>
          <a:stretch>
            <a:fillRect/>
          </a:stretch>
        </p:blipFill>
        <p:spPr>
          <a:xfrm>
            <a:off x="2973920" y="1950277"/>
            <a:ext cx="3105173" cy="619130"/>
          </a:xfrm>
          <a:prstGeom prst="rect">
            <a:avLst/>
          </a:prstGeom>
        </p:spPr>
      </p:pic>
    </p:spTree>
    <p:extLst>
      <p:ext uri="{BB962C8B-B14F-4D97-AF65-F5344CB8AC3E}">
        <p14:creationId xmlns:p14="http://schemas.microsoft.com/office/powerpoint/2010/main" val="362884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40A41FE-2758-40CF-854F-DFBF63BBF851}"/>
              </a:ext>
            </a:extLst>
          </p:cNvPr>
          <p:cNvSpPr>
            <a:spLocks noGrp="1"/>
          </p:cNvSpPr>
          <p:nvPr>
            <p:ph type="title"/>
          </p:nvPr>
        </p:nvSpPr>
        <p:spPr/>
        <p:txBody>
          <a:bodyPr/>
          <a:lstStyle/>
          <a:p>
            <a:endParaRPr lang="ar-SA"/>
          </a:p>
        </p:txBody>
      </p:sp>
      <p:pic>
        <p:nvPicPr>
          <p:cNvPr id="5" name="عنصر نائب للمحتوى 4">
            <a:extLst>
              <a:ext uri="{FF2B5EF4-FFF2-40B4-BE49-F238E27FC236}">
                <a16:creationId xmlns:a16="http://schemas.microsoft.com/office/drawing/2014/main" id="{7E2C4437-9FE1-476F-B730-9C8B7F583758}"/>
              </a:ext>
            </a:extLst>
          </p:cNvPr>
          <p:cNvPicPr>
            <a:picLocks noGrp="1" noChangeAspect="1"/>
          </p:cNvPicPr>
          <p:nvPr>
            <p:ph idx="1"/>
          </p:nvPr>
        </p:nvPicPr>
        <p:blipFill>
          <a:blip r:embed="rId2"/>
          <a:stretch>
            <a:fillRect/>
          </a:stretch>
        </p:blipFill>
        <p:spPr>
          <a:xfrm>
            <a:off x="2377115" y="2682875"/>
            <a:ext cx="4389769" cy="3494088"/>
          </a:xfrm>
        </p:spPr>
      </p:pic>
    </p:spTree>
    <p:extLst>
      <p:ext uri="{BB962C8B-B14F-4D97-AF65-F5344CB8AC3E}">
        <p14:creationId xmlns:p14="http://schemas.microsoft.com/office/powerpoint/2010/main" val="336770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3AF697-73FB-4ED7-B3B0-771BF3FE1C97}"/>
              </a:ext>
            </a:extLst>
          </p:cNvPr>
          <p:cNvSpPr>
            <a:spLocks noGrp="1"/>
          </p:cNvSpPr>
          <p:nvPr>
            <p:ph type="title"/>
          </p:nvPr>
        </p:nvSpPr>
        <p:spPr/>
        <p:txBody>
          <a:bodyPr/>
          <a:lstStyle/>
          <a:p>
            <a:endParaRPr lang="ar-SA"/>
          </a:p>
        </p:txBody>
      </p:sp>
      <p:sp>
        <p:nvSpPr>
          <p:cNvPr id="3" name="عنصر نائب للمحتوى 2">
            <a:extLst>
              <a:ext uri="{FF2B5EF4-FFF2-40B4-BE49-F238E27FC236}">
                <a16:creationId xmlns:a16="http://schemas.microsoft.com/office/drawing/2014/main" id="{095722CB-D25C-4A33-A501-CE270DC3750D}"/>
              </a:ext>
            </a:extLst>
          </p:cNvPr>
          <p:cNvSpPr>
            <a:spLocks noGrp="1"/>
          </p:cNvSpPr>
          <p:nvPr>
            <p:ph idx="1"/>
          </p:nvPr>
        </p:nvSpPr>
        <p:spPr/>
        <p:txBody>
          <a:bodyPr/>
          <a:lstStyle/>
          <a:p>
            <a:endParaRPr lang="ar-SA"/>
          </a:p>
        </p:txBody>
      </p:sp>
      <p:pic>
        <p:nvPicPr>
          <p:cNvPr id="5" name="صورة 4">
            <a:extLst>
              <a:ext uri="{FF2B5EF4-FFF2-40B4-BE49-F238E27FC236}">
                <a16:creationId xmlns:a16="http://schemas.microsoft.com/office/drawing/2014/main" id="{B0AE8250-D1EA-462B-A4BD-A7E14872AC21}"/>
              </a:ext>
            </a:extLst>
          </p:cNvPr>
          <p:cNvPicPr>
            <a:picLocks noChangeAspect="1"/>
          </p:cNvPicPr>
          <p:nvPr/>
        </p:nvPicPr>
        <p:blipFill>
          <a:blip r:embed="rId2"/>
          <a:stretch>
            <a:fillRect/>
          </a:stretch>
        </p:blipFill>
        <p:spPr>
          <a:xfrm>
            <a:off x="1595415" y="747693"/>
            <a:ext cx="5953169" cy="5362614"/>
          </a:xfrm>
          <a:prstGeom prst="rect">
            <a:avLst/>
          </a:prstGeom>
        </p:spPr>
      </p:pic>
    </p:spTree>
    <p:extLst>
      <p:ext uri="{BB962C8B-B14F-4D97-AF65-F5344CB8AC3E}">
        <p14:creationId xmlns:p14="http://schemas.microsoft.com/office/powerpoint/2010/main" val="80690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700414E-59D1-4BC6-B54D-38DD985825B2}"/>
              </a:ext>
            </a:extLst>
          </p:cNvPr>
          <p:cNvSpPr>
            <a:spLocks noGrp="1"/>
          </p:cNvSpPr>
          <p:nvPr>
            <p:ph type="title"/>
          </p:nvPr>
        </p:nvSpPr>
        <p:spPr/>
        <p:txBody>
          <a:bodyPr/>
          <a:lstStyle/>
          <a:p>
            <a:pPr algn="ctr"/>
            <a:r>
              <a:rPr lang="en-US" b="0" i="0" dirty="0">
                <a:solidFill>
                  <a:srgbClr val="24292F"/>
                </a:solidFill>
                <a:effectLst/>
                <a:latin typeface="-apple-system"/>
              </a:rPr>
              <a:t>The conclusion</a:t>
            </a:r>
            <a:endParaRPr lang="ar-SA" dirty="0"/>
          </a:p>
        </p:txBody>
      </p:sp>
      <p:sp>
        <p:nvSpPr>
          <p:cNvPr id="3" name="عنصر نائب للمحتوى 2">
            <a:extLst>
              <a:ext uri="{FF2B5EF4-FFF2-40B4-BE49-F238E27FC236}">
                <a16:creationId xmlns:a16="http://schemas.microsoft.com/office/drawing/2014/main" id="{28E607F0-16B3-4D17-B244-E2801F2D7085}"/>
              </a:ext>
            </a:extLst>
          </p:cNvPr>
          <p:cNvSpPr>
            <a:spLocks noGrp="1"/>
          </p:cNvSpPr>
          <p:nvPr>
            <p:ph idx="1"/>
          </p:nvPr>
        </p:nvSpPr>
        <p:spPr/>
        <p:txBody>
          <a:bodyPr/>
          <a:lstStyle/>
          <a:p>
            <a:pPr marL="0" indent="0" algn="l" rtl="0">
              <a:buNone/>
            </a:pPr>
            <a:r>
              <a:rPr lang="en-US" b="0" i="0" dirty="0">
                <a:solidFill>
                  <a:srgbClr val="24292F"/>
                </a:solidFill>
                <a:effectLst/>
                <a:latin typeface="-apple-system"/>
              </a:rPr>
              <a:t>The male gender and smoking show the most group have heart disease this main to increase the awareness among this category high sodium intake show effect on kidney and blood pressure that cause heart disease also need-aware the community about sodium and salt risk</a:t>
            </a:r>
            <a:endParaRPr lang="ar-SA" dirty="0"/>
          </a:p>
        </p:txBody>
      </p:sp>
    </p:spTree>
    <p:extLst>
      <p:ext uri="{BB962C8B-B14F-4D97-AF65-F5344CB8AC3E}">
        <p14:creationId xmlns:p14="http://schemas.microsoft.com/office/powerpoint/2010/main" val="792457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241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algn="ctr"/>
            <a:r>
              <a:rPr lang="en-US" dirty="0"/>
              <a:t>Cardiovascular Disease </a:t>
            </a:r>
          </a:p>
        </p:txBody>
      </p:sp>
      <p:sp>
        <p:nvSpPr>
          <p:cNvPr id="4" name="Title 3"/>
          <p:cNvSpPr>
            <a:spLocks noGrp="1"/>
          </p:cNvSpPr>
          <p:nvPr>
            <p:ph type="title"/>
          </p:nvPr>
        </p:nvSpPr>
        <p:spPr/>
        <p:txBody>
          <a:bodyPr/>
          <a:lstStyle/>
          <a:p>
            <a:pPr algn="ctr"/>
            <a:r>
              <a:rPr lang="en-US" dirty="0"/>
              <a:t>Introduction</a:t>
            </a:r>
          </a:p>
        </p:txBody>
      </p:sp>
      <p:sp>
        <p:nvSpPr>
          <p:cNvPr id="7" name="Content Placeholder 6"/>
          <p:cNvSpPr>
            <a:spLocks noGrp="1"/>
          </p:cNvSpPr>
          <p:nvPr>
            <p:ph idx="1"/>
          </p:nvPr>
        </p:nvSpPr>
        <p:spPr/>
        <p:txBody>
          <a:bodyPr>
            <a:normAutofit fontScale="92500" lnSpcReduction="20000"/>
          </a:bodyPr>
          <a:lstStyle/>
          <a:p>
            <a:pPr algn="l" rtl="0"/>
            <a:r>
              <a:rPr lang="en-GB" b="1" dirty="0"/>
              <a:t>According to last meta-analysis published 2018 that Cardiovascular disease (CVD) is associated with significant morbidity and mortality.1 In order to reduce the burden of CVD, there is great interest in identifying risk factors in the general population so that those deemed to be at high risk for future cardiovascular events can be targeted for </a:t>
            </a:r>
            <a:r>
              <a:rPr lang="en-GB" b="1" dirty="0" err="1"/>
              <a:t>interven</a:t>
            </a:r>
            <a:r>
              <a:rPr lang="en-GB" b="1" dirty="0"/>
              <a:t> </a:t>
            </a:r>
            <a:r>
              <a:rPr lang="en-GB" b="1" dirty="0" err="1"/>
              <a:t>tion</a:t>
            </a:r>
            <a:r>
              <a:rPr lang="en-GB" b="1" dirty="0"/>
              <a:t>. While 80% of the risk for future CVD can be predicted from known cardiovascular risk factors such as old age, male sex, hypertension, smoking and diabetes mellitus, the determinants for the remaining 20% risk remain unclear</a:t>
            </a:r>
            <a:endParaRPr lang="en-US" dirty="0"/>
          </a:p>
        </p:txBody>
      </p:sp>
    </p:spTree>
    <p:extLst>
      <p:ext uri="{BB962C8B-B14F-4D97-AF65-F5344CB8AC3E}">
        <p14:creationId xmlns:p14="http://schemas.microsoft.com/office/powerpoint/2010/main" val="118946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rmAutofit fontScale="55000" lnSpcReduction="20000"/>
          </a:bodyPr>
          <a:lstStyle/>
          <a:p>
            <a:pPr lvl="0" algn="l" rtl="0">
              <a:lnSpc>
                <a:spcPct val="110000"/>
              </a:lnSpc>
            </a:pPr>
            <a:r>
              <a:rPr lang="en-GB" dirty="0"/>
              <a:t>Burden and severity of CVD risk factors and control of these risk factors.</a:t>
            </a:r>
            <a:endParaRPr lang="en-US" dirty="0"/>
          </a:p>
          <a:p>
            <a:pPr lvl="0" algn="l" rtl="0">
              <a:lnSpc>
                <a:spcPct val="110000"/>
              </a:lnSpc>
            </a:pPr>
            <a:r>
              <a:rPr lang="en-GB" dirty="0"/>
              <a:t> Presence of risk-enhancing conditions. It is difficult to determine how much a risk-enhancing factor may change a patient’s 10-year risk estimate quantitatively and therefore, clinician judgment is also crucial to determine whether factors are significant enough to reclassify an individual’s risk category.</a:t>
            </a:r>
            <a:endParaRPr lang="en-US" dirty="0"/>
          </a:p>
          <a:p>
            <a:pPr lvl="0" algn="l" rtl="0">
              <a:lnSpc>
                <a:spcPct val="110000"/>
              </a:lnSpc>
            </a:pPr>
            <a:r>
              <a:rPr lang="en-GB" dirty="0"/>
              <a:t>Adherence to healthy lifestyle recommendations. For all patients, appropriate lifestyle modification should be recommended. In patients at higher absolute predicted risk for Arteriosclerotic cardiovascular disease (typically, a 10-year estimated risk) more intensive lifestyle efforts are recommended.</a:t>
            </a:r>
            <a:endParaRPr lang="en-US" dirty="0"/>
          </a:p>
          <a:p>
            <a:pPr algn="l" rtl="0">
              <a:lnSpc>
                <a:spcPct val="110000"/>
              </a:lnSpc>
            </a:pPr>
            <a:r>
              <a:rPr lang="en-GB" dirty="0"/>
              <a:t> Potential for Arteriosclerotic cardiovascular disease risk-reduction benefits </a:t>
            </a:r>
          </a:p>
          <a:p>
            <a:pPr algn="l" rtl="0">
              <a:lnSpc>
                <a:spcPct val="110000"/>
              </a:lnSpc>
            </a:pPr>
            <a:r>
              <a:rPr lang="en-GB" dirty="0"/>
              <a:t>CVD is an increasing public health concern in the Middle East and the Gulf Council Countries (GCC). It is estimated that the overall deaths from CVD in the GCC countries, including Saudi Arabia, represent over 45% of all deaths</a:t>
            </a:r>
            <a:endParaRPr lang="ar-SA" dirty="0"/>
          </a:p>
        </p:txBody>
      </p:sp>
      <p:sp>
        <p:nvSpPr>
          <p:cNvPr id="3" name="عنصر نائب للنص 2"/>
          <p:cNvSpPr>
            <a:spLocks noGrp="1"/>
          </p:cNvSpPr>
          <p:nvPr>
            <p:ph type="body" sz="quarter" idx="13"/>
          </p:nvPr>
        </p:nvSpPr>
        <p:spPr/>
        <p:txBody>
          <a:bodyPr/>
          <a:lstStyle/>
          <a:p>
            <a:pPr algn="ctr"/>
            <a:r>
              <a:rPr lang="en-US" dirty="0"/>
              <a:t>Help in plans capacity and servers </a:t>
            </a:r>
            <a:endParaRPr lang="ar-SA" dirty="0"/>
          </a:p>
        </p:txBody>
      </p:sp>
      <p:sp>
        <p:nvSpPr>
          <p:cNvPr id="4" name="عنوان 3"/>
          <p:cNvSpPr>
            <a:spLocks noGrp="1"/>
          </p:cNvSpPr>
          <p:nvPr>
            <p:ph type="title"/>
          </p:nvPr>
        </p:nvSpPr>
        <p:spPr/>
        <p:txBody>
          <a:bodyPr/>
          <a:lstStyle/>
          <a:p>
            <a:pPr algn="ctr"/>
            <a:r>
              <a:rPr lang="en-US" dirty="0"/>
              <a:t>The project goal</a:t>
            </a:r>
            <a:endParaRPr lang="ar-SA" dirty="0"/>
          </a:p>
        </p:txBody>
      </p:sp>
    </p:spTree>
    <p:extLst>
      <p:ext uri="{BB962C8B-B14F-4D97-AF65-F5344CB8AC3E}">
        <p14:creationId xmlns:p14="http://schemas.microsoft.com/office/powerpoint/2010/main" val="48949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lstStyle/>
          <a:p>
            <a:pPr algn="l" rtl="0"/>
            <a:r>
              <a:rPr lang="en-US" dirty="0"/>
              <a:t>The data will help to know about the risk of cardiovascular disease</a:t>
            </a:r>
          </a:p>
          <a:p>
            <a:pPr algn="l" rtl="0"/>
            <a:r>
              <a:rPr lang="en-US" dirty="0" err="1"/>
              <a:t>Predicat</a:t>
            </a:r>
            <a:r>
              <a:rPr lang="en-US" dirty="0"/>
              <a:t> the case of heart failure for enough time to management and planning</a:t>
            </a:r>
            <a:endParaRPr lang="ar-SA" dirty="0"/>
          </a:p>
        </p:txBody>
      </p:sp>
      <p:sp>
        <p:nvSpPr>
          <p:cNvPr id="3" name="عنصر نائب للنص 2"/>
          <p:cNvSpPr>
            <a:spLocks noGrp="1"/>
          </p:cNvSpPr>
          <p:nvPr>
            <p:ph type="body" sz="quarter" idx="13"/>
          </p:nvPr>
        </p:nvSpPr>
        <p:spPr/>
        <p:txBody>
          <a:bodyPr/>
          <a:lstStyle/>
          <a:p>
            <a:r>
              <a:rPr lang="en-US" b="0" i="0" dirty="0">
                <a:solidFill>
                  <a:srgbClr val="24292F"/>
                </a:solidFill>
                <a:effectLst/>
                <a:latin typeface="-apple-system"/>
              </a:rPr>
              <a:t>What is the framing question of your analysis?</a:t>
            </a:r>
            <a:endParaRPr lang="ar-SA" dirty="0"/>
          </a:p>
        </p:txBody>
      </p:sp>
      <p:sp>
        <p:nvSpPr>
          <p:cNvPr id="4" name="عنوان 3"/>
          <p:cNvSpPr>
            <a:spLocks noGrp="1"/>
          </p:cNvSpPr>
          <p:nvPr>
            <p:ph type="title"/>
          </p:nvPr>
        </p:nvSpPr>
        <p:spPr/>
        <p:txBody>
          <a:bodyPr/>
          <a:lstStyle/>
          <a:p>
            <a:pPr algn="ctr"/>
            <a:r>
              <a:rPr lang="en-US" dirty="0"/>
              <a:t>About data </a:t>
            </a:r>
            <a:endParaRPr lang="ar-SA" dirty="0"/>
          </a:p>
        </p:txBody>
      </p:sp>
    </p:spTree>
    <p:extLst>
      <p:ext uri="{BB962C8B-B14F-4D97-AF65-F5344CB8AC3E}">
        <p14:creationId xmlns:p14="http://schemas.microsoft.com/office/powerpoint/2010/main" val="52549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92D90D16-4811-4E86-BC0E-3C87174786EB}"/>
              </a:ext>
            </a:extLst>
          </p:cNvPr>
          <p:cNvSpPr>
            <a:spLocks noGrp="1"/>
          </p:cNvSpPr>
          <p:nvPr>
            <p:ph idx="1"/>
          </p:nvPr>
        </p:nvSpPr>
        <p:spPr/>
        <p:txBody>
          <a:bodyPr/>
          <a:lstStyle/>
          <a:p>
            <a:pPr algn="l" rtl="0"/>
            <a:r>
              <a:rPr lang="en-US" dirty="0"/>
              <a:t>Analysis the risk factor cause heart diseases </a:t>
            </a:r>
            <a:endParaRPr lang="ar-SA" dirty="0"/>
          </a:p>
        </p:txBody>
      </p:sp>
      <p:sp>
        <p:nvSpPr>
          <p:cNvPr id="3" name="عنصر نائب للنص 2">
            <a:extLst>
              <a:ext uri="{FF2B5EF4-FFF2-40B4-BE49-F238E27FC236}">
                <a16:creationId xmlns:a16="http://schemas.microsoft.com/office/drawing/2014/main" id="{D418F155-7ED5-462A-ABD3-6D8D8B778ECD}"/>
              </a:ext>
            </a:extLst>
          </p:cNvPr>
          <p:cNvSpPr>
            <a:spLocks noGrp="1"/>
          </p:cNvSpPr>
          <p:nvPr>
            <p:ph type="body" sz="quarter" idx="13"/>
          </p:nvPr>
        </p:nvSpPr>
        <p:spPr/>
        <p:txBody>
          <a:bodyPr/>
          <a:lstStyle/>
          <a:p>
            <a:endParaRPr lang="ar-SA"/>
          </a:p>
        </p:txBody>
      </p:sp>
      <p:sp>
        <p:nvSpPr>
          <p:cNvPr id="4" name="عنوان 3">
            <a:extLst>
              <a:ext uri="{FF2B5EF4-FFF2-40B4-BE49-F238E27FC236}">
                <a16:creationId xmlns:a16="http://schemas.microsoft.com/office/drawing/2014/main" id="{311F1EB9-BB93-43E8-9339-8419328FD42A}"/>
              </a:ext>
            </a:extLst>
          </p:cNvPr>
          <p:cNvSpPr>
            <a:spLocks noGrp="1"/>
          </p:cNvSpPr>
          <p:nvPr>
            <p:ph type="title"/>
          </p:nvPr>
        </p:nvSpPr>
        <p:spPr/>
        <p:txBody>
          <a:bodyPr>
            <a:normAutofit fontScale="90000"/>
          </a:bodyPr>
          <a:lstStyle/>
          <a:p>
            <a:pPr algn="l" rtl="0"/>
            <a:r>
              <a:rPr lang="en-US" dirty="0"/>
              <a:t>what</a:t>
            </a:r>
            <a:r>
              <a:rPr lang="en-US" b="0" i="0" dirty="0">
                <a:solidFill>
                  <a:srgbClr val="24292F"/>
                </a:solidFill>
                <a:effectLst/>
                <a:latin typeface="-apple-system"/>
              </a:rPr>
              <a:t> is the framing question of your analysis?</a:t>
            </a:r>
            <a:endParaRPr lang="ar-SA" dirty="0"/>
          </a:p>
        </p:txBody>
      </p:sp>
    </p:spTree>
    <p:extLst>
      <p:ext uri="{BB962C8B-B14F-4D97-AF65-F5344CB8AC3E}">
        <p14:creationId xmlns:p14="http://schemas.microsoft.com/office/powerpoint/2010/main" val="121175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33D1B6C8-4E1E-4DBC-9FD9-1CB621465B88}"/>
              </a:ext>
            </a:extLst>
          </p:cNvPr>
          <p:cNvSpPr>
            <a:spLocks noGrp="1"/>
          </p:cNvSpPr>
          <p:nvPr>
            <p:ph idx="1"/>
          </p:nvPr>
        </p:nvSpPr>
        <p:spPr/>
        <p:txBody>
          <a:bodyPr/>
          <a:lstStyle/>
          <a:p>
            <a:pPr algn="l" rtl="0"/>
            <a:r>
              <a:rPr lang="en-US" dirty="0"/>
              <a:t>Ministry of health for planning and capacity building and prevention programmed</a:t>
            </a:r>
          </a:p>
          <a:p>
            <a:pPr algn="l" rtl="0"/>
            <a:r>
              <a:rPr lang="en-US" dirty="0"/>
              <a:t>Patient to know their own risk for heart sick and start prevention</a:t>
            </a:r>
            <a:endParaRPr lang="ar-SA" dirty="0"/>
          </a:p>
        </p:txBody>
      </p:sp>
      <p:sp>
        <p:nvSpPr>
          <p:cNvPr id="3" name="عنصر نائب للنص 2">
            <a:extLst>
              <a:ext uri="{FF2B5EF4-FFF2-40B4-BE49-F238E27FC236}">
                <a16:creationId xmlns:a16="http://schemas.microsoft.com/office/drawing/2014/main" id="{DDB7644D-28A2-4E03-B253-F586249073C6}"/>
              </a:ext>
            </a:extLst>
          </p:cNvPr>
          <p:cNvSpPr>
            <a:spLocks noGrp="1"/>
          </p:cNvSpPr>
          <p:nvPr>
            <p:ph type="body" sz="quarter" idx="13"/>
          </p:nvPr>
        </p:nvSpPr>
        <p:spPr/>
        <p:txBody>
          <a:bodyPr/>
          <a:lstStyle/>
          <a:p>
            <a:endParaRPr lang="ar-SA" dirty="0"/>
          </a:p>
        </p:txBody>
      </p:sp>
      <p:sp>
        <p:nvSpPr>
          <p:cNvPr id="4" name="عنوان 3">
            <a:extLst>
              <a:ext uri="{FF2B5EF4-FFF2-40B4-BE49-F238E27FC236}">
                <a16:creationId xmlns:a16="http://schemas.microsoft.com/office/drawing/2014/main" id="{29782743-A67D-47A6-8DBA-2C8C14FE8B01}"/>
              </a:ext>
            </a:extLst>
          </p:cNvPr>
          <p:cNvSpPr>
            <a:spLocks noGrp="1"/>
          </p:cNvSpPr>
          <p:nvPr>
            <p:ph type="title"/>
          </p:nvPr>
        </p:nvSpPr>
        <p:spPr/>
        <p:txBody>
          <a:bodyPr>
            <a:normAutofit fontScale="90000"/>
          </a:bodyPr>
          <a:lstStyle/>
          <a:p>
            <a:r>
              <a:rPr lang="en-US" dirty="0"/>
              <a:t>Who benefits from exploring this question or building this model/system</a:t>
            </a:r>
            <a:endParaRPr lang="ar-SA" dirty="0"/>
          </a:p>
        </p:txBody>
      </p:sp>
    </p:spTree>
    <p:extLst>
      <p:ext uri="{BB962C8B-B14F-4D97-AF65-F5344CB8AC3E}">
        <p14:creationId xmlns:p14="http://schemas.microsoft.com/office/powerpoint/2010/main" val="377261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جدول 14">
            <a:extLst>
              <a:ext uri="{FF2B5EF4-FFF2-40B4-BE49-F238E27FC236}">
                <a16:creationId xmlns:a16="http://schemas.microsoft.com/office/drawing/2014/main" id="{3AE66514-2E0C-46BF-95E0-3CFEF55F6920}"/>
              </a:ext>
            </a:extLst>
          </p:cNvPr>
          <p:cNvGraphicFramePr>
            <a:graphicFrameLocks noGrp="1"/>
          </p:cNvGraphicFramePr>
          <p:nvPr>
            <p:extLst>
              <p:ext uri="{D42A27DB-BD31-4B8C-83A1-F6EECF244321}">
                <p14:modId xmlns:p14="http://schemas.microsoft.com/office/powerpoint/2010/main" val="193384032"/>
              </p:ext>
            </p:extLst>
          </p:nvPr>
        </p:nvGraphicFramePr>
        <p:xfrm>
          <a:off x="858774" y="1787905"/>
          <a:ext cx="7501128" cy="3735242"/>
        </p:xfrm>
        <a:graphic>
          <a:graphicData uri="http://schemas.openxmlformats.org/drawingml/2006/table">
            <a:tbl>
              <a:tblPr firstRow="1" bandRow="1">
                <a:tableStyleId>{073A0DAA-6AF3-43AB-8588-CEC1D06C72B9}</a:tableStyleId>
              </a:tblPr>
              <a:tblGrid>
                <a:gridCol w="3750564">
                  <a:extLst>
                    <a:ext uri="{9D8B030D-6E8A-4147-A177-3AD203B41FA5}">
                      <a16:colId xmlns:a16="http://schemas.microsoft.com/office/drawing/2014/main" val="1173746844"/>
                    </a:ext>
                  </a:extLst>
                </a:gridCol>
                <a:gridCol w="3750564">
                  <a:extLst>
                    <a:ext uri="{9D8B030D-6E8A-4147-A177-3AD203B41FA5}">
                      <a16:colId xmlns:a16="http://schemas.microsoft.com/office/drawing/2014/main" val="2522157147"/>
                    </a:ext>
                  </a:extLst>
                </a:gridCol>
              </a:tblGrid>
              <a:tr h="274320">
                <a:tc>
                  <a:txBody>
                    <a:bodyPr/>
                    <a:lstStyle/>
                    <a:p>
                      <a:pPr algn="l"/>
                      <a:r>
                        <a:rPr lang="en-GB" sz="1400" dirty="0"/>
                        <a:t>Variable</a:t>
                      </a:r>
                    </a:p>
                  </a:txBody>
                  <a:tcPr marL="68580" marR="68580" marT="34290" marB="34290"/>
                </a:tc>
                <a:tc>
                  <a:txBody>
                    <a:bodyPr/>
                    <a:lstStyle/>
                    <a:p>
                      <a:pPr algn="l"/>
                      <a:r>
                        <a:rPr lang="en-US" sz="1400" dirty="0"/>
                        <a:t>Total </a:t>
                      </a:r>
                      <a:endParaRPr lang="en-GB" sz="1400" dirty="0"/>
                    </a:p>
                  </a:txBody>
                  <a:tcPr marL="68580" marR="68580" marT="34290" marB="34290"/>
                </a:tc>
                <a:extLst>
                  <a:ext uri="{0D108BD9-81ED-4DB2-BD59-A6C34878D82A}">
                    <a16:rowId xmlns:a16="http://schemas.microsoft.com/office/drawing/2014/main" val="3757431361"/>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Age (N) (%)</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1502931593"/>
                  </a:ext>
                </a:extLst>
              </a:tr>
              <a:tr h="274320">
                <a:tc>
                  <a:txBody>
                    <a:bodyPr/>
                    <a:lstStyle/>
                    <a:p>
                      <a:pPr algn="l"/>
                      <a:r>
                        <a:rPr lang="en-GB" sz="1400" dirty="0"/>
                        <a:t>18–44 years</a:t>
                      </a:r>
                    </a:p>
                  </a:txBody>
                  <a:tcPr marL="68580" marR="68580" marT="34290" marB="34290"/>
                </a:tc>
                <a:tc>
                  <a:txBody>
                    <a:bodyPr/>
                    <a:lstStyle/>
                    <a:p>
                      <a:pPr algn="l"/>
                      <a:endParaRPr lang="en-GB" sz="1400"/>
                    </a:p>
                  </a:txBody>
                  <a:tcPr marL="68580" marR="68580" marT="34290" marB="34290"/>
                </a:tc>
                <a:extLst>
                  <a:ext uri="{0D108BD9-81ED-4DB2-BD59-A6C34878D82A}">
                    <a16:rowId xmlns:a16="http://schemas.microsoft.com/office/drawing/2014/main" val="4059011114"/>
                  </a:ext>
                </a:extLst>
              </a:tr>
              <a:tr h="274320">
                <a:tc>
                  <a:txBody>
                    <a:bodyPr/>
                    <a:lstStyle/>
                    <a:p>
                      <a:pPr algn="l"/>
                      <a:r>
                        <a:rPr lang="en-GB" sz="1400" dirty="0"/>
                        <a:t>45–64 years</a:t>
                      </a:r>
                    </a:p>
                  </a:txBody>
                  <a:tcPr marL="68580" marR="68580" marT="34290" marB="34290"/>
                </a:tc>
                <a:tc>
                  <a:txBody>
                    <a:bodyPr/>
                    <a:lstStyle/>
                    <a:p>
                      <a:pPr algn="l"/>
                      <a:endParaRPr lang="en-GB" sz="1400"/>
                    </a:p>
                  </a:txBody>
                  <a:tcPr marL="68580" marR="68580" marT="34290" marB="34290"/>
                </a:tc>
                <a:extLst>
                  <a:ext uri="{0D108BD9-81ED-4DB2-BD59-A6C34878D82A}">
                    <a16:rowId xmlns:a16="http://schemas.microsoft.com/office/drawing/2014/main" val="1559897462"/>
                  </a:ext>
                </a:extLst>
              </a:tr>
              <a:tr h="274320">
                <a:tc>
                  <a:txBody>
                    <a:bodyPr/>
                    <a:lstStyle/>
                    <a:p>
                      <a:pPr algn="l"/>
                      <a:r>
                        <a:rPr lang="en-GB" sz="1400" dirty="0"/>
                        <a:t>$65 years</a:t>
                      </a:r>
                    </a:p>
                  </a:txBody>
                  <a:tcPr marL="68580" marR="68580" marT="34290" marB="34290"/>
                </a:tc>
                <a:tc>
                  <a:txBody>
                    <a:bodyPr/>
                    <a:lstStyle/>
                    <a:p>
                      <a:pPr algn="l"/>
                      <a:endParaRPr lang="en-GB" sz="1400"/>
                    </a:p>
                  </a:txBody>
                  <a:tcPr marL="68580" marR="68580" marT="34290" marB="34290"/>
                </a:tc>
                <a:extLst>
                  <a:ext uri="{0D108BD9-81ED-4DB2-BD59-A6C34878D82A}">
                    <a16:rowId xmlns:a16="http://schemas.microsoft.com/office/drawing/2014/main" val="4012418071"/>
                  </a:ext>
                </a:extLst>
              </a:tr>
              <a:tr h="274320">
                <a:tc>
                  <a:txBody>
                    <a:bodyPr/>
                    <a:lstStyle/>
                    <a:p>
                      <a:pPr algn="l"/>
                      <a:r>
                        <a:rPr lang="en-GB" sz="1400" kern="1200" dirty="0">
                          <a:effectLst>
                            <a:outerShdw blurRad="38100" dist="38100" dir="2700000" algn="tl">
                              <a:srgbClr val="000000">
                                <a:alpha val="43137"/>
                              </a:srgbClr>
                            </a:outerShdw>
                          </a:effectLst>
                        </a:rPr>
                        <a:t>Gender  </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161936160"/>
                  </a:ext>
                </a:extLst>
              </a:tr>
              <a:tr h="274320">
                <a:tc>
                  <a:txBody>
                    <a:bodyPr/>
                    <a:lstStyle/>
                    <a:p>
                      <a:pPr algn="l"/>
                      <a:r>
                        <a:rPr lang="en-GB" sz="1400" dirty="0">
                          <a:effectLst>
                            <a:outerShdw blurRad="38100" dist="38100" dir="2700000" algn="tl">
                              <a:srgbClr val="000000">
                                <a:alpha val="43137"/>
                              </a:srgbClr>
                            </a:outerShdw>
                          </a:effectLst>
                        </a:rPr>
                        <a:t>Systolic blood pressure (mmHg)</a:t>
                      </a:r>
                      <a:endParaRPr lang="en-GB" sz="1400" b="1" dirty="0">
                        <a:solidFill>
                          <a:schemeClr val="accent1"/>
                        </a:solidFill>
                        <a:effectLst>
                          <a:outerShdw blurRad="38100" dist="38100" dir="2700000" algn="tl">
                            <a:srgbClr val="000000">
                              <a:alpha val="43137"/>
                            </a:srgbClr>
                          </a:outerShdw>
                        </a:effectLst>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2261101749"/>
                  </a:ext>
                </a:extLst>
              </a:tr>
              <a:tr h="274320">
                <a:tc>
                  <a:txBody>
                    <a:bodyPr/>
                    <a:lstStyle/>
                    <a:p>
                      <a:pPr algn="l"/>
                      <a:r>
                        <a:rPr lang="en-GB" sz="1400" dirty="0">
                          <a:effectLst>
                            <a:outerShdw blurRad="38100" dist="38100" dir="2700000" algn="tl">
                              <a:srgbClr val="000000">
                                <a:alpha val="43137"/>
                              </a:srgbClr>
                            </a:outerShdw>
                          </a:effectLst>
                        </a:rPr>
                        <a:t>Diastolic blood pressure (mmHg)</a:t>
                      </a:r>
                      <a:endParaRPr lang="en-GB" sz="1400" b="1" dirty="0">
                        <a:solidFill>
                          <a:schemeClr val="accent1"/>
                        </a:solidFill>
                        <a:effectLst>
                          <a:outerShdw blurRad="38100" dist="38100" dir="2700000" algn="tl">
                            <a:srgbClr val="000000">
                              <a:alpha val="43137"/>
                            </a:srgbClr>
                          </a:outerShdw>
                        </a:effectLst>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656005887"/>
                  </a:ext>
                </a:extLst>
              </a:tr>
              <a:tr h="274320">
                <a:tc>
                  <a:txBody>
                    <a:bodyPr/>
                    <a:lstStyle/>
                    <a:p>
                      <a:pPr algn="l"/>
                      <a:r>
                        <a:rPr lang="en-GB" sz="1400" dirty="0">
                          <a:effectLst>
                            <a:outerShdw blurRad="38100" dist="38100" dir="2700000" algn="tl">
                              <a:srgbClr val="000000">
                                <a:alpha val="43137"/>
                              </a:srgbClr>
                            </a:outerShdw>
                          </a:effectLst>
                        </a:rPr>
                        <a:t>BMI (kg/m2)</a:t>
                      </a:r>
                      <a:endParaRPr lang="en-GB" sz="1400" b="1" dirty="0">
                        <a:solidFill>
                          <a:schemeClr val="accent1"/>
                        </a:solidFill>
                        <a:effectLst>
                          <a:outerShdw blurRad="38100" dist="38100" dir="2700000" algn="tl">
                            <a:srgbClr val="000000">
                              <a:alpha val="43137"/>
                            </a:srgbClr>
                          </a:outerShdw>
                        </a:effectLst>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3868286195"/>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Total cholesterol (mg/dL)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281715953"/>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LDL-C (mg/dL)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3505297504"/>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HDL-C (mg/dL)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2932621454"/>
                  </a:ext>
                </a:extLst>
              </a:tr>
              <a:tr h="351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effectLst>
                            <a:outerShdw blurRad="38100" dist="38100" dir="2700000" algn="tl">
                              <a:srgbClr val="000000">
                                <a:alpha val="43137"/>
                              </a:srgbClr>
                            </a:outerShdw>
                          </a:effectLst>
                        </a:rPr>
                        <a:t>Fasting plasma glucose (mmol/L)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819674286"/>
                  </a:ext>
                </a:extLst>
              </a:tr>
            </a:tbl>
          </a:graphicData>
        </a:graphic>
      </p:graphicFrame>
      <p:sp>
        <p:nvSpPr>
          <p:cNvPr id="34" name="Title 1">
            <a:extLst>
              <a:ext uri="{FF2B5EF4-FFF2-40B4-BE49-F238E27FC236}">
                <a16:creationId xmlns:a16="http://schemas.microsoft.com/office/drawing/2014/main" id="{7C1F9C30-7CDC-4B02-B617-50D73CE113BF}"/>
              </a:ext>
            </a:extLst>
          </p:cNvPr>
          <p:cNvSpPr>
            <a:spLocks noGrp="1"/>
          </p:cNvSpPr>
          <p:nvPr>
            <p:ph type="title"/>
          </p:nvPr>
        </p:nvSpPr>
        <p:spPr>
          <a:xfrm>
            <a:off x="706341" y="683865"/>
            <a:ext cx="7873552" cy="786926"/>
          </a:xfrm>
        </p:spPr>
        <p:txBody>
          <a:bodyPr>
            <a:normAutofit fontScale="90000"/>
          </a:bodyPr>
          <a:lstStyle/>
          <a:p>
            <a:pPr algn="l"/>
            <a:r>
              <a:rPr lang="en-US" b="0" i="0" dirty="0">
                <a:solidFill>
                  <a:srgbClr val="24292F"/>
                </a:solidFill>
                <a:effectLst/>
                <a:latin typeface="-apple-system"/>
              </a:rPr>
              <a:t>What dataset(s) do you plan to use, and how will you obtain the data</a:t>
            </a:r>
            <a:br>
              <a:rPr lang="en-US" b="0" i="0" dirty="0">
                <a:solidFill>
                  <a:srgbClr val="24292F"/>
                </a:solidFill>
                <a:effectLst/>
                <a:latin typeface="-apple-system"/>
              </a:rPr>
            </a:br>
            <a:r>
              <a:rPr lang="en-US" b="0" i="0" dirty="0">
                <a:solidFill>
                  <a:srgbClr val="24292F"/>
                </a:solidFill>
                <a:effectLst/>
                <a:latin typeface="-apple-system"/>
              </a:rPr>
              <a:t>from ministry of health record</a:t>
            </a:r>
            <a:endParaRPr lang="en-US" dirty="0"/>
          </a:p>
        </p:txBody>
      </p:sp>
    </p:spTree>
    <p:extLst>
      <p:ext uri="{BB962C8B-B14F-4D97-AF65-F5344CB8AC3E}">
        <p14:creationId xmlns:p14="http://schemas.microsoft.com/office/powerpoint/2010/main" val="230416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00F335-F770-49CD-B704-7C5701DD9AC1}"/>
              </a:ext>
            </a:extLst>
          </p:cNvPr>
          <p:cNvSpPr>
            <a:spLocks noGrp="1"/>
          </p:cNvSpPr>
          <p:nvPr>
            <p:ph type="title"/>
          </p:nvPr>
        </p:nvSpPr>
        <p:spPr/>
        <p:txBody>
          <a:bodyPr>
            <a:normAutofit fontScale="90000"/>
          </a:bodyPr>
          <a:lstStyle/>
          <a:p>
            <a:pPr algn="l"/>
            <a:r>
              <a:rPr lang="en-US" dirty="0"/>
              <a:t>What is an individual sample/unit of analysis in this project</a:t>
            </a:r>
            <a:endParaRPr lang="ar-SA" dirty="0"/>
          </a:p>
        </p:txBody>
      </p:sp>
      <p:sp>
        <p:nvSpPr>
          <p:cNvPr id="3" name="عنصر نائب للمحتوى 2">
            <a:extLst>
              <a:ext uri="{FF2B5EF4-FFF2-40B4-BE49-F238E27FC236}">
                <a16:creationId xmlns:a16="http://schemas.microsoft.com/office/drawing/2014/main" id="{1DD91C37-CE8E-4554-9569-334346E1C3F5}"/>
              </a:ext>
            </a:extLst>
          </p:cNvPr>
          <p:cNvSpPr>
            <a:spLocks noGrp="1"/>
          </p:cNvSpPr>
          <p:nvPr>
            <p:ph idx="1"/>
          </p:nvPr>
        </p:nvSpPr>
        <p:spPr/>
        <p:txBody>
          <a:bodyPr/>
          <a:lstStyle/>
          <a:p>
            <a:pPr algn="l"/>
            <a:r>
              <a:rPr lang="en-US" dirty="0"/>
              <a:t>The people over 18 years old and have one of risk factors</a:t>
            </a:r>
            <a:endParaRPr lang="ar-SA" dirty="0"/>
          </a:p>
        </p:txBody>
      </p:sp>
    </p:spTree>
    <p:extLst>
      <p:ext uri="{BB962C8B-B14F-4D97-AF65-F5344CB8AC3E}">
        <p14:creationId xmlns:p14="http://schemas.microsoft.com/office/powerpoint/2010/main" val="18330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C7D06D-21CF-4DC5-90E1-91558B35F590}"/>
              </a:ext>
            </a:extLst>
          </p:cNvPr>
          <p:cNvSpPr>
            <a:spLocks noGrp="1"/>
          </p:cNvSpPr>
          <p:nvPr>
            <p:ph type="title"/>
          </p:nvPr>
        </p:nvSpPr>
        <p:spPr/>
        <p:txBody>
          <a:bodyPr/>
          <a:lstStyle/>
          <a:p>
            <a:r>
              <a:rPr lang="en-US" b="0" i="0" dirty="0">
                <a:solidFill>
                  <a:srgbClr val="24292F"/>
                </a:solidFill>
                <a:effectLst/>
                <a:latin typeface="-apple-system"/>
              </a:rPr>
              <a:t> what will you predict as your target?</a:t>
            </a:r>
            <a:endParaRPr lang="ar-SA" dirty="0"/>
          </a:p>
        </p:txBody>
      </p:sp>
      <p:sp>
        <p:nvSpPr>
          <p:cNvPr id="3" name="عنصر نائب للمحتوى 2">
            <a:extLst>
              <a:ext uri="{FF2B5EF4-FFF2-40B4-BE49-F238E27FC236}">
                <a16:creationId xmlns:a16="http://schemas.microsoft.com/office/drawing/2014/main" id="{16F3203A-35CD-4B60-A28A-30C3F12A4280}"/>
              </a:ext>
            </a:extLst>
          </p:cNvPr>
          <p:cNvSpPr>
            <a:spLocks noGrp="1"/>
          </p:cNvSpPr>
          <p:nvPr>
            <p:ph idx="1"/>
          </p:nvPr>
        </p:nvSpPr>
        <p:spPr/>
        <p:txBody>
          <a:bodyPr/>
          <a:lstStyle/>
          <a:p>
            <a:pPr algn="l" rtl="0"/>
            <a:r>
              <a:rPr lang="en-US" dirty="0"/>
              <a:t>Predict heart failure </a:t>
            </a:r>
          </a:p>
          <a:p>
            <a:pPr algn="l" rtl="0"/>
            <a:r>
              <a:rPr lang="en-US" dirty="0"/>
              <a:t>Cardiovascular risk score</a:t>
            </a:r>
            <a:endParaRPr lang="ar-SA" dirty="0"/>
          </a:p>
        </p:txBody>
      </p:sp>
    </p:spTree>
    <p:extLst>
      <p:ext uri="{BB962C8B-B14F-4D97-AF65-F5344CB8AC3E}">
        <p14:creationId xmlns:p14="http://schemas.microsoft.com/office/powerpoint/2010/main" val="61953696"/>
      </p:ext>
    </p:extLst>
  </p:cSld>
  <p:clrMapOvr>
    <a:masterClrMapping/>
  </p:clrMapOvr>
</p:sld>
</file>

<file path=ppt/theme/theme1.xml><?xml version="1.0" encoding="utf-8"?>
<a:theme xmlns:a="http://schemas.openxmlformats.org/drawingml/2006/main" name="نسق Office">
  <a:themeElements>
    <a:clrScheme name="MOH 1">
      <a:dk1>
        <a:srgbClr val="008654"/>
      </a:dk1>
      <a:lt1>
        <a:srgbClr val="FFFFFF"/>
      </a:lt1>
      <a:dk2>
        <a:srgbClr val="9B945E"/>
      </a:dk2>
      <a:lt2>
        <a:srgbClr val="E7E6E6"/>
      </a:lt2>
      <a:accent1>
        <a:srgbClr val="D65D21"/>
      </a:accent1>
      <a:accent2>
        <a:srgbClr val="FCB924"/>
      </a:accent2>
      <a:accent3>
        <a:srgbClr val="B60071"/>
      </a:accent3>
      <a:accent4>
        <a:srgbClr val="5A4099"/>
      </a:accent4>
      <a:accent5>
        <a:srgbClr val="A7BCBD"/>
      </a:accent5>
      <a:accent6>
        <a:srgbClr val="D4DF5E"/>
      </a:accent6>
      <a:hlink>
        <a:srgbClr val="00ABDE"/>
      </a:hlink>
      <a:folHlink>
        <a:srgbClr val="68C8C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قالب العروض التقديمية" id="{5D8A7254-EA52-B643-A372-DA76CB414DB8}" vid="{376E84A4-FA75-1349-A6C1-3851A515DC33}"/>
    </a:ext>
  </a:extLst>
</a:theme>
</file>

<file path=docProps/app.xml><?xml version="1.0" encoding="utf-8"?>
<Properties xmlns="http://schemas.openxmlformats.org/officeDocument/2006/extended-properties" xmlns:vt="http://schemas.openxmlformats.org/officeDocument/2006/docPropsVTypes">
  <Template>Python Project</Template>
  <TotalTime>127</TotalTime>
  <Words>578</Words>
  <Application>Microsoft Office PowerPoint</Application>
  <PresentationFormat>عرض على الشاشة (4:3)</PresentationFormat>
  <Paragraphs>59</Paragraphs>
  <Slides>18</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18</vt:i4>
      </vt:variant>
    </vt:vector>
  </HeadingPairs>
  <TitlesOfParts>
    <vt:vector size="24" baseType="lpstr">
      <vt:lpstr>-apple-system</vt:lpstr>
      <vt:lpstr>Arial</vt:lpstr>
      <vt:lpstr>Calibri</vt:lpstr>
      <vt:lpstr>GE SS Unique</vt:lpstr>
      <vt:lpstr>GE SS Unique Light</vt:lpstr>
      <vt:lpstr>نسق Office</vt:lpstr>
      <vt:lpstr> Problem Solving with Python</vt:lpstr>
      <vt:lpstr>Introduction</vt:lpstr>
      <vt:lpstr>The project goal</vt:lpstr>
      <vt:lpstr>About data </vt:lpstr>
      <vt:lpstr>what is the framing question of your analysis?</vt:lpstr>
      <vt:lpstr>Who benefits from exploring this question or building this model/system</vt:lpstr>
      <vt:lpstr>What dataset(s) do you plan to use, and how will you obtain the data from ministry of health record</vt:lpstr>
      <vt:lpstr>What is an individual sample/unit of analysis in this project</vt:lpstr>
      <vt:lpstr> what will you predict as your target?</vt:lpstr>
      <vt:lpstr>Data source </vt:lpstr>
      <vt:lpstr>Modeling </vt:lpstr>
      <vt:lpstr>The tools</vt:lpstr>
      <vt:lpstr>Data description</vt:lpstr>
      <vt:lpstr>Event rate death from heart failer </vt:lpstr>
      <vt:lpstr>عرض تقديمي في PowerPoint</vt:lpstr>
      <vt:lpstr>عرض تقديمي في PowerPoint</vt:lpstr>
      <vt:lpstr>The conclusion</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with Python</dc:title>
  <dc:creator>‏‏مستخدم Windows</dc:creator>
  <cp:lastModifiedBy>abdallah alazbah</cp:lastModifiedBy>
  <cp:revision>6</cp:revision>
  <dcterms:created xsi:type="dcterms:W3CDTF">2021-09-30T09:50:16Z</dcterms:created>
  <dcterms:modified xsi:type="dcterms:W3CDTF">2021-10-20T06:36:07Z</dcterms:modified>
</cp:coreProperties>
</file>