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46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49CFC-F49C-D632-D636-5E2C84A76C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SA"/>
          </a:p>
        </p:txBody>
      </p:sp>
      <p:sp>
        <p:nvSpPr>
          <p:cNvPr id="3" name="Subtitle 2">
            <a:extLst>
              <a:ext uri="{FF2B5EF4-FFF2-40B4-BE49-F238E27FC236}">
                <a16:creationId xmlns:a16="http://schemas.microsoft.com/office/drawing/2014/main" id="{836FE1E7-8B7F-7947-DED1-B9EC642FF0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SA"/>
          </a:p>
        </p:txBody>
      </p:sp>
      <p:sp>
        <p:nvSpPr>
          <p:cNvPr id="4" name="Date Placeholder 3">
            <a:extLst>
              <a:ext uri="{FF2B5EF4-FFF2-40B4-BE49-F238E27FC236}">
                <a16:creationId xmlns:a16="http://schemas.microsoft.com/office/drawing/2014/main" id="{79116781-4E84-1FFE-34AC-D6E210DA00CF}"/>
              </a:ext>
            </a:extLst>
          </p:cNvPr>
          <p:cNvSpPr>
            <a:spLocks noGrp="1"/>
          </p:cNvSpPr>
          <p:nvPr>
            <p:ph type="dt" sz="half" idx="10"/>
          </p:nvPr>
        </p:nvSpPr>
        <p:spPr/>
        <p:txBody>
          <a:bodyPr/>
          <a:lstStyle/>
          <a:p>
            <a:fld id="{F7578902-02F7-4CDF-8197-C4CF8D14A1BF}" type="datetimeFigureOut">
              <a:rPr lang="ar-SA" smtClean="0"/>
              <a:t>16/08/1445</a:t>
            </a:fld>
            <a:endParaRPr lang="ar-SA"/>
          </a:p>
        </p:txBody>
      </p:sp>
      <p:sp>
        <p:nvSpPr>
          <p:cNvPr id="5" name="Footer Placeholder 4">
            <a:extLst>
              <a:ext uri="{FF2B5EF4-FFF2-40B4-BE49-F238E27FC236}">
                <a16:creationId xmlns:a16="http://schemas.microsoft.com/office/drawing/2014/main" id="{0822B2BD-C40E-AB11-784B-BA4FAD03F274}"/>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4B344F3A-4CE9-92E6-E4E5-4A8016D564A3}"/>
              </a:ext>
            </a:extLst>
          </p:cNvPr>
          <p:cNvSpPr>
            <a:spLocks noGrp="1"/>
          </p:cNvSpPr>
          <p:nvPr>
            <p:ph type="sldNum" sz="quarter" idx="12"/>
          </p:nvPr>
        </p:nvSpPr>
        <p:spPr/>
        <p:txBody>
          <a:bodyPr/>
          <a:lstStyle/>
          <a:p>
            <a:fld id="{576145E1-15E7-46E3-AB67-15F05E9FF978}" type="slidenum">
              <a:rPr lang="ar-SA" smtClean="0"/>
              <a:t>‹#›</a:t>
            </a:fld>
            <a:endParaRPr lang="ar-SA"/>
          </a:p>
        </p:txBody>
      </p:sp>
    </p:spTree>
    <p:extLst>
      <p:ext uri="{BB962C8B-B14F-4D97-AF65-F5344CB8AC3E}">
        <p14:creationId xmlns:p14="http://schemas.microsoft.com/office/powerpoint/2010/main" val="3421808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02C41-634A-1E83-737E-FA83FB3AC074}"/>
              </a:ext>
            </a:extLst>
          </p:cNvPr>
          <p:cNvSpPr>
            <a:spLocks noGrp="1"/>
          </p:cNvSpPr>
          <p:nvPr>
            <p:ph type="title"/>
          </p:nvPr>
        </p:nvSpPr>
        <p:spPr/>
        <p:txBody>
          <a:bodyPr/>
          <a:lstStyle/>
          <a:p>
            <a:r>
              <a:rPr lang="en-US"/>
              <a:t>Click to edit Master title style</a:t>
            </a:r>
            <a:endParaRPr lang="ar-SA"/>
          </a:p>
        </p:txBody>
      </p:sp>
      <p:sp>
        <p:nvSpPr>
          <p:cNvPr id="3" name="Vertical Text Placeholder 2">
            <a:extLst>
              <a:ext uri="{FF2B5EF4-FFF2-40B4-BE49-F238E27FC236}">
                <a16:creationId xmlns:a16="http://schemas.microsoft.com/office/drawing/2014/main" id="{F6D08980-B78D-D44F-8D93-71BF1624C1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315EA5AE-DF82-75D5-3148-F52FA478A1DA}"/>
              </a:ext>
            </a:extLst>
          </p:cNvPr>
          <p:cNvSpPr>
            <a:spLocks noGrp="1"/>
          </p:cNvSpPr>
          <p:nvPr>
            <p:ph type="dt" sz="half" idx="10"/>
          </p:nvPr>
        </p:nvSpPr>
        <p:spPr/>
        <p:txBody>
          <a:bodyPr/>
          <a:lstStyle/>
          <a:p>
            <a:fld id="{F7578902-02F7-4CDF-8197-C4CF8D14A1BF}" type="datetimeFigureOut">
              <a:rPr lang="ar-SA" smtClean="0"/>
              <a:t>16/08/1445</a:t>
            </a:fld>
            <a:endParaRPr lang="ar-SA"/>
          </a:p>
        </p:txBody>
      </p:sp>
      <p:sp>
        <p:nvSpPr>
          <p:cNvPr id="5" name="Footer Placeholder 4">
            <a:extLst>
              <a:ext uri="{FF2B5EF4-FFF2-40B4-BE49-F238E27FC236}">
                <a16:creationId xmlns:a16="http://schemas.microsoft.com/office/drawing/2014/main" id="{F55592FC-C219-1B77-0250-CFA1DA3CAAAB}"/>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F3B2BC5F-E060-6E4C-2075-7DE290F2F808}"/>
              </a:ext>
            </a:extLst>
          </p:cNvPr>
          <p:cNvSpPr>
            <a:spLocks noGrp="1"/>
          </p:cNvSpPr>
          <p:nvPr>
            <p:ph type="sldNum" sz="quarter" idx="12"/>
          </p:nvPr>
        </p:nvSpPr>
        <p:spPr/>
        <p:txBody>
          <a:bodyPr/>
          <a:lstStyle/>
          <a:p>
            <a:fld id="{576145E1-15E7-46E3-AB67-15F05E9FF978}" type="slidenum">
              <a:rPr lang="ar-SA" smtClean="0"/>
              <a:t>‹#›</a:t>
            </a:fld>
            <a:endParaRPr lang="ar-SA"/>
          </a:p>
        </p:txBody>
      </p:sp>
    </p:spTree>
    <p:extLst>
      <p:ext uri="{BB962C8B-B14F-4D97-AF65-F5344CB8AC3E}">
        <p14:creationId xmlns:p14="http://schemas.microsoft.com/office/powerpoint/2010/main" val="363992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8F41D1-C8B3-6C2A-E056-6648F2D569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SA"/>
          </a:p>
        </p:txBody>
      </p:sp>
      <p:sp>
        <p:nvSpPr>
          <p:cNvPr id="3" name="Vertical Text Placeholder 2">
            <a:extLst>
              <a:ext uri="{FF2B5EF4-FFF2-40B4-BE49-F238E27FC236}">
                <a16:creationId xmlns:a16="http://schemas.microsoft.com/office/drawing/2014/main" id="{C60F4FF1-D5EA-5C18-1D3F-FFE73A2473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E8CACE21-BE11-E252-0C8D-86478EA93F8B}"/>
              </a:ext>
            </a:extLst>
          </p:cNvPr>
          <p:cNvSpPr>
            <a:spLocks noGrp="1"/>
          </p:cNvSpPr>
          <p:nvPr>
            <p:ph type="dt" sz="half" idx="10"/>
          </p:nvPr>
        </p:nvSpPr>
        <p:spPr/>
        <p:txBody>
          <a:bodyPr/>
          <a:lstStyle/>
          <a:p>
            <a:fld id="{F7578902-02F7-4CDF-8197-C4CF8D14A1BF}" type="datetimeFigureOut">
              <a:rPr lang="ar-SA" smtClean="0"/>
              <a:t>16/08/1445</a:t>
            </a:fld>
            <a:endParaRPr lang="ar-SA"/>
          </a:p>
        </p:txBody>
      </p:sp>
      <p:sp>
        <p:nvSpPr>
          <p:cNvPr id="5" name="Footer Placeholder 4">
            <a:extLst>
              <a:ext uri="{FF2B5EF4-FFF2-40B4-BE49-F238E27FC236}">
                <a16:creationId xmlns:a16="http://schemas.microsoft.com/office/drawing/2014/main" id="{AD200F80-7D5C-7A82-BD42-1685BF7AC7B4}"/>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0063B04E-D721-C0A2-37D2-7C2E076EBFBD}"/>
              </a:ext>
            </a:extLst>
          </p:cNvPr>
          <p:cNvSpPr>
            <a:spLocks noGrp="1"/>
          </p:cNvSpPr>
          <p:nvPr>
            <p:ph type="sldNum" sz="quarter" idx="12"/>
          </p:nvPr>
        </p:nvSpPr>
        <p:spPr/>
        <p:txBody>
          <a:bodyPr/>
          <a:lstStyle/>
          <a:p>
            <a:fld id="{576145E1-15E7-46E3-AB67-15F05E9FF978}" type="slidenum">
              <a:rPr lang="ar-SA" smtClean="0"/>
              <a:t>‹#›</a:t>
            </a:fld>
            <a:endParaRPr lang="ar-SA"/>
          </a:p>
        </p:txBody>
      </p:sp>
    </p:spTree>
    <p:extLst>
      <p:ext uri="{BB962C8B-B14F-4D97-AF65-F5344CB8AC3E}">
        <p14:creationId xmlns:p14="http://schemas.microsoft.com/office/powerpoint/2010/main" val="1417052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511C5-A343-9843-ABB2-7F401344C3C1}"/>
              </a:ext>
            </a:extLst>
          </p:cNvPr>
          <p:cNvSpPr>
            <a:spLocks noGrp="1"/>
          </p:cNvSpPr>
          <p:nvPr>
            <p:ph type="title"/>
          </p:nvPr>
        </p:nvSpPr>
        <p:spPr/>
        <p:txBody>
          <a:bodyPr/>
          <a:lstStyle/>
          <a:p>
            <a:r>
              <a:rPr lang="en-US"/>
              <a:t>Click to edit Master title style</a:t>
            </a:r>
            <a:endParaRPr lang="ar-SA"/>
          </a:p>
        </p:txBody>
      </p:sp>
      <p:sp>
        <p:nvSpPr>
          <p:cNvPr id="3" name="Content Placeholder 2">
            <a:extLst>
              <a:ext uri="{FF2B5EF4-FFF2-40B4-BE49-F238E27FC236}">
                <a16:creationId xmlns:a16="http://schemas.microsoft.com/office/drawing/2014/main" id="{A52A6123-CEA3-A6E2-C8D1-A44E031BE8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BE7A30A3-48A1-0F89-285A-998B723AD642}"/>
              </a:ext>
            </a:extLst>
          </p:cNvPr>
          <p:cNvSpPr>
            <a:spLocks noGrp="1"/>
          </p:cNvSpPr>
          <p:nvPr>
            <p:ph type="dt" sz="half" idx="10"/>
          </p:nvPr>
        </p:nvSpPr>
        <p:spPr/>
        <p:txBody>
          <a:bodyPr/>
          <a:lstStyle/>
          <a:p>
            <a:fld id="{F7578902-02F7-4CDF-8197-C4CF8D14A1BF}" type="datetimeFigureOut">
              <a:rPr lang="ar-SA" smtClean="0"/>
              <a:t>16/08/1445</a:t>
            </a:fld>
            <a:endParaRPr lang="ar-SA"/>
          </a:p>
        </p:txBody>
      </p:sp>
      <p:sp>
        <p:nvSpPr>
          <p:cNvPr id="5" name="Footer Placeholder 4">
            <a:extLst>
              <a:ext uri="{FF2B5EF4-FFF2-40B4-BE49-F238E27FC236}">
                <a16:creationId xmlns:a16="http://schemas.microsoft.com/office/drawing/2014/main" id="{FA57228E-A1E1-B335-D779-DF6F502410B0}"/>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7C03408D-3365-E2A8-3128-D55FCA0090A5}"/>
              </a:ext>
            </a:extLst>
          </p:cNvPr>
          <p:cNvSpPr>
            <a:spLocks noGrp="1"/>
          </p:cNvSpPr>
          <p:nvPr>
            <p:ph type="sldNum" sz="quarter" idx="12"/>
          </p:nvPr>
        </p:nvSpPr>
        <p:spPr/>
        <p:txBody>
          <a:bodyPr/>
          <a:lstStyle/>
          <a:p>
            <a:fld id="{576145E1-15E7-46E3-AB67-15F05E9FF978}" type="slidenum">
              <a:rPr lang="ar-SA" smtClean="0"/>
              <a:t>‹#›</a:t>
            </a:fld>
            <a:endParaRPr lang="ar-SA"/>
          </a:p>
        </p:txBody>
      </p:sp>
    </p:spTree>
    <p:extLst>
      <p:ext uri="{BB962C8B-B14F-4D97-AF65-F5344CB8AC3E}">
        <p14:creationId xmlns:p14="http://schemas.microsoft.com/office/powerpoint/2010/main" val="449325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44E03-EE48-FB05-8562-ED7C14DA41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SA"/>
          </a:p>
        </p:txBody>
      </p:sp>
      <p:sp>
        <p:nvSpPr>
          <p:cNvPr id="3" name="Text Placeholder 2">
            <a:extLst>
              <a:ext uri="{FF2B5EF4-FFF2-40B4-BE49-F238E27FC236}">
                <a16:creationId xmlns:a16="http://schemas.microsoft.com/office/drawing/2014/main" id="{C68A23C6-1CEE-7541-4258-8ACCB78CF3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D1D25B-BE80-B646-CEF0-7F390A20CA17}"/>
              </a:ext>
            </a:extLst>
          </p:cNvPr>
          <p:cNvSpPr>
            <a:spLocks noGrp="1"/>
          </p:cNvSpPr>
          <p:nvPr>
            <p:ph type="dt" sz="half" idx="10"/>
          </p:nvPr>
        </p:nvSpPr>
        <p:spPr/>
        <p:txBody>
          <a:bodyPr/>
          <a:lstStyle/>
          <a:p>
            <a:fld id="{F7578902-02F7-4CDF-8197-C4CF8D14A1BF}" type="datetimeFigureOut">
              <a:rPr lang="ar-SA" smtClean="0"/>
              <a:t>16/08/1445</a:t>
            </a:fld>
            <a:endParaRPr lang="ar-SA"/>
          </a:p>
        </p:txBody>
      </p:sp>
      <p:sp>
        <p:nvSpPr>
          <p:cNvPr id="5" name="Footer Placeholder 4">
            <a:extLst>
              <a:ext uri="{FF2B5EF4-FFF2-40B4-BE49-F238E27FC236}">
                <a16:creationId xmlns:a16="http://schemas.microsoft.com/office/drawing/2014/main" id="{D09EAB12-4AD0-3020-1CE9-F3D892C06637}"/>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E4BF7B14-A53F-4855-423A-DC360A8D7D8F}"/>
              </a:ext>
            </a:extLst>
          </p:cNvPr>
          <p:cNvSpPr>
            <a:spLocks noGrp="1"/>
          </p:cNvSpPr>
          <p:nvPr>
            <p:ph type="sldNum" sz="quarter" idx="12"/>
          </p:nvPr>
        </p:nvSpPr>
        <p:spPr/>
        <p:txBody>
          <a:bodyPr/>
          <a:lstStyle/>
          <a:p>
            <a:fld id="{576145E1-15E7-46E3-AB67-15F05E9FF978}" type="slidenum">
              <a:rPr lang="ar-SA" smtClean="0"/>
              <a:t>‹#›</a:t>
            </a:fld>
            <a:endParaRPr lang="ar-SA"/>
          </a:p>
        </p:txBody>
      </p:sp>
    </p:spTree>
    <p:extLst>
      <p:ext uri="{BB962C8B-B14F-4D97-AF65-F5344CB8AC3E}">
        <p14:creationId xmlns:p14="http://schemas.microsoft.com/office/powerpoint/2010/main" val="77385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F076D-7DB4-1AAC-D3B0-872781EABA8B}"/>
              </a:ext>
            </a:extLst>
          </p:cNvPr>
          <p:cNvSpPr>
            <a:spLocks noGrp="1"/>
          </p:cNvSpPr>
          <p:nvPr>
            <p:ph type="title"/>
          </p:nvPr>
        </p:nvSpPr>
        <p:spPr/>
        <p:txBody>
          <a:bodyPr/>
          <a:lstStyle/>
          <a:p>
            <a:r>
              <a:rPr lang="en-US"/>
              <a:t>Click to edit Master title style</a:t>
            </a:r>
            <a:endParaRPr lang="ar-SA"/>
          </a:p>
        </p:txBody>
      </p:sp>
      <p:sp>
        <p:nvSpPr>
          <p:cNvPr id="3" name="Content Placeholder 2">
            <a:extLst>
              <a:ext uri="{FF2B5EF4-FFF2-40B4-BE49-F238E27FC236}">
                <a16:creationId xmlns:a16="http://schemas.microsoft.com/office/drawing/2014/main" id="{A3182CAB-DECD-E88C-CE39-D1687373A5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Content Placeholder 3">
            <a:extLst>
              <a:ext uri="{FF2B5EF4-FFF2-40B4-BE49-F238E27FC236}">
                <a16:creationId xmlns:a16="http://schemas.microsoft.com/office/drawing/2014/main" id="{473EED18-7BE3-CF01-9483-89BD0BDBD5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Date Placeholder 4">
            <a:extLst>
              <a:ext uri="{FF2B5EF4-FFF2-40B4-BE49-F238E27FC236}">
                <a16:creationId xmlns:a16="http://schemas.microsoft.com/office/drawing/2014/main" id="{9CB265A0-2236-2F46-5859-DD2B077EAA5D}"/>
              </a:ext>
            </a:extLst>
          </p:cNvPr>
          <p:cNvSpPr>
            <a:spLocks noGrp="1"/>
          </p:cNvSpPr>
          <p:nvPr>
            <p:ph type="dt" sz="half" idx="10"/>
          </p:nvPr>
        </p:nvSpPr>
        <p:spPr/>
        <p:txBody>
          <a:bodyPr/>
          <a:lstStyle/>
          <a:p>
            <a:fld id="{F7578902-02F7-4CDF-8197-C4CF8D14A1BF}" type="datetimeFigureOut">
              <a:rPr lang="ar-SA" smtClean="0"/>
              <a:t>16/08/1445</a:t>
            </a:fld>
            <a:endParaRPr lang="ar-SA"/>
          </a:p>
        </p:txBody>
      </p:sp>
      <p:sp>
        <p:nvSpPr>
          <p:cNvPr id="6" name="Footer Placeholder 5">
            <a:extLst>
              <a:ext uri="{FF2B5EF4-FFF2-40B4-BE49-F238E27FC236}">
                <a16:creationId xmlns:a16="http://schemas.microsoft.com/office/drawing/2014/main" id="{1313E616-6C63-6958-CB3A-7AA33D51C2A3}"/>
              </a:ext>
            </a:extLst>
          </p:cNvPr>
          <p:cNvSpPr>
            <a:spLocks noGrp="1"/>
          </p:cNvSpPr>
          <p:nvPr>
            <p:ph type="ftr" sz="quarter" idx="11"/>
          </p:nvPr>
        </p:nvSpPr>
        <p:spPr/>
        <p:txBody>
          <a:bodyPr/>
          <a:lstStyle/>
          <a:p>
            <a:endParaRPr lang="ar-SA"/>
          </a:p>
        </p:txBody>
      </p:sp>
      <p:sp>
        <p:nvSpPr>
          <p:cNvPr id="7" name="Slide Number Placeholder 6">
            <a:extLst>
              <a:ext uri="{FF2B5EF4-FFF2-40B4-BE49-F238E27FC236}">
                <a16:creationId xmlns:a16="http://schemas.microsoft.com/office/drawing/2014/main" id="{BA080365-C2FD-55B8-C37F-2372DC887792}"/>
              </a:ext>
            </a:extLst>
          </p:cNvPr>
          <p:cNvSpPr>
            <a:spLocks noGrp="1"/>
          </p:cNvSpPr>
          <p:nvPr>
            <p:ph type="sldNum" sz="quarter" idx="12"/>
          </p:nvPr>
        </p:nvSpPr>
        <p:spPr/>
        <p:txBody>
          <a:bodyPr/>
          <a:lstStyle/>
          <a:p>
            <a:fld id="{576145E1-15E7-46E3-AB67-15F05E9FF978}" type="slidenum">
              <a:rPr lang="ar-SA" smtClean="0"/>
              <a:t>‹#›</a:t>
            </a:fld>
            <a:endParaRPr lang="ar-SA"/>
          </a:p>
        </p:txBody>
      </p:sp>
    </p:spTree>
    <p:extLst>
      <p:ext uri="{BB962C8B-B14F-4D97-AF65-F5344CB8AC3E}">
        <p14:creationId xmlns:p14="http://schemas.microsoft.com/office/powerpoint/2010/main" val="2561445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6D90E-BA02-0432-EBD0-1C8FAAAB31A8}"/>
              </a:ext>
            </a:extLst>
          </p:cNvPr>
          <p:cNvSpPr>
            <a:spLocks noGrp="1"/>
          </p:cNvSpPr>
          <p:nvPr>
            <p:ph type="title"/>
          </p:nvPr>
        </p:nvSpPr>
        <p:spPr>
          <a:xfrm>
            <a:off x="839788" y="365125"/>
            <a:ext cx="10515600" cy="1325563"/>
          </a:xfrm>
        </p:spPr>
        <p:txBody>
          <a:bodyPr/>
          <a:lstStyle/>
          <a:p>
            <a:r>
              <a:rPr lang="en-US"/>
              <a:t>Click to edit Master title style</a:t>
            </a:r>
            <a:endParaRPr lang="ar-SA"/>
          </a:p>
        </p:txBody>
      </p:sp>
      <p:sp>
        <p:nvSpPr>
          <p:cNvPr id="3" name="Text Placeholder 2">
            <a:extLst>
              <a:ext uri="{FF2B5EF4-FFF2-40B4-BE49-F238E27FC236}">
                <a16:creationId xmlns:a16="http://schemas.microsoft.com/office/drawing/2014/main" id="{6AD241C7-64AE-E5EE-F5AD-75012A02D8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D48271-F1EB-071A-6440-5EFC0F43A8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Text Placeholder 4">
            <a:extLst>
              <a:ext uri="{FF2B5EF4-FFF2-40B4-BE49-F238E27FC236}">
                <a16:creationId xmlns:a16="http://schemas.microsoft.com/office/drawing/2014/main" id="{EABA76FB-6737-F853-4038-44B0ED63FC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D4BB10-5156-D8A0-EEB8-D8F3BE43A9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7" name="Date Placeholder 6">
            <a:extLst>
              <a:ext uri="{FF2B5EF4-FFF2-40B4-BE49-F238E27FC236}">
                <a16:creationId xmlns:a16="http://schemas.microsoft.com/office/drawing/2014/main" id="{57EB9614-CE87-849E-B76B-7E7A8F195683}"/>
              </a:ext>
            </a:extLst>
          </p:cNvPr>
          <p:cNvSpPr>
            <a:spLocks noGrp="1"/>
          </p:cNvSpPr>
          <p:nvPr>
            <p:ph type="dt" sz="half" idx="10"/>
          </p:nvPr>
        </p:nvSpPr>
        <p:spPr/>
        <p:txBody>
          <a:bodyPr/>
          <a:lstStyle/>
          <a:p>
            <a:fld id="{F7578902-02F7-4CDF-8197-C4CF8D14A1BF}" type="datetimeFigureOut">
              <a:rPr lang="ar-SA" smtClean="0"/>
              <a:t>16/08/1445</a:t>
            </a:fld>
            <a:endParaRPr lang="ar-SA"/>
          </a:p>
        </p:txBody>
      </p:sp>
      <p:sp>
        <p:nvSpPr>
          <p:cNvPr id="8" name="Footer Placeholder 7">
            <a:extLst>
              <a:ext uri="{FF2B5EF4-FFF2-40B4-BE49-F238E27FC236}">
                <a16:creationId xmlns:a16="http://schemas.microsoft.com/office/drawing/2014/main" id="{D22E47CB-DE82-DE91-CBB0-A17068E242D5}"/>
              </a:ext>
            </a:extLst>
          </p:cNvPr>
          <p:cNvSpPr>
            <a:spLocks noGrp="1"/>
          </p:cNvSpPr>
          <p:nvPr>
            <p:ph type="ftr" sz="quarter" idx="11"/>
          </p:nvPr>
        </p:nvSpPr>
        <p:spPr/>
        <p:txBody>
          <a:bodyPr/>
          <a:lstStyle/>
          <a:p>
            <a:endParaRPr lang="ar-SA"/>
          </a:p>
        </p:txBody>
      </p:sp>
      <p:sp>
        <p:nvSpPr>
          <p:cNvPr id="9" name="Slide Number Placeholder 8">
            <a:extLst>
              <a:ext uri="{FF2B5EF4-FFF2-40B4-BE49-F238E27FC236}">
                <a16:creationId xmlns:a16="http://schemas.microsoft.com/office/drawing/2014/main" id="{51A35922-9D4B-E3FE-8BA8-0D3BB4D5C97C}"/>
              </a:ext>
            </a:extLst>
          </p:cNvPr>
          <p:cNvSpPr>
            <a:spLocks noGrp="1"/>
          </p:cNvSpPr>
          <p:nvPr>
            <p:ph type="sldNum" sz="quarter" idx="12"/>
          </p:nvPr>
        </p:nvSpPr>
        <p:spPr/>
        <p:txBody>
          <a:bodyPr/>
          <a:lstStyle/>
          <a:p>
            <a:fld id="{576145E1-15E7-46E3-AB67-15F05E9FF978}" type="slidenum">
              <a:rPr lang="ar-SA" smtClean="0"/>
              <a:t>‹#›</a:t>
            </a:fld>
            <a:endParaRPr lang="ar-SA"/>
          </a:p>
        </p:txBody>
      </p:sp>
    </p:spTree>
    <p:extLst>
      <p:ext uri="{BB962C8B-B14F-4D97-AF65-F5344CB8AC3E}">
        <p14:creationId xmlns:p14="http://schemas.microsoft.com/office/powerpoint/2010/main" val="2742791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A78A0-D2FA-DAF5-C8BB-5BAFF56DC51D}"/>
              </a:ext>
            </a:extLst>
          </p:cNvPr>
          <p:cNvSpPr>
            <a:spLocks noGrp="1"/>
          </p:cNvSpPr>
          <p:nvPr>
            <p:ph type="title"/>
          </p:nvPr>
        </p:nvSpPr>
        <p:spPr/>
        <p:txBody>
          <a:bodyPr/>
          <a:lstStyle/>
          <a:p>
            <a:r>
              <a:rPr lang="en-US"/>
              <a:t>Click to edit Master title style</a:t>
            </a:r>
            <a:endParaRPr lang="ar-SA"/>
          </a:p>
        </p:txBody>
      </p:sp>
      <p:sp>
        <p:nvSpPr>
          <p:cNvPr id="3" name="Date Placeholder 2">
            <a:extLst>
              <a:ext uri="{FF2B5EF4-FFF2-40B4-BE49-F238E27FC236}">
                <a16:creationId xmlns:a16="http://schemas.microsoft.com/office/drawing/2014/main" id="{170CE1F8-5EB2-54CA-7AAF-F2B71524BAD7}"/>
              </a:ext>
            </a:extLst>
          </p:cNvPr>
          <p:cNvSpPr>
            <a:spLocks noGrp="1"/>
          </p:cNvSpPr>
          <p:nvPr>
            <p:ph type="dt" sz="half" idx="10"/>
          </p:nvPr>
        </p:nvSpPr>
        <p:spPr/>
        <p:txBody>
          <a:bodyPr/>
          <a:lstStyle/>
          <a:p>
            <a:fld id="{F7578902-02F7-4CDF-8197-C4CF8D14A1BF}" type="datetimeFigureOut">
              <a:rPr lang="ar-SA" smtClean="0"/>
              <a:t>16/08/1445</a:t>
            </a:fld>
            <a:endParaRPr lang="ar-SA"/>
          </a:p>
        </p:txBody>
      </p:sp>
      <p:sp>
        <p:nvSpPr>
          <p:cNvPr id="4" name="Footer Placeholder 3">
            <a:extLst>
              <a:ext uri="{FF2B5EF4-FFF2-40B4-BE49-F238E27FC236}">
                <a16:creationId xmlns:a16="http://schemas.microsoft.com/office/drawing/2014/main" id="{87DB4BE3-DAFF-EEAF-9A9A-2F2D6DBF7799}"/>
              </a:ext>
            </a:extLst>
          </p:cNvPr>
          <p:cNvSpPr>
            <a:spLocks noGrp="1"/>
          </p:cNvSpPr>
          <p:nvPr>
            <p:ph type="ftr" sz="quarter" idx="11"/>
          </p:nvPr>
        </p:nvSpPr>
        <p:spPr/>
        <p:txBody>
          <a:bodyPr/>
          <a:lstStyle/>
          <a:p>
            <a:endParaRPr lang="ar-SA"/>
          </a:p>
        </p:txBody>
      </p:sp>
      <p:sp>
        <p:nvSpPr>
          <p:cNvPr id="5" name="Slide Number Placeholder 4">
            <a:extLst>
              <a:ext uri="{FF2B5EF4-FFF2-40B4-BE49-F238E27FC236}">
                <a16:creationId xmlns:a16="http://schemas.microsoft.com/office/drawing/2014/main" id="{EB10B69D-19D3-76FA-13CD-3107FF1D4375}"/>
              </a:ext>
            </a:extLst>
          </p:cNvPr>
          <p:cNvSpPr>
            <a:spLocks noGrp="1"/>
          </p:cNvSpPr>
          <p:nvPr>
            <p:ph type="sldNum" sz="quarter" idx="12"/>
          </p:nvPr>
        </p:nvSpPr>
        <p:spPr/>
        <p:txBody>
          <a:bodyPr/>
          <a:lstStyle/>
          <a:p>
            <a:fld id="{576145E1-15E7-46E3-AB67-15F05E9FF978}" type="slidenum">
              <a:rPr lang="ar-SA" smtClean="0"/>
              <a:t>‹#›</a:t>
            </a:fld>
            <a:endParaRPr lang="ar-SA"/>
          </a:p>
        </p:txBody>
      </p:sp>
    </p:spTree>
    <p:extLst>
      <p:ext uri="{BB962C8B-B14F-4D97-AF65-F5344CB8AC3E}">
        <p14:creationId xmlns:p14="http://schemas.microsoft.com/office/powerpoint/2010/main" val="3912159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45CBBD-622A-5CA4-69CB-068A374026E0}"/>
              </a:ext>
            </a:extLst>
          </p:cNvPr>
          <p:cNvSpPr>
            <a:spLocks noGrp="1"/>
          </p:cNvSpPr>
          <p:nvPr>
            <p:ph type="dt" sz="half" idx="10"/>
          </p:nvPr>
        </p:nvSpPr>
        <p:spPr/>
        <p:txBody>
          <a:bodyPr/>
          <a:lstStyle/>
          <a:p>
            <a:fld id="{F7578902-02F7-4CDF-8197-C4CF8D14A1BF}" type="datetimeFigureOut">
              <a:rPr lang="ar-SA" smtClean="0"/>
              <a:t>16/08/1445</a:t>
            </a:fld>
            <a:endParaRPr lang="ar-SA"/>
          </a:p>
        </p:txBody>
      </p:sp>
      <p:sp>
        <p:nvSpPr>
          <p:cNvPr id="3" name="Footer Placeholder 2">
            <a:extLst>
              <a:ext uri="{FF2B5EF4-FFF2-40B4-BE49-F238E27FC236}">
                <a16:creationId xmlns:a16="http://schemas.microsoft.com/office/drawing/2014/main" id="{8B36EBB1-B66B-7A05-DCC7-BD6EF7898CD5}"/>
              </a:ext>
            </a:extLst>
          </p:cNvPr>
          <p:cNvSpPr>
            <a:spLocks noGrp="1"/>
          </p:cNvSpPr>
          <p:nvPr>
            <p:ph type="ftr" sz="quarter" idx="11"/>
          </p:nvPr>
        </p:nvSpPr>
        <p:spPr/>
        <p:txBody>
          <a:bodyPr/>
          <a:lstStyle/>
          <a:p>
            <a:endParaRPr lang="ar-SA"/>
          </a:p>
        </p:txBody>
      </p:sp>
      <p:sp>
        <p:nvSpPr>
          <p:cNvPr id="4" name="Slide Number Placeholder 3">
            <a:extLst>
              <a:ext uri="{FF2B5EF4-FFF2-40B4-BE49-F238E27FC236}">
                <a16:creationId xmlns:a16="http://schemas.microsoft.com/office/drawing/2014/main" id="{E6996618-9BA9-1E92-AFD9-3EC611ABF4E9}"/>
              </a:ext>
            </a:extLst>
          </p:cNvPr>
          <p:cNvSpPr>
            <a:spLocks noGrp="1"/>
          </p:cNvSpPr>
          <p:nvPr>
            <p:ph type="sldNum" sz="quarter" idx="12"/>
          </p:nvPr>
        </p:nvSpPr>
        <p:spPr/>
        <p:txBody>
          <a:bodyPr/>
          <a:lstStyle/>
          <a:p>
            <a:fld id="{576145E1-15E7-46E3-AB67-15F05E9FF978}" type="slidenum">
              <a:rPr lang="ar-SA" smtClean="0"/>
              <a:t>‹#›</a:t>
            </a:fld>
            <a:endParaRPr lang="ar-SA"/>
          </a:p>
        </p:txBody>
      </p:sp>
    </p:spTree>
    <p:extLst>
      <p:ext uri="{BB962C8B-B14F-4D97-AF65-F5344CB8AC3E}">
        <p14:creationId xmlns:p14="http://schemas.microsoft.com/office/powerpoint/2010/main" val="1438997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9D92F-DF6E-6746-E908-913DD16611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SA"/>
          </a:p>
        </p:txBody>
      </p:sp>
      <p:sp>
        <p:nvSpPr>
          <p:cNvPr id="3" name="Content Placeholder 2">
            <a:extLst>
              <a:ext uri="{FF2B5EF4-FFF2-40B4-BE49-F238E27FC236}">
                <a16:creationId xmlns:a16="http://schemas.microsoft.com/office/drawing/2014/main" id="{32FA1363-879D-3FD5-482F-E2A8241695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Text Placeholder 3">
            <a:extLst>
              <a:ext uri="{FF2B5EF4-FFF2-40B4-BE49-F238E27FC236}">
                <a16:creationId xmlns:a16="http://schemas.microsoft.com/office/drawing/2014/main" id="{303D2A2C-20D3-CD5F-DEB4-22C1C66258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0511A1-9279-378B-0FC2-10D7F92D0B70}"/>
              </a:ext>
            </a:extLst>
          </p:cNvPr>
          <p:cNvSpPr>
            <a:spLocks noGrp="1"/>
          </p:cNvSpPr>
          <p:nvPr>
            <p:ph type="dt" sz="half" idx="10"/>
          </p:nvPr>
        </p:nvSpPr>
        <p:spPr/>
        <p:txBody>
          <a:bodyPr/>
          <a:lstStyle/>
          <a:p>
            <a:fld id="{F7578902-02F7-4CDF-8197-C4CF8D14A1BF}" type="datetimeFigureOut">
              <a:rPr lang="ar-SA" smtClean="0"/>
              <a:t>16/08/1445</a:t>
            </a:fld>
            <a:endParaRPr lang="ar-SA"/>
          </a:p>
        </p:txBody>
      </p:sp>
      <p:sp>
        <p:nvSpPr>
          <p:cNvPr id="6" name="Footer Placeholder 5">
            <a:extLst>
              <a:ext uri="{FF2B5EF4-FFF2-40B4-BE49-F238E27FC236}">
                <a16:creationId xmlns:a16="http://schemas.microsoft.com/office/drawing/2014/main" id="{B1EA4FFE-AB59-DAFF-0360-39DF5142E459}"/>
              </a:ext>
            </a:extLst>
          </p:cNvPr>
          <p:cNvSpPr>
            <a:spLocks noGrp="1"/>
          </p:cNvSpPr>
          <p:nvPr>
            <p:ph type="ftr" sz="quarter" idx="11"/>
          </p:nvPr>
        </p:nvSpPr>
        <p:spPr/>
        <p:txBody>
          <a:bodyPr/>
          <a:lstStyle/>
          <a:p>
            <a:endParaRPr lang="ar-SA"/>
          </a:p>
        </p:txBody>
      </p:sp>
      <p:sp>
        <p:nvSpPr>
          <p:cNvPr id="7" name="Slide Number Placeholder 6">
            <a:extLst>
              <a:ext uri="{FF2B5EF4-FFF2-40B4-BE49-F238E27FC236}">
                <a16:creationId xmlns:a16="http://schemas.microsoft.com/office/drawing/2014/main" id="{E921B24D-B10E-E8C8-E221-D28917ECFDF4}"/>
              </a:ext>
            </a:extLst>
          </p:cNvPr>
          <p:cNvSpPr>
            <a:spLocks noGrp="1"/>
          </p:cNvSpPr>
          <p:nvPr>
            <p:ph type="sldNum" sz="quarter" idx="12"/>
          </p:nvPr>
        </p:nvSpPr>
        <p:spPr/>
        <p:txBody>
          <a:bodyPr/>
          <a:lstStyle/>
          <a:p>
            <a:fld id="{576145E1-15E7-46E3-AB67-15F05E9FF978}" type="slidenum">
              <a:rPr lang="ar-SA" smtClean="0"/>
              <a:t>‹#›</a:t>
            </a:fld>
            <a:endParaRPr lang="ar-SA"/>
          </a:p>
        </p:txBody>
      </p:sp>
    </p:spTree>
    <p:extLst>
      <p:ext uri="{BB962C8B-B14F-4D97-AF65-F5344CB8AC3E}">
        <p14:creationId xmlns:p14="http://schemas.microsoft.com/office/powerpoint/2010/main" val="1702715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D7E74-31BA-2AEB-809D-7516872C95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SA"/>
          </a:p>
        </p:txBody>
      </p:sp>
      <p:sp>
        <p:nvSpPr>
          <p:cNvPr id="3" name="Picture Placeholder 2">
            <a:extLst>
              <a:ext uri="{FF2B5EF4-FFF2-40B4-BE49-F238E27FC236}">
                <a16:creationId xmlns:a16="http://schemas.microsoft.com/office/drawing/2014/main" id="{931E0EC0-B97D-508C-D907-4FB2D153B4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Text Placeholder 3">
            <a:extLst>
              <a:ext uri="{FF2B5EF4-FFF2-40B4-BE49-F238E27FC236}">
                <a16:creationId xmlns:a16="http://schemas.microsoft.com/office/drawing/2014/main" id="{D2A8BC8C-393C-00A2-2477-369D2DC2F6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83092C-18C1-49A4-D745-8C5887C79871}"/>
              </a:ext>
            </a:extLst>
          </p:cNvPr>
          <p:cNvSpPr>
            <a:spLocks noGrp="1"/>
          </p:cNvSpPr>
          <p:nvPr>
            <p:ph type="dt" sz="half" idx="10"/>
          </p:nvPr>
        </p:nvSpPr>
        <p:spPr/>
        <p:txBody>
          <a:bodyPr/>
          <a:lstStyle/>
          <a:p>
            <a:fld id="{F7578902-02F7-4CDF-8197-C4CF8D14A1BF}" type="datetimeFigureOut">
              <a:rPr lang="ar-SA" smtClean="0"/>
              <a:t>16/08/1445</a:t>
            </a:fld>
            <a:endParaRPr lang="ar-SA"/>
          </a:p>
        </p:txBody>
      </p:sp>
      <p:sp>
        <p:nvSpPr>
          <p:cNvPr id="6" name="Footer Placeholder 5">
            <a:extLst>
              <a:ext uri="{FF2B5EF4-FFF2-40B4-BE49-F238E27FC236}">
                <a16:creationId xmlns:a16="http://schemas.microsoft.com/office/drawing/2014/main" id="{5E8087BA-FE87-9B79-BF46-2CEFBE0A9066}"/>
              </a:ext>
            </a:extLst>
          </p:cNvPr>
          <p:cNvSpPr>
            <a:spLocks noGrp="1"/>
          </p:cNvSpPr>
          <p:nvPr>
            <p:ph type="ftr" sz="quarter" idx="11"/>
          </p:nvPr>
        </p:nvSpPr>
        <p:spPr/>
        <p:txBody>
          <a:bodyPr/>
          <a:lstStyle/>
          <a:p>
            <a:endParaRPr lang="ar-SA"/>
          </a:p>
        </p:txBody>
      </p:sp>
      <p:sp>
        <p:nvSpPr>
          <p:cNvPr id="7" name="Slide Number Placeholder 6">
            <a:extLst>
              <a:ext uri="{FF2B5EF4-FFF2-40B4-BE49-F238E27FC236}">
                <a16:creationId xmlns:a16="http://schemas.microsoft.com/office/drawing/2014/main" id="{C52EB599-0D34-94D8-5B5A-7DDC0243B398}"/>
              </a:ext>
            </a:extLst>
          </p:cNvPr>
          <p:cNvSpPr>
            <a:spLocks noGrp="1"/>
          </p:cNvSpPr>
          <p:nvPr>
            <p:ph type="sldNum" sz="quarter" idx="12"/>
          </p:nvPr>
        </p:nvSpPr>
        <p:spPr/>
        <p:txBody>
          <a:bodyPr/>
          <a:lstStyle/>
          <a:p>
            <a:fld id="{576145E1-15E7-46E3-AB67-15F05E9FF978}" type="slidenum">
              <a:rPr lang="ar-SA" smtClean="0"/>
              <a:t>‹#›</a:t>
            </a:fld>
            <a:endParaRPr lang="ar-SA"/>
          </a:p>
        </p:txBody>
      </p:sp>
    </p:spTree>
    <p:extLst>
      <p:ext uri="{BB962C8B-B14F-4D97-AF65-F5344CB8AC3E}">
        <p14:creationId xmlns:p14="http://schemas.microsoft.com/office/powerpoint/2010/main" val="3577834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3B8289-B02D-AC4A-2C96-CE2080D71F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SA"/>
          </a:p>
        </p:txBody>
      </p:sp>
      <p:sp>
        <p:nvSpPr>
          <p:cNvPr id="3" name="Text Placeholder 2">
            <a:extLst>
              <a:ext uri="{FF2B5EF4-FFF2-40B4-BE49-F238E27FC236}">
                <a16:creationId xmlns:a16="http://schemas.microsoft.com/office/drawing/2014/main" id="{326B479F-1C8F-1CE4-6AC8-7ADD755D79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90D9A2FD-9283-2C16-2BBF-C2B6A98EBF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578902-02F7-4CDF-8197-C4CF8D14A1BF}" type="datetimeFigureOut">
              <a:rPr lang="ar-SA" smtClean="0"/>
              <a:t>16/08/1445</a:t>
            </a:fld>
            <a:endParaRPr lang="ar-SA"/>
          </a:p>
        </p:txBody>
      </p:sp>
      <p:sp>
        <p:nvSpPr>
          <p:cNvPr id="5" name="Footer Placeholder 4">
            <a:extLst>
              <a:ext uri="{FF2B5EF4-FFF2-40B4-BE49-F238E27FC236}">
                <a16:creationId xmlns:a16="http://schemas.microsoft.com/office/drawing/2014/main" id="{BCDB8488-DED0-42F1-6556-928EF356F4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SA"/>
          </a:p>
        </p:txBody>
      </p:sp>
      <p:sp>
        <p:nvSpPr>
          <p:cNvPr id="6" name="Slide Number Placeholder 5">
            <a:extLst>
              <a:ext uri="{FF2B5EF4-FFF2-40B4-BE49-F238E27FC236}">
                <a16:creationId xmlns:a16="http://schemas.microsoft.com/office/drawing/2014/main" id="{AAD38B6F-25BD-C94B-DD3A-DFF7EFB445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6145E1-15E7-46E3-AB67-15F05E9FF978}" type="slidenum">
              <a:rPr lang="ar-SA" smtClean="0"/>
              <a:t>‹#›</a:t>
            </a:fld>
            <a:endParaRPr lang="ar-SA"/>
          </a:p>
        </p:txBody>
      </p:sp>
    </p:spTree>
    <p:extLst>
      <p:ext uri="{BB962C8B-B14F-4D97-AF65-F5344CB8AC3E}">
        <p14:creationId xmlns:p14="http://schemas.microsoft.com/office/powerpoint/2010/main" val="2101869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up of a network&#10;&#10;Description automatically generated">
            <a:extLst>
              <a:ext uri="{FF2B5EF4-FFF2-40B4-BE49-F238E27FC236}">
                <a16:creationId xmlns:a16="http://schemas.microsoft.com/office/drawing/2014/main" id="{42B89AAB-653F-621A-C7ED-1FFD7FECF8E6}"/>
              </a:ext>
            </a:extLst>
          </p:cNvPr>
          <p:cNvPicPr>
            <a:picLocks noChangeAspect="1"/>
          </p:cNvPicPr>
          <p:nvPr/>
        </p:nvPicPr>
        <p:blipFill rotWithShape="1">
          <a:blip r:embed="rId2"/>
          <a:srcRect l="3885" t="10098" r="5204" b="-2"/>
          <a:stretch/>
        </p:blipFill>
        <p:spPr>
          <a:xfrm>
            <a:off x="3523488" y="10"/>
            <a:ext cx="8668512" cy="6857990"/>
          </a:xfrm>
          <a:prstGeom prst="rect">
            <a:avLst/>
          </a:prstGeom>
        </p:spPr>
      </p:pic>
      <p:sp>
        <p:nvSpPr>
          <p:cNvPr id="22" name="Rectangle 2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DE4A2E-95E1-8AE3-F2FB-A49EDAE1057C}"/>
              </a:ext>
            </a:extLst>
          </p:cNvPr>
          <p:cNvSpPr>
            <a:spLocks noGrp="1"/>
          </p:cNvSpPr>
          <p:nvPr>
            <p:ph type="ctrTitle"/>
          </p:nvPr>
        </p:nvSpPr>
        <p:spPr>
          <a:xfrm>
            <a:off x="477981" y="1122363"/>
            <a:ext cx="4023360" cy="3204134"/>
          </a:xfrm>
        </p:spPr>
        <p:txBody>
          <a:bodyPr anchor="b">
            <a:normAutofit/>
          </a:bodyPr>
          <a:lstStyle/>
          <a:p>
            <a:r>
              <a:rPr lang="ar-SA" sz="4100" b="1" dirty="0">
                <a:effectLst/>
                <a:latin typeface="Tahoma" panose="020B0604030504040204" pitchFamily="34" charset="0"/>
                <a:ea typeface="Times New Roman" panose="02020603050405020304" pitchFamily="18" charset="0"/>
                <a:cs typeface="Sakkal Majalla" panose="02000000000000000000" pitchFamily="2" charset="-78"/>
              </a:rPr>
              <a:t>استخدام الذكاء الصناعي في قياس مخاطر التامين الصحي وحساب التسعير لكل فرد حسب</a:t>
            </a:r>
            <a:r>
              <a:rPr lang="ar-SA" sz="4100" dirty="0">
                <a:effectLst/>
                <a:latin typeface="inherit"/>
                <a:ea typeface="Times New Roman" panose="02020603050405020304" pitchFamily="18" charset="0"/>
                <a:cs typeface="Segoe UI" panose="020B0502040204020203" pitchFamily="34" charset="0"/>
              </a:rPr>
              <a:t> </a:t>
            </a:r>
            <a:r>
              <a:rPr lang="ar-SA" sz="4100" b="1" dirty="0">
                <a:effectLst/>
                <a:latin typeface="Tahoma" panose="020B0604030504040204" pitchFamily="34" charset="0"/>
                <a:ea typeface="Times New Roman" panose="02020603050405020304" pitchFamily="18" charset="0"/>
                <a:cs typeface="Sakkal Majalla" panose="02000000000000000000" pitchFamily="2" charset="-78"/>
              </a:rPr>
              <a:t>نمط حياته الصحي</a:t>
            </a:r>
            <a:endParaRPr lang="ar-SA" sz="4100" dirty="0"/>
          </a:p>
        </p:txBody>
      </p:sp>
      <p:sp>
        <p:nvSpPr>
          <p:cNvPr id="3" name="Subtitle 2">
            <a:extLst>
              <a:ext uri="{FF2B5EF4-FFF2-40B4-BE49-F238E27FC236}">
                <a16:creationId xmlns:a16="http://schemas.microsoft.com/office/drawing/2014/main" id="{0A365837-FBB5-3F07-5BB9-0C9C68929F45}"/>
              </a:ext>
            </a:extLst>
          </p:cNvPr>
          <p:cNvSpPr>
            <a:spLocks noGrp="1"/>
          </p:cNvSpPr>
          <p:nvPr>
            <p:ph type="subTitle" idx="1"/>
          </p:nvPr>
        </p:nvSpPr>
        <p:spPr>
          <a:xfrm>
            <a:off x="477980" y="4872922"/>
            <a:ext cx="4023359" cy="1208141"/>
          </a:xfrm>
        </p:spPr>
        <p:txBody>
          <a:bodyPr>
            <a:normAutofit/>
          </a:bodyPr>
          <a:lstStyle/>
          <a:p>
            <a:r>
              <a:rPr lang="ar-SA" sz="2000" dirty="0"/>
              <a:t>مليحة ناصر</a:t>
            </a:r>
          </a:p>
          <a:p>
            <a:r>
              <a:rPr lang="ar-SA" sz="2000" dirty="0" err="1"/>
              <a:t>د.عبدالله</a:t>
            </a:r>
            <a:r>
              <a:rPr lang="ar-SA" sz="2000" dirty="0"/>
              <a:t> سعيد</a:t>
            </a:r>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006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E5EDA-361E-BBC6-A2D5-3BB33EDA02A1}"/>
              </a:ext>
            </a:extLst>
          </p:cNvPr>
          <p:cNvSpPr>
            <a:spLocks noGrp="1"/>
          </p:cNvSpPr>
          <p:nvPr>
            <p:ph type="title"/>
          </p:nvPr>
        </p:nvSpPr>
        <p:spPr>
          <a:xfrm>
            <a:off x="1389278" y="1233241"/>
            <a:ext cx="3240506" cy="4064628"/>
          </a:xfrm>
        </p:spPr>
        <p:txBody>
          <a:bodyPr>
            <a:normAutofit/>
          </a:bodyPr>
          <a:lstStyle/>
          <a:p>
            <a:pPr algn="ctr"/>
            <a:r>
              <a:rPr lang="ar-SA" b="1" dirty="0">
                <a:solidFill>
                  <a:srgbClr val="FFFFFF"/>
                </a:solidFill>
                <a:effectLst/>
                <a:ea typeface="Times New Roman" panose="02020603050405020304" pitchFamily="18" charset="0"/>
                <a:cs typeface="Sakkal Majalla" panose="02000000000000000000" pitchFamily="2" charset="-78"/>
              </a:rPr>
              <a:t>المشكلة</a:t>
            </a:r>
            <a:endParaRPr lang="ar-SA" dirty="0">
              <a:solidFill>
                <a:srgbClr val="FFFFFF"/>
              </a:solidFill>
            </a:endParaRPr>
          </a:p>
        </p:txBody>
      </p:sp>
      <p:sp>
        <p:nvSpPr>
          <p:cNvPr id="25" name="Freeform: Shape 24">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6A45687-0C49-FDEE-6F06-AB9E83782BD3}"/>
              </a:ext>
            </a:extLst>
          </p:cNvPr>
          <p:cNvSpPr>
            <a:spLocks noGrp="1"/>
          </p:cNvSpPr>
          <p:nvPr>
            <p:ph idx="1"/>
          </p:nvPr>
        </p:nvSpPr>
        <p:spPr>
          <a:xfrm>
            <a:off x="6096000" y="820880"/>
            <a:ext cx="5257799" cy="4889350"/>
          </a:xfrm>
        </p:spPr>
        <p:txBody>
          <a:bodyPr anchor="t">
            <a:normAutofit/>
          </a:bodyPr>
          <a:lstStyle/>
          <a:p>
            <a:pPr marL="0" indent="0" algn="ctr" rtl="1">
              <a:buNone/>
            </a:pPr>
            <a:r>
              <a:rPr lang="ar-SA" b="1" dirty="0">
                <a:effectLst/>
                <a:latin typeface="Times New Roman" panose="02020603050405020304" pitchFamily="18" charset="0"/>
                <a:ea typeface="Times New Roman" panose="02020603050405020304" pitchFamily="18" charset="0"/>
                <a:cs typeface="Sakkal Majalla" panose="02000000000000000000" pitchFamily="2" charset="-78"/>
              </a:rPr>
              <a:t>التأمين الصحي يواجه تحديًا كبيرًا في تقييم المخاطر وتحديد الأسعار بشكل دقيق وعادل لكل فرد. التقييمات التقليدية غالبًا ما تعتمد على معايير عامة ولا تأخذ في الاعتبار الاختلافات الفردية في نمط الحياة والصحة، مما يؤدي إلى أسعار غير متوازنة وأحيانًا عدم كفاءة في توزيع الموارد</a:t>
            </a:r>
            <a:r>
              <a:rPr lang="en-NZ" b="1" dirty="0">
                <a:effectLst/>
                <a:latin typeface="Sakkal Majalla" panose="02000000000000000000" pitchFamily="2" charset="-78"/>
                <a:ea typeface="Times New Roman" panose="02020603050405020304" pitchFamily="18" charset="0"/>
              </a:rPr>
              <a:t>.</a:t>
            </a:r>
            <a:endParaRPr lang="en-US" dirty="0">
              <a:effectLst/>
              <a:latin typeface="Times New Roman" panose="02020603050405020304" pitchFamily="18" charset="0"/>
              <a:ea typeface="Times New Roman" panose="02020603050405020304" pitchFamily="18" charset="0"/>
            </a:endParaRPr>
          </a:p>
          <a:p>
            <a:pPr rtl="1"/>
            <a:endParaRPr lang="ar-SA" dirty="0"/>
          </a:p>
        </p:txBody>
      </p:sp>
      <p:sp>
        <p:nvSpPr>
          <p:cNvPr id="31" name="Freeform: Shape 30">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048480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CFBBBD-FEF1-2249-6D12-450C3BC8AFC0}"/>
              </a:ext>
            </a:extLst>
          </p:cNvPr>
          <p:cNvSpPr>
            <a:spLocks noGrp="1"/>
          </p:cNvSpPr>
          <p:nvPr>
            <p:ph type="title"/>
          </p:nvPr>
        </p:nvSpPr>
        <p:spPr>
          <a:xfrm>
            <a:off x="1171074" y="1396686"/>
            <a:ext cx="3240506" cy="4064628"/>
          </a:xfrm>
        </p:spPr>
        <p:txBody>
          <a:bodyPr>
            <a:normAutofit/>
          </a:bodyPr>
          <a:lstStyle/>
          <a:p>
            <a:pPr algn="ctr" rtl="1"/>
            <a:r>
              <a:rPr lang="ar-SA" b="1" dirty="0">
                <a:solidFill>
                  <a:srgbClr val="FFFFFF"/>
                </a:solidFill>
                <a:effectLst/>
                <a:latin typeface="Tahoma" panose="020B0604030504040204" pitchFamily="34" charset="0"/>
                <a:ea typeface="Times New Roman" panose="02020603050405020304" pitchFamily="18" charset="0"/>
                <a:cs typeface="Sakkal Majalla" panose="02000000000000000000" pitchFamily="2" charset="-78"/>
              </a:rPr>
              <a:t>الحل</a:t>
            </a:r>
            <a:endParaRPr lang="ar-SA"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96E26E2-F8EB-F0CF-D524-47FCA065D442}"/>
              </a:ext>
            </a:extLst>
          </p:cNvPr>
          <p:cNvSpPr>
            <a:spLocks noGrp="1"/>
          </p:cNvSpPr>
          <p:nvPr>
            <p:ph idx="1"/>
          </p:nvPr>
        </p:nvSpPr>
        <p:spPr>
          <a:xfrm>
            <a:off x="5370153" y="1526033"/>
            <a:ext cx="5536397" cy="3935281"/>
          </a:xfrm>
        </p:spPr>
        <p:txBody>
          <a:bodyPr>
            <a:normAutofit/>
          </a:bodyPr>
          <a:lstStyle/>
          <a:p>
            <a:pPr marL="0" indent="0" algn="ctr" rtl="1">
              <a:buNone/>
            </a:pPr>
            <a:r>
              <a:rPr lang="ar-SA" b="1" dirty="0">
                <a:effectLst/>
                <a:latin typeface="Tahoma" panose="020B0604030504040204" pitchFamily="34" charset="0"/>
                <a:ea typeface="Times New Roman" panose="02020603050405020304" pitchFamily="18" charset="0"/>
                <a:cs typeface="Sakkal Majalla" panose="02000000000000000000" pitchFamily="2" charset="-78"/>
              </a:rPr>
              <a:t>تطوير نظام قائم على الذكاء الصناعي يقوم بتحليل بيانات مفصلة حول نمط حياة الأفراد وعوامل الخطر الصحية المرتبطة بهم لتقييم المخاطر بشكل أكثر دقة وتخصيصية. يمكن لهذا النظام أن يستخدم مجموعة واسعة من المعطيات، بما في ذلك البيانات </a:t>
            </a:r>
            <a:r>
              <a:rPr lang="ar-SA" b="1" dirty="0" err="1">
                <a:effectLst/>
                <a:latin typeface="Tahoma" panose="020B0604030504040204" pitchFamily="34" charset="0"/>
                <a:ea typeface="Times New Roman" panose="02020603050405020304" pitchFamily="18" charset="0"/>
                <a:cs typeface="Sakkal Majalla" panose="02000000000000000000" pitchFamily="2" charset="-78"/>
              </a:rPr>
              <a:t>البيومترية</a:t>
            </a:r>
            <a:r>
              <a:rPr lang="ar-SA" b="1" dirty="0">
                <a:effectLst/>
                <a:latin typeface="Tahoma" panose="020B0604030504040204" pitchFamily="34" charset="0"/>
                <a:ea typeface="Times New Roman" panose="02020603050405020304" pitchFamily="18" charset="0"/>
                <a:cs typeface="Sakkal Majalla" panose="02000000000000000000" pitchFamily="2" charset="-78"/>
              </a:rPr>
              <a:t>، سجلات النشاط البدني، التاريخ الطبي، وعادات الأكل، لحساب التسعير المخصص للتأمين الصحي لكل فرد</a:t>
            </a:r>
            <a:r>
              <a:rPr lang="en-NZ" b="1" dirty="0">
                <a:effectLst/>
                <a:latin typeface="Sakkal Majalla" panose="02000000000000000000" pitchFamily="2" charset="-78"/>
                <a:ea typeface="Times New Roman" panose="02020603050405020304" pitchFamily="18" charset="0"/>
                <a:cs typeface="Times New Roman" panose="02020603050405020304" pitchFamily="18" charset="0"/>
              </a:rPr>
              <a:t>.</a:t>
            </a:r>
            <a:endParaRPr lang="en-US" dirty="0">
              <a:effectLst/>
              <a:latin typeface="Tahoma" panose="020B0604030504040204" pitchFamily="34" charset="0"/>
              <a:ea typeface="Times New Roman" panose="02020603050405020304" pitchFamily="18" charset="0"/>
              <a:cs typeface="Times New Roman" panose="02020603050405020304" pitchFamily="18" charset="0"/>
            </a:endParaRPr>
          </a:p>
          <a:p>
            <a:pPr rtl="1"/>
            <a:endParaRPr lang="ar-SA" dirty="0"/>
          </a:p>
        </p:txBody>
      </p:sp>
    </p:spTree>
    <p:extLst>
      <p:ext uri="{BB962C8B-B14F-4D97-AF65-F5344CB8AC3E}">
        <p14:creationId xmlns:p14="http://schemas.microsoft.com/office/powerpoint/2010/main" val="3186423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D37E8D-F583-755B-CF30-F128D8160B4C}"/>
              </a:ext>
            </a:extLst>
          </p:cNvPr>
          <p:cNvSpPr>
            <a:spLocks noGrp="1"/>
          </p:cNvSpPr>
          <p:nvPr>
            <p:ph type="title"/>
          </p:nvPr>
        </p:nvSpPr>
        <p:spPr>
          <a:xfrm>
            <a:off x="1171074" y="1396686"/>
            <a:ext cx="3240506" cy="4064628"/>
          </a:xfrm>
        </p:spPr>
        <p:txBody>
          <a:bodyPr>
            <a:normAutofit/>
          </a:bodyPr>
          <a:lstStyle/>
          <a:p>
            <a:r>
              <a:rPr lang="ar-SA" b="1">
                <a:solidFill>
                  <a:srgbClr val="FFFFFF"/>
                </a:solidFill>
                <a:effectLst/>
                <a:latin typeface="Tahoma" panose="020B0604030504040204" pitchFamily="34" charset="0"/>
                <a:ea typeface="Times New Roman" panose="02020603050405020304" pitchFamily="18" charset="0"/>
                <a:cs typeface="Sakkal Majalla" panose="02000000000000000000" pitchFamily="2" charset="-78"/>
              </a:rPr>
              <a:t>فوائد الحل</a:t>
            </a:r>
            <a:r>
              <a:rPr lang="en-NZ" b="1">
                <a:solidFill>
                  <a:srgbClr val="FFFFFF"/>
                </a:solidFill>
                <a:effectLst/>
                <a:latin typeface="Sakkal Majalla" panose="02000000000000000000" pitchFamily="2" charset="-78"/>
                <a:ea typeface="Times New Roman" panose="02020603050405020304" pitchFamily="18" charset="0"/>
                <a:cs typeface="Times New Roman" panose="02020603050405020304" pitchFamily="18" charset="0"/>
              </a:rPr>
              <a:t>:</a:t>
            </a:r>
            <a:endParaRPr lang="ar-SA">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9D50C42-F8D7-C9A8-6D08-EA112AD7EC91}"/>
              </a:ext>
            </a:extLst>
          </p:cNvPr>
          <p:cNvSpPr>
            <a:spLocks noGrp="1"/>
          </p:cNvSpPr>
          <p:nvPr>
            <p:ph idx="1"/>
          </p:nvPr>
        </p:nvSpPr>
        <p:spPr>
          <a:xfrm>
            <a:off x="5370153" y="1526033"/>
            <a:ext cx="5536397" cy="3935281"/>
          </a:xfrm>
        </p:spPr>
        <p:txBody>
          <a:bodyPr>
            <a:normAutofit/>
          </a:bodyPr>
          <a:lstStyle/>
          <a:p>
            <a:pPr marL="342900" marR="0" lvl="0" indent="-342900" algn="r" rtl="1" fontAlgn="base">
              <a:spcBef>
                <a:spcPts val="0"/>
              </a:spcBef>
              <a:spcAft>
                <a:spcPts val="0"/>
              </a:spcAft>
              <a:tabLst>
                <a:tab pos="457200" algn="l"/>
              </a:tabLst>
            </a:pPr>
            <a:r>
              <a:rPr lang="ar-SA" sz="2000" b="1" dirty="0">
                <a:effectLst/>
                <a:latin typeface="Tahoma" panose="020B0604030504040204" pitchFamily="34" charset="0"/>
                <a:ea typeface="Times New Roman" panose="02020603050405020304" pitchFamily="18" charset="0"/>
                <a:cs typeface="Sakkal Majalla" panose="02000000000000000000" pitchFamily="2" charset="-78"/>
              </a:rPr>
              <a:t>عدالة أكبر في التسعير</a:t>
            </a:r>
            <a:r>
              <a:rPr lang="en-NZ" sz="2000" b="1" dirty="0">
                <a:effectLst/>
                <a:latin typeface="Sakkal Majalla" panose="02000000000000000000" pitchFamily="2" charset="-78"/>
                <a:ea typeface="Times New Roman" panose="02020603050405020304" pitchFamily="18" charset="0"/>
                <a:cs typeface="Times New Roman" panose="02020603050405020304" pitchFamily="18" charset="0"/>
              </a:rPr>
              <a:t>: </a:t>
            </a:r>
            <a:r>
              <a:rPr lang="ar-SA" sz="2000" b="1" dirty="0">
                <a:effectLst/>
                <a:latin typeface="Tahoma" panose="020B0604030504040204" pitchFamily="34" charset="0"/>
                <a:ea typeface="Times New Roman" panose="02020603050405020304" pitchFamily="18" charset="0"/>
                <a:cs typeface="Sakkal Majalla" panose="02000000000000000000" pitchFamily="2" charset="-78"/>
              </a:rPr>
              <a:t>التأمين الصحي المخصص يضمن أن يدفع الأفراد أسعارًا تعكس نمط حياتهم ومخاطرهم الصحية بشكل أكثر دقة، مما يعزز العدالة والشفافية</a:t>
            </a:r>
            <a:r>
              <a:rPr lang="en-NZ" sz="2000" b="1" dirty="0">
                <a:effectLst/>
                <a:latin typeface="Sakkal Majalla" panose="02000000000000000000" pitchFamily="2" charset="-78"/>
                <a:ea typeface="Times New Roman" panose="02020603050405020304" pitchFamily="18" charset="0"/>
                <a:cs typeface="Times New Roman" panose="02020603050405020304" pitchFamily="18" charset="0"/>
              </a:rPr>
              <a:t>.</a:t>
            </a:r>
            <a:endParaRPr lang="en-US" sz="2000" dirty="0">
              <a:effectLst/>
              <a:latin typeface="Tahoma" panose="020B0604030504040204" pitchFamily="34" charset="0"/>
              <a:ea typeface="Times New Roman" panose="02020603050405020304" pitchFamily="18" charset="0"/>
              <a:cs typeface="Times New Roman" panose="02020603050405020304" pitchFamily="18" charset="0"/>
            </a:endParaRPr>
          </a:p>
          <a:p>
            <a:pPr marL="342900" marR="0" lvl="0" indent="-342900" algn="r" rtl="1" fontAlgn="base">
              <a:spcBef>
                <a:spcPts val="0"/>
              </a:spcBef>
              <a:spcAft>
                <a:spcPts val="0"/>
              </a:spcAft>
              <a:tabLst>
                <a:tab pos="457200" algn="l"/>
              </a:tabLst>
            </a:pPr>
            <a:r>
              <a:rPr lang="ar-SA" sz="2000" b="1" dirty="0">
                <a:effectLst/>
                <a:latin typeface="Tahoma" panose="020B0604030504040204" pitchFamily="34" charset="0"/>
                <a:ea typeface="Times New Roman" panose="02020603050405020304" pitchFamily="18" charset="0"/>
                <a:cs typeface="Sakkal Majalla" panose="02000000000000000000" pitchFamily="2" charset="-78"/>
              </a:rPr>
              <a:t>تشجيع نمط حياة صحي</a:t>
            </a:r>
            <a:r>
              <a:rPr lang="en-NZ" sz="2000" b="1" dirty="0">
                <a:effectLst/>
                <a:latin typeface="Sakkal Majalla" panose="02000000000000000000" pitchFamily="2" charset="-78"/>
                <a:ea typeface="Times New Roman" panose="02020603050405020304" pitchFamily="18" charset="0"/>
                <a:cs typeface="Times New Roman" panose="02020603050405020304" pitchFamily="18" charset="0"/>
              </a:rPr>
              <a:t>: </a:t>
            </a:r>
            <a:r>
              <a:rPr lang="ar-SA" sz="2000" b="1" dirty="0">
                <a:effectLst/>
                <a:latin typeface="Tahoma" panose="020B0604030504040204" pitchFamily="34" charset="0"/>
                <a:ea typeface="Times New Roman" panose="02020603050405020304" pitchFamily="18" charset="0"/>
                <a:cs typeface="Sakkal Majalla" panose="02000000000000000000" pitchFamily="2" charset="-78"/>
              </a:rPr>
              <a:t>بما أن التسعير يعتمد جزئيًا على العادات الصحية، يمكن لهذا النظام أن يشجع الأفراد على تبني سلوكيات صحية أكثر لخفض تكاليف التأمين الخاصة بهم</a:t>
            </a:r>
            <a:r>
              <a:rPr lang="en-NZ" sz="2000" b="1" dirty="0">
                <a:effectLst/>
                <a:latin typeface="Sakkal Majalla" panose="02000000000000000000" pitchFamily="2" charset="-78"/>
                <a:ea typeface="Times New Roman" panose="02020603050405020304" pitchFamily="18" charset="0"/>
                <a:cs typeface="Times New Roman" panose="02020603050405020304" pitchFamily="18" charset="0"/>
              </a:rPr>
              <a:t>.</a:t>
            </a:r>
            <a:endParaRPr lang="en-US" sz="2000" dirty="0">
              <a:effectLst/>
              <a:latin typeface="Tahoma" panose="020B0604030504040204" pitchFamily="34" charset="0"/>
              <a:ea typeface="Times New Roman" panose="02020603050405020304" pitchFamily="18" charset="0"/>
              <a:cs typeface="Times New Roman" panose="02020603050405020304" pitchFamily="18" charset="0"/>
            </a:endParaRPr>
          </a:p>
          <a:p>
            <a:pPr marL="342900" marR="0" lvl="0" indent="-342900" algn="r" rtl="1" fontAlgn="base">
              <a:spcBef>
                <a:spcPts val="0"/>
              </a:spcBef>
              <a:spcAft>
                <a:spcPts val="0"/>
              </a:spcAft>
              <a:tabLst>
                <a:tab pos="457200" algn="l"/>
              </a:tabLst>
            </a:pPr>
            <a:r>
              <a:rPr lang="ar-SA" sz="2000" b="1" dirty="0">
                <a:effectLst/>
                <a:latin typeface="Tahoma" panose="020B0604030504040204" pitchFamily="34" charset="0"/>
                <a:ea typeface="Times New Roman" panose="02020603050405020304" pitchFamily="18" charset="0"/>
                <a:cs typeface="Sakkal Majalla" panose="02000000000000000000" pitchFamily="2" charset="-78"/>
              </a:rPr>
              <a:t>تحسين إدارة المخاطر</a:t>
            </a:r>
            <a:r>
              <a:rPr lang="en-NZ" sz="2000" b="1" dirty="0">
                <a:effectLst/>
                <a:latin typeface="Sakkal Majalla" panose="02000000000000000000" pitchFamily="2" charset="-78"/>
                <a:ea typeface="Times New Roman" panose="02020603050405020304" pitchFamily="18" charset="0"/>
                <a:cs typeface="Times New Roman" panose="02020603050405020304" pitchFamily="18" charset="0"/>
              </a:rPr>
              <a:t>: </a:t>
            </a:r>
            <a:r>
              <a:rPr lang="ar-SA" sz="2000" b="1" dirty="0">
                <a:effectLst/>
                <a:latin typeface="Tahoma" panose="020B0604030504040204" pitchFamily="34" charset="0"/>
                <a:ea typeface="Times New Roman" panose="02020603050405020304" pitchFamily="18" charset="0"/>
                <a:cs typeface="Sakkal Majalla" panose="02000000000000000000" pitchFamily="2" charset="-78"/>
              </a:rPr>
              <a:t>يتيح الاعتماد على تحليلات الذكاء الصناعي لشركات التأمين تحديد المخاطر بدقة أكبر وبالتالي تخصيص الموارد بكفاءة أكبر، مما يساعد في الحفاظ على استدامة النظام التأميني</a:t>
            </a:r>
            <a:r>
              <a:rPr lang="en-NZ" sz="2000" b="1" dirty="0">
                <a:effectLst/>
                <a:latin typeface="Sakkal Majalla" panose="02000000000000000000" pitchFamily="2" charset="-78"/>
                <a:ea typeface="Times New Roman" panose="02020603050405020304" pitchFamily="18" charset="0"/>
                <a:cs typeface="Times New Roman" panose="02020603050405020304" pitchFamily="18" charset="0"/>
              </a:rPr>
              <a:t>.</a:t>
            </a:r>
            <a:endParaRPr lang="en-US" sz="2000" dirty="0">
              <a:effectLst/>
              <a:latin typeface="Tahoma" panose="020B0604030504040204" pitchFamily="34" charset="0"/>
              <a:ea typeface="Times New Roman" panose="02020603050405020304" pitchFamily="18" charset="0"/>
              <a:cs typeface="Times New Roman" panose="02020603050405020304" pitchFamily="18" charset="0"/>
            </a:endParaRPr>
          </a:p>
          <a:p>
            <a:pPr marL="342900" marR="0" lvl="0" indent="-342900" algn="r" rtl="1" fontAlgn="base">
              <a:spcBef>
                <a:spcPts val="0"/>
              </a:spcBef>
              <a:spcAft>
                <a:spcPts val="0"/>
              </a:spcAft>
              <a:tabLst>
                <a:tab pos="457200" algn="l"/>
              </a:tabLst>
            </a:pPr>
            <a:r>
              <a:rPr lang="ar-SA" sz="2000" b="1" dirty="0">
                <a:effectLst/>
                <a:latin typeface="Tahoma" panose="020B0604030504040204" pitchFamily="34" charset="0"/>
                <a:ea typeface="Times New Roman" panose="02020603050405020304" pitchFamily="18" charset="0"/>
                <a:cs typeface="Sakkal Majalla" panose="02000000000000000000" pitchFamily="2" charset="-78"/>
              </a:rPr>
              <a:t>ابتكار في المنتجات التأمينية</a:t>
            </a:r>
            <a:r>
              <a:rPr lang="en-NZ" sz="2000" b="1" dirty="0">
                <a:effectLst/>
                <a:latin typeface="Sakkal Majalla" panose="02000000000000000000" pitchFamily="2" charset="-78"/>
                <a:ea typeface="Times New Roman" panose="02020603050405020304" pitchFamily="18" charset="0"/>
                <a:cs typeface="Times New Roman" panose="02020603050405020304" pitchFamily="18" charset="0"/>
              </a:rPr>
              <a:t>: </a:t>
            </a:r>
            <a:r>
              <a:rPr lang="ar-SA" sz="2000" b="1" dirty="0">
                <a:effectLst/>
                <a:latin typeface="Tahoma" panose="020B0604030504040204" pitchFamily="34" charset="0"/>
                <a:ea typeface="Times New Roman" panose="02020603050405020304" pitchFamily="18" charset="0"/>
                <a:cs typeface="Sakkal Majalla" panose="02000000000000000000" pitchFamily="2" charset="-78"/>
              </a:rPr>
              <a:t>يفتح هذا النهج الباب أمام تطوير منتجات تأمينية جديدة ومبتكرة، مصممة لتلبية احتياجات وتفضيلات الأفراد المختلفة</a:t>
            </a:r>
            <a:r>
              <a:rPr lang="en-NZ" sz="2000" b="1" dirty="0">
                <a:effectLst/>
                <a:latin typeface="Sakkal Majalla" panose="02000000000000000000" pitchFamily="2" charset="-78"/>
                <a:ea typeface="Times New Roman" panose="02020603050405020304" pitchFamily="18" charset="0"/>
                <a:cs typeface="Times New Roman" panose="02020603050405020304" pitchFamily="18" charset="0"/>
              </a:rPr>
              <a:t>.</a:t>
            </a:r>
            <a:endParaRPr lang="en-US" sz="2000" dirty="0">
              <a:effectLst/>
              <a:latin typeface="Tahoma" panose="020B0604030504040204" pitchFamily="34" charset="0"/>
              <a:ea typeface="Times New Roman" panose="02020603050405020304" pitchFamily="18" charset="0"/>
              <a:cs typeface="Times New Roman" panose="02020603050405020304" pitchFamily="18" charset="0"/>
            </a:endParaRPr>
          </a:p>
          <a:p>
            <a:pPr algn="r"/>
            <a:endParaRPr lang="ar-SA" sz="2000" dirty="0"/>
          </a:p>
        </p:txBody>
      </p:sp>
    </p:spTree>
    <p:extLst>
      <p:ext uri="{BB962C8B-B14F-4D97-AF65-F5344CB8AC3E}">
        <p14:creationId xmlns:p14="http://schemas.microsoft.com/office/powerpoint/2010/main" val="4145320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861F32B-7ECE-C080-8BCB-593A51A30C1B}"/>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ar-SA" sz="4800" dirty="0"/>
              <a:t>خطة المشروع</a:t>
            </a:r>
            <a:endParaRPr lang="en-US" sz="4800" kern="1200" dirty="0">
              <a:solidFill>
                <a:schemeClr val="tx1"/>
              </a:solidFill>
              <a:latin typeface="+mj-lt"/>
              <a:ea typeface="+mj-ea"/>
              <a:cs typeface="+mj-cs"/>
            </a:endParaRP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Content Placeholder 3">
            <a:extLst>
              <a:ext uri="{FF2B5EF4-FFF2-40B4-BE49-F238E27FC236}">
                <a16:creationId xmlns:a16="http://schemas.microsoft.com/office/drawing/2014/main" id="{9E2D15E3-D77D-18E3-38F2-B74A18556C4B}"/>
              </a:ext>
            </a:extLst>
          </p:cNvPr>
          <p:cNvGraphicFramePr>
            <a:graphicFrameLocks noGrp="1"/>
          </p:cNvGraphicFramePr>
          <p:nvPr>
            <p:ph idx="1"/>
            <p:extLst>
              <p:ext uri="{D42A27DB-BD31-4B8C-83A1-F6EECF244321}">
                <p14:modId xmlns:p14="http://schemas.microsoft.com/office/powerpoint/2010/main" val="3578187906"/>
              </p:ext>
            </p:extLst>
          </p:nvPr>
        </p:nvGraphicFramePr>
        <p:xfrm>
          <a:off x="5414355" y="1220065"/>
          <a:ext cx="6408837" cy="4260101"/>
        </p:xfrm>
        <a:graphic>
          <a:graphicData uri="http://schemas.openxmlformats.org/drawingml/2006/table">
            <a:tbl>
              <a:tblPr rtl="1" firstRow="1" firstCol="1" bandRow="1">
                <a:solidFill>
                  <a:schemeClr val="bg1">
                    <a:lumMod val="95000"/>
                  </a:schemeClr>
                </a:solidFill>
                <a:tableStyleId>{5C22544A-7EE6-4342-B048-85BDC9FD1C3A}</a:tableStyleId>
              </a:tblPr>
              <a:tblGrid>
                <a:gridCol w="1160494">
                  <a:extLst>
                    <a:ext uri="{9D8B030D-6E8A-4147-A177-3AD203B41FA5}">
                      <a16:colId xmlns:a16="http://schemas.microsoft.com/office/drawing/2014/main" val="2335835201"/>
                    </a:ext>
                  </a:extLst>
                </a:gridCol>
                <a:gridCol w="1874026">
                  <a:extLst>
                    <a:ext uri="{9D8B030D-6E8A-4147-A177-3AD203B41FA5}">
                      <a16:colId xmlns:a16="http://schemas.microsoft.com/office/drawing/2014/main" val="2840587765"/>
                    </a:ext>
                  </a:extLst>
                </a:gridCol>
                <a:gridCol w="3374317">
                  <a:extLst>
                    <a:ext uri="{9D8B030D-6E8A-4147-A177-3AD203B41FA5}">
                      <a16:colId xmlns:a16="http://schemas.microsoft.com/office/drawing/2014/main" val="2680816959"/>
                    </a:ext>
                  </a:extLst>
                </a:gridCol>
              </a:tblGrid>
              <a:tr h="412521">
                <a:tc>
                  <a:txBody>
                    <a:bodyPr/>
                    <a:lstStyle/>
                    <a:p>
                      <a:pPr marL="0" marR="0" algn="r" rtl="1">
                        <a:lnSpc>
                          <a:spcPct val="115000"/>
                        </a:lnSpc>
                        <a:spcBef>
                          <a:spcPts val="200"/>
                        </a:spcBef>
                        <a:spcAft>
                          <a:spcPts val="200"/>
                        </a:spcAft>
                      </a:pPr>
                      <a:r>
                        <a:rPr lang="ar-SA" sz="1700" b="0" cap="none" spc="0">
                          <a:solidFill>
                            <a:schemeClr val="bg1"/>
                          </a:solidFill>
                          <a:effectLst/>
                        </a:rPr>
                        <a:t>المرحلة</a:t>
                      </a:r>
                      <a:endParaRPr lang="en-US" sz="1700" b="0" cap="none" spc="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4937" marR="64937" marT="98089" marB="0" anchor="ctr">
                    <a:lnL w="12700" cmpd="sng">
                      <a:noFill/>
                    </a:lnL>
                    <a:lnR w="12700" cmpd="sng">
                      <a:noFill/>
                    </a:lnR>
                    <a:lnT w="19050" cap="flat" cmpd="sng" algn="ctr">
                      <a:noFill/>
                      <a:prstDash val="solid"/>
                    </a:lnT>
                    <a:lnB w="38100" cmpd="sng">
                      <a:noFill/>
                    </a:lnB>
                    <a:solidFill>
                      <a:schemeClr val="accent2"/>
                    </a:solidFill>
                  </a:tcPr>
                </a:tc>
                <a:tc>
                  <a:txBody>
                    <a:bodyPr/>
                    <a:lstStyle/>
                    <a:p>
                      <a:pPr marL="0" marR="0" algn="r" rtl="1">
                        <a:lnSpc>
                          <a:spcPct val="115000"/>
                        </a:lnSpc>
                        <a:spcBef>
                          <a:spcPts val="200"/>
                        </a:spcBef>
                        <a:spcAft>
                          <a:spcPts val="200"/>
                        </a:spcAft>
                      </a:pPr>
                      <a:r>
                        <a:rPr lang="en-US" sz="1700" b="0" cap="none" spc="0">
                          <a:solidFill>
                            <a:schemeClr val="bg1"/>
                          </a:solidFill>
                          <a:effectLst/>
                        </a:rPr>
                        <a:t>Milestone</a:t>
                      </a:r>
                      <a:endParaRPr lang="en-US" sz="1700" b="0" cap="none" spc="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4937" marR="64937" marT="98089" marB="0" anchor="ctr">
                    <a:lnL w="12700" cmpd="sng">
                      <a:noFill/>
                    </a:lnL>
                    <a:lnR w="12700" cmpd="sng">
                      <a:noFill/>
                    </a:lnR>
                    <a:lnT w="19050" cap="flat" cmpd="sng" algn="ctr">
                      <a:noFill/>
                      <a:prstDash val="solid"/>
                    </a:lnT>
                    <a:lnB w="38100" cmpd="sng">
                      <a:noFill/>
                    </a:lnB>
                    <a:solidFill>
                      <a:schemeClr val="accent2"/>
                    </a:solidFill>
                  </a:tcPr>
                </a:tc>
                <a:tc>
                  <a:txBody>
                    <a:bodyPr/>
                    <a:lstStyle/>
                    <a:p>
                      <a:pPr marL="0" marR="0" algn="just" rtl="0">
                        <a:lnSpc>
                          <a:spcPct val="115000"/>
                        </a:lnSpc>
                        <a:spcBef>
                          <a:spcPts val="200"/>
                        </a:spcBef>
                        <a:spcAft>
                          <a:spcPts val="200"/>
                        </a:spcAft>
                      </a:pPr>
                      <a:r>
                        <a:rPr lang="ar-SA" sz="1700" b="0" cap="none" spc="0">
                          <a:solidFill>
                            <a:schemeClr val="bg1"/>
                          </a:solidFill>
                          <a:effectLst/>
                        </a:rPr>
                        <a:t>شرح </a:t>
                      </a:r>
                      <a:r>
                        <a:rPr lang="en-US" sz="1700" b="0" cap="none" spc="0">
                          <a:solidFill>
                            <a:schemeClr val="bg1"/>
                          </a:solidFill>
                          <a:effectLst/>
                        </a:rPr>
                        <a:t> Milestone</a:t>
                      </a:r>
                      <a:endParaRPr lang="en-US" sz="1700" b="0" cap="none" spc="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4937" marR="64937" marT="98089" marB="0"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3304015349"/>
                  </a:ext>
                </a:extLst>
              </a:tr>
              <a:tr h="1019926">
                <a:tc>
                  <a:txBody>
                    <a:bodyPr/>
                    <a:lstStyle/>
                    <a:p>
                      <a:pPr marL="0" marR="0" algn="r" rtl="1">
                        <a:lnSpc>
                          <a:spcPct val="115000"/>
                        </a:lnSpc>
                        <a:spcBef>
                          <a:spcPts val="0"/>
                        </a:spcBef>
                        <a:spcAft>
                          <a:spcPts val="0"/>
                        </a:spcAft>
                      </a:pPr>
                      <a:r>
                        <a:rPr lang="ar-SA" sz="1300" b="1" cap="none" spc="0" dirty="0">
                          <a:solidFill>
                            <a:schemeClr val="tx1"/>
                          </a:solidFill>
                          <a:effectLst/>
                        </a:rPr>
                        <a:t>البحث والتخطيط</a:t>
                      </a:r>
                      <a:endParaRPr lang="en-US" sz="1300" b="1" cap="none" spc="0" dirty="0">
                        <a:solidFill>
                          <a:schemeClr val="tx1"/>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4937" marR="64937" marT="98089" marB="0" anchor="b">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marL="0" marR="0" algn="r" rtl="1">
                        <a:lnSpc>
                          <a:spcPct val="115000"/>
                        </a:lnSpc>
                        <a:spcBef>
                          <a:spcPts val="0"/>
                        </a:spcBef>
                        <a:spcAft>
                          <a:spcPts val="0"/>
                        </a:spcAft>
                      </a:pPr>
                      <a:r>
                        <a:rPr lang="ar-SA" sz="1300" cap="none" spc="0">
                          <a:solidFill>
                            <a:schemeClr val="tx1"/>
                          </a:solidFill>
                          <a:effectLst/>
                        </a:rPr>
                        <a:t>جمع البيانات، تحليل السوق، تحديد الأدوات والتقنيات</a:t>
                      </a:r>
                      <a:endParaRPr lang="en-US" sz="1300" cap="none" spc="0">
                        <a:solidFill>
                          <a:schemeClr val="tx1"/>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4937" marR="64937" marT="98089" marB="0" anchor="b">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marL="0" marR="0" algn="r" rtl="1">
                        <a:lnSpc>
                          <a:spcPct val="115000"/>
                        </a:lnSpc>
                        <a:spcBef>
                          <a:spcPts val="0"/>
                        </a:spcBef>
                        <a:spcAft>
                          <a:spcPts val="0"/>
                        </a:spcAft>
                      </a:pPr>
                      <a:r>
                        <a:rPr lang="ar-SA" sz="1300" cap="none" spc="0">
                          <a:solidFill>
                            <a:schemeClr val="tx1"/>
                          </a:solidFill>
                          <a:effectLst/>
                        </a:rPr>
                        <a:t>في هذه المرحلة، يتم جمع البيانات المتعلقة بعوامل الخطر الصحية ونمط الحياة، وتحليل السوق لفهم احتياجات العملاء والتحديات الحالية في التأمين الصحي. كما يتم تحديد الأدوات والتقنيات اللازمة لتطوير النظام</a:t>
                      </a:r>
                      <a:r>
                        <a:rPr lang="en-AU" sz="1300" cap="none" spc="0">
                          <a:solidFill>
                            <a:schemeClr val="tx1"/>
                          </a:solidFill>
                          <a:effectLst/>
                        </a:rPr>
                        <a:t>.</a:t>
                      </a:r>
                      <a:endParaRPr lang="en-US" sz="1300" cap="none" spc="0">
                        <a:solidFill>
                          <a:schemeClr val="tx1"/>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4937" marR="64937" marT="98089" marB="0" anchor="b">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386056800"/>
                  </a:ext>
                </a:extLst>
              </a:tr>
              <a:tr h="1019926">
                <a:tc>
                  <a:txBody>
                    <a:bodyPr/>
                    <a:lstStyle/>
                    <a:p>
                      <a:pPr marL="0" marR="0" algn="r" rtl="1">
                        <a:lnSpc>
                          <a:spcPct val="115000"/>
                        </a:lnSpc>
                        <a:spcBef>
                          <a:spcPts val="0"/>
                        </a:spcBef>
                        <a:spcAft>
                          <a:spcPts val="0"/>
                        </a:spcAft>
                      </a:pPr>
                      <a:r>
                        <a:rPr lang="ar-SA" sz="1300" b="1" cap="none" spc="0" dirty="0">
                          <a:solidFill>
                            <a:schemeClr val="tx1"/>
                          </a:solidFill>
                          <a:effectLst/>
                        </a:rPr>
                        <a:t>التطوير والتجريب</a:t>
                      </a:r>
                      <a:endParaRPr lang="en-US" sz="1300" b="1" cap="none" spc="0" dirty="0">
                        <a:solidFill>
                          <a:schemeClr val="tx1"/>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4937" marR="64937" marT="98089"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algn="r" rtl="1">
                        <a:lnSpc>
                          <a:spcPct val="115000"/>
                        </a:lnSpc>
                        <a:spcBef>
                          <a:spcPts val="0"/>
                        </a:spcBef>
                        <a:spcAft>
                          <a:spcPts val="0"/>
                        </a:spcAft>
                      </a:pPr>
                      <a:r>
                        <a:rPr lang="ar-SA" sz="1300" cap="none" spc="0">
                          <a:solidFill>
                            <a:schemeClr val="tx1"/>
                          </a:solidFill>
                          <a:effectLst/>
                        </a:rPr>
                        <a:t>بناء النموذج الأولي، التجريب والتحسين</a:t>
                      </a:r>
                      <a:endParaRPr lang="en-US" sz="1300" cap="none" spc="0">
                        <a:solidFill>
                          <a:schemeClr val="tx1"/>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4937" marR="64937" marT="98089"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algn="r" rtl="1">
                        <a:lnSpc>
                          <a:spcPct val="115000"/>
                        </a:lnSpc>
                        <a:spcBef>
                          <a:spcPts val="0"/>
                        </a:spcBef>
                        <a:spcAft>
                          <a:spcPts val="0"/>
                        </a:spcAft>
                      </a:pPr>
                      <a:r>
                        <a:rPr lang="ar-SA" sz="1300" cap="none" spc="0">
                          <a:solidFill>
                            <a:schemeClr val="tx1"/>
                          </a:solidFill>
                          <a:effectLst/>
                        </a:rPr>
                        <a:t>يتضمن بناء نموذج أولي للنظام باستخدام تقنيات الذكاء الصناعي لتحليل بيانات نمط الحياة وتقييم المخاطر. يتبع ذلك مرحلة التجريب لاختبار فعالية النموذج وإجراء التحسينات اللازمة</a:t>
                      </a:r>
                      <a:r>
                        <a:rPr lang="en-AU" sz="1300" cap="none" spc="0">
                          <a:solidFill>
                            <a:schemeClr val="tx1"/>
                          </a:solidFill>
                          <a:effectLst/>
                        </a:rPr>
                        <a:t>.</a:t>
                      </a:r>
                      <a:endParaRPr lang="en-US" sz="1300" cap="none" spc="0">
                        <a:solidFill>
                          <a:schemeClr val="tx1"/>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4937" marR="64937" marT="98089"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841300499"/>
                  </a:ext>
                </a:extLst>
              </a:tr>
              <a:tr h="787802">
                <a:tc>
                  <a:txBody>
                    <a:bodyPr/>
                    <a:lstStyle/>
                    <a:p>
                      <a:pPr marL="0" marR="0" algn="r" rtl="1">
                        <a:lnSpc>
                          <a:spcPct val="115000"/>
                        </a:lnSpc>
                        <a:spcBef>
                          <a:spcPts val="0"/>
                        </a:spcBef>
                        <a:spcAft>
                          <a:spcPts val="0"/>
                        </a:spcAft>
                      </a:pPr>
                      <a:r>
                        <a:rPr lang="ar-SA" sz="1300" b="1" cap="none" spc="0" dirty="0">
                          <a:solidFill>
                            <a:schemeClr val="tx1"/>
                          </a:solidFill>
                          <a:effectLst/>
                        </a:rPr>
                        <a:t>التنفيذ والدمج</a:t>
                      </a:r>
                      <a:endParaRPr lang="en-US" sz="1300" b="1" cap="none" spc="0" dirty="0">
                        <a:solidFill>
                          <a:schemeClr val="tx1"/>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4937" marR="64937" marT="98089"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algn="r" rtl="1">
                        <a:lnSpc>
                          <a:spcPct val="115000"/>
                        </a:lnSpc>
                        <a:spcBef>
                          <a:spcPts val="0"/>
                        </a:spcBef>
                        <a:spcAft>
                          <a:spcPts val="0"/>
                        </a:spcAft>
                      </a:pPr>
                      <a:r>
                        <a:rPr lang="ar-SA" sz="1300" cap="none" spc="0">
                          <a:solidFill>
                            <a:schemeClr val="tx1"/>
                          </a:solidFill>
                          <a:effectLst/>
                        </a:rPr>
                        <a:t>دمج النظام مع العمليات الحالية، التدريب والدعم</a:t>
                      </a:r>
                      <a:endParaRPr lang="en-US" sz="1300" cap="none" spc="0">
                        <a:solidFill>
                          <a:schemeClr val="tx1"/>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4937" marR="64937" marT="98089"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algn="r" rtl="1">
                        <a:lnSpc>
                          <a:spcPct val="115000"/>
                        </a:lnSpc>
                        <a:spcBef>
                          <a:spcPts val="0"/>
                        </a:spcBef>
                        <a:spcAft>
                          <a:spcPts val="0"/>
                        </a:spcAft>
                      </a:pPr>
                      <a:r>
                        <a:rPr lang="ar-SA" sz="1300" cap="none" spc="0">
                          <a:solidFill>
                            <a:schemeClr val="tx1"/>
                          </a:solidFill>
                          <a:effectLst/>
                        </a:rPr>
                        <a:t>في هذه المرحلة، يتم دمج النظام بنجاح مع العمليات التأمينية الحالية للشركة. يشمل ذلك تدريب الموظفين على استخدام النظام وتوفير الدعم الفني اللازم لضمان انتقال سلس</a:t>
                      </a:r>
                      <a:r>
                        <a:rPr lang="en-AU" sz="1300" cap="none" spc="0">
                          <a:solidFill>
                            <a:schemeClr val="tx1"/>
                          </a:solidFill>
                          <a:effectLst/>
                        </a:rPr>
                        <a:t>.</a:t>
                      </a:r>
                      <a:endParaRPr lang="en-US" sz="1300" cap="none" spc="0">
                        <a:solidFill>
                          <a:schemeClr val="tx1"/>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4937" marR="64937" marT="98089"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489060270"/>
                  </a:ext>
                </a:extLst>
              </a:tr>
              <a:tr h="1019926">
                <a:tc>
                  <a:txBody>
                    <a:bodyPr/>
                    <a:lstStyle/>
                    <a:p>
                      <a:pPr marL="0" marR="0" algn="r" rtl="1">
                        <a:lnSpc>
                          <a:spcPct val="115000"/>
                        </a:lnSpc>
                        <a:spcBef>
                          <a:spcPts val="0"/>
                        </a:spcBef>
                        <a:spcAft>
                          <a:spcPts val="0"/>
                        </a:spcAft>
                      </a:pPr>
                      <a:r>
                        <a:rPr lang="ar-SA" sz="1300" b="1" cap="none" spc="0" dirty="0">
                          <a:solidFill>
                            <a:schemeClr val="tx1"/>
                          </a:solidFill>
                          <a:effectLst/>
                        </a:rPr>
                        <a:t>الإطلاق والتقييم</a:t>
                      </a:r>
                      <a:endParaRPr lang="en-US" sz="1300" b="1" cap="none" spc="0" dirty="0">
                        <a:solidFill>
                          <a:schemeClr val="tx1"/>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4937" marR="64937" marT="98089" marB="0" anchor="b">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marL="0" marR="0" algn="r" rtl="1">
                        <a:lnSpc>
                          <a:spcPct val="115000"/>
                        </a:lnSpc>
                        <a:spcBef>
                          <a:spcPts val="0"/>
                        </a:spcBef>
                        <a:spcAft>
                          <a:spcPts val="0"/>
                        </a:spcAft>
                      </a:pPr>
                      <a:r>
                        <a:rPr lang="ar-SA" sz="1300" cap="none" spc="0">
                          <a:solidFill>
                            <a:schemeClr val="tx1"/>
                          </a:solidFill>
                          <a:effectLst/>
                        </a:rPr>
                        <a:t>إطلاق النظام، متابعة الأداء وجمع الردود</a:t>
                      </a:r>
                      <a:endParaRPr lang="en-US" sz="1300" cap="none" spc="0">
                        <a:solidFill>
                          <a:schemeClr val="tx1"/>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4937" marR="64937" marT="98089" marB="0" anchor="b">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marL="0" marR="0" algn="r" rtl="1">
                        <a:lnSpc>
                          <a:spcPct val="115000"/>
                        </a:lnSpc>
                        <a:spcBef>
                          <a:spcPts val="0"/>
                        </a:spcBef>
                        <a:spcAft>
                          <a:spcPts val="0"/>
                        </a:spcAft>
                      </a:pPr>
                      <a:r>
                        <a:rPr lang="ar-SA" sz="1300" cap="none" spc="0" dirty="0">
                          <a:solidFill>
                            <a:schemeClr val="tx1"/>
                          </a:solidFill>
                          <a:effectLst/>
                        </a:rPr>
                        <a:t>بعد الإطلاق، يتم متابعة أداء النظام بشكل مستمر وجمع ردود الفعل من المستخدمين لتقييم فعاليته ودقته في تقييم المخاطر وحساب التسعير. يمكن استخدام هذه المعلومات لإجراء تعديلات وتحسينات مستقبل</a:t>
                      </a:r>
                      <a:endParaRPr lang="en-US" sz="1300" cap="none" spc="0" dirty="0">
                        <a:solidFill>
                          <a:schemeClr val="tx1"/>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4937" marR="64937" marT="98089" marB="0" anchor="b">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781924398"/>
                  </a:ext>
                </a:extLst>
              </a:tr>
            </a:tbl>
          </a:graphicData>
        </a:graphic>
      </p:graphicFrame>
    </p:spTree>
    <p:extLst>
      <p:ext uri="{BB962C8B-B14F-4D97-AF65-F5344CB8AC3E}">
        <p14:creationId xmlns:p14="http://schemas.microsoft.com/office/powerpoint/2010/main" val="968686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5319E4-0B84-3145-3566-14588334884C}"/>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dirty="0" err="1">
                <a:solidFill>
                  <a:schemeClr val="tx1"/>
                </a:solidFill>
                <a:latin typeface="+mj-lt"/>
                <a:ea typeface="+mj-ea"/>
                <a:cs typeface="+mj-cs"/>
              </a:rPr>
              <a:t>لغة</a:t>
            </a:r>
            <a:r>
              <a:rPr lang="en-US" sz="6600" kern="1200" dirty="0">
                <a:solidFill>
                  <a:schemeClr val="tx1"/>
                </a:solidFill>
                <a:latin typeface="+mj-lt"/>
                <a:ea typeface="+mj-ea"/>
                <a:cs typeface="+mj-cs"/>
              </a:rPr>
              <a:t> </a:t>
            </a:r>
            <a:r>
              <a:rPr lang="en-US" sz="6600" kern="1200" dirty="0" err="1">
                <a:solidFill>
                  <a:schemeClr val="tx1"/>
                </a:solidFill>
                <a:latin typeface="+mj-lt"/>
                <a:ea typeface="+mj-ea"/>
                <a:cs typeface="+mj-cs"/>
              </a:rPr>
              <a:t>البرمجة</a:t>
            </a:r>
            <a:r>
              <a:rPr lang="en-US" sz="6600" kern="1200" dirty="0">
                <a:solidFill>
                  <a:schemeClr val="tx1"/>
                </a:solidFill>
                <a:latin typeface="+mj-lt"/>
                <a:ea typeface="+mj-ea"/>
                <a:cs typeface="+mj-cs"/>
              </a:rPr>
              <a:t> </a:t>
            </a:r>
            <a:r>
              <a:rPr lang="en-US" sz="6600" kern="1200" dirty="0" err="1">
                <a:solidFill>
                  <a:schemeClr val="tx1"/>
                </a:solidFill>
                <a:latin typeface="+mj-lt"/>
                <a:ea typeface="+mj-ea"/>
                <a:cs typeface="+mj-cs"/>
              </a:rPr>
              <a:t>المستخدمة</a:t>
            </a:r>
            <a:r>
              <a:rPr lang="en-US" sz="6600" kern="1200" dirty="0">
                <a:solidFill>
                  <a:schemeClr val="tx1"/>
                </a:solidFill>
                <a:latin typeface="+mj-lt"/>
                <a:ea typeface="+mj-ea"/>
                <a:cs typeface="+mj-cs"/>
              </a:rPr>
              <a:t> </a:t>
            </a:r>
            <a:br>
              <a:rPr lang="en-US" sz="6600" kern="1200" dirty="0">
                <a:solidFill>
                  <a:schemeClr val="tx1"/>
                </a:solidFill>
                <a:latin typeface="+mj-lt"/>
                <a:ea typeface="+mj-ea"/>
                <a:cs typeface="+mj-cs"/>
              </a:rPr>
            </a:br>
            <a:r>
              <a:rPr lang="en-US" sz="6600" kern="1200" dirty="0">
                <a:solidFill>
                  <a:schemeClr val="tx1"/>
                </a:solidFill>
                <a:latin typeface="+mj-lt"/>
                <a:ea typeface="+mj-ea"/>
                <a:cs typeface="+mj-cs"/>
              </a:rPr>
              <a:t>Flutter</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279A06D-843E-725A-5118-A1112E853F84}"/>
              </a:ext>
            </a:extLst>
          </p:cNvPr>
          <p:cNvPicPr>
            <a:picLocks noGrp="1" noChangeAspect="1"/>
          </p:cNvPicPr>
          <p:nvPr>
            <p:ph idx="1"/>
          </p:nvPr>
        </p:nvPicPr>
        <p:blipFill>
          <a:blip r:embed="rId2"/>
          <a:stretch>
            <a:fillRect/>
          </a:stretch>
        </p:blipFill>
        <p:spPr>
          <a:xfrm>
            <a:off x="5470076" y="640080"/>
            <a:ext cx="5583056" cy="5550408"/>
          </a:xfrm>
          <a:prstGeom prst="rect">
            <a:avLst/>
          </a:prstGeom>
        </p:spPr>
      </p:pic>
      <p:pic>
        <p:nvPicPr>
          <p:cNvPr id="2050" name="Picture 2" descr="Flutter – Medium">
            <a:extLst>
              <a:ext uri="{FF2B5EF4-FFF2-40B4-BE49-F238E27FC236}">
                <a16:creationId xmlns:a16="http://schemas.microsoft.com/office/drawing/2014/main" id="{1D22FF47-5C7C-BB59-7C8C-C9FF18C7C9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9262" y="4571215"/>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945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C8028E-DF88-7C5F-96B9-43E5BA3E7B0C}"/>
              </a:ext>
            </a:extLst>
          </p:cNvPr>
          <p:cNvSpPr>
            <a:spLocks noGrp="1"/>
          </p:cNvSpPr>
          <p:nvPr>
            <p:ph type="title"/>
          </p:nvPr>
        </p:nvSpPr>
        <p:spPr>
          <a:xfrm>
            <a:off x="834295" y="969462"/>
            <a:ext cx="4023360" cy="3204134"/>
          </a:xfrm>
        </p:spPr>
        <p:txBody>
          <a:bodyPr vert="horz" lIns="91440" tIns="45720" rIns="91440" bIns="45720" rtlCol="0" anchor="b">
            <a:normAutofit/>
          </a:bodyPr>
          <a:lstStyle/>
          <a:p>
            <a:pPr algn="ctr"/>
            <a:r>
              <a:rPr lang="en-US" sz="4800" kern="1200" dirty="0" err="1">
                <a:solidFill>
                  <a:schemeClr val="tx1"/>
                </a:solidFill>
                <a:latin typeface="+mj-lt"/>
                <a:ea typeface="+mj-ea"/>
                <a:cs typeface="+mj-cs"/>
              </a:rPr>
              <a:t>تصميم</a:t>
            </a:r>
            <a:r>
              <a:rPr lang="en-US" sz="4800" kern="1200" dirty="0">
                <a:solidFill>
                  <a:schemeClr val="tx1"/>
                </a:solidFill>
                <a:latin typeface="+mj-lt"/>
                <a:ea typeface="+mj-ea"/>
                <a:cs typeface="+mj-cs"/>
              </a:rPr>
              <a:t> </a:t>
            </a:r>
            <a:r>
              <a:rPr lang="en-US" sz="4800" kern="1200" dirty="0" err="1">
                <a:solidFill>
                  <a:schemeClr val="tx1"/>
                </a:solidFill>
                <a:latin typeface="+mj-lt"/>
                <a:ea typeface="+mj-ea"/>
                <a:cs typeface="+mj-cs"/>
              </a:rPr>
              <a:t>تجربة</a:t>
            </a:r>
            <a:r>
              <a:rPr lang="en-US" sz="4800" kern="1200" dirty="0">
                <a:solidFill>
                  <a:schemeClr val="tx1"/>
                </a:solidFill>
                <a:latin typeface="+mj-lt"/>
                <a:ea typeface="+mj-ea"/>
                <a:cs typeface="+mj-cs"/>
              </a:rPr>
              <a:t> </a:t>
            </a:r>
            <a:r>
              <a:rPr lang="en-US" sz="4800" kern="1200" dirty="0" err="1">
                <a:solidFill>
                  <a:schemeClr val="tx1"/>
                </a:solidFill>
                <a:latin typeface="+mj-lt"/>
                <a:ea typeface="+mj-ea"/>
                <a:cs typeface="+mj-cs"/>
              </a:rPr>
              <a:t>المستخدم</a:t>
            </a:r>
            <a:br>
              <a:rPr lang="en-US" sz="4800" kern="1200" dirty="0">
                <a:solidFill>
                  <a:schemeClr val="tx1"/>
                </a:solidFill>
                <a:latin typeface="+mj-lt"/>
                <a:ea typeface="+mj-ea"/>
                <a:cs typeface="+mj-cs"/>
              </a:rPr>
            </a:br>
            <a:r>
              <a:rPr lang="en-US" sz="4800" kern="1200" dirty="0">
                <a:solidFill>
                  <a:schemeClr val="tx1"/>
                </a:solidFill>
                <a:latin typeface="+mj-lt"/>
                <a:ea typeface="+mj-ea"/>
                <a:cs typeface="+mj-cs"/>
              </a:rPr>
              <a:t>Figma</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41735B07-4878-E229-B13B-39231729E9CC}"/>
              </a:ext>
            </a:extLst>
          </p:cNvPr>
          <p:cNvPicPr>
            <a:picLocks noGrp="1" noChangeAspect="1"/>
          </p:cNvPicPr>
          <p:nvPr>
            <p:ph idx="1"/>
          </p:nvPr>
        </p:nvPicPr>
        <p:blipFill>
          <a:blip r:embed="rId2"/>
          <a:stretch>
            <a:fillRect/>
          </a:stretch>
        </p:blipFill>
        <p:spPr>
          <a:xfrm>
            <a:off x="5722228" y="625684"/>
            <a:ext cx="5793091" cy="5455380"/>
          </a:xfrm>
          <a:prstGeom prst="rect">
            <a:avLst/>
          </a:prstGeom>
        </p:spPr>
      </p:pic>
      <p:pic>
        <p:nvPicPr>
          <p:cNvPr id="3074" name="Picture 2" descr="Figma | Uxcel">
            <a:extLst>
              <a:ext uri="{FF2B5EF4-FFF2-40B4-BE49-F238E27FC236}">
                <a16:creationId xmlns:a16="http://schemas.microsoft.com/office/drawing/2014/main" id="{31349276-7A9F-D4A3-68BC-DE7AAC83A5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073" y="4682360"/>
            <a:ext cx="2743200"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083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422</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Calibri Light</vt:lpstr>
      <vt:lpstr>inherit</vt:lpstr>
      <vt:lpstr>Sakkal Majalla</vt:lpstr>
      <vt:lpstr>Tahoma</vt:lpstr>
      <vt:lpstr>Times New Roman</vt:lpstr>
      <vt:lpstr>Office Theme</vt:lpstr>
      <vt:lpstr>استخدام الذكاء الصناعي في قياس مخاطر التامين الصحي وحساب التسعير لكل فرد حسب نمط حياته الصحي</vt:lpstr>
      <vt:lpstr>المشكلة</vt:lpstr>
      <vt:lpstr>الحل</vt:lpstr>
      <vt:lpstr>فوائد الحل:</vt:lpstr>
      <vt:lpstr>خطة المشروع</vt:lpstr>
      <vt:lpstr>لغة البرمجة المستخدمة  Flutter</vt:lpstr>
      <vt:lpstr>تصميم تجربة المستخدم Figma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استخدام الذكاء الصناعي في قياس مخاطر التامين الصحي وحساب التسعير لكل فرد حسب نمط حياته الصحي</dc:title>
  <dc:creator>ABDULLAH SAEED ABDULLAH ALQAHTANI</dc:creator>
  <cp:lastModifiedBy>ABDULLAH SAEED ABDULLAH ALQAHTANI</cp:lastModifiedBy>
  <cp:revision>3</cp:revision>
  <dcterms:created xsi:type="dcterms:W3CDTF">2024-02-25T11:36:20Z</dcterms:created>
  <dcterms:modified xsi:type="dcterms:W3CDTF">2024-02-25T11:48:16Z</dcterms:modified>
</cp:coreProperties>
</file>