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4" r:id="rId7"/>
    <p:sldId id="265" r:id="rId8"/>
    <p:sldId id="266" r:id="rId9"/>
    <p:sldId id="260" r:id="rId10"/>
    <p:sldId id="261" r:id="rId11"/>
    <p:sldId id="263" r:id="rId12"/>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46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9CFC-F49C-D632-D636-5E2C84A76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836FE1E7-8B7F-7947-DED1-B9EC642FF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79116781-4E84-1FFE-34AC-D6E210DA00CF}"/>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0822B2BD-C40E-AB11-784B-BA4FAD03F274}"/>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4B344F3A-4CE9-92E6-E4E5-4A8016D564A3}"/>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342180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2C41-634A-1E83-737E-FA83FB3AC074}"/>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F6D08980-B78D-D44F-8D93-71BF1624C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315EA5AE-DF82-75D5-3148-F52FA478A1DA}"/>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F55592FC-C219-1B77-0250-CFA1DA3CAAAB}"/>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F3B2BC5F-E060-6E4C-2075-7DE290F2F808}"/>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363992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8F41D1-C8B3-6C2A-E056-6648F2D569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C60F4FF1-D5EA-5C18-1D3F-FFE73A2473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E8CACE21-BE11-E252-0C8D-86478EA93F8B}"/>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AD200F80-7D5C-7A82-BD42-1685BF7AC7B4}"/>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0063B04E-D721-C0A2-37D2-7C2E076EBFBD}"/>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141705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11C5-A343-9843-ABB2-7F401344C3C1}"/>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A52A6123-CEA3-A6E2-C8D1-A44E031BE8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BE7A30A3-48A1-0F89-285A-998B723AD642}"/>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FA57228E-A1E1-B335-D779-DF6F502410B0}"/>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7C03408D-3365-E2A8-3128-D55FCA0090A5}"/>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44932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4E03-EE48-FB05-8562-ED7C14DA41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C68A23C6-1CEE-7541-4258-8ACCB78CF3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D1D25B-BE80-B646-CEF0-7F390A20CA17}"/>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D09EAB12-4AD0-3020-1CE9-F3D892C06637}"/>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E4BF7B14-A53F-4855-423A-DC360A8D7D8F}"/>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77385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076D-7DB4-1AAC-D3B0-872781EABA8B}"/>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A3182CAB-DECD-E88C-CE39-D1687373A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473EED18-7BE3-CF01-9483-89BD0BDBD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9CB265A0-2236-2F46-5859-DD2B077EAA5D}"/>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6" name="Footer Placeholder 5">
            <a:extLst>
              <a:ext uri="{FF2B5EF4-FFF2-40B4-BE49-F238E27FC236}">
                <a16:creationId xmlns:a16="http://schemas.microsoft.com/office/drawing/2014/main" id="{1313E616-6C63-6958-CB3A-7AA33D51C2A3}"/>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BA080365-C2FD-55B8-C37F-2372DC887792}"/>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256144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D90E-BA02-0432-EBD0-1C8FAAAB31A8}"/>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6AD241C7-64AE-E5EE-F5AD-75012A02D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D48271-F1EB-071A-6440-5EFC0F43A8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EABA76FB-6737-F853-4038-44B0ED63F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D4BB10-5156-D8A0-EEB8-D8F3BE43A9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57EB9614-CE87-849E-B76B-7E7A8F195683}"/>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8" name="Footer Placeholder 7">
            <a:extLst>
              <a:ext uri="{FF2B5EF4-FFF2-40B4-BE49-F238E27FC236}">
                <a16:creationId xmlns:a16="http://schemas.microsoft.com/office/drawing/2014/main" id="{D22E47CB-DE82-DE91-CBB0-A17068E242D5}"/>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id="{51A35922-9D4B-E3FE-8BA8-0D3BB4D5C97C}"/>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274279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78A0-D2FA-DAF5-C8BB-5BAFF56DC51D}"/>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170CE1F8-5EB2-54CA-7AAF-F2B71524BAD7}"/>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4" name="Footer Placeholder 3">
            <a:extLst>
              <a:ext uri="{FF2B5EF4-FFF2-40B4-BE49-F238E27FC236}">
                <a16:creationId xmlns:a16="http://schemas.microsoft.com/office/drawing/2014/main" id="{87DB4BE3-DAFF-EEAF-9A9A-2F2D6DBF7799}"/>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EB10B69D-19D3-76FA-13CD-3107FF1D4375}"/>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391215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45CBBD-622A-5CA4-69CB-068A374026E0}"/>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3" name="Footer Placeholder 2">
            <a:extLst>
              <a:ext uri="{FF2B5EF4-FFF2-40B4-BE49-F238E27FC236}">
                <a16:creationId xmlns:a16="http://schemas.microsoft.com/office/drawing/2014/main" id="{8B36EBB1-B66B-7A05-DCC7-BD6EF7898CD5}"/>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id="{E6996618-9BA9-1E92-AFD9-3EC611ABF4E9}"/>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143899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D92F-DF6E-6746-E908-913DD1661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32FA1363-879D-3FD5-482F-E2A824169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303D2A2C-20D3-CD5F-DEB4-22C1C6625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511A1-9279-378B-0FC2-10D7F92D0B70}"/>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6" name="Footer Placeholder 5">
            <a:extLst>
              <a:ext uri="{FF2B5EF4-FFF2-40B4-BE49-F238E27FC236}">
                <a16:creationId xmlns:a16="http://schemas.microsoft.com/office/drawing/2014/main" id="{B1EA4FFE-AB59-DAFF-0360-39DF5142E459}"/>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E921B24D-B10E-E8C8-E221-D28917ECFDF4}"/>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170271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7E74-31BA-2AEB-809D-7516872C9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931E0EC0-B97D-508C-D907-4FB2D153B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D2A8BC8C-393C-00A2-2477-369D2DC2F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3092C-18C1-49A4-D745-8C5887C79871}"/>
              </a:ext>
            </a:extLst>
          </p:cNvPr>
          <p:cNvSpPr>
            <a:spLocks noGrp="1"/>
          </p:cNvSpPr>
          <p:nvPr>
            <p:ph type="dt" sz="half" idx="10"/>
          </p:nvPr>
        </p:nvSpPr>
        <p:spPr/>
        <p:txBody>
          <a:bodyPr/>
          <a:lstStyle/>
          <a:p>
            <a:fld id="{F7578902-02F7-4CDF-8197-C4CF8D14A1BF}" type="datetimeFigureOut">
              <a:rPr lang="ar-SA" smtClean="0"/>
              <a:t>16/08/1445</a:t>
            </a:fld>
            <a:endParaRPr lang="ar-SA"/>
          </a:p>
        </p:txBody>
      </p:sp>
      <p:sp>
        <p:nvSpPr>
          <p:cNvPr id="6" name="Footer Placeholder 5">
            <a:extLst>
              <a:ext uri="{FF2B5EF4-FFF2-40B4-BE49-F238E27FC236}">
                <a16:creationId xmlns:a16="http://schemas.microsoft.com/office/drawing/2014/main" id="{5E8087BA-FE87-9B79-BF46-2CEFBE0A9066}"/>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C52EB599-0D34-94D8-5B5A-7DDC0243B398}"/>
              </a:ext>
            </a:extLst>
          </p:cNvPr>
          <p:cNvSpPr>
            <a:spLocks noGrp="1"/>
          </p:cNvSpPr>
          <p:nvPr>
            <p:ph type="sldNum" sz="quarter" idx="12"/>
          </p:nvPr>
        </p:nvSpPr>
        <p:spPr/>
        <p:txBody>
          <a:bodyPr/>
          <a:lstStyle/>
          <a:p>
            <a:fld id="{576145E1-15E7-46E3-AB67-15F05E9FF978}" type="slidenum">
              <a:rPr lang="ar-SA" smtClean="0"/>
              <a:t>‹#›</a:t>
            </a:fld>
            <a:endParaRPr lang="ar-SA"/>
          </a:p>
        </p:txBody>
      </p:sp>
    </p:spTree>
    <p:extLst>
      <p:ext uri="{BB962C8B-B14F-4D97-AF65-F5344CB8AC3E}">
        <p14:creationId xmlns:p14="http://schemas.microsoft.com/office/powerpoint/2010/main" val="357783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3B8289-B02D-AC4A-2C96-CE2080D71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326B479F-1C8F-1CE4-6AC8-7ADD755D79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90D9A2FD-9283-2C16-2BBF-C2B6A98EB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78902-02F7-4CDF-8197-C4CF8D14A1BF}" type="datetimeFigureOut">
              <a:rPr lang="ar-SA" smtClean="0"/>
              <a:t>16/08/1445</a:t>
            </a:fld>
            <a:endParaRPr lang="ar-SA"/>
          </a:p>
        </p:txBody>
      </p:sp>
      <p:sp>
        <p:nvSpPr>
          <p:cNvPr id="5" name="Footer Placeholder 4">
            <a:extLst>
              <a:ext uri="{FF2B5EF4-FFF2-40B4-BE49-F238E27FC236}">
                <a16:creationId xmlns:a16="http://schemas.microsoft.com/office/drawing/2014/main" id="{BCDB8488-DED0-42F1-6556-928EF356F4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a16="http://schemas.microsoft.com/office/drawing/2014/main" id="{AAD38B6F-25BD-C94B-DD3A-DFF7EFB44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145E1-15E7-46E3-AB67-15F05E9FF978}" type="slidenum">
              <a:rPr lang="ar-SA" smtClean="0"/>
              <a:t>‹#›</a:t>
            </a:fld>
            <a:endParaRPr lang="ar-SA"/>
          </a:p>
        </p:txBody>
      </p:sp>
    </p:spTree>
    <p:extLst>
      <p:ext uri="{BB962C8B-B14F-4D97-AF65-F5344CB8AC3E}">
        <p14:creationId xmlns:p14="http://schemas.microsoft.com/office/powerpoint/2010/main" val="210186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network&#10;&#10;Description automatically generated">
            <a:extLst>
              <a:ext uri="{FF2B5EF4-FFF2-40B4-BE49-F238E27FC236}">
                <a16:creationId xmlns:a16="http://schemas.microsoft.com/office/drawing/2014/main" id="{42B89AAB-653F-621A-C7ED-1FFD7FECF8E6}"/>
              </a:ext>
            </a:extLst>
          </p:cNvPr>
          <p:cNvPicPr>
            <a:picLocks noChangeAspect="1"/>
          </p:cNvPicPr>
          <p:nvPr/>
        </p:nvPicPr>
        <p:blipFill rotWithShape="1">
          <a:blip r:embed="rId2"/>
          <a:srcRect l="3885" t="10098" r="5204" b="-2"/>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DE4A2E-95E1-8AE3-F2FB-A49EDAE1057C}"/>
              </a:ext>
            </a:extLst>
          </p:cNvPr>
          <p:cNvSpPr>
            <a:spLocks noGrp="1"/>
          </p:cNvSpPr>
          <p:nvPr>
            <p:ph type="ctrTitle"/>
          </p:nvPr>
        </p:nvSpPr>
        <p:spPr>
          <a:xfrm>
            <a:off x="477981" y="1122363"/>
            <a:ext cx="4023360" cy="3204134"/>
          </a:xfrm>
        </p:spPr>
        <p:txBody>
          <a:bodyPr anchor="b">
            <a:normAutofit/>
          </a:bodyPr>
          <a:lstStyle/>
          <a:p>
            <a:r>
              <a:rPr lang="ar-SA" sz="4100" b="1" dirty="0">
                <a:effectLst/>
                <a:latin typeface="Tahoma" panose="020B0604030504040204" pitchFamily="34" charset="0"/>
                <a:ea typeface="Times New Roman" panose="02020603050405020304" pitchFamily="18" charset="0"/>
                <a:cs typeface="Sakkal Majalla" panose="02000000000000000000" pitchFamily="2" charset="-78"/>
              </a:rPr>
              <a:t>استخدام الذكاء الصناعي في قياس مخاطر التامين الصحي وحساب التسعير لكل فرد حسب</a:t>
            </a:r>
            <a:r>
              <a:rPr lang="ar-SA" sz="4100" dirty="0">
                <a:effectLst/>
                <a:latin typeface="inherit"/>
                <a:ea typeface="Times New Roman" panose="02020603050405020304" pitchFamily="18" charset="0"/>
                <a:cs typeface="Segoe UI" panose="020B0502040204020203" pitchFamily="34" charset="0"/>
              </a:rPr>
              <a:t> </a:t>
            </a:r>
            <a:r>
              <a:rPr lang="ar-SA" sz="4100" b="1" dirty="0">
                <a:effectLst/>
                <a:latin typeface="Tahoma" panose="020B0604030504040204" pitchFamily="34" charset="0"/>
                <a:ea typeface="Times New Roman" panose="02020603050405020304" pitchFamily="18" charset="0"/>
                <a:cs typeface="Sakkal Majalla" panose="02000000000000000000" pitchFamily="2" charset="-78"/>
              </a:rPr>
              <a:t>نمط حياته الصحي</a:t>
            </a:r>
            <a:endParaRPr lang="ar-SA" sz="4100" dirty="0"/>
          </a:p>
        </p:txBody>
      </p:sp>
      <p:sp>
        <p:nvSpPr>
          <p:cNvPr id="3" name="Subtitle 2">
            <a:extLst>
              <a:ext uri="{FF2B5EF4-FFF2-40B4-BE49-F238E27FC236}">
                <a16:creationId xmlns:a16="http://schemas.microsoft.com/office/drawing/2014/main" id="{0A365837-FBB5-3F07-5BB9-0C9C68929F45}"/>
              </a:ext>
            </a:extLst>
          </p:cNvPr>
          <p:cNvSpPr>
            <a:spLocks noGrp="1"/>
          </p:cNvSpPr>
          <p:nvPr>
            <p:ph type="subTitle" idx="1"/>
          </p:nvPr>
        </p:nvSpPr>
        <p:spPr>
          <a:xfrm>
            <a:off x="477980" y="4872922"/>
            <a:ext cx="4023359" cy="1208141"/>
          </a:xfrm>
        </p:spPr>
        <p:txBody>
          <a:bodyPr>
            <a:normAutofit/>
          </a:bodyPr>
          <a:lstStyle/>
          <a:p>
            <a:r>
              <a:rPr lang="ar-SA" sz="2000" dirty="0"/>
              <a:t>مليحة ناصر</a:t>
            </a:r>
          </a:p>
          <a:p>
            <a:r>
              <a:rPr lang="ar-SA" sz="2000" dirty="0" err="1"/>
              <a:t>د.عبدالله</a:t>
            </a:r>
            <a:r>
              <a:rPr lang="ar-SA" sz="2000" dirty="0"/>
              <a:t> سعيد</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006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C8028E-DF88-7C5F-96B9-43E5BA3E7B0C}"/>
              </a:ext>
            </a:extLst>
          </p:cNvPr>
          <p:cNvSpPr>
            <a:spLocks noGrp="1"/>
          </p:cNvSpPr>
          <p:nvPr>
            <p:ph type="title"/>
          </p:nvPr>
        </p:nvSpPr>
        <p:spPr>
          <a:xfrm>
            <a:off x="834295" y="969462"/>
            <a:ext cx="4023360" cy="3204134"/>
          </a:xfrm>
        </p:spPr>
        <p:txBody>
          <a:bodyPr vert="horz" lIns="91440" tIns="45720" rIns="91440" bIns="45720" rtlCol="0" anchor="b">
            <a:normAutofit/>
          </a:bodyPr>
          <a:lstStyle/>
          <a:p>
            <a:pPr algn="ctr"/>
            <a:r>
              <a:rPr lang="en-US" sz="4800" kern="1200" dirty="0" err="1">
                <a:solidFill>
                  <a:schemeClr val="tx1"/>
                </a:solidFill>
                <a:latin typeface="+mj-lt"/>
                <a:ea typeface="+mj-ea"/>
                <a:cs typeface="+mj-cs"/>
              </a:rPr>
              <a:t>تصميم</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تجربة</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المستخدم</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Figma</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41735B07-4878-E229-B13B-39231729E9CC}"/>
              </a:ext>
            </a:extLst>
          </p:cNvPr>
          <p:cNvPicPr>
            <a:picLocks noGrp="1" noChangeAspect="1"/>
          </p:cNvPicPr>
          <p:nvPr>
            <p:ph idx="1"/>
          </p:nvPr>
        </p:nvPicPr>
        <p:blipFill>
          <a:blip r:embed="rId2"/>
          <a:stretch>
            <a:fillRect/>
          </a:stretch>
        </p:blipFill>
        <p:spPr>
          <a:xfrm>
            <a:off x="5722228" y="625684"/>
            <a:ext cx="5793091" cy="5455380"/>
          </a:xfrm>
          <a:prstGeom prst="rect">
            <a:avLst/>
          </a:prstGeom>
        </p:spPr>
      </p:pic>
      <p:pic>
        <p:nvPicPr>
          <p:cNvPr id="3074" name="Picture 2" descr="Figma | Uxcel">
            <a:extLst>
              <a:ext uri="{FF2B5EF4-FFF2-40B4-BE49-F238E27FC236}">
                <a16:creationId xmlns:a16="http://schemas.microsoft.com/office/drawing/2014/main" id="{31349276-7A9F-D4A3-68BC-DE7AAC83A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73" y="4682360"/>
            <a:ext cx="274320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08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qr code on a white background&#10;&#10;Description automatically generated">
            <a:extLst>
              <a:ext uri="{FF2B5EF4-FFF2-40B4-BE49-F238E27FC236}">
                <a16:creationId xmlns:a16="http://schemas.microsoft.com/office/drawing/2014/main" id="{FC5E5C61-38B1-B9E1-076C-6F52631C0942}"/>
              </a:ext>
            </a:extLst>
          </p:cNvPr>
          <p:cNvPicPr>
            <a:picLocks noGrp="1" noChangeAspect="1"/>
          </p:cNvPicPr>
          <p:nvPr>
            <p:ph idx="1"/>
          </p:nvPr>
        </p:nvPicPr>
        <p:blipFill>
          <a:blip r:embed="rId2"/>
          <a:stretch>
            <a:fillRect/>
          </a:stretch>
        </p:blipFill>
        <p:spPr>
          <a:xfrm>
            <a:off x="1244600" y="555625"/>
            <a:ext cx="5005388" cy="4629150"/>
          </a:xfrm>
          <a:prstGeom prst="rect">
            <a:avLst/>
          </a:prstGeom>
        </p:spPr>
      </p:pic>
      <p:pic>
        <p:nvPicPr>
          <p:cNvPr id="1026" name="Picture 2" descr="GitHub - Wikipedia">
            <a:extLst>
              <a:ext uri="{FF2B5EF4-FFF2-40B4-BE49-F238E27FC236}">
                <a16:creationId xmlns:a16="http://schemas.microsoft.com/office/drawing/2014/main" id="{D1AEDBE0-B58B-9171-220C-EBAE3F04B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663" y="555625"/>
            <a:ext cx="4629150" cy="462915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588FA93-6C0A-6894-168E-31CB395DAB49}"/>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2900" kern="1200">
                <a:solidFill>
                  <a:schemeClr val="tx1"/>
                </a:solidFill>
                <a:latin typeface="+mj-lt"/>
                <a:ea typeface="+mj-ea"/>
                <a:cs typeface="+mj-cs"/>
              </a:rPr>
              <a:t>رابط المشروع </a:t>
            </a:r>
            <a:br>
              <a:rPr lang="en-US" sz="2900" kern="1200">
                <a:solidFill>
                  <a:schemeClr val="tx1"/>
                </a:solidFill>
                <a:latin typeface="+mj-lt"/>
                <a:ea typeface="+mj-ea"/>
                <a:cs typeface="+mj-cs"/>
              </a:rPr>
            </a:br>
            <a:r>
              <a:rPr lang="en-US" sz="2900" kern="1200">
                <a:solidFill>
                  <a:schemeClr val="tx1"/>
                </a:solidFill>
                <a:latin typeface="+mj-lt"/>
                <a:ea typeface="+mj-ea"/>
                <a:cs typeface="+mj-cs"/>
              </a:rPr>
              <a:t>Github</a:t>
            </a:r>
          </a:p>
        </p:txBody>
      </p:sp>
    </p:spTree>
    <p:extLst>
      <p:ext uri="{BB962C8B-B14F-4D97-AF65-F5344CB8AC3E}">
        <p14:creationId xmlns:p14="http://schemas.microsoft.com/office/powerpoint/2010/main" val="172396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E5EDA-361E-BBC6-A2D5-3BB33EDA02A1}"/>
              </a:ext>
            </a:extLst>
          </p:cNvPr>
          <p:cNvSpPr>
            <a:spLocks noGrp="1"/>
          </p:cNvSpPr>
          <p:nvPr>
            <p:ph type="title"/>
          </p:nvPr>
        </p:nvSpPr>
        <p:spPr>
          <a:xfrm>
            <a:off x="1389278" y="1233241"/>
            <a:ext cx="3240506" cy="4064628"/>
          </a:xfrm>
        </p:spPr>
        <p:txBody>
          <a:bodyPr>
            <a:normAutofit/>
          </a:bodyPr>
          <a:lstStyle/>
          <a:p>
            <a:pPr algn="ctr"/>
            <a:r>
              <a:rPr lang="ar-SA" b="1" dirty="0">
                <a:solidFill>
                  <a:srgbClr val="FFFFFF"/>
                </a:solidFill>
                <a:effectLst/>
                <a:ea typeface="Times New Roman" panose="02020603050405020304" pitchFamily="18" charset="0"/>
                <a:cs typeface="Sakkal Majalla" panose="02000000000000000000" pitchFamily="2" charset="-78"/>
              </a:rPr>
              <a:t>المشكلة</a:t>
            </a:r>
            <a:endParaRPr lang="ar-SA" dirty="0">
              <a:solidFill>
                <a:srgbClr val="FFFFFF"/>
              </a:solidFill>
            </a:endParaRPr>
          </a:p>
        </p:txBody>
      </p:sp>
      <p:sp>
        <p:nvSpPr>
          <p:cNvPr id="25"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6A45687-0C49-FDEE-6F06-AB9E83782BD3}"/>
              </a:ext>
            </a:extLst>
          </p:cNvPr>
          <p:cNvSpPr>
            <a:spLocks noGrp="1"/>
          </p:cNvSpPr>
          <p:nvPr>
            <p:ph idx="1"/>
          </p:nvPr>
        </p:nvSpPr>
        <p:spPr>
          <a:xfrm>
            <a:off x="6096000" y="820880"/>
            <a:ext cx="5257799" cy="4889350"/>
          </a:xfrm>
        </p:spPr>
        <p:txBody>
          <a:bodyPr anchor="t">
            <a:normAutofit/>
          </a:bodyPr>
          <a:lstStyle/>
          <a:p>
            <a:pPr marL="0" indent="0" algn="ctr" rtl="1">
              <a:buNone/>
            </a:pPr>
            <a:r>
              <a:rPr lang="ar-SA" b="1" dirty="0">
                <a:effectLst/>
                <a:latin typeface="Times New Roman" panose="02020603050405020304" pitchFamily="18" charset="0"/>
                <a:ea typeface="Times New Roman" panose="02020603050405020304" pitchFamily="18" charset="0"/>
                <a:cs typeface="Sakkal Majalla" panose="02000000000000000000" pitchFamily="2" charset="-78"/>
              </a:rPr>
              <a:t>التأمين الصحي يواجه تحديًا كبيرًا في تقييم المخاطر وتحديد الأسعار بشكل دقيق وعادل لكل فرد. التقييمات التقليدية غالبًا ما تعتمد على معايير عامة ولا تأخذ في الاعتبار الاختلافات الفردية في نمط الحياة والصحة، مما يؤدي إلى أسعار غير متوازنة وأحيانًا عدم كفاءة في توزيع الموارد</a:t>
            </a:r>
            <a:r>
              <a:rPr lang="en-NZ" b="1" dirty="0">
                <a:effectLst/>
                <a:latin typeface="Sakkal Majalla" panose="02000000000000000000" pitchFamily="2" charset="-78"/>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rtl="1"/>
            <a:endParaRPr lang="ar-SA" dirty="0"/>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4848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FBBBD-FEF1-2249-6D12-450C3BC8AFC0}"/>
              </a:ext>
            </a:extLst>
          </p:cNvPr>
          <p:cNvSpPr>
            <a:spLocks noGrp="1"/>
          </p:cNvSpPr>
          <p:nvPr>
            <p:ph type="title"/>
          </p:nvPr>
        </p:nvSpPr>
        <p:spPr>
          <a:xfrm>
            <a:off x="1171074" y="1396686"/>
            <a:ext cx="3240506" cy="4064628"/>
          </a:xfrm>
        </p:spPr>
        <p:txBody>
          <a:bodyPr>
            <a:normAutofit/>
          </a:bodyPr>
          <a:lstStyle/>
          <a:p>
            <a:pPr algn="ctr" rtl="1"/>
            <a:r>
              <a:rPr lang="ar-SA" b="1" dirty="0">
                <a:solidFill>
                  <a:srgbClr val="FFFFFF"/>
                </a:solidFill>
                <a:effectLst/>
                <a:latin typeface="Tahoma" panose="020B0604030504040204" pitchFamily="34" charset="0"/>
                <a:ea typeface="Times New Roman" panose="02020603050405020304" pitchFamily="18" charset="0"/>
                <a:cs typeface="Sakkal Majalla" panose="02000000000000000000" pitchFamily="2" charset="-78"/>
              </a:rPr>
              <a:t>الحل</a:t>
            </a:r>
            <a:endParaRPr lang="ar-SA"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96E26E2-F8EB-F0CF-D524-47FCA065D442}"/>
              </a:ext>
            </a:extLst>
          </p:cNvPr>
          <p:cNvSpPr>
            <a:spLocks noGrp="1"/>
          </p:cNvSpPr>
          <p:nvPr>
            <p:ph idx="1"/>
          </p:nvPr>
        </p:nvSpPr>
        <p:spPr>
          <a:xfrm>
            <a:off x="5370153" y="1526033"/>
            <a:ext cx="5536397" cy="3935281"/>
          </a:xfrm>
        </p:spPr>
        <p:txBody>
          <a:bodyPr>
            <a:normAutofit/>
          </a:bodyPr>
          <a:lstStyle/>
          <a:p>
            <a:pPr marL="0" indent="0" algn="ctr" rtl="1">
              <a:buNone/>
            </a:pPr>
            <a:r>
              <a:rPr lang="ar-SA" b="1" dirty="0">
                <a:effectLst/>
                <a:latin typeface="Tahoma" panose="020B0604030504040204" pitchFamily="34" charset="0"/>
                <a:ea typeface="Times New Roman" panose="02020603050405020304" pitchFamily="18" charset="0"/>
                <a:cs typeface="Sakkal Majalla" panose="02000000000000000000" pitchFamily="2" charset="-78"/>
              </a:rPr>
              <a:t>تطوير نظام قائم على الذكاء الصناعي يقوم بتحليل بيانات مفصلة حول نمط حياة الأفراد وعوامل الخطر الصحية المرتبطة بهم لتقييم المخاطر بشكل أكثر دقة وتخصيصية. يمكن لهذا النظام أن يستخدم مجموعة واسعة من المعطيات، بما في ذلك البيانات </a:t>
            </a:r>
            <a:r>
              <a:rPr lang="ar-SA" b="1" dirty="0" err="1">
                <a:effectLst/>
                <a:latin typeface="Tahoma" panose="020B0604030504040204" pitchFamily="34" charset="0"/>
                <a:ea typeface="Times New Roman" panose="02020603050405020304" pitchFamily="18" charset="0"/>
                <a:cs typeface="Sakkal Majalla" panose="02000000000000000000" pitchFamily="2" charset="-78"/>
              </a:rPr>
              <a:t>البيومترية</a:t>
            </a:r>
            <a:r>
              <a:rPr lang="ar-SA" b="1" dirty="0">
                <a:effectLst/>
                <a:latin typeface="Tahoma" panose="020B0604030504040204" pitchFamily="34" charset="0"/>
                <a:ea typeface="Times New Roman" panose="02020603050405020304" pitchFamily="18" charset="0"/>
                <a:cs typeface="Sakkal Majalla" panose="02000000000000000000" pitchFamily="2" charset="-78"/>
              </a:rPr>
              <a:t>، سجلات النشاط البدني، التاريخ الطبي، وعادات الأكل، لحساب التسعير المخصص للتأمين الصحي لكل فرد</a:t>
            </a:r>
            <a:r>
              <a:rPr lang="en-NZ" b="1" dirty="0">
                <a:effectLst/>
                <a:latin typeface="Sakkal Majalla" panose="02000000000000000000" pitchFamily="2" charset="-78"/>
                <a:ea typeface="Times New Roman" panose="02020603050405020304" pitchFamily="18" charset="0"/>
                <a:cs typeface="Times New Roman" panose="02020603050405020304" pitchFamily="18" charset="0"/>
              </a:rPr>
              <a:t>.</a:t>
            </a:r>
            <a:endParaRPr lang="en-US" dirty="0">
              <a:effectLst/>
              <a:latin typeface="Tahoma" panose="020B0604030504040204" pitchFamily="34" charset="0"/>
              <a:ea typeface="Times New Roman" panose="02020603050405020304" pitchFamily="18" charset="0"/>
              <a:cs typeface="Times New Roman" panose="02020603050405020304" pitchFamily="18" charset="0"/>
            </a:endParaRPr>
          </a:p>
          <a:p>
            <a:pPr rtl="1"/>
            <a:endParaRPr lang="ar-SA" dirty="0"/>
          </a:p>
        </p:txBody>
      </p:sp>
    </p:spTree>
    <p:extLst>
      <p:ext uri="{BB962C8B-B14F-4D97-AF65-F5344CB8AC3E}">
        <p14:creationId xmlns:p14="http://schemas.microsoft.com/office/powerpoint/2010/main" val="318642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37E8D-F583-755B-CF30-F128D8160B4C}"/>
              </a:ext>
            </a:extLst>
          </p:cNvPr>
          <p:cNvSpPr>
            <a:spLocks noGrp="1"/>
          </p:cNvSpPr>
          <p:nvPr>
            <p:ph type="title"/>
          </p:nvPr>
        </p:nvSpPr>
        <p:spPr>
          <a:xfrm>
            <a:off x="1171074" y="1396686"/>
            <a:ext cx="3240506" cy="4064628"/>
          </a:xfrm>
        </p:spPr>
        <p:txBody>
          <a:bodyPr>
            <a:normAutofit/>
          </a:bodyPr>
          <a:lstStyle/>
          <a:p>
            <a:r>
              <a:rPr lang="ar-SA" b="1">
                <a:solidFill>
                  <a:srgbClr val="FFFFFF"/>
                </a:solidFill>
                <a:effectLst/>
                <a:latin typeface="Tahoma" panose="020B0604030504040204" pitchFamily="34" charset="0"/>
                <a:ea typeface="Times New Roman" panose="02020603050405020304" pitchFamily="18" charset="0"/>
                <a:cs typeface="Sakkal Majalla" panose="02000000000000000000" pitchFamily="2" charset="-78"/>
              </a:rPr>
              <a:t>فوائد الحل</a:t>
            </a:r>
            <a:r>
              <a:rPr lang="en-NZ" b="1">
                <a:solidFill>
                  <a:srgbClr val="FFFFFF"/>
                </a:solidFill>
                <a:effectLst/>
                <a:latin typeface="Sakkal Majalla" panose="02000000000000000000" pitchFamily="2" charset="-78"/>
                <a:ea typeface="Times New Roman" panose="02020603050405020304" pitchFamily="18" charset="0"/>
                <a:cs typeface="Times New Roman" panose="02020603050405020304" pitchFamily="18" charset="0"/>
              </a:rPr>
              <a:t>:</a:t>
            </a:r>
            <a:endParaRPr lang="ar-SA">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9D50C42-F8D7-C9A8-6D08-EA112AD7EC91}"/>
              </a:ext>
            </a:extLst>
          </p:cNvPr>
          <p:cNvSpPr>
            <a:spLocks noGrp="1"/>
          </p:cNvSpPr>
          <p:nvPr>
            <p:ph idx="1"/>
          </p:nvPr>
        </p:nvSpPr>
        <p:spPr>
          <a:xfrm>
            <a:off x="5370153" y="1526033"/>
            <a:ext cx="5536397" cy="3935281"/>
          </a:xfrm>
        </p:spPr>
        <p:txBody>
          <a:bodyPr>
            <a:normAutofit/>
          </a:bodyPr>
          <a:lstStyle/>
          <a:p>
            <a:pPr marL="342900" marR="0" lvl="0" indent="-342900" algn="r" rtl="1" fontAlgn="base">
              <a:spcBef>
                <a:spcPts val="0"/>
              </a:spcBef>
              <a:spcAft>
                <a:spcPts val="0"/>
              </a:spcAft>
              <a:tabLst>
                <a:tab pos="457200" algn="l"/>
              </a:tabLst>
            </a:pP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عدالة أكبر في التسعير</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 </a:t>
            </a: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التأمين الصحي المخصص يضمن أن يدفع الأفراد أسعارًا تعكس نمط حياتهم ومخاطرهم الصحية بشكل أكثر دقة، مما يعزز العدالة والشفافية</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marR="0" lvl="0" indent="-342900" algn="r" rtl="1" fontAlgn="base">
              <a:spcBef>
                <a:spcPts val="0"/>
              </a:spcBef>
              <a:spcAft>
                <a:spcPts val="0"/>
              </a:spcAft>
              <a:tabLst>
                <a:tab pos="457200" algn="l"/>
              </a:tabLst>
            </a:pP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تشجيع نمط حياة صحي</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 </a:t>
            </a: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بما أن التسعير يعتمد جزئيًا على العادات الصحية، يمكن لهذا النظام أن يشجع الأفراد على تبني سلوكيات صحية أكثر لخفض تكاليف التأمين الخاصة بهم</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marR="0" lvl="0" indent="-342900" algn="r" rtl="1" fontAlgn="base">
              <a:spcBef>
                <a:spcPts val="0"/>
              </a:spcBef>
              <a:spcAft>
                <a:spcPts val="0"/>
              </a:spcAft>
              <a:tabLst>
                <a:tab pos="457200" algn="l"/>
              </a:tabLst>
            </a:pP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تحسين إدارة المخاطر</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 </a:t>
            </a: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يتيح الاعتماد على تحليلات الذكاء الصناعي لشركات التأمين تحديد المخاطر بدقة أكبر وبالتالي تخصيص الموارد بكفاءة أكبر، مما يساعد في الحفاظ على استدامة النظام التأميني</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marR="0" lvl="0" indent="-342900" algn="r" rtl="1" fontAlgn="base">
              <a:spcBef>
                <a:spcPts val="0"/>
              </a:spcBef>
              <a:spcAft>
                <a:spcPts val="0"/>
              </a:spcAft>
              <a:tabLst>
                <a:tab pos="457200" algn="l"/>
              </a:tabLst>
            </a:pP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ابتكار في المنتجات التأمينية</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 </a:t>
            </a:r>
            <a:r>
              <a:rPr lang="ar-SA" sz="2000" b="1" dirty="0">
                <a:effectLst/>
                <a:latin typeface="Tahoma" panose="020B0604030504040204" pitchFamily="34" charset="0"/>
                <a:ea typeface="Times New Roman" panose="02020603050405020304" pitchFamily="18" charset="0"/>
                <a:cs typeface="Sakkal Majalla" panose="02000000000000000000" pitchFamily="2" charset="-78"/>
              </a:rPr>
              <a:t>يفتح هذا النهج الباب أمام تطوير منتجات تأمينية جديدة ومبتكرة، مصممة لتلبية احتياجات وتفضيلات الأفراد المختلفة</a:t>
            </a:r>
            <a:r>
              <a:rPr lang="en-NZ" sz="2000" b="1" dirty="0">
                <a:effectLst/>
                <a:latin typeface="Sakkal Majalla" panose="02000000000000000000" pitchFamily="2" charset="-78"/>
                <a:ea typeface="Times New Roman" panose="02020603050405020304" pitchFamily="18" charset="0"/>
                <a:cs typeface="Times New Roman" panose="02020603050405020304" pitchFamily="18" charset="0"/>
              </a:rPr>
              <a:t>.</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a:p>
            <a:pPr algn="r"/>
            <a:endParaRPr lang="ar-SA" sz="2000" dirty="0"/>
          </a:p>
        </p:txBody>
      </p:sp>
    </p:spTree>
    <p:extLst>
      <p:ext uri="{BB962C8B-B14F-4D97-AF65-F5344CB8AC3E}">
        <p14:creationId xmlns:p14="http://schemas.microsoft.com/office/powerpoint/2010/main" val="414532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61F32B-7ECE-C080-8BCB-593A51A30C1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ar-SA" sz="4800" dirty="0"/>
              <a:t>خطة المشروع</a:t>
            </a:r>
            <a:endParaRPr lang="en-US" sz="48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9E2D15E3-D77D-18E3-38F2-B74A18556C4B}"/>
              </a:ext>
            </a:extLst>
          </p:cNvPr>
          <p:cNvGraphicFramePr>
            <a:graphicFrameLocks noGrp="1"/>
          </p:cNvGraphicFramePr>
          <p:nvPr>
            <p:ph idx="1"/>
            <p:extLst>
              <p:ext uri="{D42A27DB-BD31-4B8C-83A1-F6EECF244321}">
                <p14:modId xmlns:p14="http://schemas.microsoft.com/office/powerpoint/2010/main" val="3578187906"/>
              </p:ext>
            </p:extLst>
          </p:nvPr>
        </p:nvGraphicFramePr>
        <p:xfrm>
          <a:off x="5414355" y="1220065"/>
          <a:ext cx="6408837" cy="4260101"/>
        </p:xfrm>
        <a:graphic>
          <a:graphicData uri="http://schemas.openxmlformats.org/drawingml/2006/table">
            <a:tbl>
              <a:tblPr rtl="1" firstRow="1" firstCol="1" bandRow="1">
                <a:solidFill>
                  <a:schemeClr val="bg1">
                    <a:lumMod val="95000"/>
                  </a:schemeClr>
                </a:solidFill>
                <a:tableStyleId>{5C22544A-7EE6-4342-B048-85BDC9FD1C3A}</a:tableStyleId>
              </a:tblPr>
              <a:tblGrid>
                <a:gridCol w="1160494">
                  <a:extLst>
                    <a:ext uri="{9D8B030D-6E8A-4147-A177-3AD203B41FA5}">
                      <a16:colId xmlns:a16="http://schemas.microsoft.com/office/drawing/2014/main" val="2335835201"/>
                    </a:ext>
                  </a:extLst>
                </a:gridCol>
                <a:gridCol w="1874026">
                  <a:extLst>
                    <a:ext uri="{9D8B030D-6E8A-4147-A177-3AD203B41FA5}">
                      <a16:colId xmlns:a16="http://schemas.microsoft.com/office/drawing/2014/main" val="2840587765"/>
                    </a:ext>
                  </a:extLst>
                </a:gridCol>
                <a:gridCol w="3374317">
                  <a:extLst>
                    <a:ext uri="{9D8B030D-6E8A-4147-A177-3AD203B41FA5}">
                      <a16:colId xmlns:a16="http://schemas.microsoft.com/office/drawing/2014/main" val="2680816959"/>
                    </a:ext>
                  </a:extLst>
                </a:gridCol>
              </a:tblGrid>
              <a:tr h="412521">
                <a:tc>
                  <a:txBody>
                    <a:bodyPr/>
                    <a:lstStyle/>
                    <a:p>
                      <a:pPr marL="0" marR="0" algn="r" rtl="1">
                        <a:lnSpc>
                          <a:spcPct val="115000"/>
                        </a:lnSpc>
                        <a:spcBef>
                          <a:spcPts val="200"/>
                        </a:spcBef>
                        <a:spcAft>
                          <a:spcPts val="200"/>
                        </a:spcAft>
                      </a:pPr>
                      <a:r>
                        <a:rPr lang="ar-SA" sz="1700" b="0" cap="none" spc="0">
                          <a:solidFill>
                            <a:schemeClr val="bg1"/>
                          </a:solidFill>
                          <a:effectLst/>
                        </a:rPr>
                        <a:t>المرحلة</a:t>
                      </a:r>
                      <a:endParaRPr lang="en-US" sz="17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4937" marR="64937" marT="98089"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r" rtl="1">
                        <a:lnSpc>
                          <a:spcPct val="115000"/>
                        </a:lnSpc>
                        <a:spcBef>
                          <a:spcPts val="200"/>
                        </a:spcBef>
                        <a:spcAft>
                          <a:spcPts val="200"/>
                        </a:spcAft>
                      </a:pPr>
                      <a:r>
                        <a:rPr lang="en-US" sz="1700" b="0" cap="none" spc="0">
                          <a:solidFill>
                            <a:schemeClr val="bg1"/>
                          </a:solidFill>
                          <a:effectLst/>
                        </a:rPr>
                        <a:t>Milestone</a:t>
                      </a:r>
                      <a:endParaRPr lang="en-US" sz="17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4937" marR="64937" marT="98089"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just" rtl="0">
                        <a:lnSpc>
                          <a:spcPct val="115000"/>
                        </a:lnSpc>
                        <a:spcBef>
                          <a:spcPts val="200"/>
                        </a:spcBef>
                        <a:spcAft>
                          <a:spcPts val="200"/>
                        </a:spcAft>
                      </a:pPr>
                      <a:r>
                        <a:rPr lang="ar-SA" sz="1700" b="0" cap="none" spc="0">
                          <a:solidFill>
                            <a:schemeClr val="bg1"/>
                          </a:solidFill>
                          <a:effectLst/>
                        </a:rPr>
                        <a:t>شرح </a:t>
                      </a:r>
                      <a:r>
                        <a:rPr lang="en-US" sz="1700" b="0" cap="none" spc="0">
                          <a:solidFill>
                            <a:schemeClr val="bg1"/>
                          </a:solidFill>
                          <a:effectLst/>
                        </a:rPr>
                        <a:t> Milestone</a:t>
                      </a:r>
                      <a:endParaRPr lang="en-US" sz="1700" b="0" cap="none" spc="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4937" marR="64937" marT="98089"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304015349"/>
                  </a:ext>
                </a:extLst>
              </a:tr>
              <a:tr h="1019926">
                <a:tc>
                  <a:txBody>
                    <a:bodyPr/>
                    <a:lstStyle/>
                    <a:p>
                      <a:pPr marL="0" marR="0" algn="r" rtl="1">
                        <a:lnSpc>
                          <a:spcPct val="115000"/>
                        </a:lnSpc>
                        <a:spcBef>
                          <a:spcPts val="0"/>
                        </a:spcBef>
                        <a:spcAft>
                          <a:spcPts val="0"/>
                        </a:spcAft>
                      </a:pPr>
                      <a:r>
                        <a:rPr lang="ar-SA" sz="1300" b="1" cap="none" spc="0" dirty="0">
                          <a:solidFill>
                            <a:schemeClr val="tx1"/>
                          </a:solidFill>
                          <a:effectLst/>
                        </a:rPr>
                        <a:t>البحث والتخطيط</a:t>
                      </a:r>
                      <a:endParaRPr lang="en-US" sz="1300" b="1" cap="none" spc="0" dirty="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جمع البيانات، تحليل السوق، تحديد الأدوات والتقنيات</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في هذه المرحلة، يتم جمع البيانات المتعلقة بعوامل الخطر الصحية ونمط الحياة، وتحليل السوق لفهم احتياجات العملاء والتحديات الحالية في التأمين الصحي. كما يتم تحديد الأدوات والتقنيات اللازمة لتطوير النظام</a:t>
                      </a:r>
                      <a:r>
                        <a:rPr lang="en-AU" sz="1300" cap="none" spc="0">
                          <a:solidFill>
                            <a:schemeClr val="tx1"/>
                          </a:solidFill>
                          <a:effectLst/>
                        </a:rPr>
                        <a:t>.</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386056800"/>
                  </a:ext>
                </a:extLst>
              </a:tr>
              <a:tr h="1019926">
                <a:tc>
                  <a:txBody>
                    <a:bodyPr/>
                    <a:lstStyle/>
                    <a:p>
                      <a:pPr marL="0" marR="0" algn="r" rtl="1">
                        <a:lnSpc>
                          <a:spcPct val="115000"/>
                        </a:lnSpc>
                        <a:spcBef>
                          <a:spcPts val="0"/>
                        </a:spcBef>
                        <a:spcAft>
                          <a:spcPts val="0"/>
                        </a:spcAft>
                      </a:pPr>
                      <a:r>
                        <a:rPr lang="ar-SA" sz="1300" b="1" cap="none" spc="0" dirty="0">
                          <a:solidFill>
                            <a:schemeClr val="tx1"/>
                          </a:solidFill>
                          <a:effectLst/>
                        </a:rPr>
                        <a:t>التطوير والتجريب</a:t>
                      </a:r>
                      <a:endParaRPr lang="en-US" sz="1300" b="1" cap="none" spc="0" dirty="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بناء النموذج الأولي، التجريب والتحسين</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يتضمن بناء نموذج أولي للنظام باستخدام تقنيات الذكاء الصناعي لتحليل بيانات نمط الحياة وتقييم المخاطر. يتبع ذلك مرحلة التجريب لاختبار فعالية النموذج وإجراء التحسينات اللازمة</a:t>
                      </a:r>
                      <a:r>
                        <a:rPr lang="en-AU" sz="1300" cap="none" spc="0">
                          <a:solidFill>
                            <a:schemeClr val="tx1"/>
                          </a:solidFill>
                          <a:effectLst/>
                        </a:rPr>
                        <a:t>.</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841300499"/>
                  </a:ext>
                </a:extLst>
              </a:tr>
              <a:tr h="787802">
                <a:tc>
                  <a:txBody>
                    <a:bodyPr/>
                    <a:lstStyle/>
                    <a:p>
                      <a:pPr marL="0" marR="0" algn="r" rtl="1">
                        <a:lnSpc>
                          <a:spcPct val="115000"/>
                        </a:lnSpc>
                        <a:spcBef>
                          <a:spcPts val="0"/>
                        </a:spcBef>
                        <a:spcAft>
                          <a:spcPts val="0"/>
                        </a:spcAft>
                      </a:pPr>
                      <a:r>
                        <a:rPr lang="ar-SA" sz="1300" b="1" cap="none" spc="0" dirty="0">
                          <a:solidFill>
                            <a:schemeClr val="tx1"/>
                          </a:solidFill>
                          <a:effectLst/>
                        </a:rPr>
                        <a:t>التنفيذ والدمج</a:t>
                      </a:r>
                      <a:endParaRPr lang="en-US" sz="1300" b="1" cap="none" spc="0" dirty="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دمج النظام مع العمليات الحالية، التدريب والدعم</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في هذه المرحلة، يتم دمج النظام بنجاح مع العمليات التأمينية الحالية للشركة. يشمل ذلك تدريب الموظفين على استخدام النظام وتوفير الدعم الفني اللازم لضمان انتقال سلس</a:t>
                      </a:r>
                      <a:r>
                        <a:rPr lang="en-AU" sz="1300" cap="none" spc="0">
                          <a:solidFill>
                            <a:schemeClr val="tx1"/>
                          </a:solidFill>
                          <a:effectLst/>
                        </a:rPr>
                        <a:t>.</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489060270"/>
                  </a:ext>
                </a:extLst>
              </a:tr>
              <a:tr h="1019926">
                <a:tc>
                  <a:txBody>
                    <a:bodyPr/>
                    <a:lstStyle/>
                    <a:p>
                      <a:pPr marL="0" marR="0" algn="r" rtl="1">
                        <a:lnSpc>
                          <a:spcPct val="115000"/>
                        </a:lnSpc>
                        <a:spcBef>
                          <a:spcPts val="0"/>
                        </a:spcBef>
                        <a:spcAft>
                          <a:spcPts val="0"/>
                        </a:spcAft>
                      </a:pPr>
                      <a:r>
                        <a:rPr lang="ar-SA" sz="1300" b="1" cap="none" spc="0" dirty="0">
                          <a:solidFill>
                            <a:schemeClr val="tx1"/>
                          </a:solidFill>
                          <a:effectLst/>
                        </a:rPr>
                        <a:t>الإطلاق والتقييم</a:t>
                      </a:r>
                      <a:endParaRPr lang="en-US" sz="1300" b="1" cap="none" spc="0" dirty="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a:solidFill>
                            <a:schemeClr val="tx1"/>
                          </a:solidFill>
                          <a:effectLst/>
                        </a:rPr>
                        <a:t>إطلاق النظام، متابعة الأداء وجمع الردود</a:t>
                      </a:r>
                      <a:endParaRPr lang="en-US" sz="1300" cap="none" spc="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marL="0" marR="0" algn="r" rtl="1">
                        <a:lnSpc>
                          <a:spcPct val="115000"/>
                        </a:lnSpc>
                        <a:spcBef>
                          <a:spcPts val="0"/>
                        </a:spcBef>
                        <a:spcAft>
                          <a:spcPts val="0"/>
                        </a:spcAft>
                      </a:pPr>
                      <a:r>
                        <a:rPr lang="ar-SA" sz="1300" cap="none" spc="0" dirty="0">
                          <a:solidFill>
                            <a:schemeClr val="tx1"/>
                          </a:solidFill>
                          <a:effectLst/>
                        </a:rPr>
                        <a:t>بعد الإطلاق، يتم متابعة أداء النظام بشكل مستمر وجمع ردود الفعل من المستخدمين لتقييم فعاليته ودقته في تقييم المخاطر وحساب التسعير. يمكن استخدام هذه المعلومات لإجراء تعديلات وتحسينات مستقبل</a:t>
                      </a:r>
                      <a:endParaRPr lang="en-US" sz="1300" cap="none" spc="0" dirty="0">
                        <a:solidFill>
                          <a:schemeClr val="tx1"/>
                        </a:solidFill>
                        <a:effectLst/>
                        <a:latin typeface="Tahoma" panose="020B0604030504040204" pitchFamily="34" charset="0"/>
                        <a:ea typeface="Times New Roman" panose="02020603050405020304" pitchFamily="18" charset="0"/>
                        <a:cs typeface="Times New Roman" panose="02020603050405020304" pitchFamily="18" charset="0"/>
                      </a:endParaRPr>
                    </a:p>
                  </a:txBody>
                  <a:tcPr marL="64937" marR="64937" marT="98089"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781924398"/>
                  </a:ext>
                </a:extLst>
              </a:tr>
            </a:tbl>
          </a:graphicData>
        </a:graphic>
      </p:graphicFrame>
    </p:spTree>
    <p:extLst>
      <p:ext uri="{BB962C8B-B14F-4D97-AF65-F5344CB8AC3E}">
        <p14:creationId xmlns:p14="http://schemas.microsoft.com/office/powerpoint/2010/main" val="96868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F804F6-7421-2CE3-296E-E75EB0DC5330}"/>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kern="1200" dirty="0" err="1">
                <a:solidFill>
                  <a:schemeClr val="tx1"/>
                </a:solidFill>
                <a:latin typeface="+mj-lt"/>
                <a:ea typeface="+mj-ea"/>
                <a:cs typeface="+mj-cs"/>
              </a:rPr>
              <a:t>العوامل</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الصحية</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الداخلة</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في</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حساب</a:t>
            </a:r>
            <a:r>
              <a:rPr lang="en-US" sz="4800" kern="1200" dirty="0">
                <a:solidFill>
                  <a:schemeClr val="tx1"/>
                </a:solidFill>
                <a:latin typeface="+mj-lt"/>
                <a:ea typeface="+mj-ea"/>
                <a:cs typeface="+mj-cs"/>
              </a:rPr>
              <a:t> </a:t>
            </a:r>
            <a:r>
              <a:rPr lang="en-US" sz="4800" kern="1200" dirty="0" err="1">
                <a:solidFill>
                  <a:schemeClr val="tx1"/>
                </a:solidFill>
                <a:latin typeface="+mj-lt"/>
                <a:ea typeface="+mj-ea"/>
                <a:cs typeface="+mj-cs"/>
              </a:rPr>
              <a:t>الخوارزمية</a:t>
            </a:r>
            <a:endParaRPr lang="en-US" sz="4800" kern="1200"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00CE07C1-A0F7-5E89-18A6-573AC00C0519}"/>
              </a:ext>
            </a:extLst>
          </p:cNvPr>
          <p:cNvGraphicFramePr>
            <a:graphicFrameLocks noGrp="1"/>
          </p:cNvGraphicFramePr>
          <p:nvPr>
            <p:ph idx="1"/>
            <p:extLst>
              <p:ext uri="{D42A27DB-BD31-4B8C-83A1-F6EECF244321}">
                <p14:modId xmlns:p14="http://schemas.microsoft.com/office/powerpoint/2010/main" val="2904969965"/>
              </p:ext>
            </p:extLst>
          </p:nvPr>
        </p:nvGraphicFramePr>
        <p:xfrm>
          <a:off x="5414356" y="953047"/>
          <a:ext cx="6408836" cy="4950155"/>
        </p:xfrm>
        <a:graphic>
          <a:graphicData uri="http://schemas.openxmlformats.org/drawingml/2006/table">
            <a:tbl>
              <a:tblPr firstRow="1" bandRow="1">
                <a:noFill/>
                <a:tableStyleId>{3C2FFA5D-87B4-456A-9821-1D502468CF0F}</a:tableStyleId>
              </a:tblPr>
              <a:tblGrid>
                <a:gridCol w="4343181">
                  <a:extLst>
                    <a:ext uri="{9D8B030D-6E8A-4147-A177-3AD203B41FA5}">
                      <a16:colId xmlns:a16="http://schemas.microsoft.com/office/drawing/2014/main" val="1955459413"/>
                    </a:ext>
                  </a:extLst>
                </a:gridCol>
                <a:gridCol w="2065655">
                  <a:extLst>
                    <a:ext uri="{9D8B030D-6E8A-4147-A177-3AD203B41FA5}">
                      <a16:colId xmlns:a16="http://schemas.microsoft.com/office/drawing/2014/main" val="1365901908"/>
                    </a:ext>
                  </a:extLst>
                </a:gridCol>
              </a:tblGrid>
              <a:tr h="382875">
                <a:tc>
                  <a:txBody>
                    <a:bodyPr/>
                    <a:lstStyle/>
                    <a:p>
                      <a:pPr algn="ctr" fontAlgn="b">
                        <a:spcBef>
                          <a:spcPts val="0"/>
                        </a:spcBef>
                        <a:spcAft>
                          <a:spcPts val="0"/>
                        </a:spcAft>
                      </a:pPr>
                      <a:r>
                        <a:rPr lang="ar-SA" sz="1400" b="1" u="none" strike="noStrike" cap="none" spc="0">
                          <a:solidFill>
                            <a:schemeClr val="tx1"/>
                          </a:solidFill>
                          <a:effectLst/>
                        </a:rPr>
                        <a:t>النقاط</a:t>
                      </a:r>
                      <a:endParaRPr lang="ar-SA" sz="1400" b="1" i="0" u="none" strike="noStrike" cap="none" spc="0">
                        <a:solidFill>
                          <a:schemeClr val="tx1"/>
                        </a:solidFill>
                        <a:effectLst/>
                        <a:latin typeface="Arial" panose="020B0604020202020204" pitchFamily="34" charset="0"/>
                      </a:endParaRPr>
                    </a:p>
                  </a:txBody>
                  <a:tcPr marL="56226" marR="51575" marT="16065" marB="120485" anchor="b">
                    <a:lnL w="12700" cmpd="sng">
                      <a:noFill/>
                    </a:lnL>
                    <a:lnR w="12700" cmpd="sng">
                      <a:noFill/>
                    </a:lnR>
                    <a:lnT w="9525" cap="flat" cmpd="sng" algn="ctr">
                      <a:noFill/>
                      <a:prstDash val="solid"/>
                    </a:lnT>
                    <a:lnB w="38100" cmpd="sng">
                      <a:noFill/>
                    </a:lnB>
                    <a:solidFill>
                      <a:schemeClr val="accent2"/>
                    </a:solidFill>
                  </a:tcPr>
                </a:tc>
                <a:tc>
                  <a:txBody>
                    <a:bodyPr/>
                    <a:lstStyle/>
                    <a:p>
                      <a:pPr algn="ctr" fontAlgn="b">
                        <a:spcBef>
                          <a:spcPts val="0"/>
                        </a:spcBef>
                        <a:spcAft>
                          <a:spcPts val="0"/>
                        </a:spcAft>
                      </a:pPr>
                      <a:r>
                        <a:rPr lang="ar-SA" sz="1400" b="1" u="none" strike="noStrike" cap="none" spc="0" dirty="0">
                          <a:solidFill>
                            <a:schemeClr val="tx1"/>
                          </a:solidFill>
                          <a:effectLst/>
                        </a:rPr>
                        <a:t>لفئة</a:t>
                      </a:r>
                      <a:endParaRPr lang="ar-SA" sz="1400" b="1" i="0" u="none" strike="noStrike" cap="none" spc="0" dirty="0">
                        <a:solidFill>
                          <a:schemeClr val="tx1"/>
                        </a:solidFill>
                        <a:effectLst/>
                        <a:latin typeface="Arial" panose="020B0604020202020204" pitchFamily="34" charset="0"/>
                      </a:endParaRPr>
                    </a:p>
                  </a:txBody>
                  <a:tcPr marL="56226" marR="51575" marT="16065" marB="120485" anchor="b">
                    <a:lnL w="12700" cmpd="sng">
                      <a:noFill/>
                    </a:lnL>
                    <a:lnR w="12700" cmpd="sng">
                      <a:noFill/>
                    </a:lnR>
                    <a:lnT w="9525" cap="flat" cmpd="sng" algn="ctr">
                      <a:noFill/>
                      <a:prstDash val="solid"/>
                    </a:lnT>
                    <a:lnB w="38100" cmpd="sng">
                      <a:noFill/>
                    </a:lnB>
                    <a:solidFill>
                      <a:schemeClr val="accent2"/>
                    </a:solidFill>
                  </a:tcPr>
                </a:tc>
                <a:extLst>
                  <a:ext uri="{0D108BD9-81ED-4DB2-BD59-A6C34878D82A}">
                    <a16:rowId xmlns:a16="http://schemas.microsoft.com/office/drawing/2014/main" val="1442628847"/>
                  </a:ext>
                </a:extLst>
              </a:tr>
              <a:tr h="489972">
                <a:tc>
                  <a:txBody>
                    <a:bodyPr/>
                    <a:lstStyle/>
                    <a:p>
                      <a:pPr algn="ctr" fontAlgn="base">
                        <a:spcBef>
                          <a:spcPts val="0"/>
                        </a:spcBef>
                        <a:spcAft>
                          <a:spcPts val="0"/>
                        </a:spcAft>
                      </a:pPr>
                      <a:r>
                        <a:rPr lang="ar-SA" sz="1100" b="0" u="none" strike="noStrike" cap="none" spc="0">
                          <a:solidFill>
                            <a:schemeClr val="tx1"/>
                          </a:solidFill>
                          <a:effectLst/>
                        </a:rPr>
                        <a:t>0 نقاط: 18-25 سنة</a:t>
                      </a:r>
                      <a:r>
                        <a:rPr lang="en-US" sz="1100" b="0" u="none" strike="noStrike" cap="none" spc="0">
                          <a:solidFill>
                            <a:schemeClr val="tx1"/>
                          </a:solidFill>
                          <a:effectLst/>
                        </a:rPr>
                        <a:t>1 </a:t>
                      </a:r>
                      <a:r>
                        <a:rPr lang="ar-SA" sz="1100" b="0" u="none" strike="noStrike" cap="none" spc="0">
                          <a:solidFill>
                            <a:schemeClr val="tx1"/>
                          </a:solidFill>
                          <a:effectLst/>
                        </a:rPr>
                        <a:t>نقطة: 26-35 سنة</a:t>
                      </a:r>
                      <a:r>
                        <a:rPr lang="en-US" sz="1100" b="0" u="none" strike="noStrike" cap="none" spc="0">
                          <a:solidFill>
                            <a:schemeClr val="tx1"/>
                          </a:solidFill>
                          <a:effectLst/>
                        </a:rPr>
                        <a:t>2 </a:t>
                      </a:r>
                      <a:r>
                        <a:rPr lang="ar-SA" sz="1100" b="0" u="none" strike="noStrike" cap="none" spc="0">
                          <a:solidFill>
                            <a:schemeClr val="tx1"/>
                          </a:solidFill>
                          <a:effectLst/>
                        </a:rPr>
                        <a:t>نقاط: 36-45 سنة</a:t>
                      </a:r>
                      <a:r>
                        <a:rPr lang="en-US" sz="1100" b="0" u="none" strike="noStrike" cap="none" spc="0">
                          <a:solidFill>
                            <a:schemeClr val="tx1"/>
                          </a:solidFill>
                          <a:effectLst/>
                        </a:rPr>
                        <a:t>3 </a:t>
                      </a:r>
                      <a:r>
                        <a:rPr lang="ar-SA" sz="1100" b="0" u="none" strike="noStrike" cap="none" spc="0">
                          <a:solidFill>
                            <a:schemeClr val="tx1"/>
                          </a:solidFill>
                          <a:effectLst/>
                        </a:rPr>
                        <a:t>نقاط: 46-55 سنة</a:t>
                      </a:r>
                      <a:r>
                        <a:rPr lang="en-US" sz="1100" b="0" u="none" strike="noStrike" cap="none" spc="0">
                          <a:solidFill>
                            <a:schemeClr val="tx1"/>
                          </a:solidFill>
                          <a:effectLst/>
                        </a:rPr>
                        <a:t>4 </a:t>
                      </a:r>
                      <a:r>
                        <a:rPr lang="ar-SA" sz="1100" b="0" u="none" strike="noStrike" cap="none" spc="0">
                          <a:solidFill>
                            <a:schemeClr val="tx1"/>
                          </a:solidFill>
                          <a:effectLst/>
                        </a:rPr>
                        <a:t>نقاط: 56-65 سنة</a:t>
                      </a:r>
                      <a:r>
                        <a:rPr lang="en-US" sz="1100" b="0" u="none" strike="noStrike" cap="none" spc="0">
                          <a:solidFill>
                            <a:schemeClr val="tx1"/>
                          </a:solidFill>
                          <a:effectLst/>
                        </a:rPr>
                        <a:t>5 </a:t>
                      </a:r>
                      <a:r>
                        <a:rPr lang="ar-SA" sz="1100" b="0" u="none" strike="noStrike" cap="none" spc="0">
                          <a:solidFill>
                            <a:schemeClr val="tx1"/>
                          </a:solidFill>
                          <a:effectLst/>
                        </a:rPr>
                        <a:t>نقاط: 66+ سنة</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ctr" fontAlgn="base">
                        <a:spcBef>
                          <a:spcPts val="0"/>
                        </a:spcBef>
                        <a:spcAft>
                          <a:spcPts val="0"/>
                        </a:spcAft>
                      </a:pPr>
                      <a:r>
                        <a:rPr lang="ar-SA" sz="1100" b="0" u="none" strike="noStrike" cap="none" spc="0">
                          <a:solidFill>
                            <a:schemeClr val="tx1"/>
                          </a:solidFill>
                          <a:effectLst/>
                        </a:rPr>
                        <a:t>العمر</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745835025"/>
                  </a:ext>
                </a:extLst>
              </a:tr>
              <a:tr h="329326">
                <a:tc>
                  <a:txBody>
                    <a:bodyPr/>
                    <a:lstStyle/>
                    <a:p>
                      <a:pPr algn="ctr" fontAlgn="base">
                        <a:spcBef>
                          <a:spcPts val="0"/>
                        </a:spcBef>
                        <a:spcAft>
                          <a:spcPts val="0"/>
                        </a:spcAft>
                      </a:pPr>
                      <a:r>
                        <a:rPr lang="ar-SA" sz="1100" b="0" u="none" strike="noStrike" cap="none" spc="0">
                          <a:solidFill>
                            <a:schemeClr val="tx1"/>
                          </a:solidFill>
                          <a:effectLst/>
                        </a:rPr>
                        <a:t>0 نقاط: لم يدخن أبداً</a:t>
                      </a:r>
                      <a:r>
                        <a:rPr lang="en-US" sz="1100" b="0" u="none" strike="noStrike" cap="none" spc="0">
                          <a:solidFill>
                            <a:schemeClr val="tx1"/>
                          </a:solidFill>
                          <a:effectLst/>
                        </a:rPr>
                        <a:t>5 </a:t>
                      </a:r>
                      <a:r>
                        <a:rPr lang="ar-SA" sz="1100" b="0" u="none" strike="noStrike" cap="none" spc="0">
                          <a:solidFill>
                            <a:schemeClr val="tx1"/>
                          </a:solidFill>
                          <a:effectLst/>
                        </a:rPr>
                        <a:t>نقاط: مدخن حالي</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ase">
                        <a:spcBef>
                          <a:spcPts val="0"/>
                        </a:spcBef>
                        <a:spcAft>
                          <a:spcPts val="0"/>
                        </a:spcAft>
                      </a:pPr>
                      <a:r>
                        <a:rPr lang="ar-SA" sz="1100" b="0" u="none" strike="noStrike" cap="none" spc="0">
                          <a:solidFill>
                            <a:schemeClr val="tx1"/>
                          </a:solidFill>
                          <a:effectLst/>
                        </a:rPr>
                        <a:t>حالة التدخين</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87109911"/>
                  </a:ext>
                </a:extLst>
              </a:tr>
              <a:tr h="489972">
                <a:tc>
                  <a:txBody>
                    <a:bodyPr/>
                    <a:lstStyle/>
                    <a:p>
                      <a:pPr algn="ctr" fontAlgn="base">
                        <a:spcBef>
                          <a:spcPts val="0"/>
                        </a:spcBef>
                        <a:spcAft>
                          <a:spcPts val="0"/>
                        </a:spcAft>
                      </a:pPr>
                      <a:r>
                        <a:rPr lang="ar-SA" sz="1100" b="0" u="none" strike="noStrike" cap="none" spc="0">
                          <a:solidFill>
                            <a:schemeClr val="tx1"/>
                          </a:solidFill>
                          <a:effectLst/>
                        </a:rPr>
                        <a:t>0 نقاط: 18.5-24.9 (طبيعي)</a:t>
                      </a:r>
                      <a:r>
                        <a:rPr lang="en-US" sz="1100" b="0" u="none" strike="noStrike" cap="none" spc="0">
                          <a:solidFill>
                            <a:schemeClr val="tx1"/>
                          </a:solidFill>
                          <a:effectLst/>
                        </a:rPr>
                        <a:t>1 </a:t>
                      </a:r>
                      <a:r>
                        <a:rPr lang="ar-SA" sz="1100" b="0" u="none" strike="noStrike" cap="none" spc="0">
                          <a:solidFill>
                            <a:schemeClr val="tx1"/>
                          </a:solidFill>
                          <a:effectLst/>
                        </a:rPr>
                        <a:t>نقطة: 25-29.9 (زيادة الوزن)</a:t>
                      </a:r>
                      <a:r>
                        <a:rPr lang="en-US" sz="1100" b="0" u="none" strike="noStrike" cap="none" spc="0">
                          <a:solidFill>
                            <a:schemeClr val="tx1"/>
                          </a:solidFill>
                          <a:effectLst/>
                        </a:rPr>
                        <a:t>2 </a:t>
                      </a:r>
                      <a:r>
                        <a:rPr lang="ar-SA" sz="1100" b="0" u="none" strike="noStrike" cap="none" spc="0">
                          <a:solidFill>
                            <a:schemeClr val="tx1"/>
                          </a:solidFill>
                          <a:effectLst/>
                        </a:rPr>
                        <a:t>نقاط: 30-34.9 (سمنة الدرجة الأولى)</a:t>
                      </a:r>
                      <a:r>
                        <a:rPr lang="en-US" sz="1100" b="0" u="none" strike="noStrike" cap="none" spc="0">
                          <a:solidFill>
                            <a:schemeClr val="tx1"/>
                          </a:solidFill>
                          <a:effectLst/>
                        </a:rPr>
                        <a:t>3 </a:t>
                      </a:r>
                      <a:r>
                        <a:rPr lang="ar-SA" sz="1100" b="0" u="none" strike="noStrike" cap="none" spc="0">
                          <a:solidFill>
                            <a:schemeClr val="tx1"/>
                          </a:solidFill>
                          <a:effectLst/>
                        </a:rPr>
                        <a:t>نقاط: 35-39.9 (سمنة الدرجة الثانية)</a:t>
                      </a:r>
                      <a:r>
                        <a:rPr lang="en-US" sz="1100" b="0" u="none" strike="noStrike" cap="none" spc="0">
                          <a:solidFill>
                            <a:schemeClr val="tx1"/>
                          </a:solidFill>
                          <a:effectLst/>
                        </a:rPr>
                        <a:t>5 </a:t>
                      </a:r>
                      <a:r>
                        <a:rPr lang="ar-SA" sz="1100" b="0" u="none" strike="noStrike" cap="none" spc="0">
                          <a:solidFill>
                            <a:schemeClr val="tx1"/>
                          </a:solidFill>
                          <a:effectLst/>
                        </a:rPr>
                        <a:t>نقاط: 40+ (سمنة الدرجة الثالثة)</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fontAlgn="base">
                        <a:spcBef>
                          <a:spcPts val="0"/>
                        </a:spcBef>
                        <a:spcAft>
                          <a:spcPts val="0"/>
                        </a:spcAft>
                      </a:pPr>
                      <a:r>
                        <a:rPr lang="ar-SA" sz="1100" b="0" u="none" strike="noStrike" cap="none" spc="0">
                          <a:solidFill>
                            <a:schemeClr val="tx1"/>
                          </a:solidFill>
                          <a:effectLst/>
                        </a:rPr>
                        <a:t>مؤشر كتلة الجسم (</a:t>
                      </a:r>
                      <a:r>
                        <a:rPr lang="en-US" sz="1100" b="0" u="none" strike="noStrike" cap="none" spc="0">
                          <a:solidFill>
                            <a:schemeClr val="tx1"/>
                          </a:solidFill>
                          <a:effectLst/>
                        </a:rPr>
                        <a:t>BMI)</a:t>
                      </a:r>
                      <a:endParaRPr lang="en-US" sz="1100" b="0" i="0" u="none" strike="noStrike" cap="none" spc="0">
                        <a:solidFill>
                          <a:schemeClr val="tx1"/>
                        </a:solidFill>
                        <a:effectLst/>
                        <a:latin typeface="Arial" panose="020B0604020202020204" pitchFamily="34" charset="0"/>
                      </a:endParaRPr>
                    </a:p>
                  </a:txBody>
                  <a:tcPr marL="56226" marR="51575" marT="16065" marB="120485"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969184208"/>
                  </a:ext>
                </a:extLst>
              </a:tr>
              <a:tr h="489972">
                <a:tc>
                  <a:txBody>
                    <a:bodyPr/>
                    <a:lstStyle/>
                    <a:p>
                      <a:pPr algn="ctr" fontAlgn="base">
                        <a:spcBef>
                          <a:spcPts val="0"/>
                        </a:spcBef>
                        <a:spcAft>
                          <a:spcPts val="0"/>
                        </a:spcAft>
                      </a:pPr>
                      <a:r>
                        <a:rPr lang="ar-SA" sz="1100" b="0" u="none" strike="noStrike" cap="none" spc="0">
                          <a:solidFill>
                            <a:schemeClr val="tx1"/>
                          </a:solidFill>
                          <a:effectLst/>
                        </a:rPr>
                        <a:t>0 نقاط: 5 أيام أو أكثر في الأسبوع</a:t>
                      </a:r>
                      <a:r>
                        <a:rPr lang="en-US" sz="1100" b="0" u="none" strike="noStrike" cap="none" spc="0">
                          <a:solidFill>
                            <a:schemeClr val="tx1"/>
                          </a:solidFill>
                          <a:effectLst/>
                        </a:rPr>
                        <a:t>1 </a:t>
                      </a:r>
                      <a:r>
                        <a:rPr lang="ar-SA" sz="1100" b="0" u="none" strike="noStrike" cap="none" spc="0">
                          <a:solidFill>
                            <a:schemeClr val="tx1"/>
                          </a:solidFill>
                          <a:effectLst/>
                        </a:rPr>
                        <a:t>نقطة: 3-4 أيام في الأسبوع</a:t>
                      </a:r>
                      <a:r>
                        <a:rPr lang="en-US" sz="1100" b="0" u="none" strike="noStrike" cap="none" spc="0">
                          <a:solidFill>
                            <a:schemeClr val="tx1"/>
                          </a:solidFill>
                          <a:effectLst/>
                        </a:rPr>
                        <a:t>2 </a:t>
                      </a:r>
                      <a:r>
                        <a:rPr lang="ar-SA" sz="1100" b="0" u="none" strike="noStrike" cap="none" spc="0">
                          <a:solidFill>
                            <a:schemeClr val="tx1"/>
                          </a:solidFill>
                          <a:effectLst/>
                        </a:rPr>
                        <a:t>نقاط: 1-2 يوم في الأسبوع</a:t>
                      </a:r>
                      <a:r>
                        <a:rPr lang="en-US" sz="1100" b="0" u="none" strike="noStrike" cap="none" spc="0">
                          <a:solidFill>
                            <a:schemeClr val="tx1"/>
                          </a:solidFill>
                          <a:effectLst/>
                        </a:rPr>
                        <a:t>5 </a:t>
                      </a:r>
                      <a:r>
                        <a:rPr lang="ar-SA" sz="1100" b="0" u="none" strike="noStrike" cap="none" spc="0">
                          <a:solidFill>
                            <a:schemeClr val="tx1"/>
                          </a:solidFill>
                          <a:effectLst/>
                        </a:rPr>
                        <a:t>نقاط: لا يمارس الرياضة بانتظام</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ase">
                        <a:spcBef>
                          <a:spcPts val="0"/>
                        </a:spcBef>
                        <a:spcAft>
                          <a:spcPts val="0"/>
                        </a:spcAft>
                      </a:pPr>
                      <a:r>
                        <a:rPr lang="ar-SA" sz="1100" b="0" u="none" strike="noStrike" cap="none" spc="0">
                          <a:solidFill>
                            <a:schemeClr val="tx1"/>
                          </a:solidFill>
                          <a:effectLst/>
                        </a:rPr>
                        <a:t>تواتر التمارين الرياضية</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447927356"/>
                  </a:ext>
                </a:extLst>
              </a:tr>
              <a:tr h="489972">
                <a:tc>
                  <a:txBody>
                    <a:bodyPr/>
                    <a:lstStyle/>
                    <a:p>
                      <a:pPr algn="ctr" fontAlgn="base">
                        <a:spcBef>
                          <a:spcPts val="0"/>
                        </a:spcBef>
                        <a:spcAft>
                          <a:spcPts val="0"/>
                        </a:spcAft>
                      </a:pPr>
                      <a:r>
                        <a:rPr lang="ar-SA" sz="1100" b="0" u="none" strike="noStrike" cap="none" spc="0">
                          <a:solidFill>
                            <a:schemeClr val="tx1"/>
                          </a:solidFill>
                          <a:effectLst/>
                        </a:rPr>
                        <a:t>0 نقاط: بدون</a:t>
                      </a:r>
                      <a:r>
                        <a:rPr lang="en-US" sz="1100" b="0" u="none" strike="noStrike" cap="none" spc="0">
                          <a:solidFill>
                            <a:schemeClr val="tx1"/>
                          </a:solidFill>
                          <a:effectLst/>
                        </a:rPr>
                        <a:t>1 </a:t>
                      </a:r>
                      <a:r>
                        <a:rPr lang="ar-SA" sz="1100" b="0" u="none" strike="noStrike" cap="none" spc="0">
                          <a:solidFill>
                            <a:schemeClr val="tx1"/>
                          </a:solidFill>
                          <a:effectLst/>
                        </a:rPr>
                        <a:t>نقطة: معتدل (حتى شراب واحد في اليوم للنساء، حتى شرابين في اليوم للرجال)</a:t>
                      </a:r>
                      <a:r>
                        <a:rPr lang="en-US" sz="1100" b="0" u="none" strike="noStrike" cap="none" spc="0">
                          <a:solidFill>
                            <a:schemeClr val="tx1"/>
                          </a:solidFill>
                          <a:effectLst/>
                        </a:rPr>
                        <a:t>5 </a:t>
                      </a:r>
                      <a:r>
                        <a:rPr lang="ar-SA" sz="1100" b="0" u="none" strike="noStrike" cap="none" spc="0">
                          <a:solidFill>
                            <a:schemeClr val="tx1"/>
                          </a:solidFill>
                          <a:effectLst/>
                        </a:rPr>
                        <a:t>نقاط: ثقيل (أكثر من المعتدل)</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fontAlgn="base">
                        <a:spcBef>
                          <a:spcPts val="0"/>
                        </a:spcBef>
                        <a:spcAft>
                          <a:spcPts val="0"/>
                        </a:spcAft>
                      </a:pPr>
                      <a:r>
                        <a:rPr lang="ar-SA" sz="1100" b="0" u="none" strike="noStrike" cap="none" spc="0">
                          <a:solidFill>
                            <a:schemeClr val="tx1"/>
                          </a:solidFill>
                          <a:effectLst/>
                        </a:rPr>
                        <a:t>استهلاك الكحول</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987536354"/>
                  </a:ext>
                </a:extLst>
              </a:tr>
              <a:tr h="329326">
                <a:tc>
                  <a:txBody>
                    <a:bodyPr/>
                    <a:lstStyle/>
                    <a:p>
                      <a:pPr algn="ctr" fontAlgn="base">
                        <a:spcBef>
                          <a:spcPts val="0"/>
                        </a:spcBef>
                        <a:spcAft>
                          <a:spcPts val="0"/>
                        </a:spcAft>
                      </a:pPr>
                      <a:r>
                        <a:rPr lang="ar-SA" sz="1100" b="0" u="none" strike="noStrike" cap="none" spc="0">
                          <a:solidFill>
                            <a:schemeClr val="tx1"/>
                          </a:solidFill>
                          <a:effectLst/>
                        </a:rPr>
                        <a:t>0 نقاط: بدون</a:t>
                      </a:r>
                      <a:r>
                        <a:rPr lang="en-US" sz="1100" b="0" u="none" strike="noStrike" cap="none" spc="0">
                          <a:solidFill>
                            <a:schemeClr val="tx1"/>
                          </a:solidFill>
                          <a:effectLst/>
                        </a:rPr>
                        <a:t>2 </a:t>
                      </a:r>
                      <a:r>
                        <a:rPr lang="ar-SA" sz="1100" b="0" u="none" strike="noStrike" cap="none" spc="0">
                          <a:solidFill>
                            <a:schemeClr val="tx1"/>
                          </a:solidFill>
                          <a:effectLst/>
                        </a:rPr>
                        <a:t>نقاط: حالة واحدة</a:t>
                      </a:r>
                      <a:r>
                        <a:rPr lang="en-US" sz="1100" b="0" u="none" strike="noStrike" cap="none" spc="0">
                          <a:solidFill>
                            <a:schemeClr val="tx1"/>
                          </a:solidFill>
                          <a:effectLst/>
                        </a:rPr>
                        <a:t>4 </a:t>
                      </a:r>
                      <a:r>
                        <a:rPr lang="ar-SA" sz="1100" b="0" u="none" strike="noStrike" cap="none" spc="0">
                          <a:solidFill>
                            <a:schemeClr val="tx1"/>
                          </a:solidFill>
                          <a:effectLst/>
                        </a:rPr>
                        <a:t>نقاط: حالتان</a:t>
                      </a:r>
                      <a:r>
                        <a:rPr lang="en-US" sz="1100" b="0" u="none" strike="noStrike" cap="none" spc="0">
                          <a:solidFill>
                            <a:schemeClr val="tx1"/>
                          </a:solidFill>
                          <a:effectLst/>
                        </a:rPr>
                        <a:t>5 </a:t>
                      </a:r>
                      <a:r>
                        <a:rPr lang="ar-SA" sz="1100" b="0" u="none" strike="noStrike" cap="none" spc="0">
                          <a:solidFill>
                            <a:schemeClr val="tx1"/>
                          </a:solidFill>
                          <a:effectLst/>
                        </a:rPr>
                        <a:t>نقاط: 3 حالات أو أكثر</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ase">
                        <a:spcBef>
                          <a:spcPts val="0"/>
                        </a:spcBef>
                        <a:spcAft>
                          <a:spcPts val="0"/>
                        </a:spcAft>
                      </a:pPr>
                      <a:r>
                        <a:rPr lang="ar-SA" sz="1100" b="0" u="none" strike="noStrike" cap="none" spc="0">
                          <a:solidFill>
                            <a:schemeClr val="tx1"/>
                          </a:solidFill>
                          <a:effectLst/>
                        </a:rPr>
                        <a:t>الحالات المرضية المسبقة</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15184212"/>
                  </a:ext>
                </a:extLst>
              </a:tr>
              <a:tr h="489972">
                <a:tc>
                  <a:txBody>
                    <a:bodyPr/>
                    <a:lstStyle/>
                    <a:p>
                      <a:pPr algn="ctr" fontAlgn="base">
                        <a:spcBef>
                          <a:spcPts val="0"/>
                        </a:spcBef>
                        <a:spcAft>
                          <a:spcPts val="0"/>
                        </a:spcAft>
                      </a:pPr>
                      <a:r>
                        <a:rPr lang="ar-SA" sz="1100" b="0" u="none" strike="noStrike" cap="none" spc="0">
                          <a:solidFill>
                            <a:schemeClr val="tx1"/>
                          </a:solidFill>
                          <a:effectLst/>
                        </a:rPr>
                        <a:t>0 نقاط: بدون تاريخ</a:t>
                      </a:r>
                      <a:r>
                        <a:rPr lang="en-US" sz="1100" b="0" u="none" strike="noStrike" cap="none" spc="0">
                          <a:solidFill>
                            <a:schemeClr val="tx1"/>
                          </a:solidFill>
                          <a:effectLst/>
                        </a:rPr>
                        <a:t>3 </a:t>
                      </a:r>
                      <a:r>
                        <a:rPr lang="ar-SA" sz="1100" b="0" u="none" strike="noStrike" cap="none" spc="0">
                          <a:solidFill>
                            <a:schemeClr val="tx1"/>
                          </a:solidFill>
                          <a:effectLst/>
                        </a:rPr>
                        <a:t>نقاط: تاريخ في العائلة الموسعة (العمات، الأعمام، الجدات، الأجداد)</a:t>
                      </a:r>
                      <a:r>
                        <a:rPr lang="en-US" sz="1100" b="0" u="none" strike="noStrike" cap="none" spc="0">
                          <a:solidFill>
                            <a:schemeClr val="tx1"/>
                          </a:solidFill>
                          <a:effectLst/>
                        </a:rPr>
                        <a:t>5 </a:t>
                      </a:r>
                      <a:r>
                        <a:rPr lang="ar-SA" sz="1100" b="0" u="none" strike="noStrike" cap="none" spc="0">
                          <a:solidFill>
                            <a:schemeClr val="tx1"/>
                          </a:solidFill>
                          <a:effectLst/>
                        </a:rPr>
                        <a:t>نقاط: تاريخ في العائلة الفورية (الوالدين، الإخوة)</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fontAlgn="base">
                        <a:spcBef>
                          <a:spcPts val="0"/>
                        </a:spcBef>
                        <a:spcAft>
                          <a:spcPts val="0"/>
                        </a:spcAft>
                      </a:pPr>
                      <a:r>
                        <a:rPr lang="ar-SA" sz="1100" b="0" u="none" strike="noStrike" cap="none" spc="0">
                          <a:solidFill>
                            <a:schemeClr val="tx1"/>
                          </a:solidFill>
                          <a:effectLst/>
                        </a:rPr>
                        <a:t>تاريخ العائلة المرضي</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95359835"/>
                  </a:ext>
                </a:extLst>
              </a:tr>
              <a:tr h="489972">
                <a:tc>
                  <a:txBody>
                    <a:bodyPr/>
                    <a:lstStyle/>
                    <a:p>
                      <a:pPr algn="ctr" fontAlgn="base">
                        <a:spcBef>
                          <a:spcPts val="0"/>
                        </a:spcBef>
                        <a:spcAft>
                          <a:spcPts val="0"/>
                        </a:spcAft>
                      </a:pPr>
                      <a:r>
                        <a:rPr lang="ar-SA" sz="1100" b="0" u="none" strike="noStrike" cap="none" spc="0">
                          <a:solidFill>
                            <a:schemeClr val="tx1"/>
                          </a:solidFill>
                          <a:effectLst/>
                        </a:rPr>
                        <a:t>0 نقاط: طبيعي (120/80 مم زئبق)</a:t>
                      </a:r>
                      <a:r>
                        <a:rPr lang="en-US" sz="1100" b="0" u="none" strike="noStrike" cap="none" spc="0">
                          <a:solidFill>
                            <a:schemeClr val="tx1"/>
                          </a:solidFill>
                          <a:effectLst/>
                        </a:rPr>
                        <a:t>2 </a:t>
                      </a:r>
                      <a:r>
                        <a:rPr lang="ar-SA" sz="1100" b="0" u="none" strike="noStrike" cap="none" spc="0">
                          <a:solidFill>
                            <a:schemeClr val="tx1"/>
                          </a:solidFill>
                          <a:effectLst/>
                        </a:rPr>
                        <a:t>نقاط: مرتفع قليلاً (120-129/80 مم زئبق)</a:t>
                      </a:r>
                      <a:r>
                        <a:rPr lang="en-US" sz="1100" b="0" u="none" strike="noStrike" cap="none" spc="0">
                          <a:solidFill>
                            <a:schemeClr val="tx1"/>
                          </a:solidFill>
                          <a:effectLst/>
                        </a:rPr>
                        <a:t>3 </a:t>
                      </a:r>
                      <a:r>
                        <a:rPr lang="ar-SA" sz="1100" b="0" u="none" strike="noStrike" cap="none" spc="0">
                          <a:solidFill>
                            <a:schemeClr val="tx1"/>
                          </a:solidFill>
                          <a:effectLst/>
                        </a:rPr>
                        <a:t>نقاط: مرتفع المرحلة 1 (130-139/80-89 مم زئبق)</a:t>
                      </a:r>
                      <a:r>
                        <a:rPr lang="en-US" sz="1100" b="0" u="none" strike="noStrike" cap="none" spc="0">
                          <a:solidFill>
                            <a:schemeClr val="tx1"/>
                          </a:solidFill>
                          <a:effectLst/>
                        </a:rPr>
                        <a:t>5 </a:t>
                      </a:r>
                      <a:r>
                        <a:rPr lang="ar-SA" sz="1100" b="0" u="none" strike="noStrike" cap="none" spc="0">
                          <a:solidFill>
                            <a:schemeClr val="tx1"/>
                          </a:solidFill>
                          <a:effectLst/>
                        </a:rPr>
                        <a:t>نقاط: مرتفع المرحلة 2 (140+/90+ مم زئبق)</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ase">
                        <a:spcBef>
                          <a:spcPts val="0"/>
                        </a:spcBef>
                        <a:spcAft>
                          <a:spcPts val="0"/>
                        </a:spcAft>
                      </a:pPr>
                      <a:r>
                        <a:rPr lang="ar-SA" sz="1100" b="0" u="none" strike="noStrike" cap="none" spc="0">
                          <a:solidFill>
                            <a:schemeClr val="tx1"/>
                          </a:solidFill>
                          <a:effectLst/>
                        </a:rPr>
                        <a:t>ضغط الدم</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99988096"/>
                  </a:ext>
                </a:extLst>
              </a:tr>
              <a:tr h="489972">
                <a:tc>
                  <a:txBody>
                    <a:bodyPr/>
                    <a:lstStyle/>
                    <a:p>
                      <a:pPr algn="ctr" fontAlgn="base">
                        <a:spcBef>
                          <a:spcPts val="0"/>
                        </a:spcBef>
                        <a:spcAft>
                          <a:spcPts val="0"/>
                        </a:spcAft>
                      </a:pPr>
                      <a:r>
                        <a:rPr lang="ar-SA" sz="1100" b="0" u="none" strike="noStrike" cap="none" spc="0">
                          <a:solidFill>
                            <a:schemeClr val="tx1"/>
                          </a:solidFill>
                          <a:effectLst/>
                        </a:rPr>
                        <a:t>0 نقاط: مرغوب فيه (</a:t>
                      </a:r>
                      <a:r>
                        <a:rPr lang="en-US" sz="1100" b="0" u="none" strike="noStrike" cap="none" spc="0">
                          <a:solidFill>
                            <a:schemeClr val="tx1"/>
                          </a:solidFill>
                          <a:effectLst/>
                        </a:rPr>
                        <a:t>LDL 100 </a:t>
                      </a:r>
                      <a:r>
                        <a:rPr lang="ar-SA" sz="1100" b="0" u="none" strike="noStrike" cap="none" spc="0">
                          <a:solidFill>
                            <a:schemeClr val="tx1"/>
                          </a:solidFill>
                          <a:effectLst/>
                        </a:rPr>
                        <a:t>ملغ/دل)</a:t>
                      </a:r>
                      <a:r>
                        <a:rPr lang="en-US" sz="1100" b="0" u="none" strike="noStrike" cap="none" spc="0">
                          <a:solidFill>
                            <a:schemeClr val="tx1"/>
                          </a:solidFill>
                          <a:effectLst/>
                        </a:rPr>
                        <a:t>2 </a:t>
                      </a:r>
                      <a:r>
                        <a:rPr lang="ar-SA" sz="1100" b="0" u="none" strike="noStrike" cap="none" spc="0">
                          <a:solidFill>
                            <a:schemeClr val="tx1"/>
                          </a:solidFill>
                          <a:effectLst/>
                        </a:rPr>
                        <a:t>نقاط: مرتفع قليلاً (</a:t>
                      </a:r>
                      <a:r>
                        <a:rPr lang="en-US" sz="1100" b="0" u="none" strike="noStrike" cap="none" spc="0">
                          <a:solidFill>
                            <a:schemeClr val="tx1"/>
                          </a:solidFill>
                          <a:effectLst/>
                        </a:rPr>
                        <a:t>LDL 130-159 </a:t>
                      </a:r>
                      <a:r>
                        <a:rPr lang="ar-SA" sz="1100" b="0" u="none" strike="noStrike" cap="none" spc="0">
                          <a:solidFill>
                            <a:schemeClr val="tx1"/>
                          </a:solidFill>
                          <a:effectLst/>
                        </a:rPr>
                        <a:t>ملغ/دل)</a:t>
                      </a:r>
                      <a:r>
                        <a:rPr lang="en-US" sz="1100" b="0" u="none" strike="noStrike" cap="none" spc="0">
                          <a:solidFill>
                            <a:schemeClr val="tx1"/>
                          </a:solidFill>
                          <a:effectLst/>
                        </a:rPr>
                        <a:t>5 </a:t>
                      </a:r>
                      <a:r>
                        <a:rPr lang="ar-SA" sz="1100" b="0" u="none" strike="noStrike" cap="none" spc="0">
                          <a:solidFill>
                            <a:schemeClr val="tx1"/>
                          </a:solidFill>
                          <a:effectLst/>
                        </a:rPr>
                        <a:t>نقاط: مرتفع (</a:t>
                      </a:r>
                      <a:r>
                        <a:rPr lang="en-US" sz="1100" b="0" u="none" strike="noStrike" cap="none" spc="0">
                          <a:solidFill>
                            <a:schemeClr val="tx1"/>
                          </a:solidFill>
                          <a:effectLst/>
                        </a:rPr>
                        <a:t>LDL 160+ </a:t>
                      </a:r>
                      <a:r>
                        <a:rPr lang="ar-SA" sz="1100" b="0" u="none" strike="noStrike" cap="none" spc="0">
                          <a:solidFill>
                            <a:schemeClr val="tx1"/>
                          </a:solidFill>
                          <a:effectLst/>
                        </a:rPr>
                        <a:t>ملغ/دل)</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fontAlgn="base">
                        <a:spcBef>
                          <a:spcPts val="0"/>
                        </a:spcBef>
                        <a:spcAft>
                          <a:spcPts val="0"/>
                        </a:spcAft>
                      </a:pPr>
                      <a:r>
                        <a:rPr lang="ar-SA" sz="1100" b="0" u="none" strike="noStrike" cap="none" spc="0">
                          <a:solidFill>
                            <a:schemeClr val="tx1"/>
                          </a:solidFill>
                          <a:effectLst/>
                        </a:rPr>
                        <a:t>مستويات الكوليسترول</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572201163"/>
                  </a:ext>
                </a:extLst>
              </a:tr>
              <a:tr h="329326">
                <a:tc>
                  <a:txBody>
                    <a:bodyPr/>
                    <a:lstStyle/>
                    <a:p>
                      <a:pPr algn="ctr" fontAlgn="base">
                        <a:spcBef>
                          <a:spcPts val="0"/>
                        </a:spcBef>
                        <a:spcAft>
                          <a:spcPts val="0"/>
                        </a:spcAft>
                      </a:pPr>
                      <a:r>
                        <a:rPr lang="ar-SA" sz="1100" b="0" u="none" strike="noStrike" cap="none" spc="0">
                          <a:solidFill>
                            <a:schemeClr val="tx1"/>
                          </a:solidFill>
                          <a:effectLst/>
                        </a:rPr>
                        <a:t>0 نقاط: ضغط منخفض</a:t>
                      </a:r>
                      <a:r>
                        <a:rPr lang="en-US" sz="1100" b="0" u="none" strike="noStrike" cap="none" spc="0">
                          <a:solidFill>
                            <a:schemeClr val="tx1"/>
                          </a:solidFill>
                          <a:effectLst/>
                        </a:rPr>
                        <a:t>2 </a:t>
                      </a:r>
                      <a:r>
                        <a:rPr lang="ar-SA" sz="1100" b="0" u="none" strike="noStrike" cap="none" spc="0">
                          <a:solidFill>
                            <a:schemeClr val="tx1"/>
                          </a:solidFill>
                          <a:effectLst/>
                        </a:rPr>
                        <a:t>نقاط: ضغط متوسط</a:t>
                      </a:r>
                      <a:r>
                        <a:rPr lang="en-US" sz="1100" b="0" u="none" strike="noStrike" cap="none" spc="0">
                          <a:solidFill>
                            <a:schemeClr val="tx1"/>
                          </a:solidFill>
                          <a:effectLst/>
                        </a:rPr>
                        <a:t>5 </a:t>
                      </a:r>
                      <a:r>
                        <a:rPr lang="ar-SA" sz="1100" b="0" u="none" strike="noStrike" cap="none" spc="0">
                          <a:solidFill>
                            <a:schemeClr val="tx1"/>
                          </a:solidFill>
                          <a:effectLst/>
                        </a:rPr>
                        <a:t>نقاط: ضغط عالي</a:t>
                      </a:r>
                      <a:endParaRPr lang="ar-SA" sz="1100" b="0" i="0" u="none" strike="noStrike" cap="none" spc="0">
                        <a:solidFill>
                          <a:schemeClr val="tx1"/>
                        </a:solidFill>
                        <a:effectLst/>
                        <a:latin typeface="Arial" panose="020B0604020202020204" pitchFamily="34" charset="0"/>
                      </a:endParaRPr>
                    </a:p>
                  </a:txBody>
                  <a:tcPr marL="56226" marR="51575" marT="16065" marB="120485"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ase">
                        <a:spcBef>
                          <a:spcPts val="0"/>
                        </a:spcBef>
                        <a:spcAft>
                          <a:spcPts val="0"/>
                        </a:spcAft>
                      </a:pPr>
                      <a:r>
                        <a:rPr lang="ar-SA" sz="1100" b="0" i="0" u="none" strike="noStrike" cap="none" spc="0" dirty="0">
                          <a:solidFill>
                            <a:schemeClr val="tx1"/>
                          </a:solidFill>
                          <a:effectLst/>
                          <a:latin typeface="Arial" panose="020B0604020202020204" pitchFamily="34" charset="0"/>
                        </a:rPr>
                        <a:t>الاجهاد</a:t>
                      </a:r>
                    </a:p>
                  </a:txBody>
                  <a:tcPr marL="56226" marR="51575" marT="16065" marB="120485"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65571560"/>
                  </a:ext>
                </a:extLst>
              </a:tr>
            </a:tbl>
          </a:graphicData>
        </a:graphic>
      </p:graphicFrame>
    </p:spTree>
    <p:extLst>
      <p:ext uri="{BB962C8B-B14F-4D97-AF65-F5344CB8AC3E}">
        <p14:creationId xmlns:p14="http://schemas.microsoft.com/office/powerpoint/2010/main" val="347658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CBBFA-78E5-4EAE-0323-4F1051873DDD}"/>
              </a:ext>
            </a:extLst>
          </p:cNvPr>
          <p:cNvSpPr>
            <a:spLocks noGrp="1"/>
          </p:cNvSpPr>
          <p:nvPr>
            <p:ph type="title"/>
          </p:nvPr>
        </p:nvSpPr>
        <p:spPr>
          <a:xfrm>
            <a:off x="686834" y="1153572"/>
            <a:ext cx="3200400" cy="4461163"/>
          </a:xfrm>
        </p:spPr>
        <p:txBody>
          <a:bodyPr>
            <a:normAutofit/>
          </a:bodyPr>
          <a:lstStyle/>
          <a:p>
            <a:r>
              <a:rPr lang="ar-SA" dirty="0">
                <a:solidFill>
                  <a:srgbClr val="FFFFFF"/>
                </a:solidFill>
              </a:rPr>
              <a:t>معادلة حساب خصم التامين</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34F189E-0F96-53B8-78BE-86CDB730D3E6}"/>
              </a:ext>
            </a:extLst>
          </p:cNvPr>
          <p:cNvSpPr>
            <a:spLocks noGrp="1"/>
          </p:cNvSpPr>
          <p:nvPr>
            <p:ph idx="1"/>
          </p:nvPr>
        </p:nvSpPr>
        <p:spPr>
          <a:xfrm>
            <a:off x="4447308" y="591344"/>
            <a:ext cx="6906491" cy="5585619"/>
          </a:xfrm>
        </p:spPr>
        <p:txBody>
          <a:bodyPr anchor="ctr">
            <a:normAutofit/>
          </a:bodyPr>
          <a:lstStyle/>
          <a:p>
            <a:pPr algn="r" rtl="1"/>
            <a:r>
              <a:rPr lang="ar-SA" dirty="0"/>
              <a:t>وتعني هذه العلاقة الخطية أنه مقابل كل زيادة في درجة المخاطرة، ينخفض خصم التأمين بنسبة 1%. يوفر هذا النظام طريقة مباشرة لضبط أقساط التأمين بناءً على درجة المخاطر المحسوبة، ومكافأة الأفراد ذوي المخاطر الأقل بخصومات أعلى مع الاستمرار في تقديم بعض الخصم للأفراد الأكثر عرضة للخطر حتى نقطة معينة</a:t>
            </a:r>
          </a:p>
        </p:txBody>
      </p:sp>
    </p:spTree>
    <p:extLst>
      <p:ext uri="{BB962C8B-B14F-4D97-AF65-F5344CB8AC3E}">
        <p14:creationId xmlns:p14="http://schemas.microsoft.com/office/powerpoint/2010/main" val="178756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1" name="Rectangle 309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Freeform: Shape 309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96454F5B-881D-F853-8DD2-381DB0888C5E}"/>
              </a:ext>
            </a:extLst>
          </p:cNvPr>
          <p:cNvSpPr>
            <a:spLocks noGrp="1"/>
          </p:cNvSpPr>
          <p:nvPr>
            <p:ph type="title"/>
          </p:nvPr>
        </p:nvSpPr>
        <p:spPr>
          <a:xfrm>
            <a:off x="838200" y="643467"/>
            <a:ext cx="2951205" cy="5571066"/>
          </a:xfrm>
        </p:spPr>
        <p:txBody>
          <a:bodyPr>
            <a:normAutofit/>
          </a:bodyPr>
          <a:lstStyle/>
          <a:p>
            <a:r>
              <a:rPr lang="ar-SA">
                <a:solidFill>
                  <a:srgbClr val="FFFFFF"/>
                </a:solidFill>
              </a:rPr>
              <a:t>التحقق من البيانات والموافقات</a:t>
            </a:r>
          </a:p>
        </p:txBody>
      </p:sp>
      <p:sp>
        <p:nvSpPr>
          <p:cNvPr id="3" name="Content Placeholder 2">
            <a:extLst>
              <a:ext uri="{FF2B5EF4-FFF2-40B4-BE49-F238E27FC236}">
                <a16:creationId xmlns:a16="http://schemas.microsoft.com/office/drawing/2014/main" id="{783CE05A-FF38-10CD-4A69-85745D38145F}"/>
              </a:ext>
            </a:extLst>
          </p:cNvPr>
          <p:cNvSpPr>
            <a:spLocks/>
          </p:cNvSpPr>
          <p:nvPr/>
        </p:nvSpPr>
        <p:spPr>
          <a:xfrm>
            <a:off x="5367943" y="643467"/>
            <a:ext cx="6291714" cy="2603501"/>
          </a:xfrm>
          <a:prstGeom prst="rect">
            <a:avLst/>
          </a:prstGeom>
        </p:spPr>
        <p:txBody>
          <a:bodyPr/>
          <a:lstStyle/>
          <a:p>
            <a:pPr defTabSz="539496">
              <a:spcAft>
                <a:spcPts val="600"/>
              </a:spcAft>
            </a:pPr>
            <a:r>
              <a:rPr lang="ar-SA" sz="2000" b="1" kern="1200" dirty="0">
                <a:solidFill>
                  <a:schemeClr val="tx1"/>
                </a:solidFill>
                <a:latin typeface="+mn-lt"/>
                <a:ea typeface="+mn-ea"/>
                <a:cs typeface="+mn-cs"/>
              </a:rPr>
              <a:t>يتم اخذ موافقات الجهات المختصة والربط معهم للتحقق من البيانات</a:t>
            </a:r>
            <a:endParaRPr lang="ar-SA" sz="4000" b="1" dirty="0"/>
          </a:p>
        </p:txBody>
      </p:sp>
      <p:pic>
        <p:nvPicPr>
          <p:cNvPr id="3074" name="Picture 2" descr="قطاع الصحة (وزارة الصحة) رحلة المستثمر | وزارة الاستثمار">
            <a:extLst>
              <a:ext uri="{FF2B5EF4-FFF2-40B4-BE49-F238E27FC236}">
                <a16:creationId xmlns:a16="http://schemas.microsoft.com/office/drawing/2014/main" id="{2BA5574A-36A2-29D7-D2E1-297FDCA80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8156" y="1505315"/>
            <a:ext cx="1276580" cy="12822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صحتي&quot;.. التطبيق الأعلى تحميلًا في تقرير &quot;إنترنت السعودية&quot;">
            <a:extLst>
              <a:ext uri="{FF2B5EF4-FFF2-40B4-BE49-F238E27FC236}">
                <a16:creationId xmlns:a16="http://schemas.microsoft.com/office/drawing/2014/main" id="{3678087D-4B81-16AB-23DB-92045E3AD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215" y="3496000"/>
            <a:ext cx="2667140" cy="165470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هوية سدايا">
            <a:extLst>
              <a:ext uri="{FF2B5EF4-FFF2-40B4-BE49-F238E27FC236}">
                <a16:creationId xmlns:a16="http://schemas.microsoft.com/office/drawing/2014/main" id="{AF2F3045-7CC7-055A-9117-D3AE0336B7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8460" y="1825145"/>
            <a:ext cx="2171325" cy="75227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بوبا العربية تتصدر تصنيفات عالمية وإقليمية بوصفها أفضل شركة تأمين صحي -  سعودي شوبر">
            <a:extLst>
              <a:ext uri="{FF2B5EF4-FFF2-40B4-BE49-F238E27FC236}">
                <a16:creationId xmlns:a16="http://schemas.microsoft.com/office/drawing/2014/main" id="{2634BE64-D4B3-72EF-29B0-969DB7AE28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6215" y="5514237"/>
            <a:ext cx="1669812" cy="98023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التعاونية للتأمين تطلق مزايا وعروضًا حصرية لعملائها بالشراكة مع جسر للموارد  البشرية">
            <a:extLst>
              <a:ext uri="{FF2B5EF4-FFF2-40B4-BE49-F238E27FC236}">
                <a16:creationId xmlns:a16="http://schemas.microsoft.com/office/drawing/2014/main" id="{B4573ABF-19B7-BF66-1AC0-966E5919B3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00051" y="5385999"/>
            <a:ext cx="1766695" cy="92894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ضمان يهتم - التطبيقات على Google Play">
            <a:extLst>
              <a:ext uri="{FF2B5EF4-FFF2-40B4-BE49-F238E27FC236}">
                <a16:creationId xmlns:a16="http://schemas.microsoft.com/office/drawing/2014/main" id="{84B7FFBC-B7E7-5398-BC99-04AACEAABA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8436" y="3246968"/>
            <a:ext cx="2177424" cy="217742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المجلس الصحي السعودي (@SHC_GOV) / X">
            <a:extLst>
              <a:ext uri="{FF2B5EF4-FFF2-40B4-BE49-F238E27FC236}">
                <a16:creationId xmlns:a16="http://schemas.microsoft.com/office/drawing/2014/main" id="{B4EFD441-7656-9ABF-1867-9DCAC11BCE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14984" y="1106850"/>
            <a:ext cx="1944156" cy="1944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64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319E4-0B84-3145-3566-14588334884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err="1">
                <a:solidFill>
                  <a:schemeClr val="tx1"/>
                </a:solidFill>
                <a:latin typeface="+mj-lt"/>
                <a:ea typeface="+mj-ea"/>
                <a:cs typeface="+mj-cs"/>
              </a:rPr>
              <a:t>لغة</a:t>
            </a:r>
            <a:r>
              <a:rPr lang="en-US" sz="6600" kern="1200" dirty="0">
                <a:solidFill>
                  <a:schemeClr val="tx1"/>
                </a:solidFill>
                <a:latin typeface="+mj-lt"/>
                <a:ea typeface="+mj-ea"/>
                <a:cs typeface="+mj-cs"/>
              </a:rPr>
              <a:t> </a:t>
            </a:r>
            <a:r>
              <a:rPr lang="en-US" sz="6600" kern="1200" dirty="0" err="1">
                <a:solidFill>
                  <a:schemeClr val="tx1"/>
                </a:solidFill>
                <a:latin typeface="+mj-lt"/>
                <a:ea typeface="+mj-ea"/>
                <a:cs typeface="+mj-cs"/>
              </a:rPr>
              <a:t>البرمجة</a:t>
            </a:r>
            <a:r>
              <a:rPr lang="en-US" sz="6600" kern="1200" dirty="0">
                <a:solidFill>
                  <a:schemeClr val="tx1"/>
                </a:solidFill>
                <a:latin typeface="+mj-lt"/>
                <a:ea typeface="+mj-ea"/>
                <a:cs typeface="+mj-cs"/>
              </a:rPr>
              <a:t> </a:t>
            </a:r>
            <a:r>
              <a:rPr lang="en-US" sz="6600" kern="1200" dirty="0" err="1">
                <a:solidFill>
                  <a:schemeClr val="tx1"/>
                </a:solidFill>
                <a:latin typeface="+mj-lt"/>
                <a:ea typeface="+mj-ea"/>
                <a:cs typeface="+mj-cs"/>
              </a:rPr>
              <a:t>المستخدمة</a:t>
            </a:r>
            <a:r>
              <a:rPr lang="en-US" sz="6600" kern="1200" dirty="0">
                <a:solidFill>
                  <a:schemeClr val="tx1"/>
                </a:solidFill>
                <a:latin typeface="+mj-lt"/>
                <a:ea typeface="+mj-ea"/>
                <a:cs typeface="+mj-cs"/>
              </a:rPr>
              <a:t> </a:t>
            </a:r>
            <a:br>
              <a:rPr lang="en-US" sz="6600" kern="1200" dirty="0">
                <a:solidFill>
                  <a:schemeClr val="tx1"/>
                </a:solidFill>
                <a:latin typeface="+mj-lt"/>
                <a:ea typeface="+mj-ea"/>
                <a:cs typeface="+mj-cs"/>
              </a:rPr>
            </a:br>
            <a:r>
              <a:rPr lang="en-US" sz="6600" kern="1200" dirty="0">
                <a:solidFill>
                  <a:schemeClr val="tx1"/>
                </a:solidFill>
                <a:latin typeface="+mj-lt"/>
                <a:ea typeface="+mj-ea"/>
                <a:cs typeface="+mj-cs"/>
              </a:rPr>
              <a:t>Flutter</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279A06D-843E-725A-5118-A1112E853F84}"/>
              </a:ext>
            </a:extLst>
          </p:cNvPr>
          <p:cNvPicPr>
            <a:picLocks noGrp="1" noChangeAspect="1"/>
          </p:cNvPicPr>
          <p:nvPr>
            <p:ph idx="1"/>
          </p:nvPr>
        </p:nvPicPr>
        <p:blipFill>
          <a:blip r:embed="rId2"/>
          <a:stretch>
            <a:fillRect/>
          </a:stretch>
        </p:blipFill>
        <p:spPr>
          <a:xfrm>
            <a:off x="5470076" y="640080"/>
            <a:ext cx="5583056" cy="5550408"/>
          </a:xfrm>
          <a:prstGeom prst="rect">
            <a:avLst/>
          </a:prstGeom>
        </p:spPr>
      </p:pic>
      <p:pic>
        <p:nvPicPr>
          <p:cNvPr id="2050" name="Picture 2" descr="Flutter – Medium">
            <a:extLst>
              <a:ext uri="{FF2B5EF4-FFF2-40B4-BE49-F238E27FC236}">
                <a16:creationId xmlns:a16="http://schemas.microsoft.com/office/drawing/2014/main" id="{1D22FF47-5C7C-BB59-7C8C-C9FF18C7C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262" y="457121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45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823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inherit</vt:lpstr>
      <vt:lpstr>Sakkal Majalla</vt:lpstr>
      <vt:lpstr>Tahoma</vt:lpstr>
      <vt:lpstr>Times New Roman</vt:lpstr>
      <vt:lpstr>Office Theme</vt:lpstr>
      <vt:lpstr>استخدام الذكاء الصناعي في قياس مخاطر التامين الصحي وحساب التسعير لكل فرد حسب نمط حياته الصحي</vt:lpstr>
      <vt:lpstr>المشكلة</vt:lpstr>
      <vt:lpstr>الحل</vt:lpstr>
      <vt:lpstr>فوائد الحل:</vt:lpstr>
      <vt:lpstr>خطة المشروع</vt:lpstr>
      <vt:lpstr>العوامل الصحية الداخلة في حساب الخوارزمية</vt:lpstr>
      <vt:lpstr>معادلة حساب خصم التامين</vt:lpstr>
      <vt:lpstr>التحقق من البيانات والموافقات</vt:lpstr>
      <vt:lpstr>لغة البرمجة المستخدمة  Flutter</vt:lpstr>
      <vt:lpstr>تصميم تجربة المستخدم Figma</vt:lpstr>
      <vt:lpstr>رابط المشروع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استخدام الذكاء الصناعي في قياس مخاطر التامين الصحي وحساب التسعير لكل فرد حسب نمط حياته الصحي</dc:title>
  <dc:creator>ABDULLAH SAEED ABDULLAH ALQAHTANI</dc:creator>
  <cp:lastModifiedBy>ABDULLAH SAEED ABDULLAH ALQAHTANI</cp:lastModifiedBy>
  <cp:revision>6</cp:revision>
  <dcterms:created xsi:type="dcterms:W3CDTF">2024-02-25T11:36:20Z</dcterms:created>
  <dcterms:modified xsi:type="dcterms:W3CDTF">2024-02-25T12:07:41Z</dcterms:modified>
</cp:coreProperties>
</file>