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2"/>
  </p:notesMasterIdLst>
  <p:handoutMasterIdLst>
    <p:handoutMasterId r:id="rId13"/>
  </p:handoutMasterIdLst>
  <p:sldIdLst>
    <p:sldId id="256" r:id="rId2"/>
    <p:sldId id="433" r:id="rId3"/>
    <p:sldId id="434" r:id="rId4"/>
    <p:sldId id="436" r:id="rId5"/>
    <p:sldId id="439" r:id="rId6"/>
    <p:sldId id="437" r:id="rId7"/>
    <p:sldId id="438" r:id="rId8"/>
    <p:sldId id="441" r:id="rId9"/>
    <p:sldId id="442" r:id="rId10"/>
    <p:sldId id="44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13/07/22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13/07/22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MLOps</a:t>
            </a:r>
            <a:br>
              <a:rPr lang="it-IT" dirty="0"/>
            </a:br>
            <a:r>
              <a:rPr lang="en-GB" dirty="0"/>
              <a:t>Why Now and Challenges </a:t>
            </a:r>
            <a:endParaRPr lang="it-IT" dirty="0"/>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err="1"/>
              <a:t>MLOps</a:t>
            </a:r>
            <a:r>
              <a:rPr lang="en-GB" dirty="0"/>
              <a:t> for Scale</a:t>
            </a:r>
          </a:p>
        </p:txBody>
      </p:sp>
      <p:sp>
        <p:nvSpPr>
          <p:cNvPr id="7" name="Content Placeholder 6">
            <a:extLst>
              <a:ext uri="{FF2B5EF4-FFF2-40B4-BE49-F238E27FC236}">
                <a16:creationId xmlns:a16="http://schemas.microsoft.com/office/drawing/2014/main" id="{924B7347-C54D-3C2C-327A-6152EE6E2612}"/>
              </a:ext>
            </a:extLst>
          </p:cNvPr>
          <p:cNvSpPr>
            <a:spLocks noGrp="1"/>
          </p:cNvSpPr>
          <p:nvPr>
            <p:ph idx="1"/>
          </p:nvPr>
        </p:nvSpPr>
        <p:spPr/>
        <p:txBody>
          <a:bodyPr>
            <a:normAutofit fontScale="92500"/>
          </a:bodyPr>
          <a:lstStyle/>
          <a:p>
            <a:r>
              <a:rPr lang="en-GB" dirty="0"/>
              <a:t>Going from one or a handful of models in production to tens, hundreds, or thousands that have a positive business impact requires </a:t>
            </a:r>
            <a:r>
              <a:rPr lang="en-GB" dirty="0" err="1"/>
              <a:t>MLOps</a:t>
            </a:r>
            <a:r>
              <a:rPr lang="en-GB" dirty="0"/>
              <a:t> discipline. Good </a:t>
            </a:r>
            <a:r>
              <a:rPr lang="en-GB" dirty="0" err="1"/>
              <a:t>MLOps</a:t>
            </a:r>
            <a:r>
              <a:rPr lang="en-GB" dirty="0"/>
              <a:t> practices will help teams at a minimum:</a:t>
            </a:r>
          </a:p>
          <a:p>
            <a:pPr lvl="1"/>
            <a:r>
              <a:rPr lang="en-GB" dirty="0">
                <a:solidFill>
                  <a:schemeClr val="accent6">
                    <a:lumMod val="75000"/>
                  </a:schemeClr>
                </a:solidFill>
              </a:rPr>
              <a:t>Keep track of versioning</a:t>
            </a:r>
            <a:r>
              <a:rPr lang="en-GB" dirty="0"/>
              <a:t>, especially with experiments in the design phase</a:t>
            </a:r>
          </a:p>
          <a:p>
            <a:pPr lvl="1"/>
            <a:r>
              <a:rPr lang="en-GB" dirty="0"/>
              <a:t>Understand whether </a:t>
            </a:r>
            <a:r>
              <a:rPr lang="en-GB" dirty="0">
                <a:solidFill>
                  <a:schemeClr val="accent6">
                    <a:lumMod val="75000"/>
                  </a:schemeClr>
                </a:solidFill>
              </a:rPr>
              <a:t>retrained models are better than the previous versions</a:t>
            </a:r>
            <a:r>
              <a:rPr lang="en-GB" dirty="0"/>
              <a:t> (and promoting models to production that are performing better)</a:t>
            </a:r>
          </a:p>
          <a:p>
            <a:pPr lvl="1"/>
            <a:r>
              <a:rPr lang="en-GB" dirty="0"/>
              <a:t>Ensure (at defined periods—daily, monthly, etc.) that </a:t>
            </a:r>
            <a:r>
              <a:rPr lang="en-GB" dirty="0">
                <a:solidFill>
                  <a:schemeClr val="accent6">
                    <a:lumMod val="75000"/>
                  </a:schemeClr>
                </a:solidFill>
              </a:rPr>
              <a:t>model performance is not degrading</a:t>
            </a:r>
            <a:r>
              <a:rPr lang="en-GB" dirty="0"/>
              <a:t> in production</a:t>
            </a:r>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377635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err="1"/>
              <a:t>MLOps</a:t>
            </a:r>
            <a:endParaRPr lang="en-IT" dirty="0"/>
          </a:p>
        </p:txBody>
      </p:sp>
      <p:sp>
        <p:nvSpPr>
          <p:cNvPr id="3" name="Content Placeholder 2">
            <a:extLst>
              <a:ext uri="{FF2B5EF4-FFF2-40B4-BE49-F238E27FC236}">
                <a16:creationId xmlns:a16="http://schemas.microsoft.com/office/drawing/2014/main" id="{40B517C3-8FF8-9E8F-8632-AD4FE3BBBB17}"/>
              </a:ext>
            </a:extLst>
          </p:cNvPr>
          <p:cNvSpPr>
            <a:spLocks noGrp="1"/>
          </p:cNvSpPr>
          <p:nvPr>
            <p:ph sz="half" idx="1"/>
          </p:nvPr>
        </p:nvSpPr>
        <p:spPr/>
        <p:txBody>
          <a:bodyPr>
            <a:normAutofit lnSpcReduction="10000"/>
          </a:bodyPr>
          <a:lstStyle/>
          <a:p>
            <a:r>
              <a:rPr lang="en-GB" dirty="0"/>
              <a:t>Machine learning operations (</a:t>
            </a:r>
            <a:r>
              <a:rPr lang="en-GB" dirty="0" err="1"/>
              <a:t>MLOps</a:t>
            </a:r>
            <a:r>
              <a:rPr lang="en-GB" dirty="0"/>
              <a:t>) is quickly becoming a critical component of successful data science project deployment in the enterprise. </a:t>
            </a:r>
          </a:p>
          <a:p>
            <a:r>
              <a:rPr lang="en-GB" dirty="0"/>
              <a:t>It’s a process that helps organizations and business leaders generate long-term value and reduce risk associated with data science, machine learning, and AI initiatives. </a:t>
            </a:r>
          </a:p>
          <a:p>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2</a:t>
            </a:fld>
            <a:endParaRPr lang="it-IT" dirty="0"/>
          </a:p>
        </p:txBody>
      </p:sp>
      <p:pic>
        <p:nvPicPr>
          <p:cNvPr id="6" name="Content Placeholder 7">
            <a:extLst>
              <a:ext uri="{FF2B5EF4-FFF2-40B4-BE49-F238E27FC236}">
                <a16:creationId xmlns:a16="http://schemas.microsoft.com/office/drawing/2014/main" id="{2E466897-9323-78AD-AF81-FA805BB4C7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824" r="13628"/>
          <a:stretch/>
        </p:blipFill>
        <p:spPr>
          <a:xfrm>
            <a:off x="5887543" y="1988840"/>
            <a:ext cx="6087974" cy="3672408"/>
          </a:xfrm>
        </p:spPr>
      </p:pic>
    </p:spTree>
    <p:extLst>
      <p:ext uri="{BB962C8B-B14F-4D97-AF65-F5344CB8AC3E}">
        <p14:creationId xmlns:p14="http://schemas.microsoft.com/office/powerpoint/2010/main" val="372414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a:t>Terminology</a:t>
            </a:r>
            <a:endParaRPr lang="en-IT" dirty="0"/>
          </a:p>
        </p:txBody>
      </p:sp>
      <p:sp>
        <p:nvSpPr>
          <p:cNvPr id="3" name="Content Placeholder 2">
            <a:extLst>
              <a:ext uri="{FF2B5EF4-FFF2-40B4-BE49-F238E27FC236}">
                <a16:creationId xmlns:a16="http://schemas.microsoft.com/office/drawing/2014/main" id="{40B517C3-8FF8-9E8F-8632-AD4FE3BBBB17}"/>
              </a:ext>
            </a:extLst>
          </p:cNvPr>
          <p:cNvSpPr>
            <a:spLocks noGrp="1"/>
          </p:cNvSpPr>
          <p:nvPr>
            <p:ph idx="1"/>
          </p:nvPr>
        </p:nvSpPr>
        <p:spPr/>
        <p:txBody>
          <a:bodyPr>
            <a:normAutofit fontScale="92500"/>
          </a:bodyPr>
          <a:lstStyle/>
          <a:p>
            <a:r>
              <a:rPr lang="en-GB" dirty="0" err="1"/>
              <a:t>MLOps</a:t>
            </a:r>
            <a:r>
              <a:rPr lang="en-GB" dirty="0"/>
              <a:t> and </a:t>
            </a:r>
            <a:r>
              <a:rPr lang="en-GB" dirty="0" err="1"/>
              <a:t>ModelOps</a:t>
            </a:r>
            <a:r>
              <a:rPr lang="en-GB" dirty="0"/>
              <a:t> are largely being used interchangeably. </a:t>
            </a:r>
            <a:r>
              <a:rPr lang="en-GB" dirty="0" err="1"/>
              <a:t>ModelOps</a:t>
            </a:r>
            <a:r>
              <a:rPr lang="en-GB" dirty="0"/>
              <a:t> is more general than </a:t>
            </a:r>
            <a:r>
              <a:rPr lang="en-GB" dirty="0" err="1"/>
              <a:t>MLOps</a:t>
            </a:r>
            <a:r>
              <a:rPr lang="en-GB" dirty="0"/>
              <a:t>, as it’s not only about machine learning models but any kind of model (e.g., rule-based models). </a:t>
            </a:r>
          </a:p>
          <a:p>
            <a:r>
              <a:rPr lang="en-GB" dirty="0"/>
              <a:t>AIOps is another topic entirely and refers to the process of solving operational challenges through the use of artificial intelligence (i.e., AI for DevOps). For example, predictive maintenance alerting DevOps teams to possible problems before they arise.</a:t>
            </a:r>
          </a:p>
          <a:p>
            <a:r>
              <a:rPr lang="en-GB" dirty="0" err="1"/>
              <a:t>DataOps</a:t>
            </a:r>
            <a:r>
              <a:rPr lang="en-GB" dirty="0"/>
              <a:t> </a:t>
            </a:r>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274585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a:t>Scale and automation</a:t>
            </a:r>
            <a:endParaRPr lang="en-IT" dirty="0"/>
          </a:p>
        </p:txBody>
      </p:sp>
      <p:sp>
        <p:nvSpPr>
          <p:cNvPr id="6" name="Content Placeholder 5">
            <a:extLst>
              <a:ext uri="{FF2B5EF4-FFF2-40B4-BE49-F238E27FC236}">
                <a16:creationId xmlns:a16="http://schemas.microsoft.com/office/drawing/2014/main" id="{CD10083F-2539-8CD9-C5D9-6301ED85E457}"/>
              </a:ext>
            </a:extLst>
          </p:cNvPr>
          <p:cNvSpPr>
            <a:spLocks noGrp="1"/>
          </p:cNvSpPr>
          <p:nvPr>
            <p:ph sz="half" idx="1"/>
          </p:nvPr>
        </p:nvSpPr>
        <p:spPr/>
        <p:txBody>
          <a:bodyPr>
            <a:normAutofit fontScale="92500" lnSpcReduction="20000"/>
          </a:bodyPr>
          <a:lstStyle/>
          <a:p>
            <a:r>
              <a:rPr lang="en-GB" dirty="0"/>
              <a:t>Until recently, the number of models may have been manageable at a small scale, or there was simply less interest in understanding these models and their dependencies.</a:t>
            </a:r>
          </a:p>
          <a:p>
            <a:r>
              <a:rPr lang="en-GB" dirty="0"/>
              <a:t>With </a:t>
            </a:r>
            <a:r>
              <a:rPr lang="en-GB" dirty="0">
                <a:solidFill>
                  <a:schemeClr val="accent6">
                    <a:lumMod val="75000"/>
                  </a:schemeClr>
                </a:solidFill>
              </a:rPr>
              <a:t>scale</a:t>
            </a:r>
            <a:r>
              <a:rPr lang="en-GB" dirty="0"/>
              <a:t> and </a:t>
            </a:r>
            <a:r>
              <a:rPr lang="en-GB" dirty="0">
                <a:solidFill>
                  <a:schemeClr val="accent6">
                    <a:lumMod val="75000"/>
                  </a:schemeClr>
                </a:solidFill>
              </a:rPr>
              <a:t>decision automation </a:t>
            </a:r>
            <a:r>
              <a:rPr lang="en-GB" dirty="0"/>
              <a:t>(an increasing prevalence of decision-making that happens without human intervention), models become more critical, and, in parallel, managing model risks becomes more important at the top level. </a:t>
            </a:r>
          </a:p>
          <a:p>
            <a:endParaRPr lang="en-IT" dirty="0"/>
          </a:p>
        </p:txBody>
      </p:sp>
      <p:pic>
        <p:nvPicPr>
          <p:cNvPr id="10" name="Content Placeholder 9">
            <a:extLst>
              <a:ext uri="{FF2B5EF4-FFF2-40B4-BE49-F238E27FC236}">
                <a16:creationId xmlns:a16="http://schemas.microsoft.com/office/drawing/2014/main" id="{C35EFC70-30CA-8081-7D8A-9015ECEE13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7734" y="1600200"/>
            <a:ext cx="4624532" cy="4525963"/>
          </a:xfrm>
        </p:spPr>
      </p:pic>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104506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a:t>Risk mitigation</a:t>
            </a:r>
            <a:endParaRPr lang="en-IT" dirty="0"/>
          </a:p>
        </p:txBody>
      </p:sp>
      <p:sp>
        <p:nvSpPr>
          <p:cNvPr id="12" name="Content Placeholder 11">
            <a:extLst>
              <a:ext uri="{FF2B5EF4-FFF2-40B4-BE49-F238E27FC236}">
                <a16:creationId xmlns:a16="http://schemas.microsoft.com/office/drawing/2014/main" id="{781DF8B5-8EA0-E6F3-D443-C7FACB8E3FB8}"/>
              </a:ext>
            </a:extLst>
          </p:cNvPr>
          <p:cNvSpPr>
            <a:spLocks noGrp="1"/>
          </p:cNvSpPr>
          <p:nvPr>
            <p:ph sz="half" idx="1"/>
          </p:nvPr>
        </p:nvSpPr>
        <p:spPr/>
        <p:txBody>
          <a:bodyPr>
            <a:normAutofit fontScale="77500" lnSpcReduction="20000"/>
          </a:bodyPr>
          <a:lstStyle/>
          <a:p>
            <a:r>
              <a:rPr lang="en-GB" dirty="0"/>
              <a:t>When it comes to machine learning models, risks vary widely. For example, the stakes are much lower for a recommendation engine used once a month to decide which marketing offer to send a customer than for a travel site whose pricing and revenue depend on a machine learning model. </a:t>
            </a:r>
          </a:p>
          <a:p>
            <a:pPr lvl="1"/>
            <a:r>
              <a:rPr lang="en-GB" dirty="0"/>
              <a:t>The risk that the model is unavailable for a given period of time </a:t>
            </a:r>
          </a:p>
          <a:p>
            <a:pPr lvl="1"/>
            <a:r>
              <a:rPr lang="en-GB" dirty="0"/>
              <a:t>The risk that the model returns a bad prediction for a given sample </a:t>
            </a:r>
          </a:p>
          <a:p>
            <a:pPr lvl="1"/>
            <a:r>
              <a:rPr lang="en-GB" dirty="0"/>
              <a:t>The risk that the model accuracy or fairness decreases over time </a:t>
            </a:r>
          </a:p>
          <a:p>
            <a:pPr lvl="1"/>
            <a:r>
              <a:rPr lang="en-GB" dirty="0"/>
              <a:t>The risk that the skills necessary to maintain the model (i.e., data science talent) are lost </a:t>
            </a:r>
          </a:p>
          <a:p>
            <a:endParaRPr lang="en-GB" dirty="0"/>
          </a:p>
          <a:p>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15" name="Content Placeholder 4">
            <a:extLst>
              <a:ext uri="{FF2B5EF4-FFF2-40B4-BE49-F238E27FC236}">
                <a16:creationId xmlns:a16="http://schemas.microsoft.com/office/drawing/2014/main" id="{05C661DF-6027-C818-0FFB-4FB38A5D5F7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29439"/>
            <a:ext cx="5384800" cy="3667485"/>
          </a:xfrm>
        </p:spPr>
      </p:pic>
    </p:spTree>
    <p:extLst>
      <p:ext uri="{BB962C8B-B14F-4D97-AF65-F5344CB8AC3E}">
        <p14:creationId xmlns:p14="http://schemas.microsoft.com/office/powerpoint/2010/main" val="461601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a:t>Risk mitigation</a:t>
            </a:r>
            <a:endParaRPr lang="en-IT" dirty="0"/>
          </a:p>
        </p:txBody>
      </p:sp>
      <p:sp>
        <p:nvSpPr>
          <p:cNvPr id="3" name="Content Placeholder 2">
            <a:extLst>
              <a:ext uri="{FF2B5EF4-FFF2-40B4-BE49-F238E27FC236}">
                <a16:creationId xmlns:a16="http://schemas.microsoft.com/office/drawing/2014/main" id="{40B517C3-8FF8-9E8F-8632-AD4FE3BBBB17}"/>
              </a:ext>
            </a:extLst>
          </p:cNvPr>
          <p:cNvSpPr>
            <a:spLocks noGrp="1"/>
          </p:cNvSpPr>
          <p:nvPr>
            <p:ph idx="1"/>
          </p:nvPr>
        </p:nvSpPr>
        <p:spPr/>
        <p:txBody>
          <a:bodyPr>
            <a:normAutofit fontScale="92500" lnSpcReduction="10000"/>
          </a:bodyPr>
          <a:lstStyle/>
          <a:p>
            <a:r>
              <a:rPr lang="en-GB" sz="2400" dirty="0">
                <a:solidFill>
                  <a:schemeClr val="accent6">
                    <a:lumMod val="75000"/>
                  </a:schemeClr>
                </a:solidFill>
              </a:rPr>
              <a:t>Not everyone speaks the same language</a:t>
            </a:r>
            <a:r>
              <a:rPr lang="en-GB" sz="2400" dirty="0"/>
              <a:t>. The ML life cycle involves people from the business, data science, and IT teams, none of these groups are using the same tools or even, in many cases, share the same fundamental skills to serve as a baseline of communication. Most data scientists are specialized in model building and assessment, and they are not necessarily experts in writing applications. </a:t>
            </a:r>
          </a:p>
          <a:p>
            <a:r>
              <a:rPr lang="en-GB" sz="2400" dirty="0">
                <a:solidFill>
                  <a:schemeClr val="accent6">
                    <a:lumMod val="75000"/>
                  </a:schemeClr>
                </a:solidFill>
              </a:rPr>
              <a:t>Learning model performance is often very sensitive to the production environment it is running in</a:t>
            </a:r>
            <a:r>
              <a:rPr lang="en-GB" sz="2400" dirty="0"/>
              <a:t>, including the versions of software and operating systems in use. They are often built on a pile of open source software (e.g., libraries, like scikit-learn, Python, or Linux), and having versions of this software in production that match those that the model was verified on is critically important. </a:t>
            </a:r>
          </a:p>
          <a:p>
            <a:r>
              <a:rPr lang="en-GB" sz="2400" dirty="0">
                <a:solidFill>
                  <a:schemeClr val="accent6">
                    <a:lumMod val="75000"/>
                  </a:schemeClr>
                </a:solidFill>
              </a:rPr>
              <a:t>Data constantly changing, business shifts as well</a:t>
            </a:r>
            <a:r>
              <a:rPr lang="en-GB" sz="2400" dirty="0"/>
              <a:t>. Results need to be continually relayed back to the business to ensure that the reality of the model in production aligns with expectations and, critically, addresses the original problem or meets the original goal. </a:t>
            </a:r>
          </a:p>
          <a:p>
            <a:endParaRPr lang="en-GB" sz="2400"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181608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a:t>Why Now and Challenges </a:t>
            </a:r>
            <a:endParaRPr lang="en-IT" dirty="0"/>
          </a:p>
        </p:txBody>
      </p:sp>
      <p:pic>
        <p:nvPicPr>
          <p:cNvPr id="8" name="Content Placeholder 7">
            <a:extLst>
              <a:ext uri="{FF2B5EF4-FFF2-40B4-BE49-F238E27FC236}">
                <a16:creationId xmlns:a16="http://schemas.microsoft.com/office/drawing/2014/main" id="{29945ADC-192A-5C7B-10B5-9F39567F8A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85306" y="1600200"/>
            <a:ext cx="4233387" cy="4525963"/>
          </a:xfrm>
        </p:spPr>
      </p:pic>
      <p:sp>
        <p:nvSpPr>
          <p:cNvPr id="9" name="Content Placeholder 8">
            <a:extLst>
              <a:ext uri="{FF2B5EF4-FFF2-40B4-BE49-F238E27FC236}">
                <a16:creationId xmlns:a16="http://schemas.microsoft.com/office/drawing/2014/main" id="{780A9322-4507-0937-E592-2B4875CCF4C5}"/>
              </a:ext>
            </a:extLst>
          </p:cNvPr>
          <p:cNvSpPr>
            <a:spLocks noGrp="1"/>
          </p:cNvSpPr>
          <p:nvPr>
            <p:ph sz="half" idx="2"/>
          </p:nvPr>
        </p:nvSpPr>
        <p:spPr/>
        <p:txBody>
          <a:bodyPr>
            <a:normAutofit fontScale="92500" lnSpcReduction="20000"/>
          </a:bodyPr>
          <a:lstStyle/>
          <a:p>
            <a:r>
              <a:rPr lang="en-GB" dirty="0" err="1"/>
              <a:t>MLOps</a:t>
            </a:r>
            <a:r>
              <a:rPr lang="en-GB" dirty="0"/>
              <a:t> and </a:t>
            </a:r>
            <a:r>
              <a:rPr lang="en-GB" dirty="0" err="1"/>
              <a:t>DEVOps</a:t>
            </a:r>
            <a:r>
              <a:rPr lang="en-GB" dirty="0"/>
              <a:t> share:</a:t>
            </a:r>
          </a:p>
          <a:p>
            <a:pPr lvl="1"/>
            <a:r>
              <a:rPr lang="en-GB" dirty="0"/>
              <a:t>Automation and trust between teams</a:t>
            </a:r>
          </a:p>
          <a:p>
            <a:pPr lvl="1"/>
            <a:r>
              <a:rPr lang="en-GB" dirty="0"/>
              <a:t>The idea of collaboration and increased communication between teams</a:t>
            </a:r>
          </a:p>
          <a:p>
            <a:pPr lvl="1"/>
            <a:r>
              <a:rPr lang="en-GB" dirty="0"/>
              <a:t>The end-to-end service life cycle (build, test, release)</a:t>
            </a:r>
          </a:p>
          <a:p>
            <a:pPr lvl="1"/>
            <a:r>
              <a:rPr lang="en-GB" dirty="0"/>
              <a:t>Continuous delivery and high quality</a:t>
            </a:r>
          </a:p>
          <a:p>
            <a:r>
              <a:rPr lang="en-GB" dirty="0" err="1"/>
              <a:t>MLOps</a:t>
            </a:r>
            <a:r>
              <a:rPr lang="en-GB" dirty="0"/>
              <a:t> and </a:t>
            </a:r>
            <a:r>
              <a:rPr lang="en-GB" dirty="0" err="1"/>
              <a:t>DEVOps</a:t>
            </a:r>
            <a:r>
              <a:rPr lang="en-GB" dirty="0"/>
              <a:t> DO NOT share:</a:t>
            </a:r>
          </a:p>
          <a:p>
            <a:pPr lvl="1"/>
            <a:r>
              <a:rPr lang="en-GB" dirty="0"/>
              <a:t>The complexity of the environment, including the fact that machine learning models are made up of both code and data (changing even faster than code)</a:t>
            </a:r>
          </a:p>
          <a:p>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149506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err="1"/>
              <a:t>MLOps</a:t>
            </a:r>
            <a:r>
              <a:rPr lang="en-GB" dirty="0"/>
              <a:t> for Responsible AI </a:t>
            </a:r>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
        <p:nvSpPr>
          <p:cNvPr id="7" name="Content Placeholder 6">
            <a:extLst>
              <a:ext uri="{FF2B5EF4-FFF2-40B4-BE49-F238E27FC236}">
                <a16:creationId xmlns:a16="http://schemas.microsoft.com/office/drawing/2014/main" id="{924B7347-C54D-3C2C-327A-6152EE6E2612}"/>
              </a:ext>
            </a:extLst>
          </p:cNvPr>
          <p:cNvSpPr>
            <a:spLocks noGrp="1"/>
          </p:cNvSpPr>
          <p:nvPr>
            <p:ph idx="1"/>
          </p:nvPr>
        </p:nvSpPr>
        <p:spPr/>
        <p:txBody>
          <a:bodyPr>
            <a:normAutofit fontScale="92500"/>
          </a:bodyPr>
          <a:lstStyle/>
          <a:p>
            <a:r>
              <a:rPr lang="en-GB" dirty="0"/>
              <a:t>The reality is that introducing automation vis-à-vis machine learning models </a:t>
            </a:r>
            <a:r>
              <a:rPr lang="en-GB" dirty="0">
                <a:solidFill>
                  <a:schemeClr val="accent6">
                    <a:lumMod val="75000"/>
                  </a:schemeClr>
                </a:solidFill>
              </a:rPr>
              <a:t>shifts the fundamental onus of accountability from the bottom of the hierarchy to the top. </a:t>
            </a:r>
          </a:p>
          <a:p>
            <a:r>
              <a:rPr lang="en-GB" dirty="0"/>
              <a:t>Decisions that were perhaps previously made by individual contributors who operated within a margin of guidelines (for example, what the price of a given product should be or whether or not a person should be accepted for a loan) are now being made by a model. The person responsible for the automated decisions of said model is likely a data team manager or even executive.</a:t>
            </a:r>
            <a:endParaRPr lang="en-IT" dirty="0"/>
          </a:p>
        </p:txBody>
      </p:sp>
    </p:spTree>
    <p:extLst>
      <p:ext uri="{BB962C8B-B14F-4D97-AF65-F5344CB8AC3E}">
        <p14:creationId xmlns:p14="http://schemas.microsoft.com/office/powerpoint/2010/main" val="314012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F2E-EC49-AB49-FE68-DF9CD3050524}"/>
              </a:ext>
            </a:extLst>
          </p:cNvPr>
          <p:cNvSpPr>
            <a:spLocks noGrp="1"/>
          </p:cNvSpPr>
          <p:nvPr>
            <p:ph type="title"/>
          </p:nvPr>
        </p:nvSpPr>
        <p:spPr/>
        <p:txBody>
          <a:bodyPr>
            <a:normAutofit/>
          </a:bodyPr>
          <a:lstStyle/>
          <a:p>
            <a:r>
              <a:rPr lang="en-GB" dirty="0" err="1"/>
              <a:t>MLOps</a:t>
            </a:r>
            <a:r>
              <a:rPr lang="en-GB" dirty="0"/>
              <a:t> for Responsible AI </a:t>
            </a:r>
          </a:p>
        </p:txBody>
      </p:sp>
      <p:sp>
        <p:nvSpPr>
          <p:cNvPr id="7" name="Content Placeholder 6">
            <a:extLst>
              <a:ext uri="{FF2B5EF4-FFF2-40B4-BE49-F238E27FC236}">
                <a16:creationId xmlns:a16="http://schemas.microsoft.com/office/drawing/2014/main" id="{924B7347-C54D-3C2C-327A-6152EE6E2612}"/>
              </a:ext>
            </a:extLst>
          </p:cNvPr>
          <p:cNvSpPr>
            <a:spLocks noGrp="1"/>
          </p:cNvSpPr>
          <p:nvPr>
            <p:ph sz="half" idx="1"/>
          </p:nvPr>
        </p:nvSpPr>
        <p:spPr/>
        <p:txBody>
          <a:bodyPr>
            <a:normAutofit fontScale="85000" lnSpcReduction="20000"/>
          </a:bodyPr>
          <a:lstStyle/>
          <a:p>
            <a:r>
              <a:rPr lang="en-GB" dirty="0">
                <a:solidFill>
                  <a:schemeClr val="accent6">
                    <a:lumMod val="75000"/>
                  </a:schemeClr>
                </a:solidFill>
              </a:rPr>
              <a:t>Intentionality</a:t>
            </a:r>
            <a:r>
              <a:rPr lang="en-GB" dirty="0"/>
              <a:t> ensures that models are designed and behave in ways aligned with their purpose. This includes the assurance that data used for AI projects comes from compliant and unbiased sources plus a collaborative approach to AI projects that ensures multiple checks and balances on potential model bias.</a:t>
            </a:r>
          </a:p>
          <a:p>
            <a:r>
              <a:rPr lang="en-GB" dirty="0"/>
              <a:t>Intentionality also includes </a:t>
            </a:r>
            <a:r>
              <a:rPr lang="en-GB" dirty="0" err="1">
                <a:solidFill>
                  <a:schemeClr val="accent6">
                    <a:lumMod val="75000"/>
                  </a:schemeClr>
                </a:solidFill>
              </a:rPr>
              <a:t>explainability</a:t>
            </a:r>
            <a:r>
              <a:rPr lang="en-GB" dirty="0"/>
              <a:t>, meaning the results of AI systems should be explainable by humans (ideally, not just the humans who created the system).</a:t>
            </a:r>
            <a:endParaRPr lang="en-IT" dirty="0"/>
          </a:p>
        </p:txBody>
      </p:sp>
      <p:sp>
        <p:nvSpPr>
          <p:cNvPr id="3" name="Content Placeholder 2">
            <a:extLst>
              <a:ext uri="{FF2B5EF4-FFF2-40B4-BE49-F238E27FC236}">
                <a16:creationId xmlns:a16="http://schemas.microsoft.com/office/drawing/2014/main" id="{4715AC0C-EE74-509A-98C3-CC5A47C3808D}"/>
              </a:ext>
            </a:extLst>
          </p:cNvPr>
          <p:cNvSpPr>
            <a:spLocks noGrp="1"/>
          </p:cNvSpPr>
          <p:nvPr>
            <p:ph sz="half" idx="2"/>
          </p:nvPr>
        </p:nvSpPr>
        <p:spPr/>
        <p:txBody>
          <a:bodyPr>
            <a:normAutofit fontScale="85000" lnSpcReduction="20000"/>
          </a:bodyPr>
          <a:lstStyle/>
          <a:p>
            <a:r>
              <a:rPr lang="en-GB" dirty="0">
                <a:solidFill>
                  <a:schemeClr val="accent6">
                    <a:lumMod val="75000"/>
                  </a:schemeClr>
                </a:solidFill>
              </a:rPr>
              <a:t>Accountability</a:t>
            </a:r>
            <a:r>
              <a:rPr lang="en-GB" i="1" dirty="0"/>
              <a:t> </a:t>
            </a:r>
            <a:r>
              <a:rPr lang="en-GB" dirty="0"/>
              <a:t>is about having an overall view of which teams are using what data, how, and in which models. It also includes the need for trust that data is reliable and being collected in accordance with regulations as well as a centralized understanding of which models are used for what business processes. </a:t>
            </a:r>
          </a:p>
          <a:p>
            <a:r>
              <a:rPr lang="en-GB" dirty="0"/>
              <a:t>Closely tied to </a:t>
            </a:r>
            <a:r>
              <a:rPr lang="en-GB" dirty="0">
                <a:solidFill>
                  <a:schemeClr val="accent6">
                    <a:lumMod val="75000"/>
                  </a:schemeClr>
                </a:solidFill>
              </a:rPr>
              <a:t>traceability</a:t>
            </a:r>
            <a:r>
              <a:rPr lang="en-GB" dirty="0"/>
              <a:t>: if something goes wrong, is it easy to find where in the pipeline it happened? </a:t>
            </a:r>
          </a:p>
          <a:p>
            <a:endParaRPr lang="en-GB" dirty="0"/>
          </a:p>
          <a:p>
            <a:endParaRPr lang="en-IT" dirty="0"/>
          </a:p>
        </p:txBody>
      </p:sp>
      <p:sp>
        <p:nvSpPr>
          <p:cNvPr id="4" name="Slide Number Placeholder 3">
            <a:extLst>
              <a:ext uri="{FF2B5EF4-FFF2-40B4-BE49-F238E27FC236}">
                <a16:creationId xmlns:a16="http://schemas.microsoft.com/office/drawing/2014/main" id="{DEC6AB1C-8C43-702A-C3D4-9651D385C729}"/>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146166529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671</TotalTime>
  <Words>974</Words>
  <Application>Microsoft Macintosh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Nicola</vt:lpstr>
      <vt:lpstr>MLOps Why Now and Challenges </vt:lpstr>
      <vt:lpstr>MLOps</vt:lpstr>
      <vt:lpstr>Terminology</vt:lpstr>
      <vt:lpstr>Scale and automation</vt:lpstr>
      <vt:lpstr>Risk mitigation</vt:lpstr>
      <vt:lpstr>Risk mitigation</vt:lpstr>
      <vt:lpstr>Why Now and Challenges </vt:lpstr>
      <vt:lpstr>MLOps for Responsible AI </vt:lpstr>
      <vt:lpstr>MLOps for Responsible AI </vt:lpstr>
      <vt:lpstr>MLOps for Scale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86</cp:revision>
  <cp:lastPrinted>2021-10-10T16:21:50Z</cp:lastPrinted>
  <dcterms:created xsi:type="dcterms:W3CDTF">2021-09-29T20:16:21Z</dcterms:created>
  <dcterms:modified xsi:type="dcterms:W3CDTF">2022-07-13T13:35:47Z</dcterms:modified>
</cp:coreProperties>
</file>