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handoutMasterIdLst>
    <p:handoutMasterId r:id="rId21"/>
  </p:handout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79"/>
    <p:restoredTop sz="96281"/>
  </p:normalViewPr>
  <p:slideViewPr>
    <p:cSldViewPr>
      <p:cViewPr varScale="1">
        <p:scale>
          <a:sx n="124" d="100"/>
          <a:sy n="124" d="100"/>
        </p:scale>
        <p:origin x="192" y="2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13/07/22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13/07/22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MLOps</a:t>
            </a:r>
            <a:br>
              <a:rPr lang="it-IT" dirty="0"/>
            </a:br>
            <a:r>
              <a:rPr lang="it-IT" dirty="0" err="1"/>
              <a:t>Developing</a:t>
            </a:r>
            <a:r>
              <a:rPr lang="it-IT" dirty="0"/>
              <a:t> models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BF6-7439-A497-50B9-B4D6560C9976}"/>
              </a:ext>
            </a:extLst>
          </p:cNvPr>
          <p:cNvSpPr>
            <a:spLocks noGrp="1"/>
          </p:cNvSpPr>
          <p:nvPr>
            <p:ph type="title"/>
          </p:nvPr>
        </p:nvSpPr>
        <p:spPr/>
        <p:txBody>
          <a:bodyPr/>
          <a:lstStyle/>
          <a:p>
            <a:r>
              <a:rPr lang="en-GB" dirty="0"/>
              <a:t>Model evaluation</a:t>
            </a:r>
            <a:endParaRPr lang="en-IT" dirty="0"/>
          </a:p>
        </p:txBody>
      </p:sp>
      <p:sp>
        <p:nvSpPr>
          <p:cNvPr id="3" name="Content Placeholder 2">
            <a:extLst>
              <a:ext uri="{FF2B5EF4-FFF2-40B4-BE49-F238E27FC236}">
                <a16:creationId xmlns:a16="http://schemas.microsoft.com/office/drawing/2014/main" id="{711F045C-EF29-208A-4C7C-5F0D7454F6BA}"/>
              </a:ext>
            </a:extLst>
          </p:cNvPr>
          <p:cNvSpPr>
            <a:spLocks noGrp="1"/>
          </p:cNvSpPr>
          <p:nvPr>
            <p:ph idx="1"/>
          </p:nvPr>
        </p:nvSpPr>
        <p:spPr/>
        <p:txBody>
          <a:bodyPr>
            <a:normAutofit/>
          </a:bodyPr>
          <a:lstStyle/>
          <a:p>
            <a:r>
              <a:rPr lang="en-GB" sz="2000" dirty="0">
                <a:solidFill>
                  <a:schemeClr val="accent6">
                    <a:lumMod val="75000"/>
                  </a:schemeClr>
                </a:solidFill>
              </a:rPr>
              <a:t>George E. P. Box, a twentieth-century British statistician, once said that all models are wrong, but some are useful. </a:t>
            </a:r>
          </a:p>
          <a:p>
            <a:r>
              <a:rPr lang="en-GB" sz="2000" dirty="0"/>
              <a:t>A model with an absolute performance that could technically be disappointing can still possibly enhance an existing situation. </a:t>
            </a:r>
          </a:p>
          <a:p>
            <a:r>
              <a:rPr lang="en-GB" sz="2000" dirty="0"/>
              <a:t>Conversely, a model that gets a perfect score is suspicious, as most problems have noise in the data that is somewhat hard to predict. A perfect or nearly-perfect score may be a sign that there is a leak in the data or that the model overfits the training data.</a:t>
            </a:r>
          </a:p>
          <a:p>
            <a:endParaRPr lang="en-GB" sz="2000" dirty="0"/>
          </a:p>
          <a:p>
            <a:endParaRPr lang="en-GB" sz="2000" dirty="0"/>
          </a:p>
        </p:txBody>
      </p:sp>
      <p:sp>
        <p:nvSpPr>
          <p:cNvPr id="4" name="Slide Number Placeholder 3">
            <a:extLst>
              <a:ext uri="{FF2B5EF4-FFF2-40B4-BE49-F238E27FC236}">
                <a16:creationId xmlns:a16="http://schemas.microsoft.com/office/drawing/2014/main" id="{93FB81C4-9DA6-1BB2-E18F-87C952E74633}"/>
              </a:ext>
            </a:extLst>
          </p:cNvPr>
          <p:cNvSpPr>
            <a:spLocks noGrp="1"/>
          </p:cNvSpPr>
          <p:nvPr>
            <p:ph type="sldNum" sz="quarter" idx="12"/>
          </p:nvPr>
        </p:nvSpPr>
        <p:spPr/>
        <p:txBody>
          <a:bodyPr/>
          <a:lstStyle/>
          <a:p>
            <a:fld id="{D2040F39-7941-49A4-B48D-F201B18B6351}" type="slidenum">
              <a:rPr lang="it-IT" smtClean="0"/>
              <a:pPr/>
              <a:t>10</a:t>
            </a:fld>
            <a:endParaRPr lang="it-IT" dirty="0"/>
          </a:p>
        </p:txBody>
      </p:sp>
      <p:pic>
        <p:nvPicPr>
          <p:cNvPr id="6" name="Picture 5">
            <a:extLst>
              <a:ext uri="{FF2B5EF4-FFF2-40B4-BE49-F238E27FC236}">
                <a16:creationId xmlns:a16="http://schemas.microsoft.com/office/drawing/2014/main" id="{F42B7F23-0F4E-3CFF-7F38-35A3FEBD4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3993755"/>
            <a:ext cx="9005912" cy="2368946"/>
          </a:xfrm>
          <a:prstGeom prst="rect">
            <a:avLst/>
          </a:prstGeom>
        </p:spPr>
      </p:pic>
    </p:spTree>
    <p:extLst>
      <p:ext uri="{BB962C8B-B14F-4D97-AF65-F5344CB8AC3E}">
        <p14:creationId xmlns:p14="http://schemas.microsoft.com/office/powerpoint/2010/main" val="105126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lstStyle/>
          <a:p>
            <a:r>
              <a:rPr lang="en-GB" dirty="0"/>
              <a:t>Version Management and Reproducibility</a:t>
            </a:r>
            <a:endParaRPr lang="en-IT" dirty="0"/>
          </a:p>
        </p:txBody>
      </p:sp>
      <p:sp>
        <p:nvSpPr>
          <p:cNvPr id="3" name="Content Placeholder 2">
            <a:extLst>
              <a:ext uri="{FF2B5EF4-FFF2-40B4-BE49-F238E27FC236}">
                <a16:creationId xmlns:a16="http://schemas.microsoft.com/office/drawing/2014/main" id="{95C0B4BD-20BF-BA28-F781-4C92AA4E5EF9}"/>
              </a:ext>
            </a:extLst>
          </p:cNvPr>
          <p:cNvSpPr>
            <a:spLocks noGrp="1"/>
          </p:cNvSpPr>
          <p:nvPr>
            <p:ph idx="1"/>
          </p:nvPr>
        </p:nvSpPr>
        <p:spPr/>
        <p:txBody>
          <a:bodyPr>
            <a:normAutofit fontScale="92500" lnSpcReduction="20000"/>
          </a:bodyPr>
          <a:lstStyle/>
          <a:p>
            <a:r>
              <a:rPr lang="en-GB" dirty="0"/>
              <a:t>During the experimentation phase, data scientists may find themselves going back and forth on different decisions, trying out different combinations, and reverting when they don’t produce the desired results. That means having the ability to go back to different “branches” of the experiments—for example, restoring a previous state of a project when the experimentation process led to a dead end. </a:t>
            </a:r>
          </a:p>
          <a:p>
            <a:r>
              <a:rPr lang="en-GB" dirty="0"/>
              <a:t>Data scientists or others (auditors, managers, etc.) may need to be able to replay the computations that led to model deployment for an audit team several years after the experimentation was first done. </a:t>
            </a:r>
          </a:p>
          <a:p>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50817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lstStyle/>
          <a:p>
            <a:r>
              <a:rPr lang="en-GB" dirty="0"/>
              <a:t>Version Management and Reproducibility</a:t>
            </a:r>
            <a:endParaRPr lang="en-IT" dirty="0"/>
          </a:p>
        </p:txBody>
      </p:sp>
      <p:sp>
        <p:nvSpPr>
          <p:cNvPr id="3" name="Content Placeholder 2">
            <a:extLst>
              <a:ext uri="{FF2B5EF4-FFF2-40B4-BE49-F238E27FC236}">
                <a16:creationId xmlns:a16="http://schemas.microsoft.com/office/drawing/2014/main" id="{95C0B4BD-20BF-BA28-F781-4C92AA4E5EF9}"/>
              </a:ext>
            </a:extLst>
          </p:cNvPr>
          <p:cNvSpPr>
            <a:spLocks noGrp="1"/>
          </p:cNvSpPr>
          <p:nvPr>
            <p:ph idx="1"/>
          </p:nvPr>
        </p:nvSpPr>
        <p:spPr/>
        <p:txBody>
          <a:bodyPr>
            <a:normAutofit fontScale="85000" lnSpcReduction="10000"/>
          </a:bodyPr>
          <a:lstStyle/>
          <a:p>
            <a:r>
              <a:rPr lang="en-GB" dirty="0"/>
              <a:t>Another very important property of a model is </a:t>
            </a:r>
            <a:r>
              <a:rPr lang="en-GB" dirty="0">
                <a:solidFill>
                  <a:schemeClr val="accent6">
                    <a:lumMod val="75000"/>
                  </a:schemeClr>
                </a:solidFill>
              </a:rPr>
              <a:t>reproducibility</a:t>
            </a:r>
            <a:r>
              <a:rPr lang="en-GB" dirty="0"/>
              <a:t>.</a:t>
            </a:r>
          </a:p>
          <a:p>
            <a:r>
              <a:rPr lang="en-GB" dirty="0"/>
              <a:t>Operationalization necessitates model reproduction not only in another environment but also possibly from a different starting point.</a:t>
            </a:r>
          </a:p>
          <a:p>
            <a:r>
              <a:rPr lang="en-GB" i="1" dirty="0"/>
              <a:t>Assumptions </a:t>
            </a:r>
          </a:p>
          <a:p>
            <a:r>
              <a:rPr lang="en-GB" i="1" dirty="0"/>
              <a:t>Randomness </a:t>
            </a:r>
          </a:p>
          <a:p>
            <a:r>
              <a:rPr lang="en-GB" i="1" dirty="0"/>
              <a:t>Data </a:t>
            </a:r>
          </a:p>
          <a:p>
            <a:r>
              <a:rPr lang="en-GB" i="1" dirty="0"/>
              <a:t>Settings </a:t>
            </a:r>
          </a:p>
          <a:p>
            <a:r>
              <a:rPr lang="en-GB" i="1" dirty="0"/>
              <a:t>Results </a:t>
            </a:r>
          </a:p>
          <a:p>
            <a:r>
              <a:rPr lang="en-GB" i="1" dirty="0"/>
              <a:t>Implementation </a:t>
            </a:r>
          </a:p>
          <a:p>
            <a:r>
              <a:rPr lang="en-GB" i="1" dirty="0"/>
              <a:t>Environment </a:t>
            </a:r>
            <a:endParaRPr lang="en-GB" dirty="0"/>
          </a:p>
          <a:p>
            <a:endParaRPr lang="en-GB" dirty="0"/>
          </a:p>
          <a:p>
            <a:endParaRPr lang="en-GB" dirty="0"/>
          </a:p>
          <a:p>
            <a:endParaRPr lang="en-GB" dirty="0"/>
          </a:p>
          <a:p>
            <a:endParaRPr lang="en-GB" dirty="0"/>
          </a:p>
          <a:p>
            <a:endParaRPr lang="en-GB" dirty="0"/>
          </a:p>
          <a:p>
            <a:endParaRPr lang="en-GB" dirty="0"/>
          </a:p>
          <a:p>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53238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lstStyle/>
          <a:p>
            <a:r>
              <a:rPr lang="en-GB" dirty="0"/>
              <a:t>Preparing for Production</a:t>
            </a:r>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13</a:t>
            </a:fld>
            <a:endParaRPr lang="it-IT" dirty="0"/>
          </a:p>
        </p:txBody>
      </p:sp>
      <p:pic>
        <p:nvPicPr>
          <p:cNvPr id="8" name="Content Placeholder 7">
            <a:extLst>
              <a:ext uri="{FF2B5EF4-FFF2-40B4-BE49-F238E27FC236}">
                <a16:creationId xmlns:a16="http://schemas.microsoft.com/office/drawing/2014/main" id="{96404BB8-8FA9-E74F-C36B-D3FB1C73B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74583"/>
            <a:ext cx="10972800" cy="3977196"/>
          </a:xfrm>
        </p:spPr>
      </p:pic>
    </p:spTree>
    <p:extLst>
      <p:ext uri="{BB962C8B-B14F-4D97-AF65-F5344CB8AC3E}">
        <p14:creationId xmlns:p14="http://schemas.microsoft.com/office/powerpoint/2010/main" val="201963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lstStyle/>
          <a:p>
            <a:r>
              <a:rPr lang="en-GB" dirty="0"/>
              <a:t>Preparing for Production</a:t>
            </a:r>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5" name="Content Placeholder 4">
            <a:extLst>
              <a:ext uri="{FF2B5EF4-FFF2-40B4-BE49-F238E27FC236}">
                <a16:creationId xmlns:a16="http://schemas.microsoft.com/office/drawing/2014/main" id="{6B7A89EE-F65A-A439-AA14-94235FF7921A}"/>
              </a:ext>
            </a:extLst>
          </p:cNvPr>
          <p:cNvSpPr>
            <a:spLocks noGrp="1"/>
          </p:cNvSpPr>
          <p:nvPr>
            <p:ph idx="1"/>
          </p:nvPr>
        </p:nvSpPr>
        <p:spPr/>
        <p:txBody>
          <a:bodyPr>
            <a:normAutofit fontScale="85000" lnSpcReduction="10000"/>
          </a:bodyPr>
          <a:lstStyle/>
          <a:p>
            <a:r>
              <a:rPr lang="en-GB" dirty="0"/>
              <a:t>Production environments take a wide variety of forms: custom-built services, data science platforms, dedicated services like TensorFlow Serving, low-level infrastructure like Kubernetes clusters, JVMs on embedded systems, etc. </a:t>
            </a:r>
          </a:p>
          <a:p>
            <a:r>
              <a:rPr lang="en-GB" dirty="0"/>
              <a:t>To make things even more complex, consider that in some organizations, multiple heterogeneous production environments coexist. </a:t>
            </a:r>
          </a:p>
          <a:p>
            <a:r>
              <a:rPr lang="en-GB" dirty="0"/>
              <a:t>Ideally, models running in the development environment would be validated and sent as is to production; Unfortunately, this ideal scenario is not always possible, and it’s not unheard of for teams to finish a long-term project only to realize it can’t be put in production. </a:t>
            </a:r>
          </a:p>
          <a:p>
            <a:endParaRPr lang="en-IT" dirty="0"/>
          </a:p>
        </p:txBody>
      </p:sp>
    </p:spTree>
    <p:extLst>
      <p:ext uri="{BB962C8B-B14F-4D97-AF65-F5344CB8AC3E}">
        <p14:creationId xmlns:p14="http://schemas.microsoft.com/office/powerpoint/2010/main" val="95352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lstStyle/>
          <a:p>
            <a:r>
              <a:rPr lang="en-GB" dirty="0"/>
              <a:t>Tooling considerations</a:t>
            </a:r>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5" name="Content Placeholder 4">
            <a:extLst>
              <a:ext uri="{FF2B5EF4-FFF2-40B4-BE49-F238E27FC236}">
                <a16:creationId xmlns:a16="http://schemas.microsoft.com/office/drawing/2014/main" id="{6B7A89EE-F65A-A439-AA14-94235FF7921A}"/>
              </a:ext>
            </a:extLst>
          </p:cNvPr>
          <p:cNvSpPr>
            <a:spLocks noGrp="1"/>
          </p:cNvSpPr>
          <p:nvPr>
            <p:ph idx="1"/>
          </p:nvPr>
        </p:nvSpPr>
        <p:spPr/>
        <p:txBody>
          <a:bodyPr>
            <a:normAutofit fontScale="92500" lnSpcReduction="10000"/>
          </a:bodyPr>
          <a:lstStyle/>
          <a:p>
            <a:r>
              <a:rPr lang="en-GB" dirty="0">
                <a:solidFill>
                  <a:schemeClr val="accent6">
                    <a:lumMod val="75000"/>
                  </a:schemeClr>
                </a:solidFill>
              </a:rPr>
              <a:t>The format required to send to production should be considered early</a:t>
            </a:r>
            <a:r>
              <a:rPr lang="en-GB" dirty="0"/>
              <a:t>. For example, when a model is developed using scikit-learn (Python) and pro-duction is a Java-based environment that expects PMML or ONNX as input, conversion is required. </a:t>
            </a:r>
          </a:p>
          <a:p>
            <a:r>
              <a:rPr lang="en-GB" dirty="0">
                <a:solidFill>
                  <a:schemeClr val="accent6">
                    <a:lumMod val="75000"/>
                  </a:schemeClr>
                </a:solidFill>
              </a:rPr>
              <a:t>Teams should set up tooling while developing the model</a:t>
            </a:r>
            <a:r>
              <a:rPr lang="en-GB" dirty="0"/>
              <a:t>, ideally before the first version of the model is finished or even started.</a:t>
            </a:r>
          </a:p>
          <a:p>
            <a:r>
              <a:rPr lang="en-GB" dirty="0"/>
              <a:t>Failure to create this pipeline up front would block the validation process (and, of course, final validation should not be performed on the scikit-learn model, as it’s not the one that will be put into production). </a:t>
            </a:r>
          </a:p>
          <a:p>
            <a:endParaRPr lang="en-IT" dirty="0"/>
          </a:p>
        </p:txBody>
      </p:sp>
    </p:spTree>
    <p:extLst>
      <p:ext uri="{BB962C8B-B14F-4D97-AF65-F5344CB8AC3E}">
        <p14:creationId xmlns:p14="http://schemas.microsoft.com/office/powerpoint/2010/main" val="232376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lstStyle/>
          <a:p>
            <a:r>
              <a:rPr lang="en-GB" dirty="0"/>
              <a:t>Performance considerations</a:t>
            </a:r>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Content Placeholder 4">
            <a:extLst>
              <a:ext uri="{FF2B5EF4-FFF2-40B4-BE49-F238E27FC236}">
                <a16:creationId xmlns:a16="http://schemas.microsoft.com/office/drawing/2014/main" id="{6B7A89EE-F65A-A439-AA14-94235FF7921A}"/>
              </a:ext>
            </a:extLst>
          </p:cNvPr>
          <p:cNvSpPr>
            <a:spLocks noGrp="1"/>
          </p:cNvSpPr>
          <p:nvPr>
            <p:ph idx="1"/>
          </p:nvPr>
        </p:nvSpPr>
        <p:spPr/>
        <p:txBody>
          <a:bodyPr>
            <a:normAutofit fontScale="92500" lnSpcReduction="10000"/>
          </a:bodyPr>
          <a:lstStyle/>
          <a:p>
            <a:r>
              <a:rPr lang="en-GB" dirty="0">
                <a:solidFill>
                  <a:schemeClr val="accent6">
                    <a:lumMod val="75000"/>
                  </a:schemeClr>
                </a:solidFill>
              </a:rPr>
              <a:t>Python -&gt; C++ 10X faster</a:t>
            </a:r>
          </a:p>
          <a:p>
            <a:r>
              <a:rPr lang="en-GB" dirty="0"/>
              <a:t>Deep neural networks on constrained devices</a:t>
            </a:r>
          </a:p>
          <a:p>
            <a:pPr lvl="1"/>
            <a:r>
              <a:rPr lang="en-GB" dirty="0">
                <a:solidFill>
                  <a:schemeClr val="accent6">
                    <a:lumMod val="75000"/>
                  </a:schemeClr>
                </a:solidFill>
              </a:rPr>
              <a:t>Quantization</a:t>
            </a:r>
            <a:r>
              <a:rPr lang="en-GB" dirty="0"/>
              <a:t>, the model can be trained using 32-bit floating-point numbers and used for inference at a lower precision so that the model requires less memory and is faster. </a:t>
            </a:r>
          </a:p>
          <a:p>
            <a:pPr lvl="1"/>
            <a:r>
              <a:rPr lang="en-GB" dirty="0">
                <a:solidFill>
                  <a:schemeClr val="accent6">
                    <a:lumMod val="75000"/>
                  </a:schemeClr>
                </a:solidFill>
              </a:rPr>
              <a:t>Pruning</a:t>
            </a:r>
            <a:r>
              <a:rPr lang="en-GB" dirty="0"/>
              <a:t>, weights are removed (or even entire layers) from the neural network. This is a rather radical approach, but some methods allow for the preservation of accuracy. </a:t>
            </a:r>
          </a:p>
          <a:p>
            <a:pPr lvl="1"/>
            <a:r>
              <a:rPr lang="en-GB" dirty="0">
                <a:solidFill>
                  <a:schemeClr val="accent6">
                    <a:lumMod val="75000"/>
                  </a:schemeClr>
                </a:solidFill>
              </a:rPr>
              <a:t>Distillation</a:t>
            </a:r>
            <a:r>
              <a:rPr lang="en-GB" dirty="0"/>
              <a:t>, a smaller “student” network is trained to mimic a bigger, more powerful network. Done appropriately, this can lead to better models (as compared to trying to train the smaller network directly from the data). </a:t>
            </a:r>
          </a:p>
          <a:p>
            <a:endParaRPr lang="en-GB" dirty="0"/>
          </a:p>
          <a:p>
            <a:endParaRPr lang="en-IT" dirty="0"/>
          </a:p>
        </p:txBody>
      </p:sp>
    </p:spTree>
    <p:extLst>
      <p:ext uri="{BB962C8B-B14F-4D97-AF65-F5344CB8AC3E}">
        <p14:creationId xmlns:p14="http://schemas.microsoft.com/office/powerpoint/2010/main" val="70646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lstStyle/>
          <a:p>
            <a:r>
              <a:rPr lang="en-GB" dirty="0"/>
              <a:t>Performance considerations</a:t>
            </a:r>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Content Placeholder 4">
            <a:extLst>
              <a:ext uri="{FF2B5EF4-FFF2-40B4-BE49-F238E27FC236}">
                <a16:creationId xmlns:a16="http://schemas.microsoft.com/office/drawing/2014/main" id="{6B7A89EE-F65A-A439-AA14-94235FF7921A}"/>
              </a:ext>
            </a:extLst>
          </p:cNvPr>
          <p:cNvSpPr>
            <a:spLocks noGrp="1"/>
          </p:cNvSpPr>
          <p:nvPr>
            <p:ph idx="1"/>
          </p:nvPr>
        </p:nvSpPr>
        <p:spPr/>
        <p:txBody>
          <a:bodyPr>
            <a:normAutofit fontScale="85000" lnSpcReduction="10000"/>
          </a:bodyPr>
          <a:lstStyle/>
          <a:p>
            <a:r>
              <a:rPr lang="en-GB" dirty="0"/>
              <a:t>Training a model usually requires a high level of software sophistication, massive data volumes, and high-end machines with powerful GPUs. </a:t>
            </a:r>
          </a:p>
          <a:p>
            <a:r>
              <a:rPr lang="en-GB" dirty="0"/>
              <a:t>In the whole life cycle of a model, there is a good chance that most of the computing is spent at inference time.</a:t>
            </a:r>
          </a:p>
          <a:p>
            <a:r>
              <a:rPr lang="en-GB" dirty="0">
                <a:solidFill>
                  <a:schemeClr val="accent6">
                    <a:lumMod val="75000"/>
                  </a:schemeClr>
                </a:solidFill>
              </a:rPr>
              <a:t>Scaling inference on complex models can be expensive and have significant energy and environmental impact</a:t>
            </a:r>
            <a:r>
              <a:rPr lang="en-GB" dirty="0"/>
              <a:t>. </a:t>
            </a:r>
          </a:p>
          <a:p>
            <a:r>
              <a:rPr lang="en-GB" dirty="0"/>
              <a:t>A valuable practice to control complexity in production is to develop complex models only to provide a baseline. </a:t>
            </a:r>
            <a:r>
              <a:rPr lang="en-GB" dirty="0">
                <a:solidFill>
                  <a:schemeClr val="accent6">
                    <a:lumMod val="75000"/>
                  </a:schemeClr>
                </a:solidFill>
              </a:rPr>
              <a:t>What goes into production can then be a much simpler model</a:t>
            </a:r>
            <a:r>
              <a:rPr lang="en-GB" dirty="0"/>
              <a:t>, with the advantages of lowering the operating risk, increasing computational performance, and lowering power consumption </a:t>
            </a:r>
          </a:p>
          <a:p>
            <a:endParaRPr lang="en-GB" dirty="0"/>
          </a:p>
          <a:p>
            <a:endParaRPr lang="en-GB" dirty="0"/>
          </a:p>
        </p:txBody>
      </p:sp>
    </p:spTree>
    <p:extLst>
      <p:ext uri="{BB962C8B-B14F-4D97-AF65-F5344CB8AC3E}">
        <p14:creationId xmlns:p14="http://schemas.microsoft.com/office/powerpoint/2010/main" val="311962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CC1D-D08A-A85E-BFED-E06C6988A439}"/>
              </a:ext>
            </a:extLst>
          </p:cNvPr>
          <p:cNvSpPr>
            <a:spLocks noGrp="1"/>
          </p:cNvSpPr>
          <p:nvPr>
            <p:ph type="title"/>
          </p:nvPr>
        </p:nvSpPr>
        <p:spPr/>
        <p:txBody>
          <a:bodyPr>
            <a:normAutofit/>
          </a:bodyPr>
          <a:lstStyle/>
          <a:p>
            <a:r>
              <a:rPr lang="en-GB" dirty="0"/>
              <a:t>Data Access Before Validation</a:t>
            </a:r>
            <a:endParaRPr lang="en-IT" dirty="0"/>
          </a:p>
        </p:txBody>
      </p:sp>
      <p:sp>
        <p:nvSpPr>
          <p:cNvPr id="4" name="Slide Number Placeholder 3">
            <a:extLst>
              <a:ext uri="{FF2B5EF4-FFF2-40B4-BE49-F238E27FC236}">
                <a16:creationId xmlns:a16="http://schemas.microsoft.com/office/drawing/2014/main" id="{665864AA-47DC-2FA7-EFB3-6D09FE1AC7FA}"/>
              </a:ext>
            </a:extLst>
          </p:cNvPr>
          <p:cNvSpPr>
            <a:spLocks noGrp="1"/>
          </p:cNvSpPr>
          <p:nvPr>
            <p:ph type="sldNum" sz="quarter" idx="12"/>
          </p:nvPr>
        </p:nvSpPr>
        <p:spPr/>
        <p:txBody>
          <a:bodyPr/>
          <a:lstStyle/>
          <a:p>
            <a:fld id="{D2040F39-7941-49A4-B48D-F201B18B6351}" type="slidenum">
              <a:rPr lang="it-IT" smtClean="0"/>
              <a:pPr/>
              <a:t>18</a:t>
            </a:fld>
            <a:endParaRPr lang="it-IT" dirty="0"/>
          </a:p>
        </p:txBody>
      </p:sp>
      <p:sp>
        <p:nvSpPr>
          <p:cNvPr id="5" name="Content Placeholder 4">
            <a:extLst>
              <a:ext uri="{FF2B5EF4-FFF2-40B4-BE49-F238E27FC236}">
                <a16:creationId xmlns:a16="http://schemas.microsoft.com/office/drawing/2014/main" id="{6B7A89EE-F65A-A439-AA14-94235FF7921A}"/>
              </a:ext>
            </a:extLst>
          </p:cNvPr>
          <p:cNvSpPr>
            <a:spLocks noGrp="1"/>
          </p:cNvSpPr>
          <p:nvPr>
            <p:ph idx="1"/>
          </p:nvPr>
        </p:nvSpPr>
        <p:spPr/>
        <p:txBody>
          <a:bodyPr>
            <a:normAutofit fontScale="92500" lnSpcReduction="20000"/>
          </a:bodyPr>
          <a:lstStyle/>
          <a:p>
            <a:r>
              <a:rPr lang="en-GB" dirty="0"/>
              <a:t>For example, a model evaluating apartment prices may use the average market price in a zip code area; however, the user requesting the scoring will probably provide simply the zip code, meaning a lookup is necessary to fetch the value of the average.</a:t>
            </a:r>
          </a:p>
          <a:p>
            <a:r>
              <a:rPr lang="en-GB" dirty="0">
                <a:solidFill>
                  <a:schemeClr val="accent6">
                    <a:lumMod val="75000"/>
                  </a:schemeClr>
                </a:solidFill>
              </a:rPr>
              <a:t>Data can be frozen </a:t>
            </a:r>
            <a:r>
              <a:rPr lang="en-GB" dirty="0"/>
              <a:t>and bundled with the model. But when this is not possible (e.g., if the dataset is too large or the enrichment data needs to always be up to date), </a:t>
            </a:r>
            <a:r>
              <a:rPr lang="en-GB" dirty="0">
                <a:solidFill>
                  <a:schemeClr val="accent6">
                    <a:lumMod val="75000"/>
                  </a:schemeClr>
                </a:solidFill>
              </a:rPr>
              <a:t>the production environment should access a database and thus have the appropriate network connectivity, libraries, or drivers</a:t>
            </a:r>
            <a:r>
              <a:rPr lang="en-GB" dirty="0"/>
              <a:t> required to communicate with the data storage installed, and authentication credentials stored in some form of production configuration.</a:t>
            </a:r>
            <a:endParaRPr lang="en-IT" dirty="0"/>
          </a:p>
        </p:txBody>
      </p:sp>
    </p:spTree>
    <p:extLst>
      <p:ext uri="{BB962C8B-B14F-4D97-AF65-F5344CB8AC3E}">
        <p14:creationId xmlns:p14="http://schemas.microsoft.com/office/powerpoint/2010/main" val="210484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A0B4-C24D-169F-3159-A9DB9719553A}"/>
              </a:ext>
            </a:extLst>
          </p:cNvPr>
          <p:cNvSpPr>
            <a:spLocks noGrp="1"/>
          </p:cNvSpPr>
          <p:nvPr>
            <p:ph type="title"/>
          </p:nvPr>
        </p:nvSpPr>
        <p:spPr/>
        <p:txBody>
          <a:bodyPr/>
          <a:lstStyle/>
          <a:p>
            <a:r>
              <a:rPr lang="en-IT" dirty="0"/>
              <a:t>Software Lyfecycle</a:t>
            </a:r>
          </a:p>
        </p:txBody>
      </p:sp>
      <p:pic>
        <p:nvPicPr>
          <p:cNvPr id="6" name="Content Placeholder 5">
            <a:extLst>
              <a:ext uri="{FF2B5EF4-FFF2-40B4-BE49-F238E27FC236}">
                <a16:creationId xmlns:a16="http://schemas.microsoft.com/office/drawing/2014/main" id="{D63E1C0D-4A25-42E4-8EEB-30F827089D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6471" y="1600200"/>
            <a:ext cx="7159058" cy="4525963"/>
          </a:xfrm>
        </p:spPr>
      </p:pic>
      <p:sp>
        <p:nvSpPr>
          <p:cNvPr id="4" name="Slide Number Placeholder 3">
            <a:extLst>
              <a:ext uri="{FF2B5EF4-FFF2-40B4-BE49-F238E27FC236}">
                <a16:creationId xmlns:a16="http://schemas.microsoft.com/office/drawing/2014/main" id="{41341A3E-A2B4-4064-0467-0BBC09687FCD}"/>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150655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5A97-FD2E-F807-0C16-4C7A1AFFC2B5}"/>
              </a:ext>
            </a:extLst>
          </p:cNvPr>
          <p:cNvSpPr>
            <a:spLocks noGrp="1"/>
          </p:cNvSpPr>
          <p:nvPr>
            <p:ph type="title"/>
          </p:nvPr>
        </p:nvSpPr>
        <p:spPr/>
        <p:txBody>
          <a:bodyPr/>
          <a:lstStyle/>
          <a:p>
            <a:r>
              <a:rPr lang="en-IT" dirty="0"/>
              <a:t>ML Lifecycle</a:t>
            </a:r>
          </a:p>
        </p:txBody>
      </p:sp>
      <p:pic>
        <p:nvPicPr>
          <p:cNvPr id="6" name="Content Placeholder 5">
            <a:extLst>
              <a:ext uri="{FF2B5EF4-FFF2-40B4-BE49-F238E27FC236}">
                <a16:creationId xmlns:a16="http://schemas.microsoft.com/office/drawing/2014/main" id="{30F73D63-867C-F778-5D92-D20B0CCEE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50653"/>
            <a:ext cx="10972800" cy="3879033"/>
          </a:xfrm>
        </p:spPr>
      </p:pic>
      <p:sp>
        <p:nvSpPr>
          <p:cNvPr id="4" name="Slide Number Placeholder 3">
            <a:extLst>
              <a:ext uri="{FF2B5EF4-FFF2-40B4-BE49-F238E27FC236}">
                <a16:creationId xmlns:a16="http://schemas.microsoft.com/office/drawing/2014/main" id="{A3C6DA1E-1A2B-FC17-B4C7-0EE7D3FB74E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61999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BF6-7439-A497-50B9-B4D6560C9976}"/>
              </a:ext>
            </a:extLst>
          </p:cNvPr>
          <p:cNvSpPr>
            <a:spLocks noGrp="1"/>
          </p:cNvSpPr>
          <p:nvPr>
            <p:ph type="title"/>
          </p:nvPr>
        </p:nvSpPr>
        <p:spPr/>
        <p:txBody>
          <a:bodyPr/>
          <a:lstStyle/>
          <a:p>
            <a:r>
              <a:rPr lang="en-IT" dirty="0"/>
              <a:t>Data exploration</a:t>
            </a:r>
          </a:p>
        </p:txBody>
      </p:sp>
      <p:sp>
        <p:nvSpPr>
          <p:cNvPr id="3" name="Content Placeholder 2">
            <a:extLst>
              <a:ext uri="{FF2B5EF4-FFF2-40B4-BE49-F238E27FC236}">
                <a16:creationId xmlns:a16="http://schemas.microsoft.com/office/drawing/2014/main" id="{711F045C-EF29-208A-4C7C-5F0D7454F6BA}"/>
              </a:ext>
            </a:extLst>
          </p:cNvPr>
          <p:cNvSpPr>
            <a:spLocks noGrp="1"/>
          </p:cNvSpPr>
          <p:nvPr>
            <p:ph idx="1"/>
          </p:nvPr>
        </p:nvSpPr>
        <p:spPr/>
        <p:txBody>
          <a:bodyPr>
            <a:normAutofit fontScale="77500" lnSpcReduction="20000"/>
          </a:bodyPr>
          <a:lstStyle/>
          <a:p>
            <a:r>
              <a:rPr lang="en-GB" dirty="0">
                <a:solidFill>
                  <a:schemeClr val="accent6">
                    <a:lumMod val="75000"/>
                  </a:schemeClr>
                </a:solidFill>
              </a:rPr>
              <a:t>Domain knowledge is required</a:t>
            </a:r>
          </a:p>
          <a:p>
            <a:r>
              <a:rPr lang="en-GB" dirty="0"/>
              <a:t>Documenting how the data was collected and what assumptions were already made </a:t>
            </a:r>
          </a:p>
          <a:p>
            <a:r>
              <a:rPr lang="en-GB" dirty="0"/>
              <a:t>Looking at summarizing statistics of the data: What is the domain of each column? Are there some rows with missing values? Obvious mistakes? Strange outliers? No outliers at all? </a:t>
            </a:r>
          </a:p>
          <a:p>
            <a:r>
              <a:rPr lang="en-GB" dirty="0"/>
              <a:t>Taking a closer look at the distribution of the data </a:t>
            </a:r>
          </a:p>
          <a:p>
            <a:r>
              <a:rPr lang="en-GB" dirty="0"/>
              <a:t>Cleaning, filling, reshaping, filtering, clipping, sampling, etc. </a:t>
            </a:r>
          </a:p>
          <a:p>
            <a:r>
              <a:rPr lang="en-GB" dirty="0"/>
              <a:t>Checking correlations between the different columns, running statistical tests on some subpopulations, fitting distribution curves </a:t>
            </a:r>
          </a:p>
          <a:p>
            <a:r>
              <a:rPr lang="en-GB" dirty="0"/>
              <a:t>Comparing that data to other data or models in the literature: Is there some usual information that seems to be missing? Is this data comparably distributed? </a:t>
            </a:r>
          </a:p>
          <a:p>
            <a:endParaRPr lang="en-IT" dirty="0"/>
          </a:p>
        </p:txBody>
      </p:sp>
      <p:sp>
        <p:nvSpPr>
          <p:cNvPr id="4" name="Slide Number Placeholder 3">
            <a:extLst>
              <a:ext uri="{FF2B5EF4-FFF2-40B4-BE49-F238E27FC236}">
                <a16:creationId xmlns:a16="http://schemas.microsoft.com/office/drawing/2014/main" id="{93FB81C4-9DA6-1BB2-E18F-87C952E74633}"/>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256762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BF6-7439-A497-50B9-B4D6560C9976}"/>
              </a:ext>
            </a:extLst>
          </p:cNvPr>
          <p:cNvSpPr>
            <a:spLocks noGrp="1"/>
          </p:cNvSpPr>
          <p:nvPr>
            <p:ph type="title"/>
          </p:nvPr>
        </p:nvSpPr>
        <p:spPr/>
        <p:txBody>
          <a:bodyPr/>
          <a:lstStyle/>
          <a:p>
            <a:r>
              <a:rPr lang="en-IT" dirty="0"/>
              <a:t>Features engineering</a:t>
            </a:r>
          </a:p>
        </p:txBody>
      </p:sp>
      <p:sp>
        <p:nvSpPr>
          <p:cNvPr id="3" name="Content Placeholder 2">
            <a:extLst>
              <a:ext uri="{FF2B5EF4-FFF2-40B4-BE49-F238E27FC236}">
                <a16:creationId xmlns:a16="http://schemas.microsoft.com/office/drawing/2014/main" id="{711F045C-EF29-208A-4C7C-5F0D7454F6BA}"/>
              </a:ext>
            </a:extLst>
          </p:cNvPr>
          <p:cNvSpPr>
            <a:spLocks noGrp="1"/>
          </p:cNvSpPr>
          <p:nvPr>
            <p:ph idx="1"/>
          </p:nvPr>
        </p:nvSpPr>
        <p:spPr/>
        <p:txBody>
          <a:bodyPr>
            <a:normAutofit/>
          </a:bodyPr>
          <a:lstStyle/>
          <a:p>
            <a:r>
              <a:rPr lang="en-GB" dirty="0"/>
              <a:t>Features are how data is presented to a model, serving to inform that model on things it may not infer by itself. This table provides examples of how features may be engineered: </a:t>
            </a:r>
          </a:p>
          <a:p>
            <a:endParaRPr lang="en-IT" dirty="0"/>
          </a:p>
        </p:txBody>
      </p:sp>
      <p:sp>
        <p:nvSpPr>
          <p:cNvPr id="4" name="Slide Number Placeholder 3">
            <a:extLst>
              <a:ext uri="{FF2B5EF4-FFF2-40B4-BE49-F238E27FC236}">
                <a16:creationId xmlns:a16="http://schemas.microsoft.com/office/drawing/2014/main" id="{93FB81C4-9DA6-1BB2-E18F-87C952E74633}"/>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6" name="Picture 5">
            <a:extLst>
              <a:ext uri="{FF2B5EF4-FFF2-40B4-BE49-F238E27FC236}">
                <a16:creationId xmlns:a16="http://schemas.microsoft.com/office/drawing/2014/main" id="{5153D563-4BAD-2E3B-FBBE-374C1B2B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28" y="3181085"/>
            <a:ext cx="10297144" cy="3063347"/>
          </a:xfrm>
          <a:prstGeom prst="rect">
            <a:avLst/>
          </a:prstGeom>
        </p:spPr>
      </p:pic>
    </p:spTree>
    <p:extLst>
      <p:ext uri="{BB962C8B-B14F-4D97-AF65-F5344CB8AC3E}">
        <p14:creationId xmlns:p14="http://schemas.microsoft.com/office/powerpoint/2010/main" val="377648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54B6-33B6-F258-23A9-221EAD708ED4}"/>
              </a:ext>
            </a:extLst>
          </p:cNvPr>
          <p:cNvSpPr>
            <a:spLocks noGrp="1"/>
          </p:cNvSpPr>
          <p:nvPr>
            <p:ph type="title"/>
          </p:nvPr>
        </p:nvSpPr>
        <p:spPr/>
        <p:txBody>
          <a:bodyPr>
            <a:normAutofit/>
          </a:bodyPr>
          <a:lstStyle/>
          <a:p>
            <a:r>
              <a:rPr lang="en-GB" dirty="0"/>
              <a:t>Feature Engineering Impacts</a:t>
            </a:r>
            <a:endParaRPr lang="en-IT" dirty="0"/>
          </a:p>
        </p:txBody>
      </p:sp>
      <p:sp>
        <p:nvSpPr>
          <p:cNvPr id="5" name="Content Placeholder 4">
            <a:extLst>
              <a:ext uri="{FF2B5EF4-FFF2-40B4-BE49-F238E27FC236}">
                <a16:creationId xmlns:a16="http://schemas.microsoft.com/office/drawing/2014/main" id="{E7A345C4-A3D3-47D1-A98F-C1713C7287CF}"/>
              </a:ext>
            </a:extLst>
          </p:cNvPr>
          <p:cNvSpPr>
            <a:spLocks noGrp="1"/>
          </p:cNvSpPr>
          <p:nvPr>
            <p:ph sz="half" idx="1"/>
          </p:nvPr>
        </p:nvSpPr>
        <p:spPr/>
        <p:txBody>
          <a:bodyPr>
            <a:normAutofit fontScale="77500" lnSpcReduction="20000"/>
          </a:bodyPr>
          <a:lstStyle/>
          <a:p>
            <a:r>
              <a:rPr lang="en-GB" dirty="0"/>
              <a:t>Benefits of adding more features: </a:t>
            </a:r>
          </a:p>
          <a:p>
            <a:pPr lvl="1"/>
            <a:r>
              <a:rPr lang="en-GB" dirty="0"/>
              <a:t>Produce a more accurate model</a:t>
            </a:r>
          </a:p>
          <a:p>
            <a:pPr lvl="1"/>
            <a:r>
              <a:rPr lang="en-GB" dirty="0"/>
              <a:t>Achieve more fairness when splitting into more precise groups</a:t>
            </a:r>
          </a:p>
          <a:p>
            <a:pPr lvl="1"/>
            <a:r>
              <a:rPr lang="en-GB" dirty="0"/>
              <a:t>Compensate for some other useful missing information</a:t>
            </a:r>
          </a:p>
          <a:p>
            <a:r>
              <a:rPr lang="en-GB" dirty="0"/>
              <a:t>Downsides: </a:t>
            </a:r>
          </a:p>
          <a:p>
            <a:pPr lvl="1"/>
            <a:r>
              <a:rPr lang="en-GB" dirty="0"/>
              <a:t>The model can become more expensive to compute. </a:t>
            </a:r>
          </a:p>
          <a:p>
            <a:pPr lvl="1"/>
            <a:r>
              <a:rPr lang="en-GB" dirty="0"/>
              <a:t>More features require more inputs and more maintenance down the line. </a:t>
            </a:r>
          </a:p>
          <a:p>
            <a:pPr lvl="1"/>
            <a:r>
              <a:rPr lang="en-GB" dirty="0"/>
              <a:t>More features mean a loss of some stability. </a:t>
            </a:r>
          </a:p>
          <a:p>
            <a:pPr lvl="1"/>
            <a:r>
              <a:rPr lang="en-GB" dirty="0"/>
              <a:t>The sheer number of features can raise privacy concerns. </a:t>
            </a:r>
          </a:p>
          <a:p>
            <a:endParaRPr lang="en-IT" dirty="0"/>
          </a:p>
        </p:txBody>
      </p:sp>
      <p:sp>
        <p:nvSpPr>
          <p:cNvPr id="6" name="Content Placeholder 5">
            <a:extLst>
              <a:ext uri="{FF2B5EF4-FFF2-40B4-BE49-F238E27FC236}">
                <a16:creationId xmlns:a16="http://schemas.microsoft.com/office/drawing/2014/main" id="{AA72A439-E423-181F-3B44-E14F24F10434}"/>
              </a:ext>
            </a:extLst>
          </p:cNvPr>
          <p:cNvSpPr>
            <a:spLocks noGrp="1"/>
          </p:cNvSpPr>
          <p:nvPr>
            <p:ph sz="half" idx="2"/>
          </p:nvPr>
        </p:nvSpPr>
        <p:spPr/>
        <p:txBody>
          <a:bodyPr>
            <a:normAutofit fontScale="77500" lnSpcReduction="20000"/>
          </a:bodyPr>
          <a:lstStyle/>
          <a:p>
            <a:r>
              <a:rPr lang="en-GB" dirty="0"/>
              <a:t>Automated feature selection can help by using heuristics to estimate how critical some features will be for the predictive performance of the model.</a:t>
            </a:r>
          </a:p>
          <a:p>
            <a:r>
              <a:rPr lang="en-GB" dirty="0"/>
              <a:t>Tools such as Auto-</a:t>
            </a:r>
            <a:r>
              <a:rPr lang="en-GB" dirty="0" err="1"/>
              <a:t>sklearn</a:t>
            </a:r>
            <a:r>
              <a:rPr lang="en-GB" dirty="0"/>
              <a:t> or </a:t>
            </a:r>
            <a:r>
              <a:rPr lang="en-GB" dirty="0" err="1"/>
              <a:t>AutoML</a:t>
            </a:r>
            <a:r>
              <a:rPr lang="en-GB" dirty="0"/>
              <a:t> applications cross-reference features against a given target to estimate which features, derivatives or combinations are likely to yield the best results.</a:t>
            </a:r>
          </a:p>
          <a:p>
            <a:r>
              <a:rPr lang="en-GB" dirty="0">
                <a:solidFill>
                  <a:schemeClr val="accent6">
                    <a:lumMod val="75000"/>
                  </a:schemeClr>
                </a:solidFill>
              </a:rPr>
              <a:t>The bottom line is that when building models, the process of engineering and selecting features, like many other ML model components, is a delicate balance between considering </a:t>
            </a:r>
            <a:r>
              <a:rPr lang="en-GB" dirty="0" err="1">
                <a:solidFill>
                  <a:schemeClr val="accent6">
                    <a:lumMod val="75000"/>
                  </a:schemeClr>
                </a:solidFill>
              </a:rPr>
              <a:t>MLOps</a:t>
            </a:r>
            <a:r>
              <a:rPr lang="en-GB" dirty="0">
                <a:solidFill>
                  <a:schemeClr val="accent6">
                    <a:lumMod val="75000"/>
                  </a:schemeClr>
                </a:solidFill>
              </a:rPr>
              <a:t> components and performance. </a:t>
            </a:r>
          </a:p>
          <a:p>
            <a:endParaRPr lang="en-IT" dirty="0"/>
          </a:p>
        </p:txBody>
      </p:sp>
      <p:sp>
        <p:nvSpPr>
          <p:cNvPr id="4" name="Slide Number Placeholder 3">
            <a:extLst>
              <a:ext uri="{FF2B5EF4-FFF2-40B4-BE49-F238E27FC236}">
                <a16:creationId xmlns:a16="http://schemas.microsoft.com/office/drawing/2014/main" id="{8D719183-3ECE-0F83-F8D2-A04558439574}"/>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106631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BF6-7439-A497-50B9-B4D6560C9976}"/>
              </a:ext>
            </a:extLst>
          </p:cNvPr>
          <p:cNvSpPr>
            <a:spLocks noGrp="1"/>
          </p:cNvSpPr>
          <p:nvPr>
            <p:ph type="title"/>
          </p:nvPr>
        </p:nvSpPr>
        <p:spPr/>
        <p:txBody>
          <a:bodyPr/>
          <a:lstStyle/>
          <a:p>
            <a:r>
              <a:rPr lang="en-IT" dirty="0"/>
              <a:t>*Features engineering</a:t>
            </a:r>
          </a:p>
        </p:txBody>
      </p:sp>
      <p:sp>
        <p:nvSpPr>
          <p:cNvPr id="3" name="Content Placeholder 2">
            <a:extLst>
              <a:ext uri="{FF2B5EF4-FFF2-40B4-BE49-F238E27FC236}">
                <a16:creationId xmlns:a16="http://schemas.microsoft.com/office/drawing/2014/main" id="{711F045C-EF29-208A-4C7C-5F0D7454F6BA}"/>
              </a:ext>
            </a:extLst>
          </p:cNvPr>
          <p:cNvSpPr>
            <a:spLocks noGrp="1"/>
          </p:cNvSpPr>
          <p:nvPr>
            <p:ph idx="1"/>
          </p:nvPr>
        </p:nvSpPr>
        <p:spPr/>
        <p:txBody>
          <a:bodyPr>
            <a:normAutofit/>
          </a:bodyPr>
          <a:lstStyle/>
          <a:p>
            <a:r>
              <a:rPr lang="en-IT" dirty="0"/>
              <a:t>One-hot encodings</a:t>
            </a:r>
          </a:p>
          <a:p>
            <a:r>
              <a:rPr lang="en-IT" dirty="0"/>
              <a:t>Embeddings</a:t>
            </a:r>
          </a:p>
          <a:p>
            <a:r>
              <a:rPr lang="en-IT" dirty="0"/>
              <a:t>Transfer learning</a:t>
            </a:r>
          </a:p>
        </p:txBody>
      </p:sp>
      <p:sp>
        <p:nvSpPr>
          <p:cNvPr id="4" name="Slide Number Placeholder 3">
            <a:extLst>
              <a:ext uri="{FF2B5EF4-FFF2-40B4-BE49-F238E27FC236}">
                <a16:creationId xmlns:a16="http://schemas.microsoft.com/office/drawing/2014/main" id="{93FB81C4-9DA6-1BB2-E18F-87C952E74633}"/>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229616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BF6-7439-A497-50B9-B4D6560C9976}"/>
              </a:ext>
            </a:extLst>
          </p:cNvPr>
          <p:cNvSpPr>
            <a:spLocks noGrp="1"/>
          </p:cNvSpPr>
          <p:nvPr>
            <p:ph type="title"/>
          </p:nvPr>
        </p:nvSpPr>
        <p:spPr/>
        <p:txBody>
          <a:bodyPr/>
          <a:lstStyle/>
          <a:p>
            <a:r>
              <a:rPr lang="en-GB" dirty="0"/>
              <a:t>Experimentation</a:t>
            </a:r>
            <a:endParaRPr lang="en-IT" dirty="0"/>
          </a:p>
        </p:txBody>
      </p:sp>
      <p:sp>
        <p:nvSpPr>
          <p:cNvPr id="3" name="Content Placeholder 2">
            <a:extLst>
              <a:ext uri="{FF2B5EF4-FFF2-40B4-BE49-F238E27FC236}">
                <a16:creationId xmlns:a16="http://schemas.microsoft.com/office/drawing/2014/main" id="{711F045C-EF29-208A-4C7C-5F0D7454F6BA}"/>
              </a:ext>
            </a:extLst>
          </p:cNvPr>
          <p:cNvSpPr>
            <a:spLocks noGrp="1"/>
          </p:cNvSpPr>
          <p:nvPr>
            <p:ph idx="1"/>
          </p:nvPr>
        </p:nvSpPr>
        <p:spPr/>
        <p:txBody>
          <a:bodyPr>
            <a:normAutofit fontScale="85000" lnSpcReduction="10000"/>
          </a:bodyPr>
          <a:lstStyle/>
          <a:p>
            <a:r>
              <a:rPr lang="en-GB" dirty="0"/>
              <a:t>Experimentation takes place throughout the entire model development process, and usually, every important decision or assumption comes with at least some experiment or previous research to justify it. </a:t>
            </a:r>
          </a:p>
          <a:p>
            <a:r>
              <a:rPr lang="en-GB" dirty="0"/>
              <a:t>It can take many shapes, from building full-fledged predictive ML models to doing statistical tests or charting data.</a:t>
            </a:r>
          </a:p>
          <a:p>
            <a:pPr lvl="1"/>
            <a:r>
              <a:rPr lang="en-GB" dirty="0"/>
              <a:t>Assessing how useful or how good a model can be built </a:t>
            </a:r>
          </a:p>
          <a:p>
            <a:pPr lvl="1"/>
            <a:r>
              <a:rPr lang="en-GB" dirty="0"/>
              <a:t>Finding the best </a:t>
            </a:r>
            <a:r>
              <a:rPr lang="en-GB" dirty="0" err="1"/>
              <a:t>modeling</a:t>
            </a:r>
            <a:r>
              <a:rPr lang="en-GB" dirty="0"/>
              <a:t> parameters (algorithms, hyperparameters, feature pre-processing, etc.).</a:t>
            </a:r>
          </a:p>
          <a:p>
            <a:pPr lvl="1"/>
            <a:r>
              <a:rPr lang="en-GB" dirty="0"/>
              <a:t>Tuning the underfitting/overfitting trade-off for a given training cost</a:t>
            </a:r>
          </a:p>
          <a:p>
            <a:pPr lvl="1"/>
            <a:r>
              <a:rPr lang="en-GB" dirty="0"/>
              <a:t>Finding a balance between model improvement and improved computation costs. (Since there’s always room for improvement, how good is good enough?) </a:t>
            </a:r>
          </a:p>
          <a:p>
            <a:endParaRPr lang="en-GB" dirty="0"/>
          </a:p>
        </p:txBody>
      </p:sp>
      <p:sp>
        <p:nvSpPr>
          <p:cNvPr id="4" name="Slide Number Placeholder 3">
            <a:extLst>
              <a:ext uri="{FF2B5EF4-FFF2-40B4-BE49-F238E27FC236}">
                <a16:creationId xmlns:a16="http://schemas.microsoft.com/office/drawing/2014/main" id="{93FB81C4-9DA6-1BB2-E18F-87C952E74633}"/>
              </a:ext>
            </a:extLst>
          </p:cNvPr>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105170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7BF6-7439-A497-50B9-B4D6560C9976}"/>
              </a:ext>
            </a:extLst>
          </p:cNvPr>
          <p:cNvSpPr>
            <a:spLocks noGrp="1"/>
          </p:cNvSpPr>
          <p:nvPr>
            <p:ph type="title"/>
          </p:nvPr>
        </p:nvSpPr>
        <p:spPr/>
        <p:txBody>
          <a:bodyPr/>
          <a:lstStyle/>
          <a:p>
            <a:r>
              <a:rPr lang="en-GB" dirty="0"/>
              <a:t>Experimentation</a:t>
            </a:r>
            <a:endParaRPr lang="en-IT" dirty="0"/>
          </a:p>
        </p:txBody>
      </p:sp>
      <p:sp>
        <p:nvSpPr>
          <p:cNvPr id="3" name="Content Placeholder 2">
            <a:extLst>
              <a:ext uri="{FF2B5EF4-FFF2-40B4-BE49-F238E27FC236}">
                <a16:creationId xmlns:a16="http://schemas.microsoft.com/office/drawing/2014/main" id="{711F045C-EF29-208A-4C7C-5F0D7454F6BA}"/>
              </a:ext>
            </a:extLst>
          </p:cNvPr>
          <p:cNvSpPr>
            <a:spLocks noGrp="1"/>
          </p:cNvSpPr>
          <p:nvPr>
            <p:ph idx="1"/>
          </p:nvPr>
        </p:nvSpPr>
        <p:spPr/>
        <p:txBody>
          <a:bodyPr>
            <a:normAutofit fontScale="92500" lnSpcReduction="10000"/>
          </a:bodyPr>
          <a:lstStyle/>
          <a:p>
            <a:r>
              <a:rPr lang="en-GB" dirty="0"/>
              <a:t>Trying all combinations of every possible hyperparameter, feature handling, etc., quickly becomes untraceable. Therefore, it is useful to </a:t>
            </a:r>
            <a:r>
              <a:rPr lang="en-GB" dirty="0">
                <a:solidFill>
                  <a:schemeClr val="accent6">
                    <a:lumMod val="75000"/>
                  </a:schemeClr>
                </a:solidFill>
              </a:rPr>
              <a:t>define a time and/or computation budget </a:t>
            </a:r>
            <a:r>
              <a:rPr lang="en-GB" dirty="0"/>
              <a:t>for experiments as well as an </a:t>
            </a:r>
            <a:r>
              <a:rPr lang="en-GB" dirty="0">
                <a:solidFill>
                  <a:schemeClr val="accent6">
                    <a:lumMod val="75000"/>
                  </a:schemeClr>
                </a:solidFill>
              </a:rPr>
              <a:t>acceptability threshold </a:t>
            </a:r>
            <a:r>
              <a:rPr lang="en-GB" dirty="0"/>
              <a:t>for the usefulness of the model. </a:t>
            </a:r>
          </a:p>
          <a:p>
            <a:r>
              <a:rPr lang="en-GB" dirty="0"/>
              <a:t>Fortunately, more and more data science and machine learning platforms </a:t>
            </a:r>
            <a:r>
              <a:rPr lang="en-GB" dirty="0">
                <a:solidFill>
                  <a:schemeClr val="accent6">
                    <a:lumMod val="75000"/>
                  </a:schemeClr>
                </a:solidFill>
              </a:rPr>
              <a:t>allow for automating these workflows </a:t>
            </a:r>
            <a:r>
              <a:rPr lang="en-GB" dirty="0"/>
              <a:t>not only on the first run but also to preserve all the processing operations for repeatability. Some also allow for the use of version control and experimental branch spin-off to test theories and then merge, discard, or keep them</a:t>
            </a:r>
          </a:p>
          <a:p>
            <a:endParaRPr lang="en-GB" dirty="0"/>
          </a:p>
        </p:txBody>
      </p:sp>
      <p:sp>
        <p:nvSpPr>
          <p:cNvPr id="4" name="Slide Number Placeholder 3">
            <a:extLst>
              <a:ext uri="{FF2B5EF4-FFF2-40B4-BE49-F238E27FC236}">
                <a16:creationId xmlns:a16="http://schemas.microsoft.com/office/drawing/2014/main" id="{93FB81C4-9DA6-1BB2-E18F-87C952E74633}"/>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417489551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1923</TotalTime>
  <Words>1425</Words>
  <Application>Microsoft Macintosh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Nicola</vt:lpstr>
      <vt:lpstr>MLOps Developing models</vt:lpstr>
      <vt:lpstr>Software Lyfecycle</vt:lpstr>
      <vt:lpstr>ML Lifecycle</vt:lpstr>
      <vt:lpstr>Data exploration</vt:lpstr>
      <vt:lpstr>Features engineering</vt:lpstr>
      <vt:lpstr>Feature Engineering Impacts</vt:lpstr>
      <vt:lpstr>*Features engineering</vt:lpstr>
      <vt:lpstr>Experimentation</vt:lpstr>
      <vt:lpstr>Experimentation</vt:lpstr>
      <vt:lpstr>Model evaluation</vt:lpstr>
      <vt:lpstr>Version Management and Reproducibility</vt:lpstr>
      <vt:lpstr>Version Management and Reproducibility</vt:lpstr>
      <vt:lpstr>Preparing for Production</vt:lpstr>
      <vt:lpstr>Preparing for Production</vt:lpstr>
      <vt:lpstr>Tooling considerations</vt:lpstr>
      <vt:lpstr>Performance considerations</vt:lpstr>
      <vt:lpstr>Performance considerations</vt:lpstr>
      <vt:lpstr>Data Access Before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87</cp:revision>
  <cp:lastPrinted>2021-10-10T16:21:50Z</cp:lastPrinted>
  <dcterms:created xsi:type="dcterms:W3CDTF">2021-09-29T20:16:21Z</dcterms:created>
  <dcterms:modified xsi:type="dcterms:W3CDTF">2022-07-14T10:23:20Z</dcterms:modified>
</cp:coreProperties>
</file>