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50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76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43544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8" y="2692803"/>
            <a:ext cx="7477601" cy="9172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788229"/>
            <a:ext cx="7477601" cy="26563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project focuses on sentiment analysis in movie reviews. It introduces an approach for analyzing sentiments in movie reviews by leveraging a dataset rich in movie reviews. The study aims to address the limitations of traditional sentiment analysis methods, which often provide a general view of sentiments but lack depth in capturing the multifaceted nature of movie reviews. 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167080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698659"/>
            <a:ext cx="95223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BERT and How Does It Work?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837373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273516"/>
            <a:ext cx="23273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BERT Architecture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753933"/>
            <a:ext cx="511052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BERT (Bidirectional Encoder Representations from Transformers) is a transformer-based model designed to understand the context of words using bidirectional processing, allowing it to capture relationships between words in a sentence.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1837373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273635"/>
            <a:ext cx="28419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Principles of BERT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5754053"/>
            <a:ext cx="511063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BERT utilizes attention mechanisms to emphasize relevant words, and its pre-training on large text corpora enables the model to grasp the nuances of language and context.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47713"/>
            <a:ext cx="86489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Datasets:</a:t>
            </a:r>
            <a:endParaRPr lang="en-US" sz="4374" dirty="0"/>
          </a:p>
        </p:txBody>
      </p:sp>
      <p:sp>
        <p:nvSpPr>
          <p:cNvPr id="9" name="Text 6"/>
          <p:cNvSpPr/>
          <p:nvPr/>
        </p:nvSpPr>
        <p:spPr>
          <a:xfrm>
            <a:off x="1084838" y="199060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1065788" y="384833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061978" y="1990606"/>
            <a:ext cx="8018230" cy="2587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600" dirty="0"/>
              <a:t>The Sentiment Labelled Sentences Data Set, introduced by </a:t>
            </a:r>
            <a:r>
              <a:rPr lang="en-US" sz="1600" dirty="0" err="1"/>
              <a:t>Kotzias</a:t>
            </a:r>
            <a:r>
              <a:rPr lang="en-US" sz="1600" dirty="0"/>
              <a:t> et al. in the paper 'From Group to Individual Labels using Deep Features' (KDD 2015) , has a size of 334 KB. This dataset comprises sentences annotated with either a positive or negative sentiment, extracted from three distinct websites/fields: imdb.com, amazon.com, and yelp.com. Each of these websites contributes 500 positively labeled and 500 negatively labeled sentences, randomly selected from larger review datasets. 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61978" y="6061472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47713"/>
            <a:ext cx="86489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Preprocessing </a:t>
            </a:r>
            <a:r>
              <a:rPr lang="en-US" sz="4374" b="1" kern="0" spc="-13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Text Data</a:t>
            </a:r>
            <a:endParaRPr lang="en-US" sz="4374" dirty="0"/>
          </a:p>
        </p:txBody>
      </p:sp>
      <p:sp>
        <p:nvSpPr>
          <p:cNvPr id="10" name="Text 7"/>
          <p:cNvSpPr/>
          <p:nvPr/>
        </p:nvSpPr>
        <p:spPr>
          <a:xfrm>
            <a:off x="2388513" y="1997512"/>
            <a:ext cx="22815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47792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2388513" y="4335661"/>
            <a:ext cx="77510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6ADF41-A126-7FED-2D92-A090AA0418D5}"/>
              </a:ext>
            </a:extLst>
          </p:cNvPr>
          <p:cNvSpPr txBox="1"/>
          <p:nvPr/>
        </p:nvSpPr>
        <p:spPr>
          <a:xfrm>
            <a:off x="833199" y="1806476"/>
            <a:ext cx="102811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removeStopWords</a:t>
            </a:r>
            <a:r>
              <a:rPr lang="en-US" dirty="0"/>
              <a:t>: Removes common English stop words from the text.</a:t>
            </a:r>
          </a:p>
          <a:p>
            <a:endParaRPr lang="en-US" dirty="0"/>
          </a:p>
          <a:p>
            <a:r>
              <a:rPr lang="en-US" b="1" dirty="0"/>
              <a:t>stem</a:t>
            </a:r>
            <a:r>
              <a:rPr lang="en-US" dirty="0"/>
              <a:t>: Applies stemming using the Snowball Stemmer to reduce words to their root form.</a:t>
            </a:r>
          </a:p>
          <a:p>
            <a:endParaRPr lang="en-US" dirty="0"/>
          </a:p>
          <a:p>
            <a:r>
              <a:rPr lang="en-US" b="1" dirty="0" err="1"/>
              <a:t>removeURL</a:t>
            </a:r>
            <a:r>
              <a:rPr lang="en-US" dirty="0"/>
              <a:t>: Removes URLs from the text using a regular expression.</a:t>
            </a:r>
          </a:p>
          <a:p>
            <a:endParaRPr lang="en-US" dirty="0"/>
          </a:p>
          <a:p>
            <a:r>
              <a:rPr lang="en-US" b="1" dirty="0" err="1"/>
              <a:t>removeTags</a:t>
            </a:r>
            <a:r>
              <a:rPr lang="en-US" dirty="0"/>
              <a:t>: Removes HTML tags from the text using a regular expression.</a:t>
            </a:r>
          </a:p>
          <a:p>
            <a:endParaRPr lang="en-US" dirty="0"/>
          </a:p>
          <a:p>
            <a:r>
              <a:rPr lang="en-US" b="1" dirty="0" err="1"/>
              <a:t>removeEmoji</a:t>
            </a:r>
            <a:r>
              <a:rPr lang="en-US" dirty="0"/>
              <a:t>: Removes emojis from the text using a regular expression.</a:t>
            </a:r>
          </a:p>
          <a:p>
            <a:endParaRPr lang="en-US" dirty="0"/>
          </a:p>
          <a:p>
            <a:r>
              <a:rPr lang="en-US" b="1" dirty="0" err="1"/>
              <a:t>removeBetweenBrackets</a:t>
            </a:r>
            <a:r>
              <a:rPr lang="en-US" dirty="0"/>
              <a:t>: Removes text between square brackets from the text using a regular expression.</a:t>
            </a:r>
          </a:p>
          <a:p>
            <a:endParaRPr lang="en-US" dirty="0"/>
          </a:p>
          <a:p>
            <a:r>
              <a:rPr lang="en-US" b="1" dirty="0" err="1"/>
              <a:t>encodeTarget</a:t>
            </a:r>
            <a:r>
              <a:rPr lang="en-US" dirty="0"/>
              <a:t>: Encodes categorical target columns using label encoding.</a:t>
            </a:r>
          </a:p>
          <a:p>
            <a:endParaRPr lang="en-US" dirty="0"/>
          </a:p>
          <a:p>
            <a:r>
              <a:rPr lang="en-US" b="1" dirty="0" err="1"/>
              <a:t>augmentText</a:t>
            </a:r>
            <a:r>
              <a:rPr lang="en-US" dirty="0"/>
              <a:t>: Augments text data with labels using the specified augmentation technique (</a:t>
            </a:r>
            <a:r>
              <a:rPr lang="en-US" dirty="0" err="1"/>
              <a:t>nlpaug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6515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19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225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47756" y="3382089"/>
            <a:ext cx="10522268" cy="693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57"/>
              </a:lnSpc>
              <a:buNone/>
            </a:pPr>
            <a:r>
              <a:rPr lang="en-US" sz="4366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Fine-Tuning BERT for Sentiment Analysis</a:t>
            </a:r>
            <a:endParaRPr lang="en-US" sz="4366" dirty="0"/>
          </a:p>
        </p:txBody>
      </p:sp>
      <p:sp>
        <p:nvSpPr>
          <p:cNvPr id="6" name="Shape 3"/>
          <p:cNvSpPr/>
          <p:nvPr/>
        </p:nvSpPr>
        <p:spPr>
          <a:xfrm>
            <a:off x="2047756" y="4581049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2215634" y="4622602"/>
            <a:ext cx="163235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4"/>
              </a:lnSpc>
              <a:buNone/>
            </a:pPr>
            <a:r>
              <a:rPr lang="en-US" sz="262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0" dirty="0"/>
          </a:p>
        </p:txBody>
      </p:sp>
      <p:sp>
        <p:nvSpPr>
          <p:cNvPr id="8" name="Text 5"/>
          <p:cNvSpPr/>
          <p:nvPr/>
        </p:nvSpPr>
        <p:spPr>
          <a:xfrm>
            <a:off x="2768441" y="4657249"/>
            <a:ext cx="2500670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Objective Definition</a:t>
            </a:r>
            <a:endParaRPr lang="en-US" sz="2183" dirty="0"/>
          </a:p>
        </p:txBody>
      </p:sp>
      <p:sp>
        <p:nvSpPr>
          <p:cNvPr id="9" name="Text 6"/>
          <p:cNvSpPr/>
          <p:nvPr/>
        </p:nvSpPr>
        <p:spPr>
          <a:xfrm>
            <a:off x="2768441" y="5136713"/>
            <a:ext cx="2643188" cy="17740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Clearly defining the sentiment analysis task and the specific emotions or sentiments to be classified.</a:t>
            </a:r>
            <a:endParaRPr lang="en-US" sz="1746" dirty="0"/>
          </a:p>
        </p:txBody>
      </p:sp>
      <p:sp>
        <p:nvSpPr>
          <p:cNvPr id="10" name="Shape 7"/>
          <p:cNvSpPr/>
          <p:nvPr/>
        </p:nvSpPr>
        <p:spPr>
          <a:xfrm>
            <a:off x="5633323" y="4581049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5782151" y="4622602"/>
            <a:ext cx="201335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4"/>
              </a:lnSpc>
              <a:buNone/>
            </a:pPr>
            <a:r>
              <a:rPr lang="en-US" sz="262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0" dirty="0"/>
          </a:p>
        </p:txBody>
      </p:sp>
      <p:sp>
        <p:nvSpPr>
          <p:cNvPr id="12" name="Text 9"/>
          <p:cNvSpPr/>
          <p:nvPr/>
        </p:nvSpPr>
        <p:spPr>
          <a:xfrm>
            <a:off x="6354008" y="4657249"/>
            <a:ext cx="2217777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Training Strategy</a:t>
            </a:r>
            <a:endParaRPr lang="en-US" sz="2183" dirty="0"/>
          </a:p>
        </p:txBody>
      </p:sp>
      <p:sp>
        <p:nvSpPr>
          <p:cNvPr id="13" name="Text 10"/>
          <p:cNvSpPr/>
          <p:nvPr/>
        </p:nvSpPr>
        <p:spPr>
          <a:xfrm>
            <a:off x="6354008" y="5136713"/>
            <a:ext cx="2643188" cy="2483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Choosing appropriate hyperparameters, optimization algorithms, and learning rates for fine-tuning BERT on the sentiment analysis dataset.</a:t>
            </a:r>
            <a:endParaRPr lang="en-US" sz="1746" dirty="0"/>
          </a:p>
        </p:txBody>
      </p:sp>
      <p:sp>
        <p:nvSpPr>
          <p:cNvPr id="14" name="Shape 11"/>
          <p:cNvSpPr/>
          <p:nvPr/>
        </p:nvSpPr>
        <p:spPr>
          <a:xfrm>
            <a:off x="9218890" y="4581049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9363908" y="4622602"/>
            <a:ext cx="208955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4"/>
              </a:lnSpc>
              <a:buNone/>
            </a:pPr>
            <a:r>
              <a:rPr lang="en-US" sz="262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0" dirty="0"/>
          </a:p>
        </p:txBody>
      </p:sp>
      <p:sp>
        <p:nvSpPr>
          <p:cNvPr id="16" name="Text 13"/>
          <p:cNvSpPr/>
          <p:nvPr/>
        </p:nvSpPr>
        <p:spPr>
          <a:xfrm>
            <a:off x="9939576" y="4657249"/>
            <a:ext cx="2643188" cy="692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Validation and Iteration</a:t>
            </a:r>
            <a:endParaRPr lang="en-US" sz="2183" dirty="0"/>
          </a:p>
        </p:txBody>
      </p:sp>
      <p:sp>
        <p:nvSpPr>
          <p:cNvPr id="17" name="Text 14"/>
          <p:cNvSpPr/>
          <p:nvPr/>
        </p:nvSpPr>
        <p:spPr>
          <a:xfrm>
            <a:off x="9939576" y="5483185"/>
            <a:ext cx="2643188" cy="17740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Performing iterative validation and fine-tuning to enhance BERT's performance for sentiment analysis tasks.</a:t>
            </a:r>
            <a:endParaRPr lang="en-US" sz="174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21772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037993" y="2116812"/>
            <a:ext cx="92785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Evaluating the Performance of BERT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037993" y="3058766"/>
            <a:ext cx="8736567" cy="37384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dirty="0"/>
              <a:t>We ran the code </a:t>
            </a:r>
            <a:r>
              <a:rPr lang="en-US" sz="1600" b="1" dirty="0"/>
              <a:t>48 times </a:t>
            </a:r>
            <a:r>
              <a:rPr lang="en-US" sz="1600" dirty="0"/>
              <a:t>to gain multiple results and extract the best out. In </a:t>
            </a:r>
            <a:r>
              <a:rPr lang="en-US" sz="1600" b="1" dirty="0"/>
              <a:t>Run 23, </a:t>
            </a:r>
            <a:r>
              <a:rPr lang="en-US" sz="1600" dirty="0"/>
              <a:t>where the model was exclusively trained on the raw dataset over 9 epochs with a</a:t>
            </a:r>
            <a:r>
              <a:rPr lang="en-US" sz="1600" b="1" dirty="0"/>
              <a:t> learning rate of 5e-05</a:t>
            </a:r>
            <a:r>
              <a:rPr lang="en-US" sz="1600" dirty="0"/>
              <a:t>, commendable results were achieved. The validation phase displayed a </a:t>
            </a:r>
            <a:r>
              <a:rPr lang="en-US" sz="1600" b="1" dirty="0"/>
              <a:t>loss of 0.49 </a:t>
            </a:r>
            <a:r>
              <a:rPr lang="en-US" sz="1600" dirty="0"/>
              <a:t>and an </a:t>
            </a:r>
            <a:r>
              <a:rPr lang="en-US" sz="1600" b="1" dirty="0"/>
              <a:t>accuracy of 92.5%, </a:t>
            </a:r>
            <a:r>
              <a:rPr lang="en-US" sz="1600" dirty="0"/>
              <a:t>with the testing phase echoing these figures at </a:t>
            </a:r>
            <a:r>
              <a:rPr lang="en-US" sz="1600" b="1" dirty="0"/>
              <a:t>0.29 for loss </a:t>
            </a:r>
            <a:r>
              <a:rPr lang="en-US" sz="1600" dirty="0"/>
              <a:t>and </a:t>
            </a:r>
            <a:r>
              <a:rPr lang="en-US" sz="1600" b="1" dirty="0"/>
              <a:t>95% for accuracy</a:t>
            </a:r>
            <a:r>
              <a:rPr lang="en-US" sz="1600" dirty="0"/>
              <a:t>. This highlights the model's ability to generalize effectively to new data while relying solely on the original, unaltered dataset.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886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12406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Limitations and Challenges of Using BERT for Sentiment Analysis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846070"/>
            <a:ext cx="4542115" cy="2373987"/>
          </a:xfrm>
          <a:prstGeom prst="roundRect">
            <a:avLst>
              <a:gd name="adj" fmla="val 42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726781" y="3082052"/>
            <a:ext cx="22601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Dependency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6781" y="3562469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BERT's performance heavily relies on the quality and diversity of the training dataset, making it susceptible to biases and imbalances.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846070"/>
            <a:ext cx="4542115" cy="2373987"/>
          </a:xfrm>
          <a:prstGeom prst="roundRect">
            <a:avLst>
              <a:gd name="adj" fmla="val 42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9491067" y="3082052"/>
            <a:ext cx="23051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Complexity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91067" y="3562469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computational resources required for training and inference with BERT can be significant, posing challenges for resource-constrained environments.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442228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4726781" y="5678210"/>
            <a:ext cx="24492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Domain Adaptation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6781" y="6158627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Adapting BERT to specific domains or jargons may require extensive fine-tuning to ensure accurate sentiment analysis results.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57488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827496" y="519589"/>
            <a:ext cx="8975408" cy="1181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20" b="1" kern="0" spc="-11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SWOT Analysis for Sentence-Level Sentiment Analysis</a:t>
            </a:r>
            <a:endParaRPr lang="en-US" sz="3720" dirty="0"/>
          </a:p>
        </p:txBody>
      </p:sp>
      <p:sp>
        <p:nvSpPr>
          <p:cNvPr id="5" name="Shape 3"/>
          <p:cNvSpPr/>
          <p:nvPr/>
        </p:nvSpPr>
        <p:spPr>
          <a:xfrm>
            <a:off x="2827496" y="2078593"/>
            <a:ext cx="8975408" cy="5976699"/>
          </a:xfrm>
          <a:prstGeom prst="roundRect">
            <a:avLst>
              <a:gd name="adj" fmla="val 1423"/>
            </a:avLst>
          </a:prstGeom>
          <a:noFill/>
          <a:ln w="11787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2839283" y="2090380"/>
            <a:ext cx="8951833" cy="29765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3028236" y="2211348"/>
            <a:ext cx="2267426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2" b="1" kern="0" spc="-6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Strengths</a:t>
            </a:r>
            <a:endParaRPr lang="en-US" sz="2232" dirty="0"/>
          </a:p>
        </p:txBody>
      </p:sp>
      <p:sp>
        <p:nvSpPr>
          <p:cNvPr id="8" name="Text 6"/>
          <p:cNvSpPr/>
          <p:nvPr/>
        </p:nvSpPr>
        <p:spPr>
          <a:xfrm>
            <a:off x="3330416" y="2679025"/>
            <a:ext cx="3792022" cy="6800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78"/>
              </a:lnSpc>
              <a:buSzPct val="100000"/>
              <a:buChar char="•"/>
            </a:pPr>
            <a:r>
              <a:rPr lang="en-US" sz="1488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Accurate identification of sentiment in individual sentences</a:t>
            </a:r>
            <a:endParaRPr lang="en-US" sz="1488" dirty="0"/>
          </a:p>
        </p:txBody>
      </p:sp>
      <p:sp>
        <p:nvSpPr>
          <p:cNvPr id="9" name="Text 7"/>
          <p:cNvSpPr/>
          <p:nvPr/>
        </p:nvSpPr>
        <p:spPr>
          <a:xfrm>
            <a:off x="3330416" y="3472458"/>
            <a:ext cx="3792022" cy="340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78"/>
              </a:lnSpc>
              <a:buSzPct val="100000"/>
              <a:buChar char="•"/>
            </a:pPr>
            <a:r>
              <a:rPr lang="en-US" sz="1488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Ability to handle large volumes of text data</a:t>
            </a:r>
            <a:endParaRPr lang="en-US" sz="1488" dirty="0"/>
          </a:p>
        </p:txBody>
      </p:sp>
      <p:sp>
        <p:nvSpPr>
          <p:cNvPr id="10" name="Text 8"/>
          <p:cNvSpPr/>
          <p:nvPr/>
        </p:nvSpPr>
        <p:spPr>
          <a:xfrm>
            <a:off x="3330416" y="3925848"/>
            <a:ext cx="3792022" cy="6800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78"/>
              </a:lnSpc>
              <a:buSzPct val="100000"/>
              <a:buChar char="•"/>
            </a:pPr>
            <a:r>
              <a:rPr lang="en-US" sz="1488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Useful for analyzing customer feedback and social media sentiment</a:t>
            </a:r>
            <a:endParaRPr lang="en-US" sz="1488" dirty="0"/>
          </a:p>
        </p:txBody>
      </p:sp>
      <p:sp>
        <p:nvSpPr>
          <p:cNvPr id="11" name="Text 9"/>
          <p:cNvSpPr/>
          <p:nvPr/>
        </p:nvSpPr>
        <p:spPr>
          <a:xfrm>
            <a:off x="7507962" y="2211348"/>
            <a:ext cx="2267426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2" b="1" kern="0" spc="-6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Weaknesses</a:t>
            </a:r>
            <a:endParaRPr lang="en-US" sz="2232" dirty="0"/>
          </a:p>
        </p:txBody>
      </p:sp>
      <p:sp>
        <p:nvSpPr>
          <p:cNvPr id="12" name="Text 10"/>
          <p:cNvSpPr/>
          <p:nvPr/>
        </p:nvSpPr>
        <p:spPr>
          <a:xfrm>
            <a:off x="7810143" y="2679025"/>
            <a:ext cx="3792022" cy="6800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78"/>
              </a:lnSpc>
              <a:buSzPct val="100000"/>
              <a:buChar char="•"/>
            </a:pPr>
            <a:r>
              <a:rPr lang="en-US" sz="1488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with Rare and Uncommon Words</a:t>
            </a:r>
            <a:endParaRPr lang="en-US" sz="1488" dirty="0"/>
          </a:p>
        </p:txBody>
      </p:sp>
      <p:sp>
        <p:nvSpPr>
          <p:cNvPr id="13" name="Text 11"/>
          <p:cNvSpPr/>
          <p:nvPr/>
        </p:nvSpPr>
        <p:spPr>
          <a:xfrm>
            <a:off x="7810143" y="3472458"/>
            <a:ext cx="3792022" cy="6800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78"/>
              </a:lnSpc>
              <a:buSzPct val="100000"/>
              <a:buChar char="•"/>
            </a:pPr>
            <a:r>
              <a:rPr lang="en-US" sz="1488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Difficulty in handling negations and double negatives</a:t>
            </a:r>
            <a:endParaRPr lang="en-US" sz="1488" dirty="0"/>
          </a:p>
        </p:txBody>
      </p:sp>
      <p:sp>
        <p:nvSpPr>
          <p:cNvPr id="14" name="Text 12"/>
          <p:cNvSpPr/>
          <p:nvPr/>
        </p:nvSpPr>
        <p:spPr>
          <a:xfrm>
            <a:off x="7810143" y="4265890"/>
            <a:ext cx="3792022" cy="6800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78"/>
              </a:lnSpc>
              <a:buSzPct val="100000"/>
              <a:buChar char="•"/>
            </a:pPr>
            <a:r>
              <a:rPr lang="en-US" sz="1488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Dependent on the quality and diversity of training data</a:t>
            </a:r>
            <a:endParaRPr lang="en-US" sz="1488" dirty="0"/>
          </a:p>
        </p:txBody>
      </p:sp>
      <p:sp>
        <p:nvSpPr>
          <p:cNvPr id="15" name="Shape 13"/>
          <p:cNvSpPr/>
          <p:nvPr/>
        </p:nvSpPr>
        <p:spPr>
          <a:xfrm>
            <a:off x="2839283" y="5066943"/>
            <a:ext cx="8951833" cy="297656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3028236" y="5187910"/>
            <a:ext cx="2267426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2" b="1" kern="0" spc="-6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Opportunities</a:t>
            </a:r>
            <a:endParaRPr lang="en-US" sz="2232" dirty="0"/>
          </a:p>
        </p:txBody>
      </p:sp>
      <p:sp>
        <p:nvSpPr>
          <p:cNvPr id="17" name="Text 15"/>
          <p:cNvSpPr/>
          <p:nvPr/>
        </p:nvSpPr>
        <p:spPr>
          <a:xfrm>
            <a:off x="3330416" y="5655588"/>
            <a:ext cx="3792022" cy="6800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78"/>
              </a:lnSpc>
              <a:buSzPct val="100000"/>
              <a:buChar char="•"/>
            </a:pPr>
            <a:r>
              <a:rPr lang="en-US" sz="1488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 with other natural language processing techniques</a:t>
            </a:r>
            <a:endParaRPr lang="en-US" sz="1488" dirty="0"/>
          </a:p>
        </p:txBody>
      </p:sp>
      <p:sp>
        <p:nvSpPr>
          <p:cNvPr id="18" name="Text 16"/>
          <p:cNvSpPr/>
          <p:nvPr/>
        </p:nvSpPr>
        <p:spPr>
          <a:xfrm>
            <a:off x="3330416" y="6449020"/>
            <a:ext cx="3792022" cy="6800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78"/>
              </a:lnSpc>
              <a:buSzPct val="100000"/>
              <a:buChar char="•"/>
            </a:pPr>
            <a:r>
              <a:rPr lang="en-US" sz="1488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Improvement in handling complex sentence structures</a:t>
            </a:r>
            <a:endParaRPr lang="en-US" sz="1488" dirty="0"/>
          </a:p>
        </p:txBody>
      </p:sp>
      <p:sp>
        <p:nvSpPr>
          <p:cNvPr id="19" name="Text 17"/>
          <p:cNvSpPr/>
          <p:nvPr/>
        </p:nvSpPr>
        <p:spPr>
          <a:xfrm>
            <a:off x="3330416" y="7242453"/>
            <a:ext cx="3792022" cy="6800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78"/>
              </a:lnSpc>
              <a:buSzPct val="100000"/>
              <a:buChar char="•"/>
            </a:pPr>
            <a:r>
              <a:rPr lang="en-US" sz="1488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Expansion to different languages and domains</a:t>
            </a:r>
            <a:endParaRPr lang="en-US" sz="1488" dirty="0"/>
          </a:p>
        </p:txBody>
      </p:sp>
      <p:sp>
        <p:nvSpPr>
          <p:cNvPr id="20" name="Text 18"/>
          <p:cNvSpPr/>
          <p:nvPr/>
        </p:nvSpPr>
        <p:spPr>
          <a:xfrm>
            <a:off x="7507962" y="5187910"/>
            <a:ext cx="2267426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2" b="1" kern="0" spc="-6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Threats</a:t>
            </a:r>
            <a:endParaRPr lang="en-US" sz="2232" dirty="0"/>
          </a:p>
        </p:txBody>
      </p:sp>
      <p:sp>
        <p:nvSpPr>
          <p:cNvPr id="21" name="Text 19"/>
          <p:cNvSpPr/>
          <p:nvPr/>
        </p:nvSpPr>
        <p:spPr>
          <a:xfrm>
            <a:off x="7810143" y="5655588"/>
            <a:ext cx="3792022" cy="6800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78"/>
              </a:lnSpc>
              <a:buSzPct val="100000"/>
              <a:buChar char="•"/>
            </a:pPr>
            <a:r>
              <a:rPr lang="en-US" sz="1488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Emergence of new sentiment analysis techniques</a:t>
            </a:r>
            <a:endParaRPr lang="en-US" sz="1488" dirty="0"/>
          </a:p>
        </p:txBody>
      </p:sp>
      <p:sp>
        <p:nvSpPr>
          <p:cNvPr id="22" name="Text 20"/>
          <p:cNvSpPr/>
          <p:nvPr/>
        </p:nvSpPr>
        <p:spPr>
          <a:xfrm>
            <a:off x="7810143" y="6449020"/>
            <a:ext cx="3792022" cy="340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78"/>
              </a:lnSpc>
              <a:buSzPct val="100000"/>
              <a:buChar char="•"/>
            </a:pPr>
            <a:r>
              <a:rPr lang="en-US" sz="1488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Influence of External Events</a:t>
            </a:r>
            <a:endParaRPr lang="en-US" sz="1488" dirty="0"/>
          </a:p>
        </p:txBody>
      </p:sp>
      <p:sp>
        <p:nvSpPr>
          <p:cNvPr id="23" name="Text 21"/>
          <p:cNvSpPr/>
          <p:nvPr/>
        </p:nvSpPr>
        <p:spPr>
          <a:xfrm>
            <a:off x="7810143" y="6902410"/>
            <a:ext cx="3792022" cy="340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78"/>
              </a:lnSpc>
              <a:buSzPct val="100000"/>
              <a:buChar char="•"/>
            </a:pPr>
            <a:r>
              <a:rPr lang="en-US" sz="1488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Subjectivity and Differing Opinions</a:t>
            </a:r>
            <a:endParaRPr lang="en-US" sz="148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679</Words>
  <Application>Microsoft Office PowerPoint</Application>
  <PresentationFormat>Custom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Abdallah Mohammad Ahmad ABUZEIDAN</cp:lastModifiedBy>
  <cp:revision>6</cp:revision>
  <dcterms:created xsi:type="dcterms:W3CDTF">2024-01-08T21:18:38Z</dcterms:created>
  <dcterms:modified xsi:type="dcterms:W3CDTF">2024-01-24T14:58:25Z</dcterms:modified>
</cp:coreProperties>
</file>